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87" r:id="rId2"/>
    <p:sldId id="256" r:id="rId3"/>
    <p:sldId id="288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9" r:id="rId31"/>
    <p:sldId id="285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89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9D21E-BE8D-4B68-A4D7-B09939E61C94}" type="datetimeFigureOut">
              <a:rPr lang="en-US" smtClean="0"/>
              <a:t>2/23/14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13D0D-9A48-4FB9-8532-84AF5249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2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bring the different styles of data mining together in one place.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13D0D-9A48-4FB9-8532-84AF524972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14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0844-F989-43D3-A703-524DFEC7A888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3C1B-2442-438D-9CD3-71A172A8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9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0844-F989-43D3-A703-524DFEC7A888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3C1B-2442-438D-9CD3-71A172A8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7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0844-F989-43D3-A703-524DFEC7A888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3C1B-2442-438D-9CD3-71A172A8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3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0844-F989-43D3-A703-524DFEC7A888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3C1B-2442-438D-9CD3-71A172A8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3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0844-F989-43D3-A703-524DFEC7A888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3C1B-2442-438D-9CD3-71A172A8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4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0844-F989-43D3-A703-524DFEC7A888}" type="datetimeFigureOut">
              <a:rPr lang="en-US" smtClean="0"/>
              <a:t>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3C1B-2442-438D-9CD3-71A172A8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2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0844-F989-43D3-A703-524DFEC7A888}" type="datetimeFigureOut">
              <a:rPr lang="en-US" smtClean="0"/>
              <a:t>2/23/14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3C1B-2442-438D-9CD3-71A172A8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0844-F989-43D3-A703-524DFEC7A888}" type="datetimeFigureOut">
              <a:rPr lang="en-US" smtClean="0"/>
              <a:t>2/23/14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3C1B-2442-438D-9CD3-71A172A8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3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0844-F989-43D3-A703-524DFEC7A888}" type="datetimeFigureOut">
              <a:rPr lang="en-US" smtClean="0"/>
              <a:t>2/23/14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3C1B-2442-438D-9CD3-71A172A8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1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0844-F989-43D3-A703-524DFEC7A888}" type="datetimeFigureOut">
              <a:rPr lang="en-US" smtClean="0"/>
              <a:t>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3C1B-2442-438D-9CD3-71A172A8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5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0844-F989-43D3-A703-524DFEC7A888}" type="datetimeFigureOut">
              <a:rPr lang="en-US" smtClean="0"/>
              <a:t>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3C1B-2442-438D-9CD3-71A172A8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6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90844-F989-43D3-A703-524DFEC7A888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A3C1B-2442-438D-9CD3-71A172A8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9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 R and download from a US-based mirror</a:t>
            </a:r>
          </a:p>
          <a:p>
            <a:r>
              <a:rPr lang="en-US" dirty="0" smtClean="0"/>
              <a:t>On command prompt of R type:</a:t>
            </a:r>
          </a:p>
          <a:p>
            <a:pPr marL="0" indent="0">
              <a:buNone/>
            </a:pPr>
            <a:r>
              <a:rPr lang="en-US" dirty="0" smtClean="0"/>
              <a:t>source(“http</a:t>
            </a:r>
            <a:r>
              <a:rPr lang="en-US" dirty="0"/>
              <a:t>://www.customeranalyticsbook.com/</a:t>
            </a:r>
            <a:r>
              <a:rPr lang="en-US" dirty="0" err="1"/>
              <a:t>install_packages.R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To start R Commander type:</a:t>
            </a:r>
          </a:p>
          <a:p>
            <a:pPr marL="0" indent="0">
              <a:buNone/>
            </a:pPr>
            <a:r>
              <a:rPr lang="en-US" dirty="0" smtClean="0"/>
              <a:t>library</a:t>
            </a:r>
            <a:r>
              <a:rPr lang="en-US" dirty="0" smtClean="0"/>
              <a:t>(“</a:t>
            </a:r>
            <a:r>
              <a:rPr lang="en-US" dirty="0" err="1" smtClean="0"/>
              <a:t>RcmdrPlugin.BCA</a:t>
            </a:r>
            <a:r>
              <a:rPr lang="en-US" dirty="0" smtClean="0"/>
              <a:t>”)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1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A/B </a:t>
            </a:r>
            <a:r>
              <a:rPr lang="en-US" dirty="0" smtClean="0"/>
              <a:t>Tests</a:t>
            </a:r>
          </a:p>
          <a:p>
            <a:pPr lvl="1"/>
            <a:r>
              <a:rPr lang="en-US" dirty="0"/>
              <a:t>An A/B test compares two (or possibly more</a:t>
            </a:r>
            <a:r>
              <a:rPr lang="en-US" dirty="0" smtClean="0"/>
              <a:t>) treatments</a:t>
            </a:r>
          </a:p>
          <a:p>
            <a:pPr lvl="1"/>
            <a:r>
              <a:rPr lang="en-US" dirty="0" smtClean="0"/>
              <a:t>Determine </a:t>
            </a:r>
            <a:r>
              <a:rPr lang="en-US" dirty="0"/>
              <a:t>the effect of even seemingly minor changes</a:t>
            </a:r>
          </a:p>
          <a:p>
            <a:pPr lvl="1"/>
            <a:r>
              <a:rPr lang="en-US" dirty="0" smtClean="0"/>
              <a:t>Associated </a:t>
            </a:r>
            <a:r>
              <a:rPr lang="en-US" dirty="0"/>
              <a:t>with direct marketing and web-based </a:t>
            </a:r>
            <a:r>
              <a:rPr lang="en-US" dirty="0" smtClean="0"/>
              <a:t>retailing</a:t>
            </a:r>
          </a:p>
          <a:p>
            <a:pPr lvl="1"/>
            <a:r>
              <a:rPr lang="en-US" dirty="0" smtClean="0"/>
              <a:t>Paired tests</a:t>
            </a:r>
          </a:p>
          <a:p>
            <a:r>
              <a:rPr lang="en-US" dirty="0"/>
              <a:t>Champion/Challenger Tests</a:t>
            </a:r>
          </a:p>
          <a:p>
            <a:pPr lvl="1"/>
            <a:r>
              <a:rPr lang="en-US" dirty="0"/>
              <a:t>A common form of A/B testing compares a new treatment, the </a:t>
            </a:r>
            <a:r>
              <a:rPr lang="en-US" b="1" dirty="0"/>
              <a:t>challenger</a:t>
            </a:r>
            <a:r>
              <a:rPr lang="en-US" dirty="0"/>
              <a:t>, with the existing treatment, the </a:t>
            </a:r>
            <a:r>
              <a:rPr lang="en-US" b="1" dirty="0"/>
              <a:t>champion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new model should not be adopted until it is shown to be better than the old one</a:t>
            </a:r>
            <a:r>
              <a:rPr lang="en-US" dirty="0" smtClean="0"/>
              <a:t>.</a:t>
            </a:r>
          </a:p>
          <a:p>
            <a:r>
              <a:rPr lang="en-US" dirty="0"/>
              <a:t>Case </a:t>
            </a:r>
            <a:r>
              <a:rPr lang="en-US" dirty="0" smtClean="0"/>
              <a:t>Study about recommender systems </a:t>
            </a:r>
            <a:r>
              <a:rPr lang="en-US" dirty="0"/>
              <a:t>in Hypothesis Testing: Measuring the Wrong </a:t>
            </a:r>
            <a:r>
              <a:rPr lang="en-US" dirty="0" smtClean="0"/>
              <a:t>Thing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6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Directed Data </a:t>
            </a:r>
            <a:r>
              <a:rPr lang="en-US" dirty="0" smtClean="0"/>
              <a:t>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Focuses </a:t>
            </a:r>
            <a:r>
              <a:rPr lang="en-US" dirty="0"/>
              <a:t>on one or more variables that are targets, and the historical data contains examples of all the target 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Looks for patterns </a:t>
            </a:r>
            <a:r>
              <a:rPr lang="en-US" dirty="0"/>
              <a:t>that explain the </a:t>
            </a:r>
            <a:r>
              <a:rPr lang="en-US" dirty="0" smtClean="0"/>
              <a:t>target values</a:t>
            </a:r>
          </a:p>
          <a:p>
            <a:r>
              <a:rPr lang="en-US" dirty="0" smtClean="0"/>
              <a:t>Predictive modeling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specifically </a:t>
            </a:r>
            <a:r>
              <a:rPr lang="en-US" dirty="0" smtClean="0"/>
              <a:t>used when </a:t>
            </a:r>
            <a:r>
              <a:rPr lang="en-US" dirty="0"/>
              <a:t>the target comes from a timeframe later than the inputs; </a:t>
            </a:r>
            <a:endParaRPr lang="en-US" dirty="0" smtClean="0"/>
          </a:p>
          <a:p>
            <a:r>
              <a:rPr lang="en-US" dirty="0" smtClean="0"/>
              <a:t>Profile modeling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specifically </a:t>
            </a:r>
            <a:r>
              <a:rPr lang="en-US" dirty="0" smtClean="0"/>
              <a:t>used when </a:t>
            </a:r>
            <a:r>
              <a:rPr lang="en-US" dirty="0"/>
              <a:t>the target and inputs come from the same timeframe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3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Undirected Data </a:t>
            </a:r>
            <a:r>
              <a:rPr lang="en-US" dirty="0" smtClean="0"/>
              <a:t>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goal is to find overall patterns. After patterns have been detected, it is the responsibility of a person to interpret them and decide whether they are useful.</a:t>
            </a:r>
          </a:p>
          <a:p>
            <a:r>
              <a:rPr lang="en-US" dirty="0"/>
              <a:t>Although no target variable is used, business goals must still be addressed.</a:t>
            </a:r>
          </a:p>
          <a:p>
            <a:r>
              <a:rPr lang="en-US" dirty="0"/>
              <a:t>Sometimes, the business goals themselves may be a bit vague and the data mining effort is a way to refine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08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Goals, Tasks, and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a business </a:t>
            </a:r>
            <a:r>
              <a:rPr lang="en-US" dirty="0" smtClean="0"/>
              <a:t>goal</a:t>
            </a:r>
          </a:p>
          <a:p>
            <a:r>
              <a:rPr lang="en-US" dirty="0" smtClean="0"/>
              <a:t>Get </a:t>
            </a:r>
            <a:r>
              <a:rPr lang="en-US" dirty="0"/>
              <a:t>a good understanding of that goal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Require </a:t>
            </a:r>
            <a:r>
              <a:rPr lang="en-US" dirty="0"/>
              <a:t>good communication between people in upper management who set the goals and the analysts responsible for translating those goals into data mining tasks.</a:t>
            </a:r>
          </a:p>
          <a:p>
            <a:r>
              <a:rPr lang="en-US" dirty="0" smtClean="0"/>
              <a:t>Restate </a:t>
            </a:r>
            <a:r>
              <a:rPr lang="en-US" dirty="0"/>
              <a:t>the business goal in terms of data mining </a:t>
            </a:r>
            <a:r>
              <a:rPr lang="en-US" dirty="0" smtClean="0"/>
              <a:t>tasks</a:t>
            </a:r>
            <a:endParaRPr lang="en-US" dirty="0"/>
          </a:p>
          <a:p>
            <a:r>
              <a:rPr lang="en-US" dirty="0" smtClean="0"/>
              <a:t>Select particular data mining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826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Mining Business </a:t>
            </a: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business goal should be well-defined and directed towards particular efforts that are amenable to analysis using available data</a:t>
            </a:r>
            <a:r>
              <a:rPr lang="en-US" dirty="0" smtClean="0"/>
              <a:t>.</a:t>
            </a:r>
          </a:p>
          <a:p>
            <a:r>
              <a:rPr lang="en-US" dirty="0"/>
              <a:t>A data mining business goal can usually be expressed in terms of something measurable such as incremental revenue, response rate, order size, or wait time.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0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Mining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mining tasks are technical activities that can be described independently of any particular business goal.</a:t>
            </a:r>
          </a:p>
          <a:p>
            <a:pPr lvl="1"/>
            <a:r>
              <a:rPr lang="en-US" dirty="0"/>
              <a:t>Preparing data for mining </a:t>
            </a:r>
            <a:endParaRPr lang="en-US" dirty="0" smtClean="0"/>
          </a:p>
          <a:p>
            <a:pPr lvl="1"/>
            <a:r>
              <a:rPr lang="en-US" dirty="0" smtClean="0"/>
              <a:t>Exploratory </a:t>
            </a:r>
            <a:r>
              <a:rPr lang="en-US" dirty="0"/>
              <a:t>data analysis </a:t>
            </a:r>
            <a:r>
              <a:rPr lang="en-US" dirty="0" smtClean="0"/>
              <a:t>(EDA)</a:t>
            </a:r>
          </a:p>
          <a:p>
            <a:pPr lvl="1"/>
            <a:r>
              <a:rPr lang="en-US" dirty="0" smtClean="0"/>
              <a:t>Binary </a:t>
            </a:r>
            <a:r>
              <a:rPr lang="en-US" dirty="0"/>
              <a:t>response </a:t>
            </a:r>
            <a:r>
              <a:rPr lang="en-US" dirty="0" smtClean="0"/>
              <a:t>modeling</a:t>
            </a:r>
          </a:p>
          <a:p>
            <a:pPr lvl="1"/>
            <a:r>
              <a:rPr lang="en-US" dirty="0"/>
              <a:t>Classification of discrete values and predictions </a:t>
            </a:r>
            <a:endParaRPr lang="en-US" dirty="0" smtClean="0"/>
          </a:p>
          <a:p>
            <a:pPr lvl="1"/>
            <a:r>
              <a:rPr lang="en-US" dirty="0" smtClean="0"/>
              <a:t>Estimation </a:t>
            </a:r>
            <a:r>
              <a:rPr lang="en-US" dirty="0"/>
              <a:t>of numeric values </a:t>
            </a:r>
            <a:endParaRPr lang="en-US" dirty="0" smtClean="0"/>
          </a:p>
          <a:p>
            <a:pPr lvl="1"/>
            <a:r>
              <a:rPr lang="en-US" dirty="0" smtClean="0"/>
              <a:t>Finding </a:t>
            </a:r>
            <a:r>
              <a:rPr lang="en-US" dirty="0"/>
              <a:t>clusters and associations </a:t>
            </a:r>
            <a:endParaRPr lang="en-US" dirty="0" smtClean="0"/>
          </a:p>
          <a:p>
            <a:pPr lvl="1"/>
            <a:r>
              <a:rPr lang="en-US" dirty="0" smtClean="0"/>
              <a:t>Applying </a:t>
            </a:r>
            <a:r>
              <a:rPr lang="en-US" dirty="0"/>
              <a:t>a model to new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53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Mining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Preparing data for mining</a:t>
            </a:r>
            <a:endParaRPr lang="en-US" dirty="0" smtClean="0"/>
          </a:p>
          <a:p>
            <a:pPr lvl="1"/>
            <a:r>
              <a:rPr lang="en-US" dirty="0" smtClean="0"/>
              <a:t>Some </a:t>
            </a:r>
            <a:r>
              <a:rPr lang="en-US" dirty="0"/>
              <a:t>data preparation is required to fix problems with the source data, but much of it is designed to enhance the information content of the data.</a:t>
            </a:r>
          </a:p>
          <a:p>
            <a:pPr lvl="1"/>
            <a:r>
              <a:rPr lang="en-US" dirty="0"/>
              <a:t>Some data mining techniques cannot handle missing values, so missing values </a:t>
            </a:r>
            <a:r>
              <a:rPr lang="en-US" dirty="0" smtClean="0"/>
              <a:t>must somehow </a:t>
            </a:r>
            <a:r>
              <a:rPr lang="en-US" dirty="0"/>
              <a:t>be dealt </a:t>
            </a:r>
            <a:r>
              <a:rPr lang="en-US" dirty="0" smtClean="0"/>
              <a:t>with</a:t>
            </a:r>
          </a:p>
          <a:p>
            <a:pPr lvl="1"/>
            <a:r>
              <a:rPr lang="en-US" dirty="0"/>
              <a:t>Data preparation may involve creating new variables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40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Mining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</a:t>
            </a:r>
            <a:endParaRPr lang="en-US" dirty="0" smtClean="0"/>
          </a:p>
          <a:p>
            <a:pPr lvl="1"/>
            <a:r>
              <a:rPr lang="en-US" dirty="0" smtClean="0"/>
              <a:t>Report </a:t>
            </a:r>
            <a:r>
              <a:rPr lang="en-US" dirty="0"/>
              <a:t>or a collection of graphs that describe something of interest.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new measures and variables in the data.</a:t>
            </a:r>
          </a:p>
          <a:p>
            <a:pPr lvl="1"/>
            <a:r>
              <a:rPr lang="en-US" dirty="0"/>
              <a:t>Profiling is a familiar approach to many </a:t>
            </a:r>
            <a:r>
              <a:rPr lang="en-US" dirty="0" smtClean="0"/>
              <a:t>problems</a:t>
            </a:r>
            <a:endParaRPr lang="en-US" dirty="0"/>
          </a:p>
          <a:p>
            <a:pPr lvl="1"/>
            <a:r>
              <a:rPr lang="en-US" dirty="0"/>
              <a:t>With behavioral data, the direction of causality is not always so clear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 men &amp; beer; inverse relation in money in savings &amp; FDs;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50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Mining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Binary Response Modeling (Binary Classification)</a:t>
            </a:r>
            <a:endParaRPr lang="en-US" dirty="0" smtClean="0"/>
          </a:p>
          <a:p>
            <a:pPr lvl="1"/>
            <a:r>
              <a:rPr lang="en-US" dirty="0" smtClean="0"/>
              <a:t>Many </a:t>
            </a:r>
            <a:r>
              <a:rPr lang="en-US" dirty="0"/>
              <a:t>business goals boil down to separating two categories from each </a:t>
            </a:r>
            <a:r>
              <a:rPr lang="en-US" dirty="0" smtClean="0"/>
              <a:t>other</a:t>
            </a:r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Classification consists of assigning a newly presented object to one of a set of predefined classes.</a:t>
            </a:r>
          </a:p>
          <a:p>
            <a:pPr lvl="1"/>
            <a:r>
              <a:rPr lang="en-US" dirty="0"/>
              <a:t>The task is to build a model of some kind that can be applied to unclassified data in order to classify 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93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Estimation</a:t>
            </a:r>
          </a:p>
          <a:p>
            <a:pPr lvl="1"/>
            <a:r>
              <a:rPr lang="en-US" dirty="0" smtClean="0"/>
              <a:t>Estimation </a:t>
            </a:r>
            <a:r>
              <a:rPr lang="en-US" dirty="0"/>
              <a:t>deals with continuously valued outcomes.</a:t>
            </a:r>
          </a:p>
          <a:p>
            <a:pPr lvl="1"/>
            <a:r>
              <a:rPr lang="en-US" dirty="0" smtClean="0"/>
              <a:t>income</a:t>
            </a:r>
            <a:r>
              <a:rPr lang="en-US" dirty="0"/>
              <a:t>, order size, </a:t>
            </a:r>
            <a:r>
              <a:rPr lang="en-US" dirty="0" smtClean="0"/>
              <a:t>credit </a:t>
            </a:r>
            <a:r>
              <a:rPr lang="en-US" dirty="0"/>
              <a:t>card </a:t>
            </a:r>
            <a:r>
              <a:rPr lang="en-US" dirty="0" smtClean="0"/>
              <a:t>balance, propensity to accept an offer, time of next purchase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Finding Clusters, Associations, and Affinity Groups</a:t>
            </a:r>
          </a:p>
          <a:p>
            <a:pPr lvl="1"/>
            <a:r>
              <a:rPr lang="en-US" dirty="0"/>
              <a:t>Affinity grouping is one simple approach to generating rules from data.</a:t>
            </a:r>
          </a:p>
          <a:p>
            <a:pPr lvl="1"/>
            <a:r>
              <a:rPr lang="en-US" dirty="0"/>
              <a:t>Clustering is the task of segmenting a heterogeneous population into a number of more homogeneous subgroups or clusters.</a:t>
            </a:r>
          </a:p>
          <a:p>
            <a:pPr lvl="1"/>
            <a:r>
              <a:rPr lang="en-US" dirty="0"/>
              <a:t>In clustering, there are no predefined classes and no examples.</a:t>
            </a:r>
          </a:p>
          <a:p>
            <a:pPr lvl="1"/>
            <a:r>
              <a:rPr lang="en-US" dirty="0"/>
              <a:t>Clustering is often a prelude to some other form of data mining or modeling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42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3: The Data Mining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2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Applying a </a:t>
            </a:r>
            <a:r>
              <a:rPr lang="en-US" dirty="0" smtClean="0"/>
              <a:t>model </a:t>
            </a:r>
            <a:r>
              <a:rPr lang="en-US" dirty="0"/>
              <a:t>to </a:t>
            </a:r>
            <a:r>
              <a:rPr lang="en-US" dirty="0" smtClean="0"/>
              <a:t>new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  <a:p>
            <a:pPr lvl="1"/>
            <a:r>
              <a:rPr lang="en-US" dirty="0" smtClean="0"/>
              <a:t>For </a:t>
            </a:r>
            <a:r>
              <a:rPr lang="en-US" dirty="0"/>
              <a:t>binary response modeling, classification, and estimation, the data used to create the model contains known values of the target variable.</a:t>
            </a:r>
          </a:p>
          <a:p>
            <a:pPr lvl="1"/>
            <a:r>
              <a:rPr lang="en-US" dirty="0" smtClean="0"/>
              <a:t>Purpose is to score </a:t>
            </a:r>
            <a:r>
              <a:rPr lang="en-US" dirty="0"/>
              <a:t>new data where the probability of response, class, or value to be estimated is unknown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Applying a model to new data is called scoring.</a:t>
            </a:r>
          </a:p>
          <a:p>
            <a:pPr lvl="1"/>
            <a:r>
              <a:rPr lang="en-US" dirty="0"/>
              <a:t>The result of scoring is a new table with at least two columns — the identifier and the score.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98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Mining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mining is accomplished by building models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model is something that uses data to classify things, make predictions, estimate values, or to produce some other useful result.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71987"/>
            <a:ext cx="76866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97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purposes of data mining models: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roduce </a:t>
            </a:r>
            <a:r>
              <a:rPr lang="en-US" dirty="0"/>
              <a:t>scores that you can use to guide decisions. 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rovide </a:t>
            </a:r>
            <a:r>
              <a:rPr lang="en-US" dirty="0"/>
              <a:t>insight into the relationship between the explanatory variables used to build the model and the target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Two </a:t>
            </a:r>
            <a:r>
              <a:rPr lang="en-US" dirty="0"/>
              <a:t>categories </a:t>
            </a:r>
            <a:r>
              <a:rPr lang="en-US" dirty="0" smtClean="0"/>
              <a:t>of Data </a:t>
            </a:r>
            <a:r>
              <a:rPr lang="en-US" dirty="0"/>
              <a:t>mining techniques 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Directed and undirected </a:t>
            </a:r>
            <a:r>
              <a:rPr lang="en-US" dirty="0" smtClean="0"/>
              <a:t>techniques</a:t>
            </a:r>
            <a:r>
              <a:rPr lang="en-US" dirty="0"/>
              <a:t>, whether techniques themselves require </a:t>
            </a:r>
            <a:r>
              <a:rPr lang="en-US" dirty="0" smtClean="0"/>
              <a:t>target variables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5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Formulating Data Mining Problems: From Goals to Tasks to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Choosing the Best Places to Advertise</a:t>
            </a:r>
          </a:p>
          <a:p>
            <a:pPr lvl="1"/>
            <a:r>
              <a:rPr lang="en-US" dirty="0" smtClean="0"/>
              <a:t>Profile </a:t>
            </a:r>
            <a:r>
              <a:rPr lang="en-US" dirty="0"/>
              <a:t>existing profitable customers using demographic and geographic characteristics such as age, sex, occupation, marital status, and neighborhood characteristics. Use this profile to define the prototypical profitable customer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the audience of each potential advertising vehicle using the same variables used to profile profitable customers. </a:t>
            </a:r>
            <a:endParaRPr lang="en-US" dirty="0" smtClean="0"/>
          </a:p>
          <a:p>
            <a:pPr lvl="1"/>
            <a:r>
              <a:rPr lang="en-US" dirty="0" smtClean="0"/>
              <a:t>Estimate </a:t>
            </a:r>
            <a:r>
              <a:rPr lang="en-US" dirty="0"/>
              <a:t>the distance from each advertising channel to the prototypical profitable customer. This distance is the advertising channel's similarity score; as in golf, smaller is better. </a:t>
            </a:r>
            <a:endParaRPr lang="en-US" dirty="0" smtClean="0"/>
          </a:p>
          <a:p>
            <a:pPr lvl="1"/>
            <a:r>
              <a:rPr lang="en-US" dirty="0" smtClean="0"/>
              <a:t>Advertise </a:t>
            </a:r>
            <a:r>
              <a:rPr lang="en-US" dirty="0"/>
              <a:t>in the venues with the lowest scores.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82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Formulating Data Mining Problems: From Goals to Tasks to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Determining the </a:t>
            </a:r>
            <a:r>
              <a:rPr lang="en-US" dirty="0" smtClean="0"/>
              <a:t>best product </a:t>
            </a:r>
            <a:r>
              <a:rPr lang="en-US" dirty="0"/>
              <a:t>to </a:t>
            </a:r>
            <a:r>
              <a:rPr lang="en-US" dirty="0" smtClean="0"/>
              <a:t>offer </a:t>
            </a:r>
            <a:r>
              <a:rPr lang="en-US" dirty="0"/>
              <a:t>a c</a:t>
            </a:r>
            <a:r>
              <a:rPr lang="en-US" dirty="0" smtClean="0"/>
              <a:t>ustomer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each product, build a binary response model to estimate the propensity of customers for the product. </a:t>
            </a:r>
            <a:endParaRPr lang="en-US" dirty="0" smtClean="0"/>
          </a:p>
          <a:p>
            <a:pPr lvl="1"/>
            <a:r>
              <a:rPr lang="en-US" dirty="0" smtClean="0"/>
              <a:t>Set </a:t>
            </a:r>
            <a:r>
              <a:rPr lang="en-US" dirty="0"/>
              <a:t>the propensity score to 0 for customers who already have a product. 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/>
              <a:t>the propensity scores, design a decision procedure that assigns the best product to each customer, based on something like the highest propensity or the highest expected profit.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01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Formulating Data Mining Problems: From Goals to Tasks to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Finding the </a:t>
            </a:r>
            <a:r>
              <a:rPr lang="en-US" dirty="0" smtClean="0"/>
              <a:t>best locations </a:t>
            </a:r>
            <a:r>
              <a:rPr lang="en-US" dirty="0"/>
              <a:t>for </a:t>
            </a:r>
            <a:r>
              <a:rPr lang="en-US" dirty="0" smtClean="0"/>
              <a:t>branches </a:t>
            </a:r>
            <a:r>
              <a:rPr lang="en-US" dirty="0"/>
              <a:t>or </a:t>
            </a:r>
            <a:r>
              <a:rPr lang="en-US" dirty="0" smtClean="0"/>
              <a:t>stores</a:t>
            </a:r>
            <a:endParaRPr lang="en-US" dirty="0"/>
          </a:p>
          <a:p>
            <a:pPr lvl="1"/>
            <a:r>
              <a:rPr lang="en-US" dirty="0" smtClean="0"/>
              <a:t>Build </a:t>
            </a:r>
            <a:r>
              <a:rPr lang="en-US" dirty="0"/>
              <a:t>a model to estimate some store performance metric based on the available explanatory variables for the catchment area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Apply </a:t>
            </a:r>
            <a:r>
              <a:rPr lang="en-US" dirty="0"/>
              <a:t>the model to candidate locations so the highest scoring locations can be selected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An alternative approach is to classify the stores as </a:t>
            </a:r>
            <a:r>
              <a:rPr lang="en-US" dirty="0" smtClean="0"/>
              <a:t>good, medium, bad; ignore medium category; and </a:t>
            </a:r>
            <a:r>
              <a:rPr lang="en-US" dirty="0"/>
              <a:t>then build a model that predicts </a:t>
            </a:r>
            <a:r>
              <a:rPr lang="en-US" dirty="0" smtClean="0"/>
              <a:t>good &amp; bad; next apply model to classify.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98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Formulating Data Mining Problems: From Goals to Tasks to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Segmenting Customers on Future </a:t>
            </a:r>
            <a:r>
              <a:rPr lang="en-US" dirty="0" smtClean="0"/>
              <a:t>Profitability</a:t>
            </a:r>
          </a:p>
          <a:p>
            <a:pPr lvl="1"/>
            <a:r>
              <a:rPr lang="en-US" dirty="0" smtClean="0"/>
              <a:t>Prepare </a:t>
            </a:r>
            <a:r>
              <a:rPr lang="en-US" dirty="0"/>
              <a:t>the data for modeling by turning the clock back one year and taking a snapshot of each customer who was active on that date. Then, measure the total revenue during the following year. This creates a prediction model set. 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/>
              <a:t>this model set to estimate how much someone will be worth in the next year. </a:t>
            </a:r>
            <a:endParaRPr lang="en-US" dirty="0" smtClean="0"/>
          </a:p>
          <a:p>
            <a:pPr lvl="1"/>
            <a:r>
              <a:rPr lang="en-US" dirty="0" smtClean="0"/>
              <a:t>Segment </a:t>
            </a:r>
            <a:r>
              <a:rPr lang="en-US" dirty="0"/>
              <a:t>the anticipated revenue into thirds, to get high, medium, and low anticipated revenue.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22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Formulating Data Mining Problems: From Goals to Tasks to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Decreasing Exposure to Risk of Default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binary response model could be built using a variety of techniques, such as logistic regression, decision trees, or neural networks. </a:t>
            </a:r>
            <a:endParaRPr lang="en-US" dirty="0" smtClean="0"/>
          </a:p>
          <a:p>
            <a:pPr lvl="1"/>
            <a:r>
              <a:rPr lang="en-US" dirty="0" smtClean="0"/>
              <a:t>Undirected </a:t>
            </a:r>
            <a:r>
              <a:rPr lang="en-US" dirty="0"/>
              <a:t>techniques, such as clustering, could even be used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ombines </a:t>
            </a:r>
            <a:r>
              <a:rPr lang="en-US" dirty="0"/>
              <a:t>the probability of default with the amount of default. This two-stage model estimates how much a customer would owe </a:t>
            </a:r>
            <a:r>
              <a:rPr lang="en-US" dirty="0" smtClean="0"/>
              <a:t>after defaulting.</a:t>
            </a:r>
          </a:p>
          <a:p>
            <a:pPr lvl="1"/>
            <a:r>
              <a:rPr lang="en-US" dirty="0" smtClean="0"/>
              <a:t>Treat </a:t>
            </a:r>
            <a:r>
              <a:rPr lang="en-US" dirty="0"/>
              <a:t>this as a time-to-event problem, estimating when a customer is likely to default.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88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Formulating Data Mining Problems: From Goals to Tasks to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Improving Customer Retention</a:t>
            </a:r>
          </a:p>
          <a:p>
            <a:pPr lvl="1"/>
            <a:r>
              <a:rPr lang="en-US" dirty="0"/>
              <a:t>Find customers most at risk of leaving and encourage them to stay. </a:t>
            </a:r>
            <a:endParaRPr lang="en-US" dirty="0" smtClean="0"/>
          </a:p>
          <a:p>
            <a:pPr lvl="1"/>
            <a:r>
              <a:rPr lang="en-US" dirty="0" smtClean="0"/>
              <a:t>Quantify </a:t>
            </a:r>
            <a:r>
              <a:rPr lang="en-US" dirty="0"/>
              <a:t>the value of improving operations, so customers will stick around. </a:t>
            </a:r>
            <a:endParaRPr lang="en-US" dirty="0" smtClean="0"/>
          </a:p>
          <a:p>
            <a:pPr lvl="1"/>
            <a:r>
              <a:rPr lang="en-US" dirty="0" smtClean="0"/>
              <a:t>Determine </a:t>
            </a:r>
            <a:r>
              <a:rPr lang="en-US" dirty="0"/>
              <a:t>which methods of acquiring customers bring in better customers. </a:t>
            </a:r>
            <a:endParaRPr lang="en-US" dirty="0" smtClean="0"/>
          </a:p>
          <a:p>
            <a:pPr lvl="1"/>
            <a:r>
              <a:rPr lang="en-US" dirty="0" smtClean="0"/>
              <a:t>Determine </a:t>
            </a:r>
            <a:r>
              <a:rPr lang="en-US" dirty="0"/>
              <a:t>which customers are unprofitable, and let them leave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10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Formulating Data Mining Problems: From Goals to Tasks to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Detecting Fraudulent </a:t>
            </a:r>
            <a:r>
              <a:rPr lang="en-US" dirty="0" smtClean="0"/>
              <a:t>Claims</a:t>
            </a:r>
          </a:p>
          <a:p>
            <a:r>
              <a:rPr lang="en-US" dirty="0" smtClean="0"/>
              <a:t>Directed </a:t>
            </a:r>
            <a:r>
              <a:rPr lang="en-US" dirty="0"/>
              <a:t>data mining task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Build </a:t>
            </a:r>
            <a:r>
              <a:rPr lang="en-US" dirty="0"/>
              <a:t>a profiling model that is capable of distinguishing fraudulent claims from legitimate ones. 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/>
              <a:t>the model to score all claims that come in. Mark claims that score higher than some threshold for additional scrutiny before approval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Undirected </a:t>
            </a:r>
            <a:r>
              <a:rPr lang="en-US" dirty="0"/>
              <a:t>data mining: </a:t>
            </a:r>
            <a:endParaRPr lang="en-US" dirty="0" smtClean="0"/>
          </a:p>
          <a:p>
            <a:pPr lvl="1"/>
            <a:r>
              <a:rPr lang="en-US" dirty="0" smtClean="0"/>
              <a:t>Form </a:t>
            </a:r>
            <a:r>
              <a:rPr lang="en-US" dirty="0"/>
              <a:t>clusters of similar claims. Most claims will probably fall into a few large clusters representing different types of legitimate claim. </a:t>
            </a:r>
            <a:endParaRPr lang="en-US" dirty="0" smtClean="0"/>
          </a:p>
          <a:p>
            <a:pPr lvl="1"/>
            <a:r>
              <a:rPr lang="en-US" dirty="0" smtClean="0"/>
              <a:t>Examine </a:t>
            </a:r>
            <a:r>
              <a:rPr lang="en-US" dirty="0"/>
              <a:t>the smaller clusters to see what makes them special.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4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Virtuous cycle of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</a:t>
            </a:r>
            <a:r>
              <a:rPr lang="en-US" dirty="0"/>
              <a:t>the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Transforming </a:t>
            </a:r>
            <a:r>
              <a:rPr lang="en-US" dirty="0"/>
              <a:t>data into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Taking action</a:t>
            </a:r>
          </a:p>
          <a:p>
            <a:r>
              <a:rPr lang="en-US" dirty="0" smtClean="0"/>
              <a:t>Measuring </a:t>
            </a:r>
            <a:r>
              <a:rPr lang="en-US" dirty="0"/>
              <a:t>the outcome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72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one goal, 2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Objective: Maximize donations to charity</a:t>
            </a:r>
          </a:p>
          <a:p>
            <a:r>
              <a:rPr lang="en-US" dirty="0" smtClean="0"/>
              <a:t>The more donations one make, the lesser total money one donates</a:t>
            </a:r>
          </a:p>
          <a:p>
            <a:r>
              <a:rPr lang="en-US" dirty="0" smtClean="0"/>
              <a:t>Decision of donation seems to be separate from how big a donation is made</a:t>
            </a:r>
          </a:p>
          <a:p>
            <a:r>
              <a:rPr lang="en-US" dirty="0" smtClean="0"/>
              <a:t>2 models:</a:t>
            </a:r>
          </a:p>
          <a:p>
            <a:pPr lvl="1"/>
            <a:r>
              <a:rPr lang="en-US" dirty="0" smtClean="0"/>
              <a:t>Response model to identify who would donate</a:t>
            </a:r>
          </a:p>
          <a:p>
            <a:pPr lvl="1"/>
            <a:r>
              <a:rPr lang="en-US" dirty="0" smtClean="0"/>
              <a:t>Estimation model to predict the size of donation</a:t>
            </a:r>
          </a:p>
          <a:p>
            <a:r>
              <a:rPr lang="en-US" dirty="0" smtClean="0"/>
              <a:t>Alternative, one estimation model including those who didn’t donate. 2 step model turned out to give better estimations.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37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Techniques for Which Tasks</a:t>
            </a:r>
            <a:r>
              <a:rPr lang="en-US" dirty="0" smtClean="0"/>
              <a:t>?</a:t>
            </a:r>
          </a:p>
          <a:p>
            <a:r>
              <a:rPr lang="en-US" dirty="0"/>
              <a:t>Is There a Target or Targets?</a:t>
            </a:r>
          </a:p>
          <a:p>
            <a:r>
              <a:rPr lang="en-US" dirty="0"/>
              <a:t>What Is the Target Data Like?</a:t>
            </a:r>
          </a:p>
          <a:p>
            <a:r>
              <a:rPr lang="en-US" dirty="0"/>
              <a:t>What Is the Input Data Like?</a:t>
            </a:r>
          </a:p>
          <a:p>
            <a:r>
              <a:rPr lang="en-US" dirty="0"/>
              <a:t>How Important Is Ease of Use?</a:t>
            </a:r>
          </a:p>
          <a:p>
            <a:r>
              <a:rPr lang="en-US" dirty="0"/>
              <a:t>How Important Is Model Explicability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36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214534" cy="326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781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</a:t>
            </a:r>
            <a:r>
              <a:rPr lang="en-US" dirty="0"/>
              <a:t>w</a:t>
            </a:r>
            <a:r>
              <a:rPr lang="en-US" dirty="0" smtClean="0"/>
              <a:t>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Learning things that aren't true. </a:t>
            </a:r>
            <a:endParaRPr lang="en-US" dirty="0" smtClean="0"/>
          </a:p>
          <a:p>
            <a:pPr lvl="1"/>
            <a:r>
              <a:rPr lang="en-US" sz="2100" dirty="0" smtClean="0"/>
              <a:t>Business </a:t>
            </a:r>
            <a:r>
              <a:rPr lang="en-US" sz="2100" dirty="0"/>
              <a:t>decisions may be made based on </a:t>
            </a:r>
            <a:r>
              <a:rPr lang="en-US" sz="2100" dirty="0" smtClean="0"/>
              <a:t>incorrect information</a:t>
            </a:r>
          </a:p>
          <a:p>
            <a:pPr lvl="1"/>
            <a:r>
              <a:rPr lang="en-US" sz="2100" dirty="0" smtClean="0"/>
              <a:t>Reliability of data mining could be deceiving</a:t>
            </a:r>
          </a:p>
          <a:p>
            <a:pPr lvl="1"/>
            <a:endParaRPr lang="en-US" sz="2100" dirty="0" smtClean="0"/>
          </a:p>
          <a:p>
            <a:r>
              <a:rPr lang="en-US" dirty="0" smtClean="0"/>
              <a:t>Patterns </a:t>
            </a:r>
            <a:r>
              <a:rPr lang="en-US" dirty="0"/>
              <a:t>m</a:t>
            </a:r>
            <a:r>
              <a:rPr lang="en-US" dirty="0" smtClean="0"/>
              <a:t>ay not represent any underlying </a:t>
            </a:r>
            <a:r>
              <a:rPr lang="en-US" dirty="0"/>
              <a:t>r</a:t>
            </a:r>
            <a:r>
              <a:rPr lang="en-US" dirty="0" smtClean="0"/>
              <a:t>ule</a:t>
            </a:r>
            <a:endParaRPr lang="en-US" dirty="0"/>
          </a:p>
          <a:p>
            <a:pPr lvl="1"/>
            <a:r>
              <a:rPr lang="en-US" sz="2100" dirty="0" smtClean="0"/>
              <a:t>e.g. </a:t>
            </a:r>
            <a:r>
              <a:rPr lang="en-US" sz="2100" dirty="0"/>
              <a:t>Skirt length </a:t>
            </a:r>
            <a:r>
              <a:rPr lang="en-US" sz="2100" dirty="0" smtClean="0"/>
              <a:t>theory, bloodletting,  </a:t>
            </a:r>
            <a:r>
              <a:rPr lang="en-US" sz="2100" dirty="0"/>
              <a:t>taller men win US elections</a:t>
            </a:r>
          </a:p>
          <a:p>
            <a:pPr lvl="1"/>
            <a:r>
              <a:rPr lang="en-US" sz="2100" dirty="0" smtClean="0"/>
              <a:t>Depend </a:t>
            </a:r>
            <a:r>
              <a:rPr lang="en-US" sz="2100" dirty="0"/>
              <a:t>so heavily on patterns even when they are not there</a:t>
            </a:r>
          </a:p>
          <a:p>
            <a:pPr lvl="1"/>
            <a:r>
              <a:rPr lang="en-US" sz="2100" dirty="0" err="1"/>
              <a:t>Overfitting</a:t>
            </a:r>
            <a:r>
              <a:rPr lang="en-US" sz="2100" dirty="0"/>
              <a:t>: Patterns fails to generalize the problem, </a:t>
            </a:r>
            <a:r>
              <a:rPr lang="en-US" sz="2100" dirty="0" smtClean="0"/>
              <a:t>unstable</a:t>
            </a:r>
          </a:p>
          <a:p>
            <a:pPr lvl="1"/>
            <a:r>
              <a:rPr lang="en-US" sz="2100" dirty="0"/>
              <a:t>It is important to have different training and validation </a:t>
            </a:r>
            <a:r>
              <a:rPr lang="en-US" sz="2100" dirty="0" smtClean="0"/>
              <a:t>datasets</a:t>
            </a:r>
          </a:p>
          <a:p>
            <a:pPr lvl="1"/>
            <a:endParaRPr lang="en-US" sz="2100" dirty="0" smtClean="0"/>
          </a:p>
          <a:p>
            <a:pPr marL="400050"/>
            <a:r>
              <a:rPr lang="en-US" dirty="0"/>
              <a:t>Biased sample can </a:t>
            </a:r>
            <a:r>
              <a:rPr lang="en-US" dirty="0" smtClean="0"/>
              <a:t>seriously undermine BI efforts</a:t>
            </a:r>
            <a:endParaRPr lang="en-US" dirty="0"/>
          </a:p>
          <a:p>
            <a:pPr lvl="1"/>
            <a:endParaRPr lang="en-US" sz="21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9675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 (</a:t>
            </a:r>
            <a:r>
              <a:rPr lang="en-US" dirty="0" err="1" smtClean="0"/>
              <a:t>cntd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may be at the wrong </a:t>
            </a:r>
            <a:r>
              <a:rPr lang="en-US" dirty="0"/>
              <a:t>l</a:t>
            </a:r>
            <a:r>
              <a:rPr lang="en-US" dirty="0" smtClean="0"/>
              <a:t>evel of detail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Failure to aggregate to the appropriate level can lead to confusion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Choose a level of aggregation that does not hide important patterns within a single period</a:t>
            </a:r>
          </a:p>
          <a:p>
            <a:r>
              <a:rPr lang="en-US" dirty="0" smtClean="0"/>
              <a:t>Learning Things That Are True, But Not Useful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Learning Things That Are Already Known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Learning Things That Cannot be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48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Hypothesis testing</a:t>
            </a:r>
          </a:p>
          <a:p>
            <a:pPr lvl="1"/>
            <a:r>
              <a:rPr lang="en-US" dirty="0" smtClean="0"/>
              <a:t>Use data to answer questions or gain understanding</a:t>
            </a:r>
          </a:p>
          <a:p>
            <a:r>
              <a:rPr lang="en-US" dirty="0" smtClean="0"/>
              <a:t>Directed data mining</a:t>
            </a:r>
          </a:p>
          <a:p>
            <a:pPr lvl="1"/>
            <a:r>
              <a:rPr lang="en-US" dirty="0" smtClean="0"/>
              <a:t>Construct a model that explains or predicts one or more particular target variables</a:t>
            </a:r>
          </a:p>
          <a:p>
            <a:r>
              <a:rPr lang="en-US" dirty="0" smtClean="0"/>
              <a:t>Undirected data mining</a:t>
            </a:r>
          </a:p>
          <a:p>
            <a:pPr lvl="1"/>
            <a:r>
              <a:rPr lang="en-US" dirty="0" smtClean="0"/>
              <a:t>Find overall patterns that are not tied to a particular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41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Hypothesis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hypothesis is a proposed explanation whose validity can be tested by analyzing data.</a:t>
            </a:r>
          </a:p>
          <a:p>
            <a:r>
              <a:rPr lang="en-US" dirty="0"/>
              <a:t>Generating Hypotheses</a:t>
            </a:r>
          </a:p>
          <a:p>
            <a:pPr lvl="1"/>
            <a:r>
              <a:rPr lang="en-US" dirty="0" smtClean="0"/>
              <a:t>Getting </a:t>
            </a:r>
            <a:r>
              <a:rPr lang="en-US" dirty="0"/>
              <a:t>diverse input from throughout the organization and, where appropriate, outside it as well.</a:t>
            </a:r>
          </a:p>
          <a:p>
            <a:pPr lvl="1"/>
            <a:r>
              <a:rPr lang="en-US" dirty="0"/>
              <a:t>The goal is to come up with ideas that are both testable and actionable.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06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Hypotheses Using Existing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a new hypothesis by looking for evidence in existing historical data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Testing long-held beliefs can be harder because historical data reflects whatever assumptions have been made in the past.</a:t>
            </a:r>
          </a:p>
          <a:p>
            <a:pPr lvl="1"/>
            <a:r>
              <a:rPr lang="en-US" dirty="0"/>
              <a:t>Small changes in what and how data is collected can greatly increase its value for analysis.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2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Hypothesis Testing and Experimentation</a:t>
            </a:r>
          </a:p>
          <a:p>
            <a:pPr lvl="1"/>
            <a:r>
              <a:rPr lang="en-US" dirty="0" smtClean="0"/>
              <a:t>Sometimes hypothesis cannot be tested on existing data </a:t>
            </a:r>
          </a:p>
          <a:p>
            <a:pPr lvl="1"/>
            <a:r>
              <a:rPr lang="en-US" dirty="0" smtClean="0"/>
              <a:t>Proper experiments are necessary </a:t>
            </a:r>
          </a:p>
          <a:p>
            <a:r>
              <a:rPr lang="en-US" dirty="0" smtClean="0"/>
              <a:t>Test and Control</a:t>
            </a:r>
          </a:p>
          <a:p>
            <a:pPr lvl="1"/>
            <a:r>
              <a:rPr lang="en-US" dirty="0" smtClean="0"/>
              <a:t>Test group and Control group (treatments)</a:t>
            </a:r>
          </a:p>
          <a:p>
            <a:pPr lvl="1"/>
            <a:r>
              <a:rPr lang="en-US" dirty="0"/>
              <a:t>Choose </a:t>
            </a:r>
            <a:r>
              <a:rPr lang="en-US" dirty="0" smtClean="0"/>
              <a:t>an </a:t>
            </a:r>
            <a:r>
              <a:rPr lang="en-US" dirty="0"/>
              <a:t>overall group, and then randomly divide it into the test and control group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significant difference between the groups can confidently be attributed to the treatment.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8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2058</Words>
  <Application>Microsoft Macintosh PowerPoint</Application>
  <PresentationFormat>On-screen Show (4:3)</PresentationFormat>
  <Paragraphs>198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Install R</vt:lpstr>
      <vt:lpstr>Chapter 3: The Data Mining Process</vt:lpstr>
      <vt:lpstr>Virtuous cycle of data mining</vt:lpstr>
      <vt:lpstr>What can go wrong?</vt:lpstr>
      <vt:lpstr>What can go wrong? (cntd.)</vt:lpstr>
      <vt:lpstr>Data Mining Styles</vt:lpstr>
      <vt:lpstr>Hypothesis testing</vt:lpstr>
      <vt:lpstr>Hypothesis testing</vt:lpstr>
      <vt:lpstr>Hypothesis testing</vt:lpstr>
      <vt:lpstr>Hypothesis testing</vt:lpstr>
      <vt:lpstr>Directed Data Mining</vt:lpstr>
      <vt:lpstr>Undirected Data Mining</vt:lpstr>
      <vt:lpstr>Goals, Tasks, and Techniques</vt:lpstr>
      <vt:lpstr>Data Mining Business Goals</vt:lpstr>
      <vt:lpstr>Data Mining Tasks</vt:lpstr>
      <vt:lpstr>Data Mining Tasks</vt:lpstr>
      <vt:lpstr>Data Mining Tasks</vt:lpstr>
      <vt:lpstr>Data Mining Tasks</vt:lpstr>
      <vt:lpstr>Data Mining Tasks</vt:lpstr>
      <vt:lpstr>Data Mining Tasks</vt:lpstr>
      <vt:lpstr>Data Mining Techniques</vt:lpstr>
      <vt:lpstr>Data Mining Techniques</vt:lpstr>
      <vt:lpstr>Formulating Data Mining Problems: From Goals to Tasks to Techniques</vt:lpstr>
      <vt:lpstr>Formulating Data Mining Problems: From Goals to Tasks to Techniques</vt:lpstr>
      <vt:lpstr>Formulating Data Mining Problems: From Goals to Tasks to Techniques</vt:lpstr>
      <vt:lpstr>Formulating Data Mining Problems: From Goals to Tasks to Techniques</vt:lpstr>
      <vt:lpstr>Formulating Data Mining Problems: From Goals to Tasks to Techniques</vt:lpstr>
      <vt:lpstr>Formulating Data Mining Problems: From Goals to Tasks to Techniques</vt:lpstr>
      <vt:lpstr>Formulating Data Mining Problems: From Goals to Tasks to Techniques</vt:lpstr>
      <vt:lpstr>Case study: one goal, 2 tasks</vt:lpstr>
      <vt:lpstr>Summary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The Data Mining Process</dc:title>
  <dc:creator>Yuanyuan</dc:creator>
  <cp:lastModifiedBy>Deepti Deshpande</cp:lastModifiedBy>
  <cp:revision>74</cp:revision>
  <dcterms:created xsi:type="dcterms:W3CDTF">2014-01-03T05:05:47Z</dcterms:created>
  <dcterms:modified xsi:type="dcterms:W3CDTF">2014-02-24T04:26:54Z</dcterms:modified>
</cp:coreProperties>
</file>