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58" r:id="rId6"/>
    <p:sldId id="29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847F-22BE-4D54-B8AA-32A4522244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9A28-1C5D-479F-A43F-46040A41C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 Descriptions and Prediction: Profiling and Predictive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Directed Data Mining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Translate the business problem into a data mining problem.</a:t>
            </a:r>
          </a:p>
          <a:p>
            <a:r>
              <a:rPr lang="en-US" dirty="0" smtClean="0"/>
              <a:t>2. Select appropriate data. </a:t>
            </a:r>
          </a:p>
          <a:p>
            <a:r>
              <a:rPr lang="en-US" dirty="0" smtClean="0"/>
              <a:t>3. Get to know the data. </a:t>
            </a:r>
          </a:p>
          <a:p>
            <a:r>
              <a:rPr lang="en-US" dirty="0" smtClean="0"/>
              <a:t>4. Create a model set. </a:t>
            </a:r>
          </a:p>
          <a:p>
            <a:r>
              <a:rPr lang="en-US" dirty="0" smtClean="0"/>
              <a:t>5. Fix problems with the data.</a:t>
            </a:r>
          </a:p>
          <a:p>
            <a:r>
              <a:rPr lang="en-US" dirty="0" smtClean="0"/>
              <a:t>6. Transform data to bring information to the surface. </a:t>
            </a:r>
          </a:p>
          <a:p>
            <a:r>
              <a:rPr lang="en-US" dirty="0" smtClean="0"/>
              <a:t>7. Build models. </a:t>
            </a:r>
          </a:p>
          <a:p>
            <a:r>
              <a:rPr lang="en-US" dirty="0" smtClean="0"/>
              <a:t>8. Assess models. </a:t>
            </a:r>
          </a:p>
          <a:p>
            <a:r>
              <a:rPr lang="en-US" dirty="0" smtClean="0"/>
              <a:t>9. Deploy models. </a:t>
            </a:r>
          </a:p>
          <a:p>
            <a:r>
              <a:rPr lang="en-US" dirty="0" smtClean="0"/>
              <a:t>10. Assess results. </a:t>
            </a:r>
          </a:p>
          <a:p>
            <a:r>
              <a:rPr lang="en-US" dirty="0" smtClean="0"/>
              <a:t>11. Begin again.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1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"/>
            <a:ext cx="7772400" cy="667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8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Mining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mining goals for a particular project should not be stated in broad, general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Gaining </a:t>
            </a:r>
            <a:r>
              <a:rPr lang="en-US" dirty="0"/>
              <a:t>insight into customer behavior </a:t>
            </a:r>
            <a:endParaRPr lang="en-US" dirty="0" smtClean="0"/>
          </a:p>
          <a:p>
            <a:pPr lvl="1"/>
            <a:r>
              <a:rPr lang="en-US" dirty="0" smtClean="0"/>
              <a:t>Discovering </a:t>
            </a:r>
            <a:r>
              <a:rPr lang="en-US" dirty="0"/>
              <a:t>meaningful patterns in data </a:t>
            </a:r>
            <a:endParaRPr lang="en-US" dirty="0" smtClean="0"/>
          </a:p>
          <a:p>
            <a:pPr lvl="1"/>
            <a:r>
              <a:rPr lang="en-US" dirty="0" smtClean="0"/>
              <a:t>Learning </a:t>
            </a:r>
            <a:r>
              <a:rPr lang="en-US" dirty="0"/>
              <a:t>something interesting </a:t>
            </a:r>
            <a:endParaRPr lang="en-US" dirty="0" smtClean="0"/>
          </a:p>
          <a:p>
            <a:r>
              <a:rPr lang="en-US" dirty="0" smtClean="0"/>
              <a:t>Challenge for such goals is:</a:t>
            </a:r>
            <a:endParaRPr lang="en-US" dirty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are hard to measure. Projects that are hard to measure are hard to put a value on.</a:t>
            </a:r>
          </a:p>
          <a:p>
            <a:r>
              <a:rPr lang="en-US" dirty="0" smtClean="0"/>
              <a:t>Have specific </a:t>
            </a:r>
            <a:r>
              <a:rPr lang="en-US" dirty="0" smtClean="0"/>
              <a:t>goals </a:t>
            </a:r>
            <a:r>
              <a:rPr lang="en-US" dirty="0" smtClean="0"/>
              <a:t>that facilitate monitoring </a:t>
            </a:r>
            <a:r>
              <a:rPr lang="en-US" dirty="0" smtClean="0"/>
              <a:t>progress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customers who are unlikely to renew their subscription. </a:t>
            </a:r>
            <a:endParaRPr lang="en-US" dirty="0" smtClean="0"/>
          </a:p>
          <a:p>
            <a:pPr lvl="1"/>
            <a:r>
              <a:rPr lang="en-US" dirty="0" smtClean="0"/>
              <a:t>Design </a:t>
            </a:r>
            <a:r>
              <a:rPr lang="en-US" dirty="0"/>
              <a:t>a calling plan that will reduce customer stop rates for home-based business customers.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which Web transactions are possibly fraudulent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List products whose sales are at </a:t>
            </a:r>
            <a:r>
              <a:rPr lang="en-US" dirty="0" smtClean="0"/>
              <a:t>risk. </a:t>
            </a:r>
          </a:p>
          <a:p>
            <a:pPr lvl="1"/>
            <a:r>
              <a:rPr lang="en-US" dirty="0" smtClean="0"/>
              <a:t>Forecast </a:t>
            </a:r>
            <a:r>
              <a:rPr lang="en-US" dirty="0"/>
              <a:t>the number of customers over the next three years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Translate the Business Problem into a Data Mining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Misunderstanding the Business Problem: A Cautionary </a:t>
            </a:r>
            <a:r>
              <a:rPr lang="en-US" dirty="0" smtClean="0"/>
              <a:t>Tale</a:t>
            </a:r>
          </a:p>
          <a:p>
            <a:pPr lvl="1"/>
            <a:r>
              <a:rPr lang="en-US" dirty="0" smtClean="0"/>
              <a:t>Someone with a high score on yogurt lover model is not good enough </a:t>
            </a:r>
            <a:endParaRPr lang="en-US" dirty="0" smtClean="0"/>
          </a:p>
          <a:p>
            <a:r>
              <a:rPr lang="en-US" dirty="0" smtClean="0"/>
              <a:t>How Will Results Be Used?</a:t>
            </a:r>
          </a:p>
          <a:p>
            <a:r>
              <a:rPr lang="en-US" dirty="0" smtClean="0"/>
              <a:t>How Will Results Be Delivered?</a:t>
            </a:r>
          </a:p>
          <a:p>
            <a:r>
              <a:rPr lang="en-US" dirty="0" smtClean="0"/>
              <a:t>The Role of Domain Experts and Information Technology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5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Select Appropriate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formulating the business problem, you should make a wish list of data that would be nice to have.</a:t>
            </a:r>
          </a:p>
          <a:p>
            <a:r>
              <a:rPr lang="en-US" dirty="0" smtClean="0"/>
              <a:t>The data sources that are useful and available vary, of course, from problem to problem and industry to industry.</a:t>
            </a:r>
          </a:p>
        </p:txBody>
      </p:sp>
    </p:spTree>
    <p:extLst>
      <p:ext uri="{BB962C8B-B14F-4D97-AF65-F5344CB8AC3E}">
        <p14:creationId xmlns:p14="http://schemas.microsoft.com/office/powerpoint/2010/main" val="33411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Select Appropriate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Data Is Available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Datawarehouse</a:t>
            </a:r>
            <a:r>
              <a:rPr lang="en-US" dirty="0" smtClean="0"/>
              <a:t>, database stores at various departments, log files, etc.</a:t>
            </a:r>
            <a:endParaRPr lang="en-US" dirty="0" smtClean="0"/>
          </a:p>
          <a:p>
            <a:r>
              <a:rPr lang="en-US" dirty="0" smtClean="0"/>
              <a:t>How Much Data Is Enough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Density: Should have enough data points for the entire range of target variable; stratified sampling may be the answer</a:t>
            </a:r>
            <a:endParaRPr lang="en-US" dirty="0" smtClean="0"/>
          </a:p>
          <a:p>
            <a:r>
              <a:rPr lang="en-US" dirty="0" smtClean="0"/>
              <a:t>How Much History Is Required?</a:t>
            </a:r>
          </a:p>
          <a:p>
            <a:pPr lvl="1"/>
            <a:r>
              <a:rPr lang="en-US" dirty="0"/>
              <a:t>Typically 2-3 years but ensuring that enough points are there for </a:t>
            </a:r>
            <a:r>
              <a:rPr lang="en-US" dirty="0" err="1"/>
              <a:t>seasonlity</a:t>
            </a:r>
            <a:endParaRPr lang="en-US" dirty="0"/>
          </a:p>
          <a:p>
            <a:r>
              <a:rPr lang="en-US" dirty="0"/>
              <a:t>How Many Vari</a:t>
            </a:r>
            <a:r>
              <a:rPr lang="en-US" dirty="0"/>
              <a:t>ables</a:t>
            </a:r>
            <a:r>
              <a:rPr lang="en-US" dirty="0" smtClean="0"/>
              <a:t>?</a:t>
            </a:r>
          </a:p>
          <a:p>
            <a:pPr lvl="1"/>
            <a:r>
              <a:rPr lang="en-US" sz="2900" dirty="0" smtClean="0"/>
              <a:t>Often may need to reduce factors or combine variables</a:t>
            </a:r>
            <a:endParaRPr lang="en-US" sz="2900" dirty="0"/>
          </a:p>
          <a:p>
            <a:r>
              <a:rPr lang="en-US" dirty="0" smtClean="0"/>
              <a:t>What </a:t>
            </a:r>
            <a:r>
              <a:rPr lang="en-US" dirty="0" smtClean="0"/>
              <a:t>Must the Data Contain?</a:t>
            </a:r>
          </a:p>
          <a:p>
            <a:pPr lvl="1"/>
            <a:r>
              <a:rPr lang="en-US" dirty="0" smtClean="0"/>
              <a:t>Implicit in this description is the idea that data is available to describe what happened in the past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Problems with no target variable are tough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0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Get to Know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pending time exploring the data before rushing into building models</a:t>
            </a:r>
          </a:p>
          <a:p>
            <a:r>
              <a:rPr lang="en-US" dirty="0" smtClean="0"/>
              <a:t>Examine Distributions</a:t>
            </a:r>
          </a:p>
          <a:p>
            <a:pPr lvl="1"/>
            <a:r>
              <a:rPr lang="en-US" dirty="0" smtClean="0"/>
              <a:t>A good first step is to examine a histogram of each variable in the dataset and think about what it is telling you.</a:t>
            </a:r>
          </a:p>
          <a:p>
            <a:pPr lvl="1"/>
            <a:r>
              <a:rPr lang="en-US" dirty="0" smtClean="0"/>
              <a:t>Data visualization tools can be very helpful during the initial exploration of a database.</a:t>
            </a:r>
          </a:p>
          <a:p>
            <a:pPr lvl="1"/>
            <a:r>
              <a:rPr lang="en-US" dirty="0" smtClean="0"/>
              <a:t>Scatter plots, bar charts, geographic maps, and other visualization tools are immensely powerful for seeing what is in the data.</a:t>
            </a:r>
          </a:p>
        </p:txBody>
      </p:sp>
    </p:spTree>
    <p:extLst>
      <p:ext uri="{BB962C8B-B14F-4D97-AF65-F5344CB8AC3E}">
        <p14:creationId xmlns:p14="http://schemas.microsoft.com/office/powerpoint/2010/main" val="712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Get to Know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 Values with Descriptions</a:t>
            </a:r>
          </a:p>
          <a:p>
            <a:pPr lvl="1"/>
            <a:r>
              <a:rPr lang="en-US" dirty="0" smtClean="0"/>
              <a:t>Look at the values of each variable and compare them with the description given for that variable in available documentation.</a:t>
            </a:r>
          </a:p>
          <a:p>
            <a:r>
              <a:rPr lang="en-US" dirty="0" smtClean="0"/>
              <a:t>Validate Assumptions</a:t>
            </a:r>
          </a:p>
          <a:p>
            <a:pPr lvl="1"/>
            <a:r>
              <a:rPr lang="en-US" dirty="0" smtClean="0"/>
              <a:t>Using simple cross-tabulation and visualization tools such as scatter plots, bar graphs, and maps, validate assumptions about the data.</a:t>
            </a:r>
          </a:p>
          <a:p>
            <a:r>
              <a:rPr lang="en-US" dirty="0" smtClean="0"/>
              <a:t>Ask Lots of Questions</a:t>
            </a:r>
          </a:p>
          <a:p>
            <a:pPr lvl="1"/>
            <a:r>
              <a:rPr lang="en-US" dirty="0" smtClean="0"/>
              <a:t>An important output of the data exploration process is a list of questions for the people who supplied the data.</a:t>
            </a:r>
          </a:p>
        </p:txBody>
      </p:sp>
    </p:spTree>
    <p:extLst>
      <p:ext uri="{BB962C8B-B14F-4D97-AF65-F5344CB8AC3E}">
        <p14:creationId xmlns:p14="http://schemas.microsoft.com/office/powerpoint/2010/main" val="25358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Create a Model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model set contains all the data used in the modeling process. </a:t>
            </a:r>
          </a:p>
          <a:p>
            <a:r>
              <a:rPr lang="en-US" dirty="0" smtClean="0"/>
              <a:t>Some of the data in the model set is used to find patterns.</a:t>
            </a:r>
          </a:p>
          <a:p>
            <a:r>
              <a:rPr lang="en-US" dirty="0"/>
              <a:t>S</a:t>
            </a:r>
            <a:r>
              <a:rPr lang="en-US" dirty="0" smtClean="0"/>
              <a:t>ome of the data in the model set is used to verify that the model is stable. </a:t>
            </a:r>
          </a:p>
          <a:p>
            <a:r>
              <a:rPr lang="en-US" dirty="0"/>
              <a:t>A</a:t>
            </a:r>
            <a:r>
              <a:rPr lang="en-US" dirty="0" smtClean="0"/>
              <a:t>ssess the model's performance. </a:t>
            </a:r>
          </a:p>
          <a:p>
            <a:r>
              <a:rPr lang="en-US" dirty="0" smtClean="0"/>
              <a:t>Creating a model set requires assembling data from multiple sources to form customer signatures (discussed next) and then preparing the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160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Create a Model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Assembling Customer Signatures</a:t>
            </a:r>
          </a:p>
          <a:p>
            <a:pPr lvl="1"/>
            <a:r>
              <a:rPr lang="en-US" dirty="0" smtClean="0"/>
              <a:t>When the data describes customers, the rows of the model set are often called </a:t>
            </a:r>
            <a:r>
              <a:rPr lang="en-US" b="1" dirty="0" smtClean="0"/>
              <a:t>customer signatures.</a:t>
            </a:r>
          </a:p>
          <a:p>
            <a:r>
              <a:rPr lang="en-US" dirty="0" smtClean="0"/>
              <a:t>Creating a Balanced Sample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tratified sampling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a weighting factor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69" y="4267200"/>
            <a:ext cx="4406149" cy="247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9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Directed Data Mining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Model Structure and Target</a:t>
            </a:r>
          </a:p>
          <a:p>
            <a:r>
              <a:rPr lang="en-US" dirty="0"/>
              <a:t>R</a:t>
            </a:r>
            <a:r>
              <a:rPr lang="en-US" dirty="0" smtClean="0"/>
              <a:t>equires understanding and defining the target variable the model is trying to estimate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step model for estimating amounts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810000"/>
            <a:ext cx="5695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1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a Model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More Needles to the </a:t>
            </a:r>
            <a:r>
              <a:rPr lang="en-US" sz="2800" dirty="0" smtClean="0"/>
              <a:t>Haystack</a:t>
            </a:r>
          </a:p>
          <a:p>
            <a:pPr lvl="1"/>
            <a:r>
              <a:rPr lang="en-US" sz="2500" dirty="0" smtClean="0"/>
              <a:t>Understand Outliers</a:t>
            </a:r>
          </a:p>
          <a:p>
            <a:r>
              <a:rPr lang="en-US" sz="2800" dirty="0"/>
              <a:t>Including Multiple </a:t>
            </a:r>
            <a:r>
              <a:rPr lang="en-US" sz="2800" dirty="0" smtClean="0"/>
              <a:t>Timeframes</a:t>
            </a:r>
          </a:p>
          <a:p>
            <a:pPr lvl="1"/>
            <a:r>
              <a:rPr lang="en-US" sz="2500" dirty="0"/>
              <a:t>Incorporating multiple time frames in the model set eliminates many of the effects of seasonality</a:t>
            </a:r>
            <a:r>
              <a:rPr lang="en-US" sz="2500" dirty="0" smtClean="0"/>
              <a:t>.</a:t>
            </a:r>
          </a:p>
          <a:p>
            <a:r>
              <a:rPr lang="en-US" sz="2800" dirty="0"/>
              <a:t>Creating a Model Set for </a:t>
            </a:r>
            <a:r>
              <a:rPr lang="en-US" sz="2800" dirty="0" smtClean="0"/>
              <a:t>Prediction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48175"/>
            <a:ext cx="7343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a Model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Creating a Model Set for </a:t>
            </a:r>
            <a:r>
              <a:rPr lang="en-US" dirty="0" smtClean="0"/>
              <a:t>Profiling</a:t>
            </a:r>
          </a:p>
          <a:p>
            <a:pPr lvl="1"/>
            <a:r>
              <a:rPr lang="en-US" dirty="0"/>
              <a:t>the time frame for the target overlaps with the time frame for the inputs.</a:t>
            </a:r>
          </a:p>
          <a:p>
            <a:endParaRPr lang="en-US" dirty="0"/>
          </a:p>
          <a:p>
            <a:r>
              <a:rPr lang="en-US" dirty="0" smtClean="0"/>
              <a:t>Partitioning </a:t>
            </a:r>
            <a:r>
              <a:rPr lang="en-US" dirty="0"/>
              <a:t>the Model </a:t>
            </a:r>
            <a:r>
              <a:rPr lang="en-US" dirty="0" smtClean="0"/>
              <a:t>Set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raining set: used </a:t>
            </a:r>
            <a:r>
              <a:rPr lang="en-US" dirty="0"/>
              <a:t>to build the initial model. </a:t>
            </a:r>
            <a:r>
              <a:rPr lang="en-US" dirty="0" smtClean="0"/>
              <a:t>validation </a:t>
            </a:r>
            <a:r>
              <a:rPr lang="en-US" dirty="0"/>
              <a:t>set, test set,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alidation set: used </a:t>
            </a:r>
            <a:r>
              <a:rPr lang="en-US" dirty="0"/>
              <a:t>to adjust the initial model to make it more general </a:t>
            </a:r>
            <a:r>
              <a:rPr lang="en-US" dirty="0" smtClean="0"/>
              <a:t>and less </a:t>
            </a:r>
            <a:r>
              <a:rPr lang="en-US" dirty="0"/>
              <a:t>tied to the idiosyncrasies of the training set. </a:t>
            </a:r>
            <a:endParaRPr lang="en-US" dirty="0" smtClean="0"/>
          </a:p>
          <a:p>
            <a:pPr lvl="1"/>
            <a:r>
              <a:rPr lang="en-US" dirty="0" smtClean="0"/>
              <a:t>Test set: used </a:t>
            </a:r>
            <a:r>
              <a:rPr lang="en-US" dirty="0"/>
              <a:t>to gauge the likely effectiveness of the model when applied to unseen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Fix Problems with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Categorical Variables with Too Many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the values so that many classes that all have approximately the same relationship to the target variable are grouped together. </a:t>
            </a:r>
            <a:endParaRPr lang="en-US" dirty="0" smtClean="0"/>
          </a:p>
          <a:p>
            <a:pPr lvl="1"/>
            <a:r>
              <a:rPr lang="en-US" dirty="0" smtClean="0"/>
              <a:t>Replace categories </a:t>
            </a:r>
            <a:r>
              <a:rPr lang="en-US" dirty="0"/>
              <a:t>with interesting numeric values often produces good models</a:t>
            </a:r>
            <a:r>
              <a:rPr lang="en-US" dirty="0" smtClean="0"/>
              <a:t>.</a:t>
            </a:r>
          </a:p>
          <a:p>
            <a:r>
              <a:rPr lang="en-US" dirty="0"/>
              <a:t>Numeric Variables with Skewed Distributions and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iscard </a:t>
            </a:r>
            <a:r>
              <a:rPr lang="en-US" dirty="0"/>
              <a:t>records that have </a:t>
            </a:r>
            <a:r>
              <a:rPr lang="en-US" dirty="0" smtClean="0"/>
              <a:t>outliers</a:t>
            </a: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 smtClean="0"/>
              <a:t>Missing </a:t>
            </a:r>
            <a:r>
              <a:rPr lang="en-US" dirty="0"/>
              <a:t>value </a:t>
            </a:r>
            <a:r>
              <a:rPr lang="en-US" dirty="0" smtClean="0"/>
              <a:t>imputation</a:t>
            </a:r>
          </a:p>
          <a:p>
            <a:pPr lvl="1"/>
            <a:r>
              <a:rPr lang="en-US" dirty="0" smtClean="0"/>
              <a:t>If few then may be dropped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Fix Problems with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 with Meanings That Change over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Require </a:t>
            </a:r>
            <a:r>
              <a:rPr lang="en-US" dirty="0"/>
              <a:t>a well-designed data warehouse where such changes in meaning are recorded so a new variable can be defined that has a constant meaning over time.</a:t>
            </a:r>
          </a:p>
          <a:p>
            <a:r>
              <a:rPr lang="en-US" dirty="0"/>
              <a:t>Inconsistent Data </a:t>
            </a:r>
            <a:r>
              <a:rPr lang="en-US" dirty="0" smtClean="0"/>
              <a:t>Encoding</a:t>
            </a:r>
          </a:p>
          <a:p>
            <a:pPr lvl="1"/>
            <a:r>
              <a:rPr lang="en-US" dirty="0"/>
              <a:t>When information on the same topic is collected from multiple sources, the various sources often represent the same data different ways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Transform Data to Bring Information to the </a:t>
            </a:r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dirty="0"/>
              <a:t>derived fields to bring information to the </a:t>
            </a:r>
            <a:r>
              <a:rPr lang="en-US" dirty="0" smtClean="0"/>
              <a:t>surface</a:t>
            </a:r>
            <a:endParaRPr lang="en-US" dirty="0"/>
          </a:p>
          <a:p>
            <a:r>
              <a:rPr lang="en-US" dirty="0" smtClean="0"/>
              <a:t>Removing outliers</a:t>
            </a:r>
          </a:p>
          <a:p>
            <a:r>
              <a:rPr lang="en-US" dirty="0"/>
              <a:t>B</a:t>
            </a:r>
            <a:r>
              <a:rPr lang="en-US" dirty="0" smtClean="0"/>
              <a:t>inning </a:t>
            </a:r>
            <a:r>
              <a:rPr lang="en-US" dirty="0"/>
              <a:t>numeric </a:t>
            </a:r>
            <a:r>
              <a:rPr lang="en-US" dirty="0" smtClean="0"/>
              <a:t>variables </a:t>
            </a:r>
          </a:p>
          <a:p>
            <a:r>
              <a:rPr lang="en-US" dirty="0"/>
              <a:t>G</a:t>
            </a:r>
            <a:r>
              <a:rPr lang="en-US" dirty="0" smtClean="0"/>
              <a:t>rouping </a:t>
            </a:r>
            <a:r>
              <a:rPr lang="en-US" dirty="0"/>
              <a:t>classes for categorical </a:t>
            </a:r>
            <a:r>
              <a:rPr lang="en-US" dirty="0" smtClean="0"/>
              <a:t>variables</a:t>
            </a:r>
          </a:p>
          <a:p>
            <a:r>
              <a:rPr lang="en-US" dirty="0"/>
              <a:t>A</a:t>
            </a:r>
            <a:r>
              <a:rPr lang="en-US" dirty="0" smtClean="0"/>
              <a:t>pplying </a:t>
            </a:r>
            <a:r>
              <a:rPr lang="en-US" dirty="0"/>
              <a:t>transformations such as </a:t>
            </a:r>
            <a:r>
              <a:rPr lang="en-US" dirty="0" smtClean="0"/>
              <a:t>logarithms </a:t>
            </a:r>
          </a:p>
          <a:p>
            <a:r>
              <a:rPr lang="en-US" dirty="0"/>
              <a:t>T</a:t>
            </a:r>
            <a:r>
              <a:rPr lang="en-US" dirty="0" smtClean="0"/>
              <a:t>urning </a:t>
            </a:r>
            <a:r>
              <a:rPr lang="en-US" dirty="0"/>
              <a:t>counts into </a:t>
            </a:r>
            <a:r>
              <a:rPr lang="en-US" dirty="0" smtClean="0"/>
              <a:t>proportions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7: Build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directed data mining, the training set is used to generate an explanation of the dependent or target variable in terms of the independent or input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</a:t>
            </a:r>
            <a:r>
              <a:rPr lang="en-US" dirty="0"/>
              <a:t>the form of a neural network, a decision tree, a linkage graph, or some other representation of the relationship between the target and the other fields in the database.</a:t>
            </a:r>
          </a:p>
          <a:p>
            <a:r>
              <a:rPr lang="en-US" dirty="0" smtClean="0"/>
              <a:t>Automated </a:t>
            </a:r>
            <a:r>
              <a:rPr lang="en-US" dirty="0"/>
              <a:t>by modern data mining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8: Assess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accurate is the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well does the model describe the observed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How </a:t>
            </a:r>
            <a:r>
              <a:rPr lang="en-US" dirty="0"/>
              <a:t>much confidence can be placed in the model's predictions?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comprehensible is the model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Binary Response Models and </a:t>
            </a:r>
            <a:r>
              <a:rPr lang="en-US" dirty="0" smtClean="0"/>
              <a:t>Classifiers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Confusion matrix or </a:t>
            </a:r>
          </a:p>
          <a:p>
            <a:pPr marL="0" indent="0">
              <a:buNone/>
            </a:pPr>
            <a:r>
              <a:rPr lang="en-US" sz="2000" dirty="0" smtClean="0"/>
              <a:t>       Correct classification matrix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Assessing </a:t>
            </a:r>
            <a:r>
              <a:rPr lang="en-US" dirty="0"/>
              <a:t>Binary Response Models Using </a:t>
            </a:r>
            <a:r>
              <a:rPr lang="en-US" dirty="0" smtClean="0"/>
              <a:t>Lift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366963"/>
            <a:ext cx="41624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804912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2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Oversampling on Lift and Other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/>
              <a:t>Oversampling data to produce the model set </a:t>
            </a:r>
            <a:r>
              <a:rPr lang="en-US" dirty="0" smtClean="0"/>
              <a:t>typically improves </a:t>
            </a:r>
            <a:r>
              <a:rPr lang="en-US" dirty="0"/>
              <a:t>lift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Binary Response Model Scores Using Lift Charts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82" y="2209800"/>
            <a:ext cx="4265068" cy="443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Cross-sell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dirty="0" smtClean="0"/>
              <a:t>Chose the one with max profitability, revenue, or response propensity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15404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Assessing Binary Response Model Scores Using Profitability </a:t>
            </a:r>
            <a:r>
              <a:rPr lang="en-US" sz="2800" dirty="0" smtClean="0"/>
              <a:t>Models</a:t>
            </a:r>
          </a:p>
          <a:p>
            <a:pPr lvl="1"/>
            <a:r>
              <a:rPr lang="en-US" sz="2300" dirty="0"/>
              <a:t>Is the model worth the time, effort, and money it costs to build it</a:t>
            </a:r>
            <a:r>
              <a:rPr lang="en-US" sz="2300" dirty="0" smtClean="0"/>
              <a:t>?</a:t>
            </a:r>
            <a:endParaRPr lang="en-US" sz="23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040582" cy="34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6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Assessing Binary Response Models Using ROC </a:t>
            </a:r>
            <a:r>
              <a:rPr lang="en-US" sz="2800" dirty="0" smtClean="0"/>
              <a:t>Charts</a:t>
            </a:r>
          </a:p>
          <a:p>
            <a:pPr lvl="1"/>
            <a:r>
              <a:rPr lang="en-US" sz="2300" dirty="0"/>
              <a:t>An ROC chart looks very similar to a cumulative gains chart, but the horizontal axis is the proportion of false positives, rather than the proportion of the overall population.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08218"/>
            <a:ext cx="6172200" cy="293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9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ROC Charts and Their Arcane </a:t>
            </a:r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/>
              <a:t>operating characteristics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lot </a:t>
            </a:r>
            <a:r>
              <a:rPr lang="en-US" dirty="0"/>
              <a:t>the sensitivity of the model </a:t>
            </a:r>
            <a:r>
              <a:rPr lang="en-US" dirty="0" smtClean="0"/>
              <a:t>against specificity</a:t>
            </a:r>
          </a:p>
          <a:p>
            <a:pPr lvl="1"/>
            <a:r>
              <a:rPr lang="en-US" b="1" dirty="0"/>
              <a:t>Sensitivity</a:t>
            </a:r>
            <a:r>
              <a:rPr lang="en-US" dirty="0"/>
              <a:t> is how well the models do at identifying the important </a:t>
            </a:r>
            <a:r>
              <a:rPr lang="en-US" dirty="0" smtClean="0"/>
              <a:t>outcomes. </a:t>
            </a:r>
          </a:p>
          <a:p>
            <a:pPr lvl="1"/>
            <a:r>
              <a:rPr lang="en-US" b="1" dirty="0" smtClean="0"/>
              <a:t>Specificity</a:t>
            </a:r>
            <a:r>
              <a:rPr lang="en-US" dirty="0" smtClean="0"/>
              <a:t> </a:t>
            </a:r>
            <a:r>
              <a:rPr lang="en-US" dirty="0"/>
              <a:t>is how well the models do at identifying other outcomes, so 1 – specificity is the false positive rate.</a:t>
            </a:r>
          </a:p>
          <a:p>
            <a:pPr lvl="1"/>
            <a:r>
              <a:rPr lang="en-US" dirty="0"/>
              <a:t>The particular measure for a given system was the area under the ROC curve, which is called </a:t>
            </a:r>
            <a:r>
              <a:rPr lang="en-US" b="1" dirty="0"/>
              <a:t>discrimination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</a:t>
            </a:r>
            <a:r>
              <a:rPr lang="en-US" dirty="0" smtClean="0"/>
              <a:t>Estimators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300" dirty="0" smtClean="0"/>
              <a:t>Variance: </a:t>
            </a:r>
            <a:endParaRPr lang="en-US" sz="2300" dirty="0"/>
          </a:p>
          <a:p>
            <a:pPr lvl="1"/>
            <a:r>
              <a:rPr lang="en-US" sz="2300" dirty="0"/>
              <a:t>The smaller the variance, the more accurate the estimate.</a:t>
            </a:r>
          </a:p>
          <a:p>
            <a:pPr lvl="1"/>
            <a:r>
              <a:rPr lang="en-US" sz="2300" dirty="0" smtClean="0"/>
              <a:t>Drawback: not </a:t>
            </a:r>
            <a:r>
              <a:rPr lang="en-US" sz="2300" dirty="0"/>
              <a:t>expressed in the same units as the estimates themselves.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0527"/>
            <a:ext cx="3380509" cy="18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51" y="3886200"/>
            <a:ext cx="5868849" cy="4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Assessing Estimators Using Score </a:t>
            </a:r>
            <a:r>
              <a:rPr lang="en-US" sz="2800" dirty="0" smtClean="0"/>
              <a:t>Rankings</a:t>
            </a:r>
          </a:p>
          <a:p>
            <a:pPr lvl="1"/>
            <a:r>
              <a:rPr lang="en-US" sz="2300" dirty="0"/>
              <a:t>S</a:t>
            </a:r>
            <a:r>
              <a:rPr lang="en-US" sz="2300" dirty="0" smtClean="0"/>
              <a:t>core </a:t>
            </a:r>
            <a:r>
              <a:rPr lang="en-US" sz="2300" dirty="0"/>
              <a:t>ranking charts is to divide the predicted target values into bins, typically </a:t>
            </a:r>
            <a:r>
              <a:rPr lang="en-US" sz="2300" dirty="0" err="1"/>
              <a:t>deciles</a:t>
            </a:r>
            <a:r>
              <a:rPr lang="en-US" sz="2300" dirty="0" smtClean="0"/>
              <a:t>.</a:t>
            </a:r>
          </a:p>
          <a:p>
            <a:pPr lvl="1"/>
            <a:r>
              <a:rPr lang="en-US" sz="2300" dirty="0" smtClean="0"/>
              <a:t>For </a:t>
            </a:r>
            <a:r>
              <a:rPr lang="en-US" sz="2300" dirty="0"/>
              <a:t>each </a:t>
            </a:r>
            <a:r>
              <a:rPr lang="en-US" sz="2300" dirty="0" err="1"/>
              <a:t>decile</a:t>
            </a:r>
            <a:r>
              <a:rPr lang="en-US" sz="2300" dirty="0"/>
              <a:t>, the chart shows the average value of the predicted value and the average value of the actual value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5895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9: Deploy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Deploying a model means moving it from the data mining environment to the scoring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 produce </a:t>
            </a:r>
            <a:r>
              <a:rPr lang="en-US" dirty="0"/>
              <a:t>scoring code in readily transferable formats, such as SAS code, SPSS code, SQL, Java, or C.</a:t>
            </a:r>
          </a:p>
          <a:p>
            <a:r>
              <a:rPr lang="en-US" dirty="0"/>
              <a:t>PMML (Predictive Modeling Markup </a:t>
            </a:r>
            <a:r>
              <a:rPr lang="en-US" dirty="0" smtClean="0"/>
              <a:t>Language) provides </a:t>
            </a:r>
            <a:r>
              <a:rPr lang="en-US" dirty="0"/>
              <a:t>a mechanism for moving models and scoring code from one environment to another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Deploy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Practical Issues in Deploying Models</a:t>
            </a:r>
          </a:p>
          <a:p>
            <a:pPr lvl="1"/>
            <a:r>
              <a:rPr lang="en-US" dirty="0" smtClean="0"/>
              <a:t>Deploy </a:t>
            </a:r>
            <a:r>
              <a:rPr lang="en-US" dirty="0"/>
              <a:t>the model code itself only solves half the problem because models often use input variables that are not in the original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scoring process can be quite challenging, particularly when models are being scored in real time</a:t>
            </a:r>
            <a:r>
              <a:rPr lang="en-US" dirty="0" smtClean="0"/>
              <a:t>.</a:t>
            </a:r>
          </a:p>
          <a:p>
            <a:r>
              <a:rPr lang="en-US" dirty="0"/>
              <a:t>Optimizing Models for Deployment</a:t>
            </a:r>
          </a:p>
          <a:p>
            <a:pPr lvl="1"/>
            <a:r>
              <a:rPr lang="en-US" dirty="0"/>
              <a:t>Profitability calculations based on lift will help decide how to apply the results of the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10: Assess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actual results — both financially and technically — is very </a:t>
            </a:r>
            <a:r>
              <a:rPr lang="en-US" dirty="0" smtClean="0"/>
              <a:t>important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64873"/>
            <a:ext cx="56769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3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11: Begin </a:t>
            </a:r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data mining project raises more questions than it answers</a:t>
            </a:r>
            <a:r>
              <a:rPr lang="en-US" dirty="0" smtClean="0"/>
              <a:t>.</a:t>
            </a:r>
          </a:p>
          <a:p>
            <a:r>
              <a:rPr lang="en-US" dirty="0"/>
              <a:t>The newly discovered relationships suggest new hypotheses to test and the data mining process begins all over again.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response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models</a:t>
            </a:r>
          </a:p>
          <a:p>
            <a:pPr lvl="1"/>
            <a:r>
              <a:rPr lang="en-US" dirty="0" smtClean="0"/>
              <a:t>In Model 1 calculate the propensity to respond without any message.</a:t>
            </a:r>
          </a:p>
          <a:p>
            <a:pPr lvl="1"/>
            <a:r>
              <a:rPr lang="en-US" dirty="0" smtClean="0"/>
              <a:t>In Model 2 calculate the propensity to respond to specific message.</a:t>
            </a:r>
          </a:p>
          <a:p>
            <a:pPr lvl="1"/>
            <a:r>
              <a:rPr lang="en-US" dirty="0" smtClean="0"/>
              <a:t>Calculate the difference between the 2 response propensities and use the message with the biggest difference.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Response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ncremental response models estimate the increments in response based on the marketing message.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3200400"/>
            <a:ext cx="6553200" cy="337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to do incremental response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Sure </a:t>
            </a:r>
            <a:r>
              <a:rPr lang="en-US" dirty="0" smtClean="0"/>
              <a:t>Things: who </a:t>
            </a:r>
            <a:r>
              <a:rPr lang="en-US" dirty="0"/>
              <a:t>are going to respond to the offer, regardless of whether they get the message. </a:t>
            </a:r>
            <a:endParaRPr lang="en-US" dirty="0" smtClean="0"/>
          </a:p>
          <a:p>
            <a:r>
              <a:rPr lang="en-US" dirty="0" err="1" smtClean="0"/>
              <a:t>Persuadables</a:t>
            </a:r>
            <a:r>
              <a:rPr lang="en-US" dirty="0" smtClean="0"/>
              <a:t>: </a:t>
            </a:r>
            <a:r>
              <a:rPr lang="en-US" dirty="0"/>
              <a:t>who are going to respond, but only because they get the offer. </a:t>
            </a:r>
            <a:endParaRPr lang="en-US" dirty="0" smtClean="0"/>
          </a:p>
          <a:p>
            <a:r>
              <a:rPr lang="en-US" dirty="0" smtClean="0"/>
              <a:t>Lost Causes: </a:t>
            </a:r>
            <a:r>
              <a:rPr lang="en-US" dirty="0"/>
              <a:t>who are not going to respond, regardless of the offer. </a:t>
            </a:r>
            <a:endParaRPr lang="en-US" dirty="0" smtClean="0"/>
          </a:p>
          <a:p>
            <a:r>
              <a:rPr lang="en-US" dirty="0" smtClean="0"/>
              <a:t>Sleeping Dogs: </a:t>
            </a:r>
            <a:r>
              <a:rPr lang="en-US" dirty="0"/>
              <a:t>who are going to do something nasty like quit, because the campaign reminds them that they do not really want to be customers. </a:t>
            </a:r>
          </a:p>
        </p:txBody>
      </p:sp>
    </p:spTree>
    <p:extLst>
      <p:ext uri="{BB962C8B-B14F-4D97-AF65-F5344CB8AC3E}">
        <p14:creationId xmlns:p14="http://schemas.microsoft.com/office/powerpoint/2010/main" val="10465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tability, the ability of a model to work not only on the model set but also on unseen data.</a:t>
            </a:r>
          </a:p>
          <a:p>
            <a:r>
              <a:rPr lang="en-US" dirty="0" smtClean="0"/>
              <a:t>Stability has four big enemies:</a:t>
            </a:r>
          </a:p>
          <a:p>
            <a:pPr lvl="1"/>
            <a:r>
              <a:rPr lang="en-US" dirty="0" smtClean="0"/>
              <a:t>Getting things wrong</a:t>
            </a:r>
          </a:p>
          <a:p>
            <a:pPr lvl="1"/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ample bias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uture may not be like the past</a:t>
            </a:r>
          </a:p>
        </p:txBody>
      </p:sp>
    </p:spTree>
    <p:extLst>
      <p:ext uri="{BB962C8B-B14F-4D97-AF65-F5344CB8AC3E}">
        <p14:creationId xmlns:p14="http://schemas.microsoft.com/office/powerpoint/2010/main" val="23169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Time-Frames in the Model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Each variable in the model set has a time frame associated with it that describes the period that contributes to the variable.</a:t>
            </a:r>
          </a:p>
          <a:p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44378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Time-Frames in the Model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Models</a:t>
            </a:r>
          </a:p>
          <a:p>
            <a:pPr lvl="1"/>
            <a:r>
              <a:rPr lang="en-US" dirty="0" smtClean="0"/>
              <a:t>The challenge with prediction is the amount of work needed to create the model set.</a:t>
            </a:r>
          </a:p>
          <a:p>
            <a:r>
              <a:rPr lang="en-US" dirty="0" smtClean="0"/>
              <a:t>Profiling Models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demographic variables, such as geographic location, gender, and age.</a:t>
            </a:r>
          </a:p>
          <a:p>
            <a:pPr lvl="1"/>
            <a:r>
              <a:rPr lang="en-US" dirty="0" smtClean="0"/>
              <a:t>Limitation is the inability to distinguish cause and effect.</a:t>
            </a:r>
          </a:p>
        </p:txBody>
      </p:sp>
    </p:spTree>
    <p:extLst>
      <p:ext uri="{BB962C8B-B14F-4D97-AF65-F5344CB8AC3E}">
        <p14:creationId xmlns:p14="http://schemas.microsoft.com/office/powerpoint/2010/main" val="40725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1925</Words>
  <Application>Microsoft Office PowerPoint</Application>
  <PresentationFormat>On-screen Show (4:3)</PresentationFormat>
  <Paragraphs>205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Chapter 5  Descriptions and Prediction: Profiling and Predictive Modeling</vt:lpstr>
      <vt:lpstr>Directed Data Mining Models</vt:lpstr>
      <vt:lpstr>Cross-sell options</vt:lpstr>
      <vt:lpstr>Incremental response model</vt:lpstr>
      <vt:lpstr>Incremental Response Modeling</vt:lpstr>
      <vt:lpstr>Why to do incremental response modeling?</vt:lpstr>
      <vt:lpstr>Model Stability</vt:lpstr>
      <vt:lpstr>Time-Frames in the Model Set</vt:lpstr>
      <vt:lpstr>Time-Frames in the Model Set</vt:lpstr>
      <vt:lpstr>Directed Data Mining Methodology</vt:lpstr>
      <vt:lpstr>PowerPoint Presentation</vt:lpstr>
      <vt:lpstr>Data Mining Goals</vt:lpstr>
      <vt:lpstr>Step 1: Translate the Business Problem into a Data Mining Problem</vt:lpstr>
      <vt:lpstr>Step 2: Select Appropriate Data</vt:lpstr>
      <vt:lpstr>Step 2: Select Appropriate Data</vt:lpstr>
      <vt:lpstr>Step 3: Get to Know the Data</vt:lpstr>
      <vt:lpstr>Step 3: Get to Know the Data</vt:lpstr>
      <vt:lpstr>Step 4: Create a Model Set</vt:lpstr>
      <vt:lpstr>Step 4: Create a Model Set</vt:lpstr>
      <vt:lpstr>Step 4: Create a Model Set</vt:lpstr>
      <vt:lpstr>Step 4: Create a Model Set</vt:lpstr>
      <vt:lpstr>Step 5: Fix Problems with the Data</vt:lpstr>
      <vt:lpstr>Step 5: Fix Problems with the Data</vt:lpstr>
      <vt:lpstr>Step 6: Transform Data to Bring Information to the Surface</vt:lpstr>
      <vt:lpstr>Step 7: Build Models</vt:lpstr>
      <vt:lpstr>Step 8: Assess Models</vt:lpstr>
      <vt:lpstr>Step 8: Assess Models</vt:lpstr>
      <vt:lpstr>Step 8: Assess Models</vt:lpstr>
      <vt:lpstr>Step 8: Assess Models</vt:lpstr>
      <vt:lpstr>Step 8: Assess Models</vt:lpstr>
      <vt:lpstr>Step 8: Assess Models</vt:lpstr>
      <vt:lpstr>Step 8: Assess Models</vt:lpstr>
      <vt:lpstr>Step 8: Assess Models</vt:lpstr>
      <vt:lpstr>Step 8: Assess Models</vt:lpstr>
      <vt:lpstr>Step 9: Deploy Models</vt:lpstr>
      <vt:lpstr>Step 9: Deploy Models</vt:lpstr>
      <vt:lpstr>Step 10: Assess Results</vt:lpstr>
      <vt:lpstr>Step 11: Begin Again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Descriptions and Prediction: Profiling and Predictive Modeling</dc:title>
  <dc:creator>Yuanyuan</dc:creator>
  <cp:lastModifiedBy>syna</cp:lastModifiedBy>
  <cp:revision>52</cp:revision>
  <dcterms:created xsi:type="dcterms:W3CDTF">2014-01-05T03:04:39Z</dcterms:created>
  <dcterms:modified xsi:type="dcterms:W3CDTF">2014-01-07T00:28:33Z</dcterms:modified>
</cp:coreProperties>
</file>