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31" autoAdjust="0"/>
  </p:normalViewPr>
  <p:slideViewPr>
    <p:cSldViewPr>
      <p:cViewPr>
        <p:scale>
          <a:sx n="80" d="100"/>
          <a:sy n="80" d="100"/>
        </p:scale>
        <p:origin x="-1920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00E4-D255-4678-8C9C-505CA5AEDDB1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CA56-306B-40C3-9CC5-2A879B65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1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00E4-D255-4678-8C9C-505CA5AEDDB1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CA56-306B-40C3-9CC5-2A879B65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00E4-D255-4678-8C9C-505CA5AEDDB1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CA56-306B-40C3-9CC5-2A879B65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0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00E4-D255-4678-8C9C-505CA5AEDDB1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CA56-306B-40C3-9CC5-2A879B65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0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00E4-D255-4678-8C9C-505CA5AEDDB1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CA56-306B-40C3-9CC5-2A879B65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00E4-D255-4678-8C9C-505CA5AEDDB1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CA56-306B-40C3-9CC5-2A879B65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0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00E4-D255-4678-8C9C-505CA5AEDDB1}" type="datetimeFigureOut">
              <a:rPr lang="en-US" smtClean="0"/>
              <a:t>2/22/14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CA56-306B-40C3-9CC5-2A879B65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00E4-D255-4678-8C9C-505CA5AEDDB1}" type="datetimeFigureOut">
              <a:rPr lang="en-US" smtClean="0"/>
              <a:t>2/22/14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CA56-306B-40C3-9CC5-2A879B65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6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00E4-D255-4678-8C9C-505CA5AEDDB1}" type="datetimeFigureOut">
              <a:rPr lang="en-US" smtClean="0"/>
              <a:t>2/22/14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CA56-306B-40C3-9CC5-2A879B65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8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00E4-D255-4678-8C9C-505CA5AEDDB1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CA56-306B-40C3-9CC5-2A879B65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00E4-D255-4678-8C9C-505CA5AEDDB1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CA56-306B-40C3-9CC5-2A879B65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7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00E4-D255-4678-8C9C-505CA5AEDDB1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CA56-306B-40C3-9CC5-2A879B65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6: Data Mining Using Classic Statistical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Lookup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Things </a:t>
            </a:r>
            <a:r>
              <a:rPr lang="en-US" dirty="0"/>
              <a:t>that are similar along multiple known dimensions have similar values for other attributes as well</a:t>
            </a:r>
            <a:r>
              <a:rPr lang="en-US" dirty="0" smtClean="0"/>
              <a:t>.</a:t>
            </a:r>
          </a:p>
          <a:p>
            <a:r>
              <a:rPr lang="en-US" dirty="0"/>
              <a:t>The first step </a:t>
            </a:r>
            <a:r>
              <a:rPr lang="en-US" dirty="0" smtClean="0"/>
              <a:t>is </a:t>
            </a:r>
            <a:r>
              <a:rPr lang="en-US" dirty="0"/>
              <a:t>to choose input variables for its dimensions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Any variables that are not already categorical are partitioned into ranges to create discrete attributes, such as “high</a:t>
            </a:r>
            <a:r>
              <a:rPr lang="en-US" dirty="0" smtClean="0"/>
              <a:t>,” “</a:t>
            </a:r>
            <a:r>
              <a:rPr lang="en-US" dirty="0"/>
              <a:t>medium,” and “low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Dimensions </a:t>
            </a:r>
            <a:r>
              <a:rPr lang="en-US" dirty="0"/>
              <a:t>of a lookup </a:t>
            </a:r>
            <a:r>
              <a:rPr lang="en-US" dirty="0" smtClean="0"/>
              <a:t>table (selling car as an example): make</a:t>
            </a:r>
            <a:r>
              <a:rPr lang="en-US" dirty="0"/>
              <a:t>, model, model year, mileage range, body style, transmission type, engine </a:t>
            </a:r>
            <a:r>
              <a:rPr lang="en-US" dirty="0" smtClean="0"/>
              <a:t>size</a:t>
            </a:r>
            <a:r>
              <a:rPr lang="en-US" dirty="0"/>
              <a:t> </a:t>
            </a:r>
            <a:r>
              <a:rPr lang="en-US" dirty="0" smtClean="0"/>
              <a:t>of a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8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</a:t>
            </a:r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dimension should be a variable that has some impact on the value of the target</a:t>
            </a:r>
            <a:r>
              <a:rPr lang="en-US" dirty="0" smtClean="0"/>
              <a:t>.</a:t>
            </a:r>
          </a:p>
          <a:p>
            <a:r>
              <a:rPr lang="en-US" dirty="0"/>
              <a:t>Ideally, the input variables chosen should not be correlated with each other</a:t>
            </a:r>
            <a:r>
              <a:rPr lang="en-US" dirty="0" smtClean="0"/>
              <a:t>.</a:t>
            </a:r>
          </a:p>
          <a:p>
            <a:r>
              <a:rPr lang="en-US" dirty="0"/>
              <a:t>The practical effect of correlated variables is that some cells end up with few training examples, a situation that leads to estimates with low confidence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is a trade-off between the number of dimensions and the number of partitions along each dimension.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2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Partitioning the </a:t>
            </a:r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 </a:t>
            </a:r>
            <a:r>
              <a:rPr lang="en-US" dirty="0"/>
              <a:t>categorical dimensions one per category</a:t>
            </a:r>
            <a:r>
              <a:rPr lang="en-US" dirty="0" smtClean="0"/>
              <a:t>.</a:t>
            </a:r>
          </a:p>
          <a:p>
            <a:r>
              <a:rPr lang="en-US" dirty="0"/>
              <a:t>Numeric dimensions are discretized by breaking them in ranges or bins.</a:t>
            </a:r>
          </a:p>
          <a:p>
            <a:r>
              <a:rPr lang="en-US" dirty="0"/>
              <a:t>The bins should have roughly equal numbers of training examples, so </a:t>
            </a:r>
            <a:r>
              <a:rPr lang="en-US" dirty="0" err="1"/>
              <a:t>terciles</a:t>
            </a:r>
            <a:r>
              <a:rPr lang="en-US" dirty="0"/>
              <a:t> or quintiles are convenient choices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2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Training Data to </a:t>
            </a:r>
            <a:r>
              <a:rPr lang="en-US" dirty="0" smtClean="0"/>
              <a:t>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partition the dimensions, measuring the value of the target variable in each cell on the training set is a simple matter</a:t>
            </a:r>
            <a:r>
              <a:rPr lang="en-US" dirty="0" smtClean="0"/>
              <a:t>.</a:t>
            </a:r>
          </a:p>
          <a:p>
            <a:r>
              <a:rPr lang="en-US" dirty="0"/>
              <a:t>For numeric targets, the average value becomes the score.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categorical targets, there is a score for each class </a:t>
            </a:r>
            <a:r>
              <a:rPr lang="en-US" dirty="0" smtClean="0"/>
              <a:t>— the </a:t>
            </a:r>
            <a:r>
              <a:rPr lang="en-US" dirty="0"/>
              <a:t>proportion of each cell that has each class label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7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Sparse and Missing Data by </a:t>
            </a:r>
            <a:r>
              <a:rPr lang="en-US"/>
              <a:t>Removing </a:t>
            </a:r>
            <a:r>
              <a:rPr lang="en-US" smtClean="0"/>
              <a:t>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cells do not have enough data to support the required confidence level?</a:t>
            </a:r>
          </a:p>
          <a:p>
            <a:pPr lvl="1"/>
            <a:r>
              <a:rPr lang="en-US" dirty="0" smtClean="0"/>
              <a:t>Reduce the number of splits along each dimension</a:t>
            </a:r>
          </a:p>
          <a:p>
            <a:pPr lvl="1"/>
            <a:r>
              <a:rPr lang="en-US" dirty="0" smtClean="0"/>
              <a:t>Reduce the number of dimensions used to define the sparse cells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RFM: A Widely Used Lookup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RFM is a familiar acronym for a type of model called </a:t>
            </a:r>
            <a:r>
              <a:rPr lang="en-US" dirty="0" err="1"/>
              <a:t>Recency</a:t>
            </a:r>
            <a:r>
              <a:rPr lang="en-US" dirty="0"/>
              <a:t>, Frequency, and Monetary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R, F and M: three dimensions used for lookup model that estimate probability of response and order size</a:t>
            </a:r>
          </a:p>
          <a:p>
            <a:r>
              <a:rPr lang="en-US" dirty="0" smtClean="0"/>
              <a:t>Logic of RFM model: Customers who recently purchased, made many purchases and spent a lot of money in the past would likely purchase in the future.</a:t>
            </a:r>
          </a:p>
          <a:p>
            <a:r>
              <a:rPr lang="en-US" dirty="0" smtClean="0"/>
              <a:t>Works only for existing customers. Doesn’t work for prospective customers.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 three RFM dimensions has been partitioned into quintiles to form an RFM cube with 125 cells.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15331"/>
            <a:ext cx="4114800" cy="328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46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RFM Cell </a:t>
            </a:r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every campaign, customers shift RFM cells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During </a:t>
            </a:r>
            <a:r>
              <a:rPr lang="en-US" dirty="0"/>
              <a:t>the campaign, </a:t>
            </a:r>
            <a:r>
              <a:rPr lang="en-US" dirty="0" smtClean="0"/>
              <a:t>customers changed their </a:t>
            </a:r>
            <a:r>
              <a:rPr lang="en-US" dirty="0"/>
              <a:t>frequency and monetary numbers and decrease their time since last purchase</a:t>
            </a:r>
            <a:r>
              <a:rPr lang="en-US" dirty="0" smtClean="0"/>
              <a:t>.</a:t>
            </a:r>
          </a:p>
          <a:p>
            <a:r>
              <a:rPr lang="en-US" dirty="0"/>
              <a:t>The new values often place </a:t>
            </a:r>
            <a:r>
              <a:rPr lang="en-US" dirty="0" smtClean="0"/>
              <a:t>the customers </a:t>
            </a:r>
            <a:r>
              <a:rPr lang="en-US" dirty="0"/>
              <a:t>in a new cell.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RFM and the Test-and-Measure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RFM is often used in direct marketing contexts, where similar campaigns are run throughout the year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Particular </a:t>
            </a:r>
            <a:r>
              <a:rPr lang="en-US" dirty="0"/>
              <a:t>RFM cells will respond to the next campaign in a similar way they responded to the last one</a:t>
            </a:r>
            <a:r>
              <a:rPr lang="en-US" dirty="0" smtClean="0"/>
              <a:t>.</a:t>
            </a:r>
          </a:p>
          <a:p>
            <a:r>
              <a:rPr lang="en-US" dirty="0"/>
              <a:t>Blocking </a:t>
            </a:r>
            <a:r>
              <a:rPr lang="en-US" dirty="0" smtClean="0"/>
              <a:t>factors have </a:t>
            </a:r>
            <a:r>
              <a:rPr lang="en-US" dirty="0"/>
              <a:t>a large effect on the target to create cells that are all similar with respect to the blocking factors.</a:t>
            </a:r>
          </a:p>
          <a:p>
            <a:r>
              <a:rPr lang="en-US" dirty="0"/>
              <a:t>RFM provides a natural blocking mechanism</a:t>
            </a:r>
            <a:r>
              <a:rPr lang="en-US" dirty="0" smtClean="0"/>
              <a:t>.</a:t>
            </a:r>
          </a:p>
          <a:p>
            <a:r>
              <a:rPr lang="en-US" dirty="0"/>
              <a:t>In direct marketing response modeling, </a:t>
            </a:r>
            <a:r>
              <a:rPr lang="en-US" dirty="0" err="1"/>
              <a:t>recency</a:t>
            </a:r>
            <a:r>
              <a:rPr lang="en-US" dirty="0"/>
              <a:t>, frequency, and spending are natural blocking factors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7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Types of Campaigns Should Be Tested Before Being Rolled </a:t>
            </a:r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rolling out a new campaign, </a:t>
            </a:r>
            <a:r>
              <a:rPr lang="en-US" dirty="0" smtClean="0"/>
              <a:t>one </a:t>
            </a:r>
            <a:r>
              <a:rPr lang="en-US" dirty="0"/>
              <a:t>should test it on a carefully constructed sample of customers who receive the proposed offer under conditions that mimic as closely as possible the conditions expected to prevail for the full campaign</a:t>
            </a:r>
            <a:r>
              <a:rPr lang="en-US" dirty="0" smtClean="0"/>
              <a:t>.</a:t>
            </a:r>
          </a:p>
          <a:p>
            <a:r>
              <a:rPr lang="en-US" dirty="0"/>
              <a:t>The test campaign uses treatment and control groups that include members of every cell.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2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Similarity </a:t>
            </a:r>
            <a:r>
              <a:rPr lang="en-US" dirty="0"/>
              <a:t>Models </a:t>
            </a:r>
            <a:endParaRPr lang="en-US" dirty="0" smtClean="0"/>
          </a:p>
          <a:p>
            <a:r>
              <a:rPr lang="en-US" dirty="0" smtClean="0"/>
              <a:t>Table </a:t>
            </a:r>
            <a:r>
              <a:rPr lang="en-US" dirty="0"/>
              <a:t>Lookup </a:t>
            </a:r>
            <a:r>
              <a:rPr lang="en-US" dirty="0" smtClean="0"/>
              <a:t>Models </a:t>
            </a:r>
          </a:p>
          <a:p>
            <a:r>
              <a:rPr lang="en-US" dirty="0" smtClean="0"/>
              <a:t>RFM</a:t>
            </a:r>
            <a:r>
              <a:rPr lang="en-US" dirty="0"/>
              <a:t>: A Widely Used Lookup Model </a:t>
            </a:r>
            <a:endParaRPr lang="en-US" dirty="0" smtClean="0"/>
          </a:p>
          <a:p>
            <a:r>
              <a:rPr lang="en-US" dirty="0" smtClean="0"/>
              <a:t>Naïve </a:t>
            </a:r>
            <a:r>
              <a:rPr lang="en-US" dirty="0"/>
              <a:t>Bayesian Models </a:t>
            </a:r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/>
              <a:t>Regression 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/>
              <a:t>Regression </a:t>
            </a:r>
            <a:endParaRPr lang="en-US" dirty="0" smtClean="0"/>
          </a:p>
          <a:p>
            <a:r>
              <a:rPr lang="en-US" dirty="0" smtClean="0"/>
              <a:t>Logistic </a:t>
            </a:r>
            <a:r>
              <a:rPr lang="en-US" dirty="0"/>
              <a:t>Regression </a:t>
            </a:r>
            <a:endParaRPr lang="en-US" dirty="0" smtClean="0"/>
          </a:p>
          <a:p>
            <a:r>
              <a:rPr lang="en-US" dirty="0" smtClean="0"/>
              <a:t>Fixed </a:t>
            </a:r>
            <a:r>
              <a:rPr lang="en-US" dirty="0"/>
              <a:t>Effects and Hierarchical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9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RFM and Incremental Response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</a:t>
            </a:r>
            <a:r>
              <a:rPr lang="en-US" dirty="0" smtClean="0"/>
              <a:t>oal </a:t>
            </a:r>
            <a:r>
              <a:rPr lang="en-US" dirty="0"/>
              <a:t>of incremental response </a:t>
            </a:r>
            <a:r>
              <a:rPr lang="en-US" dirty="0" smtClean="0"/>
              <a:t>modeling: identify </a:t>
            </a:r>
            <a:r>
              <a:rPr lang="en-US" dirty="0"/>
              <a:t>persuadable </a:t>
            </a:r>
            <a:r>
              <a:rPr lang="en-US" dirty="0" smtClean="0"/>
              <a:t>prospects</a:t>
            </a:r>
          </a:p>
          <a:p>
            <a:r>
              <a:rPr lang="en-US" dirty="0"/>
              <a:t>RFM and other cell-based methods are a good way to measure incremental response in addition to overall response by creating a treatment group and a hold-out group in every cell</a:t>
            </a:r>
            <a:r>
              <a:rPr lang="en-US" dirty="0" smtClean="0"/>
              <a:t>.</a:t>
            </a:r>
          </a:p>
          <a:p>
            <a:r>
              <a:rPr lang="en-US" dirty="0"/>
              <a:t>With RFM, this difference of response rates between these two groups can be determined on a cell-by-cell basis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5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Bayesian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Bayesian models provide a way </a:t>
            </a:r>
            <a:r>
              <a:rPr lang="en-US" dirty="0" smtClean="0"/>
              <a:t>trying </a:t>
            </a:r>
            <a:r>
              <a:rPr lang="en-US" dirty="0"/>
              <a:t>to predict a probability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</a:t>
            </a:r>
            <a:r>
              <a:rPr lang="en-US" dirty="0"/>
              <a:t>naïve Bayesian models </a:t>
            </a:r>
            <a:r>
              <a:rPr lang="en-US" dirty="0" smtClean="0"/>
              <a:t>do: Predict the </a:t>
            </a:r>
            <a:r>
              <a:rPr lang="en-US" dirty="0"/>
              <a:t>cancellation rate of </a:t>
            </a:r>
            <a:r>
              <a:rPr lang="en-US" dirty="0" smtClean="0"/>
              <a:t>“customers </a:t>
            </a:r>
            <a:r>
              <a:rPr lang="en-US" dirty="0"/>
              <a:t>in Wyoming, acquired through direct mail, with credit class C, on rate plan G2, with a Blackberry, who are over 70.”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5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Ideas from </a:t>
            </a:r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Probability, Odds, and </a:t>
            </a:r>
            <a:r>
              <a:rPr lang="en-US" dirty="0" smtClean="0"/>
              <a:t>Likelihood</a:t>
            </a:r>
          </a:p>
          <a:p>
            <a:pPr lvl="1"/>
            <a:r>
              <a:rPr lang="en-US" b="1" dirty="0" smtClean="0"/>
              <a:t>Probability: </a:t>
            </a:r>
            <a:r>
              <a:rPr lang="en-US" dirty="0" smtClean="0"/>
              <a:t>A </a:t>
            </a:r>
            <a:r>
              <a:rPr lang="en-US" dirty="0"/>
              <a:t>number between 0 and 1 indicating the chance of a particular outcome occurring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Odds: </a:t>
            </a:r>
            <a:r>
              <a:rPr lang="en-US" dirty="0" smtClean="0"/>
              <a:t>The </a:t>
            </a:r>
            <a:r>
              <a:rPr lang="en-US" dirty="0"/>
              <a:t>ratio of the probability of a particular outcome occurring to the probability of it not occurring. The odds is a number between zero and infinity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Likelihood: </a:t>
            </a:r>
            <a:r>
              <a:rPr lang="en-US" dirty="0" smtClean="0"/>
              <a:t>The </a:t>
            </a:r>
            <a:r>
              <a:rPr lang="en-US" dirty="0"/>
              <a:t>ratio of two related conditional probabilities — the probability of a particular outcome A, given B, and the probability of outcome A, given not B.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7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Ideas from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Reverend Bayes and His Law</a:t>
            </a:r>
          </a:p>
          <a:p>
            <a:pPr lvl="1"/>
            <a:r>
              <a:rPr lang="en-US" dirty="0"/>
              <a:t>A conditional probability relates the probability of A given B to the probability of B given A.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probability of A given B is the probability of B given A times the ratio of the probabilities of A and B.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354225"/>
            <a:ext cx="3207328" cy="9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02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for </a:t>
            </a:r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9855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619640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2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Naïve Bayesian </a:t>
            </a:r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reason that the calculation is called “naïve” is that multiplying all the likelihoods </a:t>
            </a:r>
            <a:r>
              <a:rPr lang="en-US" dirty="0" smtClean="0"/>
              <a:t>which assumes </a:t>
            </a:r>
            <a:r>
              <a:rPr lang="en-US" dirty="0"/>
              <a:t>that the inputs are independent of each other</a:t>
            </a:r>
            <a:r>
              <a:rPr lang="en-US" dirty="0" smtClean="0"/>
              <a:t>.</a:t>
            </a:r>
          </a:p>
          <a:p>
            <a:r>
              <a:rPr lang="en-US" dirty="0"/>
              <a:t>The naïve Bayesian formula calculates the odds of </a:t>
            </a:r>
            <a:r>
              <a:rPr lang="en-US" dirty="0" smtClean="0"/>
              <a:t>target variable, </a:t>
            </a:r>
            <a:r>
              <a:rPr lang="en-US" dirty="0"/>
              <a:t>given the likelihood of various inputs with respect to </a:t>
            </a:r>
            <a:r>
              <a:rPr lang="en-US" dirty="0" smtClean="0"/>
              <a:t>the target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with Table Lookup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Differences: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the dimensions are used.</a:t>
            </a:r>
          </a:p>
          <a:p>
            <a:pPr lvl="2"/>
            <a:r>
              <a:rPr lang="en-US" dirty="0" smtClean="0"/>
              <a:t>Lookup </a:t>
            </a:r>
            <a:r>
              <a:rPr lang="en-US" dirty="0"/>
              <a:t>models capture interactions among the variables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Naïve Bayesian model </a:t>
            </a:r>
            <a:r>
              <a:rPr lang="en-US" dirty="0" smtClean="0"/>
              <a:t>calculated the </a:t>
            </a:r>
            <a:r>
              <a:rPr lang="en-US" dirty="0"/>
              <a:t>likelihoods </a:t>
            </a:r>
            <a:r>
              <a:rPr lang="en-US" dirty="0" smtClean="0"/>
              <a:t>separately in for </a:t>
            </a:r>
            <a:r>
              <a:rPr lang="en-US" dirty="0"/>
              <a:t>each dimension and then combined. </a:t>
            </a:r>
            <a:endParaRPr lang="en-US" dirty="0" smtClean="0"/>
          </a:p>
          <a:p>
            <a:pPr lvl="1"/>
            <a:r>
              <a:rPr lang="en-US" dirty="0" smtClean="0"/>
              <a:t>Prediction based on frequency in the training data</a:t>
            </a:r>
          </a:p>
          <a:p>
            <a:pPr lvl="2"/>
            <a:r>
              <a:rPr lang="en-US" dirty="0"/>
              <a:t>A table lookup model has nothing to say about combinations of attributes that do not occur with sufficient frequency in the training </a:t>
            </a:r>
            <a:r>
              <a:rPr lang="en-US" dirty="0" smtClean="0"/>
              <a:t>data</a:t>
            </a:r>
            <a:endParaRPr lang="en-US" dirty="0"/>
          </a:p>
          <a:p>
            <a:pPr lvl="2"/>
            <a:r>
              <a:rPr lang="en-US" dirty="0" smtClean="0"/>
              <a:t>Naïve </a:t>
            </a:r>
            <a:r>
              <a:rPr lang="en-US" dirty="0"/>
              <a:t>Bayesian model can make predictions about combinations that have never been </a:t>
            </a:r>
            <a:r>
              <a:rPr lang="en-US" dirty="0" smtClean="0"/>
              <a:t>seen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4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Both the input and target variables must be numeric, and the regression equation describes an arithmetic relationship between them</a:t>
            </a:r>
            <a:r>
              <a:rPr lang="en-US" dirty="0" smtClean="0"/>
              <a:t>.</a:t>
            </a:r>
          </a:p>
          <a:p>
            <a:r>
              <a:rPr lang="en-US" dirty="0"/>
              <a:t>This relationship is “best” in the sense that it minimizes the sum of the squares of the vertical distances from the data points to the line.</a:t>
            </a:r>
          </a:p>
          <a:p>
            <a:r>
              <a:rPr lang="en-US" dirty="0" smtClean="0"/>
              <a:t>Ordinary </a:t>
            </a:r>
            <a:r>
              <a:rPr lang="en-US" dirty="0"/>
              <a:t>least squares </a:t>
            </a:r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6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Ordinary Least Squares Regression Comes </a:t>
            </a:r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Ordinary </a:t>
            </a:r>
            <a:r>
              <a:rPr lang="en-US" dirty="0"/>
              <a:t>least </a:t>
            </a:r>
            <a:r>
              <a:rPr lang="en-US" dirty="0" smtClean="0"/>
              <a:t>squares: the </a:t>
            </a:r>
            <a:r>
              <a:rPr lang="en-US" dirty="0"/>
              <a:t>most common method for finding the best-fit line in linear regression is </a:t>
            </a:r>
            <a:r>
              <a:rPr lang="en-US" dirty="0" smtClean="0"/>
              <a:t>called.</a:t>
            </a:r>
          </a:p>
          <a:p>
            <a:r>
              <a:rPr lang="en-US" dirty="0"/>
              <a:t>The Best-fit Line: </a:t>
            </a:r>
            <a:endParaRPr lang="en-US" dirty="0" smtClean="0"/>
          </a:p>
          <a:p>
            <a:pPr lvl="1"/>
            <a:r>
              <a:rPr lang="en-US" dirty="0" smtClean="0"/>
              <a:t>Of </a:t>
            </a:r>
            <a:r>
              <a:rPr lang="en-US" dirty="0"/>
              <a:t>all possible lines, it is the one where the sum of the squares of the vertical distances from the observed data points to the line is as small as possible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Yy</a:t>
            </a:r>
            <a:endParaRPr lang="en-US" dirty="0" smtClean="0"/>
          </a:p>
          <a:p>
            <a:pPr lvl="1"/>
            <a:r>
              <a:rPr lang="en-US" dirty="0"/>
              <a:t>t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8" y="4248150"/>
            <a:ext cx="4481411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435" y="4267201"/>
            <a:ext cx="4906565" cy="259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46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Goodness of </a:t>
            </a:r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good is “</a:t>
            </a:r>
            <a:r>
              <a:rPr lang="en-US" dirty="0" smtClean="0"/>
              <a:t>best – fit line”?</a:t>
            </a:r>
            <a:endParaRPr lang="en-US" dirty="0"/>
          </a:p>
          <a:p>
            <a:r>
              <a:rPr lang="en-US" dirty="0"/>
              <a:t>A typical measure is the difference between the predicted and actual values, which are called the </a:t>
            </a:r>
            <a:r>
              <a:rPr lang="en-US" b="1" dirty="0"/>
              <a:t>residuals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Residuals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x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5200"/>
            <a:ext cx="56959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51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similarity model compares observations to be scored to a prototype.</a:t>
            </a:r>
          </a:p>
          <a:p>
            <a:r>
              <a:rPr lang="en-US" dirty="0" smtClean="0"/>
              <a:t>The more the similar, the higher the similarity score</a:t>
            </a:r>
          </a:p>
          <a:p>
            <a:r>
              <a:rPr lang="en-US" dirty="0" smtClean="0"/>
              <a:t>A similarity model consists of the prototype and a similarity function. </a:t>
            </a:r>
          </a:p>
          <a:p>
            <a:r>
              <a:rPr lang="en-US" dirty="0"/>
              <a:t>S</a:t>
            </a:r>
            <a:r>
              <a:rPr lang="en-US" dirty="0" smtClean="0"/>
              <a:t>core it by applying the similarity function to new data.</a:t>
            </a:r>
          </a:p>
        </p:txBody>
      </p:sp>
    </p:spTree>
    <p:extLst>
      <p:ext uri="{BB962C8B-B14F-4D97-AF65-F5344CB8AC3E}">
        <p14:creationId xmlns:p14="http://schemas.microsoft.com/office/powerpoint/2010/main" val="191352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residuals are considered the error term in the regression equation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error term captures whatever portion of the variation in Y that is not explained by the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2601783" cy="60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00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Coefficient of determination (R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value always varies between zero and one for the best-fit </a:t>
            </a:r>
            <a:r>
              <a:rPr lang="en-US" sz="2400" dirty="0" smtClean="0"/>
              <a:t>line. 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high R</a:t>
            </a:r>
            <a:r>
              <a:rPr lang="en-US" sz="2400" baseline="30000" dirty="0"/>
              <a:t>2</a:t>
            </a:r>
            <a:r>
              <a:rPr lang="en-US" sz="2400" dirty="0"/>
              <a:t> value implies that the points are very close to the line.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6248400" cy="357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38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</a:t>
            </a:r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Regression equations find global patterns in the data.</a:t>
            </a:r>
          </a:p>
          <a:p>
            <a:r>
              <a:rPr lang="en-US" dirty="0" smtClean="0"/>
              <a:t>Regression </a:t>
            </a:r>
            <a:r>
              <a:rPr lang="en-US" dirty="0"/>
              <a:t>models are good at capturing patterns that are always true, but they struggle with local patterns.</a:t>
            </a:r>
          </a:p>
          <a:p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of the data mining </a:t>
            </a:r>
            <a:r>
              <a:rPr lang="en-US" dirty="0" smtClean="0"/>
              <a:t>techniques, </a:t>
            </a:r>
            <a:r>
              <a:rPr lang="en-US" dirty="0"/>
              <a:t>such as decision trees, neural networks, and memory-based reasoning, find local patterns as well as global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Equation</a:t>
            </a:r>
          </a:p>
          <a:p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l-GR" dirty="0"/>
              <a:t>β</a:t>
            </a:r>
            <a:r>
              <a:rPr lang="el-GR" baseline="-25000" dirty="0"/>
              <a:t>0</a:t>
            </a:r>
            <a:r>
              <a:rPr lang="el-GR" dirty="0"/>
              <a:t> + β</a:t>
            </a:r>
            <a:r>
              <a:rPr lang="el-GR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+ </a:t>
            </a:r>
            <a:r>
              <a:rPr lang="el-GR" dirty="0"/>
              <a:t>β</a:t>
            </a:r>
            <a:r>
              <a:rPr lang="el-GR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+ … + </a:t>
            </a:r>
            <a:r>
              <a:rPr lang="el-GR" dirty="0"/>
              <a:t>β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Target variable: </a:t>
            </a:r>
            <a:r>
              <a:rPr lang="en-US" dirty="0" err="1" smtClean="0"/>
              <a:t>Ys</a:t>
            </a:r>
            <a:endParaRPr lang="en-US" dirty="0" smtClean="0"/>
          </a:p>
          <a:p>
            <a:pPr lvl="1"/>
            <a:r>
              <a:rPr lang="en-US" dirty="0" smtClean="0"/>
              <a:t>Explanatory variables: </a:t>
            </a:r>
            <a:r>
              <a:rPr lang="en-US" dirty="0" err="1" smtClean="0"/>
              <a:t>Xs</a:t>
            </a:r>
            <a:endParaRPr lang="en-US" dirty="0" smtClean="0"/>
          </a:p>
          <a:p>
            <a:pPr lvl="1"/>
            <a:r>
              <a:rPr lang="en-US" dirty="0" smtClean="0"/>
              <a:t>Model coefficients: </a:t>
            </a:r>
            <a:r>
              <a:rPr lang="el-GR" dirty="0" smtClean="0"/>
              <a:t>β</a:t>
            </a:r>
            <a:endParaRPr lang="en-US" dirty="0" smtClean="0"/>
          </a:p>
          <a:p>
            <a:pPr lvl="1"/>
            <a:r>
              <a:rPr lang="en-US" dirty="0" smtClean="0"/>
              <a:t>Constant term: </a:t>
            </a:r>
            <a:r>
              <a:rPr lang="el-GR" dirty="0"/>
              <a:t>β</a:t>
            </a:r>
            <a:r>
              <a:rPr lang="el-GR" baseline="-25000" dirty="0"/>
              <a:t>0 </a:t>
            </a:r>
            <a:endParaRPr lang="en-US" baseline="-25000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statistical problem is to calculate the </a:t>
            </a:r>
            <a:r>
              <a:rPr lang="en-US" dirty="0" smtClean="0"/>
              <a:t>betas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1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Range of the Target Variable</a:t>
            </a:r>
          </a:p>
          <a:p>
            <a:pPr lvl="1"/>
            <a:r>
              <a:rPr lang="en-US" dirty="0"/>
              <a:t>infinite range vs link function</a:t>
            </a:r>
          </a:p>
          <a:p>
            <a:r>
              <a:rPr lang="en-US" dirty="0"/>
              <a:t>Interpreting Coefficients of Linear Regression Equations</a:t>
            </a:r>
          </a:p>
          <a:p>
            <a:pPr lvl="1"/>
            <a:r>
              <a:rPr lang="en-US" dirty="0"/>
              <a:t>The height of the bars shows the relative importance of the inputs.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77649"/>
            <a:ext cx="4038600" cy="397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04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Capturing Local Effects with 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can this local knowledge be used to improve the model? </a:t>
            </a:r>
            <a:endParaRPr lang="en-US" dirty="0" smtClean="0"/>
          </a:p>
          <a:p>
            <a:pPr lvl="1"/>
            <a:r>
              <a:rPr lang="en-US" dirty="0" smtClean="0"/>
              <a:t>Transform </a:t>
            </a:r>
            <a:r>
              <a:rPr lang="en-US" dirty="0"/>
              <a:t>the distance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the distance variable. </a:t>
            </a:r>
            <a:endParaRPr lang="en-US" dirty="0" smtClean="0"/>
          </a:p>
          <a:p>
            <a:pPr lvl="1"/>
            <a:r>
              <a:rPr lang="en-US" dirty="0" smtClean="0"/>
              <a:t>Build </a:t>
            </a:r>
            <a:r>
              <a:rPr lang="en-US" dirty="0"/>
              <a:t>separate models for towns close to Boston and towns farther away.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74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Considerations with Multiple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Linear </a:t>
            </a:r>
            <a:r>
              <a:rPr lang="en-US" dirty="0" smtClean="0"/>
              <a:t>Independence</a:t>
            </a:r>
          </a:p>
          <a:p>
            <a:pPr lvl="1"/>
            <a:r>
              <a:rPr lang="en-US" dirty="0" smtClean="0"/>
              <a:t>Inputs </a:t>
            </a:r>
            <a:r>
              <a:rPr lang="en-US" dirty="0"/>
              <a:t>to a multiple regression model should be uncorrelated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two variables are completely independent, their effect on the target variable may not independent, which is called </a:t>
            </a:r>
            <a:r>
              <a:rPr lang="en-US" dirty="0" smtClean="0"/>
              <a:t>interactions</a:t>
            </a:r>
          </a:p>
          <a:p>
            <a:r>
              <a:rPr lang="en-US" dirty="0"/>
              <a:t>Adding Variables Can Change the Coefficients of Variables Already in the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a very simple model of one input and then gradually increase its complexity by adding additional variables to the mix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8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Selection for Multiple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Forward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Starts </a:t>
            </a:r>
            <a:r>
              <a:rPr lang="en-US" dirty="0"/>
              <a:t>with a set of input variables</a:t>
            </a:r>
            <a:r>
              <a:rPr lang="en-US" dirty="0" smtClean="0"/>
              <a:t>, each step chose one best variables based on tests, repeat the selecting </a:t>
            </a:r>
            <a:r>
              <a:rPr lang="en-US" dirty="0"/>
              <a:t>process until the maximum desired number of variables has been selected or that no additional variable improves the model by more than some threshold value</a:t>
            </a:r>
            <a:r>
              <a:rPr lang="en-US" dirty="0" smtClean="0"/>
              <a:t>.</a:t>
            </a:r>
          </a:p>
          <a:p>
            <a:r>
              <a:rPr lang="en-US" dirty="0"/>
              <a:t>Stepwise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Similar to Forward Selection. Each step add one variable and also possible remove one variable.</a:t>
            </a:r>
            <a:endParaRPr lang="en-US" dirty="0"/>
          </a:p>
          <a:p>
            <a:r>
              <a:rPr lang="en-US" dirty="0"/>
              <a:t>Backward </a:t>
            </a:r>
            <a:r>
              <a:rPr lang="en-US" dirty="0" smtClean="0"/>
              <a:t>Elimination</a:t>
            </a:r>
          </a:p>
          <a:p>
            <a:pPr lvl="1"/>
            <a:r>
              <a:rPr lang="en-US" dirty="0" smtClean="0"/>
              <a:t>Begins </a:t>
            </a:r>
            <a:r>
              <a:rPr lang="en-US" dirty="0"/>
              <a:t>by creating a multiple regression model using all n candidate input variables</a:t>
            </a:r>
            <a:r>
              <a:rPr lang="en-US" dirty="0" smtClean="0"/>
              <a:t>. Each step remove one </a:t>
            </a:r>
            <a:r>
              <a:rPr lang="en-US" dirty="0"/>
              <a:t>variable until some stopping </a:t>
            </a:r>
            <a:r>
              <a:rPr lang="en-US" dirty="0" smtClean="0"/>
              <a:t>criterion.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3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</a:t>
            </a:r>
            <a:r>
              <a:rPr lang="en-US" dirty="0"/>
              <a:t>is dealing with binary problems</a:t>
            </a:r>
          </a:p>
          <a:p>
            <a:r>
              <a:rPr lang="en-US" dirty="0"/>
              <a:t>Modeling Binary </a:t>
            </a:r>
            <a:r>
              <a:rPr lang="en-US" dirty="0" smtClean="0"/>
              <a:t>Outcomes</a:t>
            </a:r>
          </a:p>
          <a:p>
            <a:pPr lvl="1"/>
            <a:r>
              <a:rPr lang="en-US" dirty="0"/>
              <a:t>There are two categories, and the task is to assign each record to one or the other.</a:t>
            </a:r>
          </a:p>
          <a:p>
            <a:pPr lvl="1"/>
            <a:r>
              <a:rPr lang="en-US" dirty="0"/>
              <a:t>However, the task can be restated as “What is the probability that this record belongs to class one?” -- estimation task.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2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Binary </a:t>
            </a:r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Probabilities with Linear </a:t>
            </a:r>
            <a:r>
              <a:rPr lang="en-US" dirty="0" smtClean="0"/>
              <a:t>Regression</a:t>
            </a:r>
          </a:p>
          <a:p>
            <a:r>
              <a:rPr lang="en-US" dirty="0"/>
              <a:t>Bending the Regression Line into </a:t>
            </a:r>
            <a:r>
              <a:rPr lang="en-US" dirty="0" smtClean="0"/>
              <a:t>Shape</a:t>
            </a:r>
          </a:p>
          <a:p>
            <a:pPr lvl="1"/>
            <a:r>
              <a:rPr lang="en-US" dirty="0"/>
              <a:t>A linear regression model does a poor job of modeling the probability that a subscriber has ever paid.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3733800"/>
            <a:ext cx="614033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96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Similarity Model for Product </a:t>
            </a:r>
            <a:r>
              <a:rPr lang="en-US" dirty="0" smtClean="0"/>
              <a:t>Penetration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problem:</a:t>
            </a:r>
          </a:p>
          <a:p>
            <a:pPr lvl="1"/>
            <a:r>
              <a:rPr lang="en-US" dirty="0"/>
              <a:t>Hudson and Niagara Stove Company (H&amp;N) is planning to expand from New York across Lake Champlain into the Vermont </a:t>
            </a:r>
            <a:r>
              <a:rPr lang="en-US" dirty="0" smtClean="0"/>
              <a:t>market</a:t>
            </a:r>
          </a:p>
          <a:p>
            <a:pPr lvl="1"/>
            <a:r>
              <a:rPr lang="en-US" dirty="0"/>
              <a:t>How can H&amp;N use data from its home state to select good locations for dealerships in the new one</a:t>
            </a:r>
            <a:r>
              <a:rPr lang="en-US" dirty="0" smtClean="0"/>
              <a:t>?</a:t>
            </a:r>
          </a:p>
          <a:p>
            <a:r>
              <a:rPr lang="en-US" dirty="0"/>
              <a:t>Data Used for Similarity </a:t>
            </a:r>
            <a:r>
              <a:rPr lang="en-US" dirty="0" smtClean="0"/>
              <a:t>Model:</a:t>
            </a:r>
          </a:p>
          <a:p>
            <a:pPr lvl="1"/>
            <a:r>
              <a:rPr lang="en-US" dirty="0" smtClean="0"/>
              <a:t>Publicly </a:t>
            </a:r>
            <a:r>
              <a:rPr lang="en-US" dirty="0"/>
              <a:t>available data from the U.S. Census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9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Logistic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comparison of odds and log odds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log odds as the target variable for the regression looks makes the regression equation look like: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1" y="2133600"/>
            <a:ext cx="4418891" cy="232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6011573"/>
            <a:ext cx="203976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39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Logistic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for the probability </a:t>
            </a:r>
            <a:r>
              <a:rPr lang="en-US" dirty="0" smtClean="0"/>
              <a:t>p:</a:t>
            </a:r>
          </a:p>
          <a:p>
            <a:endParaRPr lang="en-US" dirty="0"/>
          </a:p>
          <a:p>
            <a:r>
              <a:rPr lang="en-US" dirty="0"/>
              <a:t>The logistic function goes from 0 to 1 just like a probability.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2641147" cy="7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53816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55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Logistic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does a much better job of estimating the probability that a subscriber has paid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613111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53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Models by the </a:t>
            </a:r>
            <a:r>
              <a:rPr lang="en-US" dirty="0" smtClean="0"/>
              <a:t>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Likelihood Estimator (MLE)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observed data to find parameter values that would calculate target values as similar as possible to the actual target values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produce the best estimate for some value given a certain set of parameter values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numerical optimization technique is used to maximize the </a:t>
            </a:r>
            <a:r>
              <a:rPr lang="en-US" dirty="0" smtClean="0"/>
              <a:t>likelihood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8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Fixed Effects and Hierarchical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Hierarchical Effects</a:t>
            </a:r>
          </a:p>
          <a:p>
            <a:pPr lvl="1"/>
            <a:r>
              <a:rPr lang="en-US" dirty="0" smtClean="0"/>
              <a:t>Kid, class, school, states</a:t>
            </a:r>
            <a:endParaRPr lang="en-US" dirty="0"/>
          </a:p>
          <a:p>
            <a:r>
              <a:rPr lang="en-US" dirty="0" smtClean="0"/>
              <a:t>Between Effects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you want to control for omitted variables that change over time but are constant between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Typically time dummies are added</a:t>
            </a:r>
          </a:p>
          <a:p>
            <a:r>
              <a:rPr lang="en-US" dirty="0" smtClean="0"/>
              <a:t>Fixed Effects</a:t>
            </a:r>
          </a:p>
          <a:p>
            <a:pPr lvl="1"/>
            <a:r>
              <a:rPr lang="en-US" dirty="0"/>
              <a:t>when you want to control for omitted variables that differ between cases but are constant over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Typically case dummies are added</a:t>
            </a:r>
          </a:p>
          <a:p>
            <a:pPr lvl="1"/>
            <a:r>
              <a:rPr lang="en-US" dirty="0" smtClean="0"/>
              <a:t>Need to have multiple rows for the same case in order to run this.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7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for Building a </a:t>
            </a:r>
            <a:r>
              <a:rPr lang="en-US"/>
              <a:t>Similarity </a:t>
            </a:r>
            <a:r>
              <a:rPr lang="en-US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What distinguishes “good” records from “bad” ones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2</a:t>
            </a:r>
            <a:r>
              <a:rPr lang="en-US" dirty="0"/>
              <a:t>. What would the ideal “good” record look like?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How should distance from the ideal be </a:t>
            </a:r>
            <a:r>
              <a:rPr lang="en-US" dirty="0" smtClean="0"/>
              <a:t>measured?</a:t>
            </a:r>
          </a:p>
          <a:p>
            <a:r>
              <a:rPr lang="en-US" dirty="0" smtClean="0"/>
              <a:t>The </a:t>
            </a:r>
            <a:r>
              <a:rPr lang="en-US" dirty="0"/>
              <a:t>answers to these three questions provide the information needed to define the model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2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What Distinguishes </a:t>
            </a:r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Penetration Towns from Low Penetration Towns</a:t>
            </a:r>
            <a:r>
              <a:rPr lang="en-US" dirty="0" smtClean="0"/>
              <a:t>?</a:t>
            </a:r>
          </a:p>
          <a:p>
            <a:r>
              <a:rPr lang="en-US" dirty="0"/>
              <a:t>“What do the high-penetration towns have in common</a:t>
            </a:r>
            <a:r>
              <a:rPr lang="en-US" dirty="0" smtClean="0"/>
              <a:t>?”</a:t>
            </a:r>
          </a:p>
          <a:p>
            <a:r>
              <a:rPr lang="en-US" dirty="0" smtClean="0"/>
              <a:t>“</a:t>
            </a:r>
            <a:r>
              <a:rPr lang="en-US" dirty="0"/>
              <a:t>What do the high-penetration towns have in common that sets them apart from the low-penetration towns</a:t>
            </a:r>
            <a:r>
              <a:rPr lang="en-US" dirty="0" smtClean="0"/>
              <a:t>?”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similarity model starts with descriptive statistics about the variables</a:t>
            </a:r>
            <a:r>
              <a:rPr lang="en-US" dirty="0" smtClean="0"/>
              <a:t>.</a:t>
            </a:r>
          </a:p>
          <a:p>
            <a:r>
              <a:rPr lang="en-US" dirty="0"/>
              <a:t>When characterizing differences based on response rates, average order sizes, or another target variable, you can get a clearer signal by removing cases near the middle in order to compare the extremes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7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What Would the Ideal Town Look Like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/>
              <a:t>candidates for describing the ideal wood-burning </a:t>
            </a:r>
            <a:r>
              <a:rPr lang="en-US" dirty="0" smtClean="0"/>
              <a:t>town: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57500"/>
            <a:ext cx="6381750" cy="137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38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How Far Is Each Town from the Ideal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distance function measuring </a:t>
            </a:r>
            <a:r>
              <a:rPr lang="en-US" dirty="0"/>
              <a:t>the distance from the </a:t>
            </a:r>
            <a:r>
              <a:rPr lang="en-US" dirty="0" smtClean="0"/>
              <a:t>ideal</a:t>
            </a:r>
          </a:p>
          <a:p>
            <a:r>
              <a:rPr lang="en-US" dirty="0"/>
              <a:t>Averages and standard deviations for the selected </a:t>
            </a:r>
            <a:r>
              <a:rPr lang="en-US" dirty="0" smtClean="0"/>
              <a:t>variables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6883396" cy="167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08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the Similarity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well does distance from the ideal correlate with penetration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Pearson correlation </a:t>
            </a:r>
            <a:r>
              <a:rPr lang="en-US" dirty="0" smtClean="0"/>
              <a:t>coefficient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39886"/>
            <a:ext cx="57054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69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2295</Words>
  <Application>Microsoft Macintosh PowerPoint</Application>
  <PresentationFormat>On-screen Show (4:3)</PresentationFormat>
  <Paragraphs>230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Chapter 6: Data Mining Using Classic Statistical Techniques</vt:lpstr>
      <vt:lpstr>Agenda</vt:lpstr>
      <vt:lpstr>Similarity Models</vt:lpstr>
      <vt:lpstr>Example: A Similarity Model for Product Penetration</vt:lpstr>
      <vt:lpstr>Steps for Building a Similarity Model</vt:lpstr>
      <vt:lpstr>Step 1: What Distinguishes High</vt:lpstr>
      <vt:lpstr>Step 2: What Would the Ideal Town Look Like?</vt:lpstr>
      <vt:lpstr>Step 3: How Far Is Each Town from the Ideal?</vt:lpstr>
      <vt:lpstr>Evaluating the Similarity Model</vt:lpstr>
      <vt:lpstr>Table Lookup Models</vt:lpstr>
      <vt:lpstr>Choosing Dimensions</vt:lpstr>
      <vt:lpstr>Partitioning the Dimensions</vt:lpstr>
      <vt:lpstr>From Training Data to Scores</vt:lpstr>
      <vt:lpstr>Handling Sparse and Missing Data by Removing Dimensions</vt:lpstr>
      <vt:lpstr>RFM: A Widely Used Lookup Model</vt:lpstr>
      <vt:lpstr>RFM</vt:lpstr>
      <vt:lpstr>RFM Cell Migration</vt:lpstr>
      <vt:lpstr>RFM and the Test-and-Measure Methodology</vt:lpstr>
      <vt:lpstr>New Types of Campaigns Should Be Tested Before Being Rolled Out</vt:lpstr>
      <vt:lpstr>RFM and Incremental Response Modeling</vt:lpstr>
      <vt:lpstr>Naïve Bayesian Models</vt:lpstr>
      <vt:lpstr>Some Ideas from Probability</vt:lpstr>
      <vt:lpstr>Some Ideas from Probability</vt:lpstr>
      <vt:lpstr>Converting for Convenience</vt:lpstr>
      <vt:lpstr>The Naïve Bayesian Calculation</vt:lpstr>
      <vt:lpstr>Comparison with Table Lookup Models</vt:lpstr>
      <vt:lpstr>Linear Regression</vt:lpstr>
      <vt:lpstr>Where Ordinary Least Squares Regression Comes From</vt:lpstr>
      <vt:lpstr>Goodness of Fit</vt:lpstr>
      <vt:lpstr>Residuals</vt:lpstr>
      <vt:lpstr>Coefficient of determination (R2)</vt:lpstr>
      <vt:lpstr>Global Effects</vt:lpstr>
      <vt:lpstr>Multiple Regression</vt:lpstr>
      <vt:lpstr>Multiple Regression</vt:lpstr>
      <vt:lpstr>Capturing Local Effects with Linear Regression</vt:lpstr>
      <vt:lpstr>Additional Considerations with Multiple Regression</vt:lpstr>
      <vt:lpstr>Variable Selection for Multiple Regression</vt:lpstr>
      <vt:lpstr>Logistic Regression</vt:lpstr>
      <vt:lpstr>Modeling Binary Outcomes</vt:lpstr>
      <vt:lpstr>The Logistic Function</vt:lpstr>
      <vt:lpstr>The Logistic Function</vt:lpstr>
      <vt:lpstr>The Logistic Function</vt:lpstr>
      <vt:lpstr>Fitting Models by the MLE</vt:lpstr>
      <vt:lpstr>Fixed Effects and Hierarchical Effects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Data Mining Using Classic Statistical Techniques</dc:title>
  <dc:creator>Yuanyuan</dc:creator>
  <cp:lastModifiedBy>Deepti Deshpande</cp:lastModifiedBy>
  <cp:revision>81</cp:revision>
  <dcterms:created xsi:type="dcterms:W3CDTF">2014-01-07T01:05:45Z</dcterms:created>
  <dcterms:modified xsi:type="dcterms:W3CDTF">2014-02-23T00:11:02Z</dcterms:modified>
</cp:coreProperties>
</file>