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8" r:id="rId40"/>
    <p:sldId id="299" r:id="rId41"/>
    <p:sldId id="306" r:id="rId42"/>
    <p:sldId id="307" r:id="rId43"/>
    <p:sldId id="308" r:id="rId44"/>
    <p:sldId id="30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88" autoAdjust="0"/>
  </p:normalViewPr>
  <p:slideViewPr>
    <p:cSldViewPr>
      <p:cViewPr>
        <p:scale>
          <a:sx n="90" d="100"/>
          <a:sy n="90" d="100"/>
        </p:scale>
        <p:origin x="-163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1FF28-27A6-47A9-80FF-94A7DC136E74}"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320200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1FF28-27A6-47A9-80FF-94A7DC136E74}"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210806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1FF28-27A6-47A9-80FF-94A7DC136E74}"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93309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1FF28-27A6-47A9-80FF-94A7DC136E74}"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140849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1FF28-27A6-47A9-80FF-94A7DC136E74}"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38729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1FF28-27A6-47A9-80FF-94A7DC136E74}" type="datetimeFigureOut">
              <a:rPr lang="en-US" smtClean="0"/>
              <a:t>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346819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1FF28-27A6-47A9-80FF-94A7DC136E74}" type="datetimeFigureOut">
              <a:rPr lang="en-US" smtClean="0"/>
              <a:t>2/22/14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204965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1FF28-27A6-47A9-80FF-94A7DC136E74}" type="datetimeFigureOut">
              <a:rPr lang="en-US" smtClean="0"/>
              <a:t>2/22/14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95908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1FF28-27A6-47A9-80FF-94A7DC136E74}" type="datetimeFigureOut">
              <a:rPr lang="en-US" smtClean="0"/>
              <a:t>2/22/14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360075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1FF28-27A6-47A9-80FF-94A7DC136E74}" type="datetimeFigureOut">
              <a:rPr lang="en-US" smtClean="0"/>
              <a:t>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148726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1FF28-27A6-47A9-80FF-94A7DC136E74}" type="datetimeFigureOut">
              <a:rPr lang="en-US" smtClean="0"/>
              <a:t>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D4E96-5A04-4ABD-931A-B351F1541217}" type="slidenum">
              <a:rPr lang="en-US" smtClean="0"/>
              <a:t>‹#›</a:t>
            </a:fld>
            <a:endParaRPr lang="en-US"/>
          </a:p>
        </p:txBody>
      </p:sp>
    </p:spTree>
    <p:extLst>
      <p:ext uri="{BB962C8B-B14F-4D97-AF65-F5344CB8AC3E}">
        <p14:creationId xmlns:p14="http://schemas.microsoft.com/office/powerpoint/2010/main" val="21357186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FF28-27A6-47A9-80FF-94A7DC136E74}" type="datetimeFigureOut">
              <a:rPr lang="en-US" smtClean="0"/>
              <a:t>2/22/14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D4E96-5A04-4ABD-931A-B351F1541217}" type="slidenum">
              <a:rPr lang="en-US" smtClean="0"/>
              <a:t>‹#›</a:t>
            </a:fld>
            <a:endParaRPr lang="en-US"/>
          </a:p>
        </p:txBody>
      </p:sp>
    </p:spTree>
    <p:extLst>
      <p:ext uri="{BB962C8B-B14F-4D97-AF65-F5344CB8AC3E}">
        <p14:creationId xmlns:p14="http://schemas.microsoft.com/office/powerpoint/2010/main" val="208806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 7:</a:t>
            </a:r>
            <a:br>
              <a:rPr lang="en-US" dirty="0" smtClean="0"/>
            </a:br>
            <a:r>
              <a:rPr lang="en-US" dirty="0" smtClean="0"/>
              <a:t>Decision Trees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36541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Tree to Produce </a:t>
            </a:r>
            <a:r>
              <a:rPr lang="en-US" dirty="0" smtClean="0"/>
              <a:t>Rankings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Decision trees score new records by looking at the input variables in each new record and following the appropriate path to the leaf</a:t>
            </a:r>
            <a:r>
              <a:rPr lang="en-US" dirty="0" smtClean="0"/>
              <a:t>.</a:t>
            </a:r>
            <a:r>
              <a:rPr lang="zh-CN" altLang="en-US" dirty="0" smtClean="0"/>
              <a:t> </a:t>
            </a:r>
            <a:endParaRPr lang="en-US" altLang="zh-CN" dirty="0" smtClean="0"/>
          </a:p>
          <a:p>
            <a:r>
              <a:rPr lang="en-US" dirty="0" smtClean="0"/>
              <a:t>The </a:t>
            </a:r>
            <a:r>
              <a:rPr lang="en-US" dirty="0"/>
              <a:t>ordering of the scores is more important than the actual scores themselves</a:t>
            </a:r>
            <a:r>
              <a:rPr lang="en-US" dirty="0" smtClean="0"/>
              <a:t>.</a:t>
            </a:r>
            <a:r>
              <a:rPr lang="zh-CN" altLang="en-US" dirty="0" smtClean="0"/>
              <a:t> </a:t>
            </a:r>
            <a:endParaRPr lang="en-US" altLang="zh-CN" dirty="0" smtClean="0"/>
          </a:p>
          <a:p>
            <a:pPr lvl="1"/>
            <a:r>
              <a:rPr lang="en-US" dirty="0" smtClean="0"/>
              <a:t>Example</a:t>
            </a:r>
            <a:r>
              <a:rPr lang="en-US" altLang="zh-CN" dirty="0" smtClean="0"/>
              <a:t>:</a:t>
            </a:r>
            <a:r>
              <a:rPr lang="zh-CN" altLang="en-US" dirty="0" smtClean="0"/>
              <a:t> </a:t>
            </a:r>
            <a:r>
              <a:rPr lang="en-US" altLang="zh-CN" dirty="0" smtClean="0"/>
              <a:t>Deciding</a:t>
            </a:r>
            <a:r>
              <a:rPr lang="zh-CN" altLang="en-US" dirty="0" smtClean="0"/>
              <a:t> </a:t>
            </a:r>
            <a:r>
              <a:rPr lang="en-US" altLang="zh-CN" dirty="0" smtClean="0"/>
              <a:t>certain</a:t>
            </a:r>
            <a:r>
              <a:rPr lang="zh-CN" altLang="en-US" dirty="0" smtClean="0"/>
              <a:t> </a:t>
            </a:r>
            <a:r>
              <a:rPr lang="en-US" altLang="zh-CN" dirty="0" smtClean="0"/>
              <a:t>number</a:t>
            </a:r>
            <a:r>
              <a:rPr lang="zh-CN" altLang="en-US" dirty="0" smtClean="0"/>
              <a:t> </a:t>
            </a:r>
            <a:r>
              <a:rPr lang="en-US" altLang="zh-CN" dirty="0" smtClean="0"/>
              <a:t>customers</a:t>
            </a:r>
            <a:r>
              <a:rPr lang="zh-CN" altLang="en-US" dirty="0" smtClean="0"/>
              <a:t> </a:t>
            </a:r>
            <a:r>
              <a:rPr lang="en-US" altLang="zh-CN" dirty="0" smtClean="0"/>
              <a:t>for</a:t>
            </a:r>
            <a:r>
              <a:rPr lang="zh-CN" altLang="en-US" dirty="0" smtClean="0"/>
              <a:t> </a:t>
            </a:r>
            <a:r>
              <a:rPr lang="en-US" altLang="zh-CN" dirty="0" smtClean="0"/>
              <a:t>campaign.</a:t>
            </a:r>
            <a:r>
              <a:rPr lang="zh-CN" altLang="en-US" dirty="0" smtClean="0"/>
              <a:t> </a:t>
            </a:r>
            <a:endParaRPr lang="en-US" altLang="zh-CN" dirty="0" smtClean="0"/>
          </a:p>
          <a:p>
            <a:pPr lvl="1"/>
            <a:r>
              <a:rPr lang="en-US" dirty="0" smtClean="0"/>
              <a:t>The </a:t>
            </a:r>
            <a:r>
              <a:rPr lang="en-US" dirty="0"/>
              <a:t>purpose of the model is to find the 10,000 customers most likely to </a:t>
            </a:r>
            <a:r>
              <a:rPr lang="en-US" dirty="0" smtClean="0"/>
              <a:t>churn</a:t>
            </a:r>
          </a:p>
          <a:p>
            <a:pPr lvl="1"/>
            <a:r>
              <a:rPr lang="en-US" dirty="0" smtClean="0"/>
              <a:t>determining </a:t>
            </a:r>
            <a:r>
              <a:rPr lang="en-US" dirty="0"/>
              <a:t>the actual churn rate is not important</a:t>
            </a:r>
            <a:r>
              <a:rPr lang="en-US" dirty="0" smtClean="0"/>
              <a:t>.</a:t>
            </a:r>
            <a:r>
              <a:rPr lang="zh-CN" altLang="en-US" dirty="0" smtClean="0"/>
              <a:t> </a:t>
            </a:r>
            <a:endParaRPr lang="en-US" dirty="0"/>
          </a:p>
        </p:txBody>
      </p:sp>
    </p:spTree>
    <p:extLst>
      <p:ext uri="{BB962C8B-B14F-4D97-AF65-F5344CB8AC3E}">
        <p14:creationId xmlns:p14="http://schemas.microsoft.com/office/powerpoint/2010/main" val="33237905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Is </a:t>
            </a:r>
            <a:r>
              <a:rPr lang="en-US" dirty="0" smtClean="0"/>
              <a:t>Decision</a:t>
            </a:r>
            <a:r>
              <a:rPr lang="zh-CN" altLang="en-US" dirty="0" smtClean="0"/>
              <a:t> </a:t>
            </a:r>
            <a:r>
              <a:rPr lang="en-US" altLang="zh-CN" dirty="0" smtClean="0"/>
              <a:t>Tree</a:t>
            </a:r>
            <a:r>
              <a:rPr lang="en-US" dirty="0" smtClean="0"/>
              <a:t> Used</a:t>
            </a:r>
            <a:r>
              <a:rPr lang="zh-CN" altLang="zh-CN" dirty="0"/>
              <a:t> </a:t>
            </a:r>
            <a:r>
              <a:rPr lang="en-US" altLang="zh-CN"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Using the Tree to Estimate Class Probabilities</a:t>
            </a:r>
            <a:endParaRPr lang="en-US" dirty="0" smtClean="0"/>
          </a:p>
          <a:p>
            <a:pPr lvl="1"/>
            <a:r>
              <a:rPr lang="en-US" dirty="0" smtClean="0"/>
              <a:t>The </a:t>
            </a:r>
            <a:r>
              <a:rPr lang="en-US" dirty="0"/>
              <a:t>class probabilities are obtained from the leaves</a:t>
            </a:r>
            <a:r>
              <a:rPr lang="en-US" dirty="0" smtClean="0"/>
              <a:t>.</a:t>
            </a:r>
            <a:r>
              <a:rPr lang="zh-CN" altLang="en-US" dirty="0" smtClean="0"/>
              <a:t> </a:t>
            </a:r>
            <a:endParaRPr lang="en-US" altLang="zh-CN" dirty="0" smtClean="0"/>
          </a:p>
          <a:p>
            <a:r>
              <a:rPr lang="en-US" altLang="zh-CN" dirty="0"/>
              <a:t>Using the Tree to Classify </a:t>
            </a:r>
            <a:r>
              <a:rPr lang="en-US" altLang="zh-CN" dirty="0" smtClean="0"/>
              <a:t>Records</a:t>
            </a:r>
          </a:p>
          <a:p>
            <a:pPr lvl="1"/>
            <a:r>
              <a:rPr lang="en-US" dirty="0" smtClean="0"/>
              <a:t>Estimate </a:t>
            </a:r>
            <a:r>
              <a:rPr lang="en-US" dirty="0"/>
              <a:t>the class probabilities as described earlier and label each leaf with its most probable class</a:t>
            </a:r>
            <a:r>
              <a:rPr lang="en-US" dirty="0" smtClean="0"/>
              <a:t>.</a:t>
            </a:r>
            <a:r>
              <a:rPr lang="zh-CN" altLang="en-US" dirty="0" smtClean="0"/>
              <a:t> </a:t>
            </a:r>
            <a:endParaRPr lang="en-US" altLang="zh-CN" dirty="0" smtClean="0"/>
          </a:p>
          <a:p>
            <a:r>
              <a:rPr lang="en-US" dirty="0"/>
              <a:t>Using the Tree to Estimate Numeric </a:t>
            </a:r>
            <a:r>
              <a:rPr lang="en-US" dirty="0" smtClean="0"/>
              <a:t>Values</a:t>
            </a:r>
          </a:p>
          <a:p>
            <a:pPr lvl="1"/>
            <a:r>
              <a:rPr lang="en-US" altLang="zh-CN" dirty="0" smtClean="0"/>
              <a:t>R</a:t>
            </a:r>
            <a:r>
              <a:rPr lang="en-US" dirty="0" smtClean="0"/>
              <a:t>egression tree</a:t>
            </a:r>
            <a:r>
              <a:rPr lang="zh-CN" altLang="en-US" dirty="0" smtClean="0"/>
              <a:t> </a:t>
            </a:r>
            <a:r>
              <a:rPr lang="en-US" dirty="0" smtClean="0"/>
              <a:t>is </a:t>
            </a:r>
            <a:r>
              <a:rPr lang="en-US" dirty="0"/>
              <a:t>built so that records in any given leaf all have target values close to the average for that leaf — or in the language of statistics, the goal is to minimize the variance of the target values in each leaf</a:t>
            </a:r>
            <a:r>
              <a:rPr lang="en-US" dirty="0" smtClean="0"/>
              <a:t>.</a:t>
            </a:r>
            <a:r>
              <a:rPr lang="zh-CN" altLang="en-US" dirty="0" smtClean="0"/>
              <a:t> </a:t>
            </a:r>
            <a:endParaRPr lang="en-US" dirty="0"/>
          </a:p>
        </p:txBody>
      </p:sp>
    </p:spTree>
    <p:extLst>
      <p:ext uri="{BB962C8B-B14F-4D97-AF65-F5344CB8AC3E}">
        <p14:creationId xmlns:p14="http://schemas.microsoft.com/office/powerpoint/2010/main" val="10769634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Trees Are Local </a:t>
            </a:r>
            <a:r>
              <a:rPr lang="en-US" dirty="0" smtClean="0"/>
              <a:t>Models</a:t>
            </a:r>
            <a:endParaRPr lang="en-US" dirty="0"/>
          </a:p>
        </p:txBody>
      </p:sp>
      <p:sp>
        <p:nvSpPr>
          <p:cNvPr id="3" name="Content Placeholder 2"/>
          <p:cNvSpPr>
            <a:spLocks noGrp="1"/>
          </p:cNvSpPr>
          <p:nvPr>
            <p:ph idx="1"/>
          </p:nvPr>
        </p:nvSpPr>
        <p:spPr/>
        <p:txBody>
          <a:bodyPr/>
          <a:lstStyle/>
          <a:p>
            <a:r>
              <a:rPr lang="en-US" dirty="0"/>
              <a:t>Decision trees, </a:t>
            </a:r>
            <a:r>
              <a:rPr lang="en-US" dirty="0" smtClean="0"/>
              <a:t>carve </a:t>
            </a:r>
            <a:r>
              <a:rPr lang="en-US" dirty="0"/>
              <a:t>the input space into segments and produce a separate estimate for each local </a:t>
            </a:r>
            <a:r>
              <a:rPr lang="en-US" dirty="0" smtClean="0"/>
              <a:t>phenomena</a:t>
            </a:r>
          </a:p>
          <a:p>
            <a:endParaRPr lang="en-US" dirty="0"/>
          </a:p>
        </p:txBody>
      </p:sp>
    </p:spTree>
    <p:extLst>
      <p:ext uri="{BB962C8B-B14F-4D97-AF65-F5344CB8AC3E}">
        <p14:creationId xmlns:p14="http://schemas.microsoft.com/office/powerpoint/2010/main" val="308401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Trees Are Local </a:t>
            </a:r>
            <a:r>
              <a:rPr lang="en-US" dirty="0" smtClean="0"/>
              <a:t>Models</a:t>
            </a:r>
            <a:endParaRPr lang="en-US" dirty="0"/>
          </a:p>
        </p:txBody>
      </p:sp>
      <p:pic>
        <p:nvPicPr>
          <p:cNvPr id="5" name="Content Placeholder 4"/>
          <p:cNvPicPr>
            <a:picLocks noGrp="1" noChangeAspect="1"/>
          </p:cNvPicPr>
          <p:nvPr>
            <p:ph sz="half" idx="1"/>
          </p:nvPr>
        </p:nvPicPr>
        <p:blipFill rotWithShape="1">
          <a:blip r:embed="rId2"/>
          <a:srcRect t="-3630" b="-6212"/>
          <a:stretch/>
        </p:blipFill>
        <p:spPr/>
      </p:pic>
      <p:pic>
        <p:nvPicPr>
          <p:cNvPr id="6" name="Content Placeholder 5"/>
          <p:cNvPicPr>
            <a:picLocks noGrp="1" noChangeAspect="1"/>
          </p:cNvPicPr>
          <p:nvPr>
            <p:ph sz="half" idx="2"/>
          </p:nvPr>
        </p:nvPicPr>
        <p:blipFill>
          <a:blip r:embed="rId3"/>
          <a:srcRect t="-22681" b="-22681"/>
          <a:stretch>
            <a:fillRect/>
          </a:stretch>
        </p:blipFill>
        <p:spPr>
          <a:xfrm>
            <a:off x="4648200" y="1295400"/>
            <a:ext cx="4038600" cy="5181600"/>
          </a:xfrm>
        </p:spPr>
      </p:pic>
    </p:spTree>
    <p:extLst>
      <p:ext uri="{BB962C8B-B14F-4D97-AF65-F5344CB8AC3E}">
        <p14:creationId xmlns:p14="http://schemas.microsoft.com/office/powerpoint/2010/main" val="4980213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Growing Decision </a:t>
            </a:r>
            <a:r>
              <a:rPr lang="en-US" dirty="0" smtClean="0"/>
              <a:t>Trees</a:t>
            </a:r>
            <a:endParaRPr lang="en-US" dirty="0"/>
          </a:p>
        </p:txBody>
      </p:sp>
      <p:sp>
        <p:nvSpPr>
          <p:cNvPr id="3" name="Content Placeholder 2"/>
          <p:cNvSpPr>
            <a:spLocks noGrp="1"/>
          </p:cNvSpPr>
          <p:nvPr>
            <p:ph idx="1"/>
          </p:nvPr>
        </p:nvSpPr>
        <p:spPr/>
        <p:txBody>
          <a:bodyPr>
            <a:normAutofit/>
          </a:bodyPr>
          <a:lstStyle/>
          <a:p>
            <a:r>
              <a:rPr lang="en-US" dirty="0"/>
              <a:t>The decision tree algorithm repeatedly splits the data into smaller and smaller </a:t>
            </a:r>
            <a:r>
              <a:rPr lang="en-US" dirty="0" smtClean="0"/>
              <a:t>groups</a:t>
            </a:r>
            <a:r>
              <a:rPr lang="zh-CN" altLang="en-US" dirty="0" smtClean="0"/>
              <a:t>： </a:t>
            </a:r>
            <a:r>
              <a:rPr lang="en-US" dirty="0" smtClean="0"/>
              <a:t>each </a:t>
            </a:r>
            <a:r>
              <a:rPr lang="en-US" dirty="0"/>
              <a:t>new set of nodes has greater purity than its ancestors with respect to the target variable</a:t>
            </a:r>
            <a:r>
              <a:rPr lang="en-US" dirty="0" smtClean="0"/>
              <a:t>.</a:t>
            </a:r>
            <a:r>
              <a:rPr lang="zh-CN" altLang="en-US" dirty="0" smtClean="0"/>
              <a:t> </a:t>
            </a:r>
            <a:endParaRPr lang="en-US" altLang="zh-CN" dirty="0" smtClean="0"/>
          </a:p>
          <a:p>
            <a:r>
              <a:rPr lang="en-US" dirty="0" smtClean="0"/>
              <a:t>A</a:t>
            </a:r>
            <a:r>
              <a:rPr lang="zh-CN" altLang="en-US" dirty="0" smtClean="0"/>
              <a:t> </a:t>
            </a:r>
            <a:r>
              <a:rPr lang="en-US" dirty="0" smtClean="0"/>
              <a:t>binary</a:t>
            </a:r>
            <a:r>
              <a:rPr lang="en-US" dirty="0"/>
              <a:t>, categorical target variable, such as responder/</a:t>
            </a:r>
            <a:r>
              <a:rPr lang="en-US" dirty="0" err="1" smtClean="0"/>
              <a:t>nonresponder</a:t>
            </a:r>
            <a:r>
              <a:rPr lang="zh-CN" altLang="en-US" dirty="0"/>
              <a:t> </a:t>
            </a:r>
            <a:r>
              <a:rPr lang="en-US" altLang="zh-CN" dirty="0" smtClean="0"/>
              <a:t>would</a:t>
            </a:r>
            <a:r>
              <a:rPr lang="zh-CN" altLang="en-US" dirty="0" smtClean="0"/>
              <a:t> </a:t>
            </a:r>
            <a:r>
              <a:rPr lang="en-US" dirty="0" smtClean="0"/>
              <a:t>simplifies </a:t>
            </a:r>
            <a:r>
              <a:rPr lang="en-US" dirty="0"/>
              <a:t>the explanations without much loss of generality</a:t>
            </a:r>
            <a:r>
              <a:rPr lang="en-US" dirty="0" smtClean="0"/>
              <a:t>.</a:t>
            </a:r>
            <a:r>
              <a:rPr lang="zh-CN" altLang="en-US" dirty="0" smtClean="0"/>
              <a:t> </a:t>
            </a:r>
            <a:endParaRPr lang="en-US" dirty="0"/>
          </a:p>
        </p:txBody>
      </p:sp>
    </p:spTree>
    <p:extLst>
      <p:ext uri="{BB962C8B-B14F-4D97-AF65-F5344CB8AC3E}">
        <p14:creationId xmlns:p14="http://schemas.microsoft.com/office/powerpoint/2010/main" val="33252853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the Initial </a:t>
            </a:r>
            <a:r>
              <a:rPr lang="en-US" dirty="0" smtClean="0"/>
              <a:t>Split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goal is to build a tree that uses the values of the input fields to create rules that </a:t>
            </a:r>
            <a:r>
              <a:rPr lang="en-US" dirty="0" smtClean="0"/>
              <a:t>assign </a:t>
            </a:r>
            <a:r>
              <a:rPr lang="en-US" dirty="0"/>
              <a:t>a target value to each record</a:t>
            </a:r>
            <a:r>
              <a:rPr lang="en-US" dirty="0" smtClean="0"/>
              <a:t>.</a:t>
            </a:r>
            <a:r>
              <a:rPr lang="zh-CN" altLang="en-US" dirty="0" smtClean="0"/>
              <a:t> </a:t>
            </a:r>
            <a:endParaRPr lang="en-US" altLang="zh-CN" dirty="0" smtClean="0"/>
          </a:p>
          <a:p>
            <a:r>
              <a:rPr lang="en-US" dirty="0"/>
              <a:t>The measure used to evaluate a potential split is purity of the target variable in the children</a:t>
            </a:r>
            <a:r>
              <a:rPr lang="en-US" dirty="0" smtClean="0"/>
              <a:t>.</a:t>
            </a:r>
            <a:r>
              <a:rPr lang="zh-CN" altLang="en-US" dirty="0" smtClean="0"/>
              <a:t> </a:t>
            </a:r>
            <a:endParaRPr lang="en-US" altLang="zh-CN" dirty="0" smtClean="0"/>
          </a:p>
          <a:p>
            <a:pPr lvl="1"/>
            <a:r>
              <a:rPr lang="en-US" dirty="0"/>
              <a:t>Low </a:t>
            </a:r>
            <a:r>
              <a:rPr lang="en-US" dirty="0" smtClean="0"/>
              <a:t>purity</a:t>
            </a:r>
            <a:r>
              <a:rPr lang="en-US" altLang="zh-CN" dirty="0" smtClean="0"/>
              <a:t>:</a:t>
            </a:r>
            <a:r>
              <a:rPr lang="zh-CN" altLang="en-US" dirty="0" smtClean="0"/>
              <a:t> </a:t>
            </a:r>
            <a:r>
              <a:rPr lang="en-US" dirty="0" smtClean="0"/>
              <a:t>the </a:t>
            </a:r>
            <a:r>
              <a:rPr lang="en-US" dirty="0"/>
              <a:t>distribution of the target in the children is similar to that of the parent </a:t>
            </a:r>
            <a:r>
              <a:rPr lang="en-US" dirty="0" smtClean="0"/>
              <a:t>node</a:t>
            </a:r>
          </a:p>
          <a:p>
            <a:pPr lvl="1"/>
            <a:r>
              <a:rPr lang="en-US" dirty="0"/>
              <a:t>H</a:t>
            </a:r>
            <a:r>
              <a:rPr lang="en-US" dirty="0" smtClean="0"/>
              <a:t>igh purity</a:t>
            </a:r>
            <a:r>
              <a:rPr lang="zh-CN" altLang="zh-CN" dirty="0" smtClean="0"/>
              <a:t>:</a:t>
            </a:r>
            <a:r>
              <a:rPr lang="en-US" dirty="0" smtClean="0"/>
              <a:t>members </a:t>
            </a:r>
            <a:r>
              <a:rPr lang="en-US" dirty="0"/>
              <a:t>of a single class predominate</a:t>
            </a:r>
            <a:r>
              <a:rPr lang="en-US" dirty="0" smtClean="0"/>
              <a:t>.</a:t>
            </a:r>
            <a:r>
              <a:rPr lang="zh-CN" altLang="en-US" dirty="0" smtClean="0"/>
              <a:t> </a:t>
            </a:r>
            <a:endParaRPr lang="en-US" altLang="zh-CN" dirty="0" smtClean="0"/>
          </a:p>
          <a:p>
            <a:r>
              <a:rPr lang="en-US" dirty="0"/>
              <a:t>The best split is the one that increases purity in the children by the greatest amount</a:t>
            </a:r>
            <a:r>
              <a:rPr lang="en-US" dirty="0" smtClean="0"/>
              <a:t>.</a:t>
            </a:r>
            <a:r>
              <a:rPr lang="zh-CN" altLang="en-US" dirty="0" smtClean="0"/>
              <a:t> </a:t>
            </a:r>
            <a:endParaRPr lang="en-US" dirty="0"/>
          </a:p>
        </p:txBody>
      </p:sp>
    </p:spTree>
    <p:extLst>
      <p:ext uri="{BB962C8B-B14F-4D97-AF65-F5344CB8AC3E}">
        <p14:creationId xmlns:p14="http://schemas.microsoft.com/office/powerpoint/2010/main" val="12602302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Initial Split</a:t>
            </a:r>
          </a:p>
        </p:txBody>
      </p:sp>
      <p:sp>
        <p:nvSpPr>
          <p:cNvPr id="3" name="Content Placeholder 2"/>
          <p:cNvSpPr>
            <a:spLocks noGrp="1"/>
          </p:cNvSpPr>
          <p:nvPr>
            <p:ph idx="1"/>
          </p:nvPr>
        </p:nvSpPr>
        <p:spPr/>
        <p:txBody>
          <a:bodyPr/>
          <a:lstStyle/>
          <a:p>
            <a:r>
              <a:rPr lang="en-US" dirty="0"/>
              <a:t>A good split increases purity for all the children</a:t>
            </a:r>
          </a:p>
          <a:p>
            <a:endParaRPr lang="en-US" dirty="0"/>
          </a:p>
        </p:txBody>
      </p:sp>
      <p:pic>
        <p:nvPicPr>
          <p:cNvPr id="4" name="Picture 3"/>
          <p:cNvPicPr>
            <a:picLocks noChangeAspect="1"/>
          </p:cNvPicPr>
          <p:nvPr/>
        </p:nvPicPr>
        <p:blipFill>
          <a:blip r:embed="rId2"/>
          <a:stretch>
            <a:fillRect/>
          </a:stretch>
        </p:blipFill>
        <p:spPr>
          <a:xfrm>
            <a:off x="1219200" y="2663145"/>
            <a:ext cx="6553200" cy="4118655"/>
          </a:xfrm>
          <a:prstGeom prst="rect">
            <a:avLst/>
          </a:prstGeom>
        </p:spPr>
      </p:pic>
    </p:spTree>
    <p:extLst>
      <p:ext uri="{BB962C8B-B14F-4D97-AF65-F5344CB8AC3E}">
        <p14:creationId xmlns:p14="http://schemas.microsoft.com/office/powerpoint/2010/main" val="11242261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on a Numeric Input </a:t>
            </a:r>
            <a:r>
              <a:rPr lang="en-US" dirty="0" smtClean="0"/>
              <a:t>Variable</a:t>
            </a:r>
            <a:endParaRPr lang="en-US" dirty="0"/>
          </a:p>
        </p:txBody>
      </p:sp>
      <p:sp>
        <p:nvSpPr>
          <p:cNvPr id="3" name="Content Placeholder 2"/>
          <p:cNvSpPr>
            <a:spLocks noGrp="1"/>
          </p:cNvSpPr>
          <p:nvPr>
            <p:ph idx="1"/>
          </p:nvPr>
        </p:nvSpPr>
        <p:spPr/>
        <p:txBody>
          <a:bodyPr>
            <a:normAutofit/>
          </a:bodyPr>
          <a:lstStyle/>
          <a:p>
            <a:r>
              <a:rPr lang="en-US" dirty="0"/>
              <a:t>Splits on a numeric variable take the form X&lt;N</a:t>
            </a:r>
            <a:r>
              <a:rPr lang="en-US" dirty="0" smtClean="0"/>
              <a:t>.</a:t>
            </a:r>
            <a:r>
              <a:rPr lang="zh-CN" altLang="en-US" dirty="0" smtClean="0"/>
              <a:t> </a:t>
            </a:r>
            <a:endParaRPr lang="en-US" altLang="zh-CN" dirty="0" smtClean="0"/>
          </a:p>
          <a:p>
            <a:pPr lvl="1"/>
            <a:r>
              <a:rPr lang="en-US" dirty="0" smtClean="0"/>
              <a:t>X</a:t>
            </a:r>
            <a:r>
              <a:rPr lang="en-US" altLang="zh-CN" dirty="0" smtClean="0"/>
              <a:t>&lt;N—&gt;</a:t>
            </a:r>
            <a:r>
              <a:rPr lang="zh-CN" altLang="en-US" dirty="0"/>
              <a:t> </a:t>
            </a:r>
            <a:r>
              <a:rPr lang="en-US" altLang="zh-CN" dirty="0" smtClean="0"/>
              <a:t>one</a:t>
            </a:r>
            <a:r>
              <a:rPr lang="zh-CN" altLang="en-US" dirty="0" smtClean="0"/>
              <a:t> </a:t>
            </a:r>
            <a:r>
              <a:rPr lang="en-US" altLang="zh-CN" dirty="0" smtClean="0"/>
              <a:t>child</a:t>
            </a:r>
            <a:r>
              <a:rPr lang="zh-CN" altLang="en-US" dirty="0" smtClean="0"/>
              <a:t> </a:t>
            </a:r>
            <a:r>
              <a:rPr lang="en-US" altLang="zh-CN" dirty="0" err="1" smtClean="0"/>
              <a:t>vs</a:t>
            </a:r>
            <a:r>
              <a:rPr lang="zh-CN" altLang="en-US" dirty="0" smtClean="0"/>
              <a:t> </a:t>
            </a:r>
            <a:r>
              <a:rPr lang="en-US" altLang="zh-CN" dirty="0" smtClean="0"/>
              <a:t>X&gt;N—&gt;</a:t>
            </a:r>
            <a:r>
              <a:rPr lang="zh-CN" altLang="en-US" dirty="0" smtClean="0"/>
              <a:t> </a:t>
            </a:r>
            <a:r>
              <a:rPr lang="en-US" altLang="zh-CN" dirty="0" smtClean="0"/>
              <a:t>another</a:t>
            </a:r>
            <a:r>
              <a:rPr lang="zh-CN" altLang="en-US" dirty="0" smtClean="0"/>
              <a:t> </a:t>
            </a:r>
            <a:r>
              <a:rPr lang="en-US" altLang="zh-CN" dirty="0" smtClean="0"/>
              <a:t>child</a:t>
            </a:r>
          </a:p>
          <a:p>
            <a:r>
              <a:rPr lang="en-US" dirty="0"/>
              <a:t>After each </a:t>
            </a:r>
            <a:r>
              <a:rPr lang="en-US" dirty="0" smtClean="0"/>
              <a:t>split</a:t>
            </a:r>
            <a:r>
              <a:rPr lang="en-US" dirty="0"/>
              <a:t>, the increase in purity due to the split is measured</a:t>
            </a:r>
            <a:r>
              <a:rPr lang="en-US" dirty="0" smtClean="0"/>
              <a:t>.</a:t>
            </a:r>
            <a:r>
              <a:rPr lang="zh-CN" altLang="en-US" dirty="0" smtClean="0"/>
              <a:t> </a:t>
            </a:r>
            <a:endParaRPr lang="en-US" altLang="zh-CN" dirty="0" smtClean="0"/>
          </a:p>
          <a:p>
            <a:r>
              <a:rPr lang="en-US" dirty="0"/>
              <a:t>When the decision tree is scored, </a:t>
            </a:r>
            <a:r>
              <a:rPr lang="en-US" dirty="0" smtClean="0"/>
              <a:t>numeric </a:t>
            </a:r>
            <a:r>
              <a:rPr lang="en-US" dirty="0"/>
              <a:t>inputs is </a:t>
            </a:r>
            <a:r>
              <a:rPr lang="en-US" dirty="0" smtClean="0"/>
              <a:t>used</a:t>
            </a:r>
            <a:r>
              <a:rPr lang="zh-CN" altLang="en-US" dirty="0" smtClean="0"/>
              <a:t> </a:t>
            </a:r>
            <a:r>
              <a:rPr lang="en-US" dirty="0" smtClean="0"/>
              <a:t>to </a:t>
            </a:r>
            <a:r>
              <a:rPr lang="en-US" dirty="0"/>
              <a:t>compare their values with the split points</a:t>
            </a:r>
            <a:r>
              <a:rPr lang="en-US" dirty="0" smtClean="0"/>
              <a:t>.</a:t>
            </a:r>
            <a:r>
              <a:rPr lang="zh-CN" altLang="en-US" dirty="0" smtClean="0"/>
              <a:t> </a:t>
            </a:r>
            <a:endParaRPr lang="en-US" dirty="0" smtClean="0"/>
          </a:p>
        </p:txBody>
      </p:sp>
    </p:spTree>
    <p:extLst>
      <p:ext uri="{BB962C8B-B14F-4D97-AF65-F5344CB8AC3E}">
        <p14:creationId xmlns:p14="http://schemas.microsoft.com/office/powerpoint/2010/main" val="11281128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on a Categorical Input </a:t>
            </a:r>
            <a:r>
              <a:rPr lang="en-US" dirty="0" smtClean="0"/>
              <a:t>Variable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simplest algorithm for splitting on a categorical input variable is to create a new branch for each class that the categorical variable can take on</a:t>
            </a:r>
            <a:r>
              <a:rPr lang="en-US" dirty="0" smtClean="0"/>
              <a:t>.</a:t>
            </a:r>
            <a:r>
              <a:rPr lang="zh-CN" altLang="en-US" dirty="0" smtClean="0"/>
              <a:t> </a:t>
            </a:r>
            <a:endParaRPr lang="en-US" altLang="zh-CN" dirty="0" smtClean="0"/>
          </a:p>
          <a:p>
            <a:r>
              <a:rPr lang="en-US" dirty="0"/>
              <a:t>A better and more common approach is to group together classes that, taken individually, predict similar outcomes</a:t>
            </a:r>
            <a:r>
              <a:rPr lang="en-US" dirty="0" smtClean="0"/>
              <a:t>.</a:t>
            </a:r>
            <a:r>
              <a:rPr lang="zh-CN" altLang="en-US" dirty="0" smtClean="0"/>
              <a:t> </a:t>
            </a:r>
            <a:endParaRPr lang="en-US" altLang="zh-CN" dirty="0" smtClean="0"/>
          </a:p>
          <a:p>
            <a:pPr lvl="1"/>
            <a:r>
              <a:rPr lang="en-US" dirty="0"/>
              <a:t>For a binary target, the simplest approach is to determine the proportion of the target for each value of the input variable</a:t>
            </a:r>
            <a:r>
              <a:rPr lang="en-US" dirty="0" smtClean="0"/>
              <a:t>.</a:t>
            </a:r>
            <a:r>
              <a:rPr lang="zh-CN" altLang="en-US" dirty="0" smtClean="0"/>
              <a:t> </a:t>
            </a:r>
            <a:endParaRPr lang="en-US" altLang="zh-CN" dirty="0" smtClean="0"/>
          </a:p>
          <a:p>
            <a:r>
              <a:rPr lang="en-US" dirty="0"/>
              <a:t>A more sophisticated approach looks at the distributions of the target within each value of the input variable, and combines values whose distributions are very </a:t>
            </a:r>
            <a:r>
              <a:rPr lang="en-US" dirty="0" smtClean="0"/>
              <a:t>similar</a:t>
            </a:r>
            <a:endParaRPr lang="en-US" dirty="0"/>
          </a:p>
        </p:txBody>
      </p:sp>
    </p:spTree>
    <p:extLst>
      <p:ext uri="{BB962C8B-B14F-4D97-AF65-F5344CB8AC3E}">
        <p14:creationId xmlns:p14="http://schemas.microsoft.com/office/powerpoint/2010/main" val="41878553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in the Presence of Missing </a:t>
            </a:r>
            <a:r>
              <a:rPr lang="en-US" dirty="0" smtClean="0"/>
              <a:t>Values</a:t>
            </a:r>
            <a:endParaRPr lang="en-US" dirty="0"/>
          </a:p>
        </p:txBody>
      </p:sp>
      <p:sp>
        <p:nvSpPr>
          <p:cNvPr id="3" name="Content Placeholder 2"/>
          <p:cNvSpPr>
            <a:spLocks noGrp="1"/>
          </p:cNvSpPr>
          <p:nvPr>
            <p:ph idx="1"/>
          </p:nvPr>
        </p:nvSpPr>
        <p:spPr/>
        <p:txBody>
          <a:bodyPr>
            <a:normAutofit fontScale="92500"/>
          </a:bodyPr>
          <a:lstStyle/>
          <a:p>
            <a:r>
              <a:rPr lang="en-US" dirty="0" smtClean="0"/>
              <a:t>Decision </a:t>
            </a:r>
            <a:r>
              <a:rPr lang="en-US" dirty="0"/>
              <a:t>trees </a:t>
            </a:r>
            <a:r>
              <a:rPr lang="en-US" dirty="0" smtClean="0"/>
              <a:t>allow</a:t>
            </a:r>
            <a:r>
              <a:rPr lang="zh-CN" altLang="en-US" dirty="0" smtClean="0"/>
              <a:t> </a:t>
            </a:r>
            <a:r>
              <a:rPr lang="en-US" altLang="zh-CN" dirty="0" smtClean="0"/>
              <a:t>to</a:t>
            </a:r>
            <a:r>
              <a:rPr lang="zh-CN" altLang="en-US" dirty="0" smtClean="0"/>
              <a:t> </a:t>
            </a:r>
            <a:r>
              <a:rPr lang="en-US" altLang="zh-CN" dirty="0" smtClean="0"/>
              <a:t>use</a:t>
            </a:r>
            <a:r>
              <a:rPr lang="zh-CN" altLang="en-US" dirty="0" smtClean="0"/>
              <a:t> </a:t>
            </a:r>
            <a:r>
              <a:rPr lang="en-US" dirty="0"/>
              <a:t>null as an allowable </a:t>
            </a:r>
            <a:r>
              <a:rPr lang="en-US" dirty="0" smtClean="0"/>
              <a:t>value</a:t>
            </a:r>
            <a:r>
              <a:rPr lang="zh-CN" altLang="en-US" dirty="0" smtClean="0"/>
              <a:t> </a:t>
            </a:r>
            <a:r>
              <a:rPr lang="en-US" dirty="0" smtClean="0"/>
              <a:t>to </a:t>
            </a:r>
            <a:r>
              <a:rPr lang="en-US" dirty="0"/>
              <a:t>handle missing values in input </a:t>
            </a:r>
            <a:r>
              <a:rPr lang="en-US" dirty="0" smtClean="0"/>
              <a:t>fields.</a:t>
            </a:r>
            <a:r>
              <a:rPr lang="zh-CN" altLang="en-US" dirty="0" smtClean="0"/>
              <a:t> </a:t>
            </a:r>
            <a:endParaRPr lang="en-US" altLang="zh-CN" dirty="0" smtClean="0"/>
          </a:p>
          <a:p>
            <a:r>
              <a:rPr lang="en-US" dirty="0" smtClean="0"/>
              <a:t>A</a:t>
            </a:r>
            <a:r>
              <a:rPr lang="zh-CN" altLang="en-US" dirty="0" smtClean="0"/>
              <a:t> </a:t>
            </a:r>
            <a:r>
              <a:rPr lang="en-US" dirty="0" smtClean="0"/>
              <a:t>particular </a:t>
            </a:r>
            <a:r>
              <a:rPr lang="en-US" dirty="0"/>
              <a:t>value is null has predictive value</a:t>
            </a:r>
            <a:r>
              <a:rPr lang="en-US" dirty="0" smtClean="0"/>
              <a:t>.</a:t>
            </a:r>
            <a:r>
              <a:rPr lang="zh-CN" altLang="en-US" dirty="0" smtClean="0"/>
              <a:t> </a:t>
            </a:r>
            <a:endParaRPr lang="en-US" altLang="zh-CN" dirty="0" smtClean="0"/>
          </a:p>
          <a:p>
            <a:r>
              <a:rPr lang="en-US" dirty="0"/>
              <a:t>An alternative approach to missing values </a:t>
            </a:r>
            <a:r>
              <a:rPr lang="en-US" dirty="0" smtClean="0"/>
              <a:t>is</a:t>
            </a:r>
            <a:r>
              <a:rPr lang="zh-CN" altLang="en-US" dirty="0" smtClean="0"/>
              <a:t> </a:t>
            </a:r>
            <a:r>
              <a:rPr lang="en-US" dirty="0" smtClean="0"/>
              <a:t>keeping </a:t>
            </a:r>
            <a:r>
              <a:rPr lang="en-US" dirty="0"/>
              <a:t>several splitting rules </a:t>
            </a:r>
            <a:r>
              <a:rPr lang="en-US" altLang="zh-CN" dirty="0" smtClean="0"/>
              <a:t>(</a:t>
            </a:r>
            <a:r>
              <a:rPr lang="en-US" dirty="0" smtClean="0"/>
              <a:t>surrogate splits</a:t>
            </a:r>
            <a:r>
              <a:rPr lang="en-US" altLang="zh-CN" dirty="0" smtClean="0"/>
              <a:t>)</a:t>
            </a:r>
            <a:r>
              <a:rPr lang="zh-CN" altLang="en-US" dirty="0" smtClean="0"/>
              <a:t> </a:t>
            </a:r>
            <a:r>
              <a:rPr lang="en-US" dirty="0" smtClean="0"/>
              <a:t>for </a:t>
            </a:r>
            <a:r>
              <a:rPr lang="en-US" dirty="0"/>
              <a:t>each node</a:t>
            </a:r>
            <a:r>
              <a:rPr lang="en-US" dirty="0" smtClean="0"/>
              <a:t>.</a:t>
            </a:r>
            <a:r>
              <a:rPr lang="zh-CN" altLang="en-US" dirty="0" smtClean="0"/>
              <a:t> </a:t>
            </a:r>
            <a:endParaRPr lang="en-US" altLang="zh-CN" dirty="0" smtClean="0"/>
          </a:p>
          <a:p>
            <a:pPr lvl="1"/>
            <a:r>
              <a:rPr lang="en-US" dirty="0"/>
              <a:t>When a null value is encountered in the field that yields the best split, the next best rule can be used</a:t>
            </a:r>
            <a:r>
              <a:rPr lang="en-US" dirty="0" smtClean="0"/>
              <a:t>.</a:t>
            </a:r>
            <a:r>
              <a:rPr lang="zh-CN" altLang="en-US" dirty="0" smtClean="0"/>
              <a:t> </a:t>
            </a:r>
            <a:endParaRPr lang="en-US" dirty="0"/>
          </a:p>
        </p:txBody>
      </p:sp>
    </p:spTree>
    <p:extLst>
      <p:ext uri="{BB962C8B-B14F-4D97-AF65-F5344CB8AC3E}">
        <p14:creationId xmlns:p14="http://schemas.microsoft.com/office/powerpoint/2010/main" val="41661512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O</a:t>
            </a:r>
            <a:r>
              <a:rPr lang="en-US" dirty="0" smtClean="0"/>
              <a:t>ne of the most powerful directed data mining techniques</a:t>
            </a:r>
          </a:p>
          <a:p>
            <a:r>
              <a:rPr lang="en-US" dirty="0"/>
              <a:t>R</a:t>
            </a:r>
            <a:r>
              <a:rPr lang="en-US" dirty="0" smtClean="0"/>
              <a:t>elated to table lookup models</a:t>
            </a:r>
          </a:p>
          <a:p>
            <a:r>
              <a:rPr lang="en-US" dirty="0"/>
              <a:t>R</a:t>
            </a:r>
            <a:r>
              <a:rPr lang="en-US" dirty="0" smtClean="0"/>
              <a:t>ecursively split data into smaller and smaller cells which are increasingly “pure” in the sense of having similar values of the target.</a:t>
            </a:r>
          </a:p>
          <a:p>
            <a:r>
              <a:rPr lang="en-US" dirty="0"/>
              <a:t>U</a:t>
            </a:r>
            <a:r>
              <a:rPr lang="en-US" dirty="0" smtClean="0"/>
              <a:t>ses the target variable to determine how each input should be partitioned.</a:t>
            </a:r>
          </a:p>
          <a:p>
            <a:endParaRPr lang="en-US" dirty="0" smtClean="0"/>
          </a:p>
          <a:p>
            <a:endParaRPr lang="en-US" dirty="0" smtClean="0"/>
          </a:p>
        </p:txBody>
      </p:sp>
    </p:spTree>
    <p:extLst>
      <p:ext uri="{BB962C8B-B14F-4D97-AF65-F5344CB8AC3E}">
        <p14:creationId xmlns:p14="http://schemas.microsoft.com/office/powerpoint/2010/main" val="29698801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Growing the Full </a:t>
            </a:r>
            <a:r>
              <a:rPr lang="en-US" dirty="0" smtClean="0"/>
              <a:t>Tree</a:t>
            </a:r>
            <a:endParaRPr lang="en-US" dirty="0"/>
          </a:p>
        </p:txBody>
      </p:sp>
      <p:sp>
        <p:nvSpPr>
          <p:cNvPr id="3" name="Content Placeholder 2"/>
          <p:cNvSpPr>
            <a:spLocks noGrp="1"/>
          </p:cNvSpPr>
          <p:nvPr>
            <p:ph idx="1"/>
          </p:nvPr>
        </p:nvSpPr>
        <p:spPr/>
        <p:txBody>
          <a:bodyPr>
            <a:normAutofit lnSpcReduction="10000"/>
          </a:bodyPr>
          <a:lstStyle/>
          <a:p>
            <a:r>
              <a:rPr lang="en-US" dirty="0" smtClean="0"/>
              <a:t>Recursive algorithm</a:t>
            </a:r>
            <a:r>
              <a:rPr lang="en-US" altLang="zh-CN" dirty="0" smtClean="0"/>
              <a:t>:</a:t>
            </a:r>
            <a:r>
              <a:rPr lang="zh-CN" altLang="en-US" dirty="0" smtClean="0"/>
              <a:t> </a:t>
            </a:r>
            <a:r>
              <a:rPr lang="en-US" altLang="zh-CN" dirty="0"/>
              <a:t>The initial split produces two or more children, each of which is then split in the same manner as the root node</a:t>
            </a:r>
            <a:r>
              <a:rPr lang="en-US" altLang="zh-CN" dirty="0" smtClean="0"/>
              <a:t>.</a:t>
            </a:r>
            <a:r>
              <a:rPr lang="zh-CN" altLang="en-US" dirty="0" smtClean="0"/>
              <a:t> </a:t>
            </a:r>
            <a:endParaRPr lang="en-US" altLang="zh-CN" dirty="0" smtClean="0"/>
          </a:p>
          <a:p>
            <a:r>
              <a:rPr lang="en-US" dirty="0" smtClean="0"/>
              <a:t>Tree </a:t>
            </a:r>
            <a:r>
              <a:rPr lang="en-US" dirty="0"/>
              <a:t>building stops, for one of three reasons</a:t>
            </a:r>
            <a:r>
              <a:rPr lang="en-US" dirty="0" smtClean="0"/>
              <a:t>:</a:t>
            </a:r>
          </a:p>
          <a:p>
            <a:pPr lvl="1"/>
            <a:r>
              <a:rPr lang="en-US" dirty="0"/>
              <a:t>No split can be found that significantly increases the purity of any </a:t>
            </a:r>
            <a:r>
              <a:rPr lang="en-US" dirty="0" smtClean="0"/>
              <a:t>node‘s </a:t>
            </a:r>
            <a:r>
              <a:rPr lang="en-US" dirty="0"/>
              <a:t>children. </a:t>
            </a:r>
            <a:endParaRPr lang="en-US" dirty="0" smtClean="0"/>
          </a:p>
          <a:p>
            <a:pPr lvl="1"/>
            <a:r>
              <a:rPr lang="en-US" dirty="0" smtClean="0"/>
              <a:t>The </a:t>
            </a:r>
            <a:r>
              <a:rPr lang="en-US" dirty="0"/>
              <a:t>number of records per node reaches some preset lower bound. </a:t>
            </a:r>
            <a:endParaRPr lang="en-US" dirty="0" smtClean="0"/>
          </a:p>
          <a:p>
            <a:pPr lvl="1"/>
            <a:r>
              <a:rPr lang="en-US" dirty="0" smtClean="0"/>
              <a:t>The </a:t>
            </a:r>
            <a:r>
              <a:rPr lang="en-US" dirty="0"/>
              <a:t>depth of the tree reaches some preset limit. </a:t>
            </a:r>
          </a:p>
        </p:txBody>
      </p:sp>
    </p:spTree>
    <p:extLst>
      <p:ext uri="{BB962C8B-B14F-4D97-AF65-F5344CB8AC3E}">
        <p14:creationId xmlns:p14="http://schemas.microsoft.com/office/powerpoint/2010/main" val="20805246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the Best </a:t>
            </a:r>
            <a:r>
              <a:rPr lang="en-US" dirty="0" smtClean="0"/>
              <a:t>Split</a:t>
            </a:r>
            <a:endParaRPr lang="en-US" dirty="0"/>
          </a:p>
        </p:txBody>
      </p:sp>
      <p:sp>
        <p:nvSpPr>
          <p:cNvPr id="3" name="Content Placeholder 2"/>
          <p:cNvSpPr>
            <a:spLocks noGrp="1"/>
          </p:cNvSpPr>
          <p:nvPr>
            <p:ph idx="1"/>
          </p:nvPr>
        </p:nvSpPr>
        <p:spPr/>
        <p:txBody>
          <a:bodyPr>
            <a:normAutofit/>
          </a:bodyPr>
          <a:lstStyle/>
          <a:p>
            <a:r>
              <a:rPr lang="en-US" sz="2500" dirty="0"/>
              <a:t>Alternate splitting criteria often lead to trees that look quite different from one another, but have similar performance</a:t>
            </a:r>
            <a:r>
              <a:rPr lang="en-US" sz="2500" dirty="0" smtClean="0"/>
              <a:t>.</a:t>
            </a:r>
            <a:r>
              <a:rPr lang="zh-CN" altLang="en-US" sz="2500" dirty="0" smtClean="0"/>
              <a:t> </a:t>
            </a:r>
            <a:endParaRPr lang="en-US" altLang="zh-CN" sz="2500" dirty="0" smtClean="0"/>
          </a:p>
          <a:p>
            <a:r>
              <a:rPr lang="en-US" sz="2500" dirty="0"/>
              <a:t>A good split on a binary categorical variable increases purity</a:t>
            </a:r>
            <a:r>
              <a:rPr lang="en-US" sz="2500" dirty="0" smtClean="0"/>
              <a:t>.</a:t>
            </a:r>
            <a:r>
              <a:rPr lang="zh-CN" altLang="en-US" sz="2500" dirty="0" smtClean="0"/>
              <a:t> </a:t>
            </a:r>
            <a:endParaRPr lang="en-US" altLang="zh-CN" sz="2500" dirty="0" smtClean="0"/>
          </a:p>
          <a:p>
            <a:endParaRPr lang="en-US" sz="2500" dirty="0"/>
          </a:p>
        </p:txBody>
      </p:sp>
      <p:pic>
        <p:nvPicPr>
          <p:cNvPr id="5" name="Picture 4"/>
          <p:cNvPicPr>
            <a:picLocks noChangeAspect="1"/>
          </p:cNvPicPr>
          <p:nvPr/>
        </p:nvPicPr>
        <p:blipFill>
          <a:blip r:embed="rId2"/>
          <a:stretch>
            <a:fillRect/>
          </a:stretch>
        </p:blipFill>
        <p:spPr>
          <a:xfrm>
            <a:off x="1752600" y="3581400"/>
            <a:ext cx="5892800" cy="2489199"/>
          </a:xfrm>
          <a:prstGeom prst="rect">
            <a:avLst/>
          </a:prstGeom>
        </p:spPr>
      </p:pic>
    </p:spTree>
    <p:extLst>
      <p:ext uri="{BB962C8B-B14F-4D97-AF65-F5344CB8AC3E}">
        <p14:creationId xmlns:p14="http://schemas.microsoft.com/office/powerpoint/2010/main" val="35893940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Best Split</a:t>
            </a:r>
          </a:p>
        </p:txBody>
      </p:sp>
      <p:sp>
        <p:nvSpPr>
          <p:cNvPr id="3" name="Content Placeholder 2"/>
          <p:cNvSpPr>
            <a:spLocks noGrp="1"/>
          </p:cNvSpPr>
          <p:nvPr>
            <p:ph idx="1"/>
          </p:nvPr>
        </p:nvSpPr>
        <p:spPr/>
        <p:txBody>
          <a:bodyPr>
            <a:normAutofit fontScale="92500" lnSpcReduction="10000"/>
          </a:bodyPr>
          <a:lstStyle/>
          <a:p>
            <a:r>
              <a:rPr lang="en-US" dirty="0"/>
              <a:t>Purity measures for evaluating splits for categorical target variables include</a:t>
            </a:r>
            <a:r>
              <a:rPr lang="en-US" dirty="0" smtClean="0"/>
              <a:t>:</a:t>
            </a:r>
          </a:p>
          <a:p>
            <a:pPr lvl="1"/>
            <a:r>
              <a:rPr lang="en-US" dirty="0" err="1"/>
              <a:t>Gini</a:t>
            </a:r>
            <a:r>
              <a:rPr lang="en-US" dirty="0"/>
              <a:t> (also called population diversity) </a:t>
            </a:r>
            <a:endParaRPr lang="en-US" dirty="0" smtClean="0"/>
          </a:p>
          <a:p>
            <a:pPr lvl="1"/>
            <a:r>
              <a:rPr lang="en-US" dirty="0" smtClean="0"/>
              <a:t>Entropy </a:t>
            </a:r>
            <a:r>
              <a:rPr lang="en-US" dirty="0"/>
              <a:t>(also called information gain) </a:t>
            </a:r>
            <a:endParaRPr lang="en-US" dirty="0" smtClean="0"/>
          </a:p>
          <a:p>
            <a:pPr lvl="1"/>
            <a:r>
              <a:rPr lang="en-US" dirty="0" smtClean="0"/>
              <a:t>Chi</a:t>
            </a:r>
            <a:r>
              <a:rPr lang="en-US" dirty="0"/>
              <a:t>-square test </a:t>
            </a:r>
            <a:endParaRPr lang="en-US" dirty="0" smtClean="0"/>
          </a:p>
          <a:p>
            <a:pPr lvl="1"/>
            <a:r>
              <a:rPr lang="en-US" dirty="0" smtClean="0"/>
              <a:t>Incremental response</a:t>
            </a:r>
          </a:p>
          <a:p>
            <a:r>
              <a:rPr lang="en-US" dirty="0"/>
              <a:t>Purity measures for evaluating splits for numeric</a:t>
            </a:r>
            <a:r>
              <a:rPr lang="en-US" dirty="0" smtClean="0"/>
              <a:t>,</a:t>
            </a:r>
            <a:r>
              <a:rPr lang="zh-CN" altLang="en-US" dirty="0" smtClean="0"/>
              <a:t> </a:t>
            </a:r>
            <a:r>
              <a:rPr lang="en-US" dirty="0" smtClean="0"/>
              <a:t>target </a:t>
            </a:r>
            <a:r>
              <a:rPr lang="en-US" dirty="0"/>
              <a:t>variables include</a:t>
            </a:r>
            <a:r>
              <a:rPr lang="en-US" dirty="0" smtClean="0"/>
              <a:t>:</a:t>
            </a:r>
          </a:p>
          <a:p>
            <a:pPr lvl="1"/>
            <a:r>
              <a:rPr lang="en-US" dirty="0"/>
              <a:t>Reduction in variance </a:t>
            </a:r>
            <a:endParaRPr lang="en-US" dirty="0" smtClean="0"/>
          </a:p>
          <a:p>
            <a:pPr lvl="1"/>
            <a:r>
              <a:rPr lang="en-US" dirty="0" smtClean="0"/>
              <a:t>F test</a:t>
            </a:r>
            <a:endParaRPr lang="en-US" dirty="0"/>
          </a:p>
          <a:p>
            <a:endParaRPr lang="en-US" dirty="0"/>
          </a:p>
        </p:txBody>
      </p:sp>
    </p:spTree>
    <p:extLst>
      <p:ext uri="{BB962C8B-B14F-4D97-AF65-F5344CB8AC3E}">
        <p14:creationId xmlns:p14="http://schemas.microsoft.com/office/powerpoint/2010/main" val="14848411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Gini</a:t>
            </a:r>
            <a:r>
              <a:rPr lang="en-US" dirty="0"/>
              <a:t> (Population Diversity) as a Splitting </a:t>
            </a:r>
            <a:r>
              <a:rPr lang="en-US" dirty="0" smtClean="0"/>
              <a:t>Criterion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a:t>
            </a:r>
            <a:r>
              <a:rPr lang="zh-CN" altLang="en-US" dirty="0" smtClean="0"/>
              <a:t> </a:t>
            </a:r>
            <a:r>
              <a:rPr lang="en-US" dirty="0" smtClean="0"/>
              <a:t>score </a:t>
            </a:r>
            <a:r>
              <a:rPr lang="en-US" dirty="0"/>
              <a:t>of 0.5 means that two classes </a:t>
            </a:r>
            <a:r>
              <a:rPr lang="en-US" dirty="0" smtClean="0"/>
              <a:t>are</a:t>
            </a:r>
            <a:r>
              <a:rPr lang="zh-CN" altLang="en-US" dirty="0" smtClean="0"/>
              <a:t> </a:t>
            </a:r>
            <a:r>
              <a:rPr lang="en-US" altLang="zh-CN" dirty="0"/>
              <a:t>represented equally</a:t>
            </a:r>
            <a:r>
              <a:rPr lang="en-US" altLang="zh-CN" dirty="0" smtClean="0"/>
              <a:t>.</a:t>
            </a:r>
            <a:r>
              <a:rPr lang="zh-CN" altLang="en-US" dirty="0" smtClean="0"/>
              <a:t> </a:t>
            </a:r>
            <a:endParaRPr lang="en-US" altLang="zh-CN" dirty="0" smtClean="0"/>
          </a:p>
          <a:p>
            <a:r>
              <a:rPr lang="en-US" dirty="0" smtClean="0"/>
              <a:t>Calculation</a:t>
            </a:r>
            <a:r>
              <a:rPr lang="zh-CN" altLang="en-US" dirty="0" smtClean="0"/>
              <a:t> </a:t>
            </a:r>
            <a:r>
              <a:rPr lang="en-US" altLang="zh-CN" dirty="0" smtClean="0"/>
              <a:t>of</a:t>
            </a:r>
            <a:r>
              <a:rPr lang="zh-CN" altLang="en-US" dirty="0" smtClean="0"/>
              <a:t> </a:t>
            </a:r>
            <a:r>
              <a:rPr lang="en-US" altLang="zh-CN" dirty="0" err="1" smtClean="0"/>
              <a:t>Gini</a:t>
            </a:r>
            <a:r>
              <a:rPr lang="en-US" altLang="zh-CN" dirty="0" smtClean="0"/>
              <a:t>:</a:t>
            </a:r>
            <a:r>
              <a:rPr lang="zh-CN" altLang="en-US" dirty="0" smtClean="0"/>
              <a:t> </a:t>
            </a:r>
            <a:r>
              <a:rPr lang="en-US" dirty="0" smtClean="0"/>
              <a:t>the </a:t>
            </a:r>
            <a:r>
              <a:rPr lang="en-US" dirty="0"/>
              <a:t>sum of the squares of the proportions of the classes in the node</a:t>
            </a:r>
            <a:r>
              <a:rPr lang="en-US" dirty="0" smtClean="0"/>
              <a:t>.</a:t>
            </a:r>
            <a:r>
              <a:rPr lang="zh-CN" altLang="en-US" dirty="0" smtClean="0"/>
              <a:t> </a:t>
            </a:r>
            <a:endParaRPr lang="en-US" altLang="zh-CN" dirty="0" smtClean="0"/>
          </a:p>
          <a:p>
            <a:r>
              <a:rPr lang="en-US" altLang="zh-CN" dirty="0"/>
              <a:t>To calculate the impact of a split, take the average of the </a:t>
            </a:r>
            <a:r>
              <a:rPr lang="en-US" altLang="zh-CN" dirty="0" err="1"/>
              <a:t>Gini</a:t>
            </a:r>
            <a:r>
              <a:rPr lang="en-US" altLang="zh-CN" dirty="0"/>
              <a:t> scores of the children, weighted by the size of each child</a:t>
            </a:r>
            <a:r>
              <a:rPr lang="en-US" altLang="zh-CN" dirty="0" smtClean="0"/>
              <a:t>.</a:t>
            </a:r>
            <a:r>
              <a:rPr lang="zh-CN" altLang="en-US" dirty="0" smtClean="0"/>
              <a:t> </a:t>
            </a:r>
            <a:endParaRPr lang="en-US" altLang="zh-CN" dirty="0" smtClean="0"/>
          </a:p>
          <a:p>
            <a:r>
              <a:rPr lang="en-US" dirty="0" smtClean="0"/>
              <a:t>A</a:t>
            </a:r>
            <a:r>
              <a:rPr lang="zh-CN" altLang="en-US" dirty="0" smtClean="0"/>
              <a:t> </a:t>
            </a:r>
            <a:r>
              <a:rPr lang="en-US" dirty="0" smtClean="0"/>
              <a:t>perfectly </a:t>
            </a:r>
            <a:r>
              <a:rPr lang="en-US" dirty="0"/>
              <a:t>pure node has a </a:t>
            </a:r>
            <a:r>
              <a:rPr lang="en-US" dirty="0" err="1"/>
              <a:t>Gini</a:t>
            </a:r>
            <a:r>
              <a:rPr lang="en-US" dirty="0"/>
              <a:t> score of 1. A node that is evenly balanced has a </a:t>
            </a:r>
            <a:r>
              <a:rPr lang="en-US" dirty="0" err="1"/>
              <a:t>Gini</a:t>
            </a:r>
            <a:r>
              <a:rPr lang="en-US" dirty="0"/>
              <a:t> score of 0.5</a:t>
            </a:r>
            <a:r>
              <a:rPr lang="en-US" dirty="0" smtClean="0"/>
              <a:t>.</a:t>
            </a:r>
            <a:r>
              <a:rPr lang="zh-CN" altLang="en-US" dirty="0" smtClean="0"/>
              <a:t> </a:t>
            </a:r>
            <a:endParaRPr lang="en-US" dirty="0"/>
          </a:p>
        </p:txBody>
      </p:sp>
    </p:spTree>
    <p:extLst>
      <p:ext uri="{BB962C8B-B14F-4D97-AF65-F5344CB8AC3E}">
        <p14:creationId xmlns:p14="http://schemas.microsoft.com/office/powerpoint/2010/main" val="18656032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Gini</a:t>
            </a:r>
            <a:r>
              <a:rPr lang="en-US" dirty="0"/>
              <a:t> (Population Diversity) </a:t>
            </a:r>
          </a:p>
        </p:txBody>
      </p:sp>
      <p:sp>
        <p:nvSpPr>
          <p:cNvPr id="3" name="Content Placeholder 2"/>
          <p:cNvSpPr>
            <a:spLocks noGrp="1"/>
          </p:cNvSpPr>
          <p:nvPr>
            <p:ph idx="1"/>
          </p:nvPr>
        </p:nvSpPr>
        <p:spPr/>
        <p:txBody>
          <a:bodyPr>
            <a:normAutofit/>
          </a:bodyPr>
          <a:lstStyle/>
          <a:p>
            <a:r>
              <a:rPr lang="en-US" sz="2500" dirty="0"/>
              <a:t>For a binary target, the </a:t>
            </a:r>
            <a:r>
              <a:rPr lang="en-US" sz="2500" dirty="0" err="1"/>
              <a:t>Gini</a:t>
            </a:r>
            <a:r>
              <a:rPr lang="en-US" sz="2500" dirty="0"/>
              <a:t> score varies from 0.5 when there is an equal number of each class to 1 when all records are in the same class</a:t>
            </a:r>
            <a:r>
              <a:rPr lang="en-US" sz="2500" dirty="0" smtClean="0"/>
              <a:t>.</a:t>
            </a:r>
            <a:r>
              <a:rPr lang="zh-CN" altLang="en-US" sz="2500" dirty="0" smtClean="0"/>
              <a:t> </a:t>
            </a:r>
            <a:endParaRPr lang="en-US" sz="2500" dirty="0"/>
          </a:p>
        </p:txBody>
      </p:sp>
      <p:pic>
        <p:nvPicPr>
          <p:cNvPr id="4" name="Picture 3"/>
          <p:cNvPicPr>
            <a:picLocks noChangeAspect="1"/>
          </p:cNvPicPr>
          <p:nvPr/>
        </p:nvPicPr>
        <p:blipFill>
          <a:blip r:embed="rId2"/>
          <a:stretch>
            <a:fillRect/>
          </a:stretch>
        </p:blipFill>
        <p:spPr>
          <a:xfrm>
            <a:off x="1447800" y="2895600"/>
            <a:ext cx="5638800" cy="3594735"/>
          </a:xfrm>
          <a:prstGeom prst="rect">
            <a:avLst/>
          </a:prstGeom>
        </p:spPr>
      </p:pic>
    </p:spTree>
    <p:extLst>
      <p:ext uri="{BB962C8B-B14F-4D97-AF65-F5344CB8AC3E}">
        <p14:creationId xmlns:p14="http://schemas.microsoft.com/office/powerpoint/2010/main" val="18451725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Entropy Reduction or Information Gain as a Splitting </a:t>
            </a:r>
            <a:r>
              <a:rPr lang="en-US" dirty="0" smtClean="0"/>
              <a:t>Criterion</a:t>
            </a:r>
            <a:endParaRPr lang="en-US" dirty="0"/>
          </a:p>
        </p:txBody>
      </p:sp>
      <p:sp>
        <p:nvSpPr>
          <p:cNvPr id="3" name="Content Placeholder 2"/>
          <p:cNvSpPr>
            <a:spLocks noGrp="1"/>
          </p:cNvSpPr>
          <p:nvPr>
            <p:ph idx="1"/>
          </p:nvPr>
        </p:nvSpPr>
        <p:spPr/>
        <p:txBody>
          <a:bodyPr>
            <a:normAutofit/>
          </a:bodyPr>
          <a:lstStyle/>
          <a:p>
            <a:r>
              <a:rPr lang="en-US" sz="2500" dirty="0" smtClean="0"/>
              <a:t>An </a:t>
            </a:r>
            <a:r>
              <a:rPr lang="en-US" sz="2500" dirty="0"/>
              <a:t>entropy score of 1 means that two classes are represented equally. When a node has only one class, its score is 0. So, purer nodes have lower scores, and the goal is to minimize the entropy score of the split</a:t>
            </a:r>
            <a:r>
              <a:rPr lang="en-US" sz="2500" dirty="0" smtClean="0"/>
              <a:t>.</a:t>
            </a:r>
            <a:r>
              <a:rPr lang="zh-CN" altLang="en-US" sz="2500" dirty="0" smtClean="0"/>
              <a:t> </a:t>
            </a:r>
            <a:endParaRPr lang="en-US" altLang="zh-CN" sz="2500" dirty="0" smtClean="0"/>
          </a:p>
        </p:txBody>
      </p:sp>
      <p:pic>
        <p:nvPicPr>
          <p:cNvPr id="4" name="Picture 3"/>
          <p:cNvPicPr>
            <a:picLocks noChangeAspect="1"/>
          </p:cNvPicPr>
          <p:nvPr/>
        </p:nvPicPr>
        <p:blipFill>
          <a:blip r:embed="rId2"/>
          <a:stretch>
            <a:fillRect/>
          </a:stretch>
        </p:blipFill>
        <p:spPr>
          <a:xfrm>
            <a:off x="1295400" y="3352800"/>
            <a:ext cx="5763032" cy="2654299"/>
          </a:xfrm>
          <a:prstGeom prst="rect">
            <a:avLst/>
          </a:prstGeom>
        </p:spPr>
      </p:pic>
    </p:spTree>
    <p:extLst>
      <p:ext uri="{BB962C8B-B14F-4D97-AF65-F5344CB8AC3E}">
        <p14:creationId xmlns:p14="http://schemas.microsoft.com/office/powerpoint/2010/main" val="20728196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Reduction </a:t>
            </a:r>
          </a:p>
        </p:txBody>
      </p:sp>
      <p:sp>
        <p:nvSpPr>
          <p:cNvPr id="3" name="Content Placeholder 2"/>
          <p:cNvSpPr>
            <a:spLocks noGrp="1"/>
          </p:cNvSpPr>
          <p:nvPr>
            <p:ph idx="1"/>
          </p:nvPr>
        </p:nvSpPr>
        <p:spPr/>
        <p:txBody>
          <a:bodyPr>
            <a:normAutofit/>
          </a:bodyPr>
          <a:lstStyle/>
          <a:p>
            <a:r>
              <a:rPr lang="en-US" dirty="0"/>
              <a:t>For a binary target </a:t>
            </a:r>
            <a:r>
              <a:rPr lang="en-US" dirty="0" smtClean="0"/>
              <a:t>variable, </a:t>
            </a:r>
            <a:r>
              <a:rPr lang="en-US" dirty="0"/>
              <a:t>the formula for the entropy of a single node is</a:t>
            </a:r>
            <a:r>
              <a:rPr lang="en-US" dirty="0" smtClean="0"/>
              <a:t>:</a:t>
            </a:r>
          </a:p>
          <a:p>
            <a:pPr marL="0" indent="0">
              <a:buNone/>
            </a:pPr>
            <a:endParaRPr lang="en-US" dirty="0" smtClean="0"/>
          </a:p>
          <a:p>
            <a:r>
              <a:rPr lang="en-US" dirty="0"/>
              <a:t>To calculate the total entropy of the system after the split, multiply the entropy of each node by the proportion of records that reach that node and add them up</a:t>
            </a:r>
            <a:r>
              <a:rPr lang="en-US" dirty="0" smtClean="0"/>
              <a:t>.</a:t>
            </a:r>
            <a:r>
              <a:rPr lang="zh-CN" altLang="en-US" dirty="0" smtClean="0"/>
              <a:t> </a:t>
            </a:r>
            <a:endParaRPr lang="en-US" dirty="0"/>
          </a:p>
        </p:txBody>
      </p:sp>
      <p:pic>
        <p:nvPicPr>
          <p:cNvPr id="5" name="Picture 4"/>
          <p:cNvPicPr>
            <a:picLocks noChangeAspect="1"/>
          </p:cNvPicPr>
          <p:nvPr/>
        </p:nvPicPr>
        <p:blipFill>
          <a:blip r:embed="rId2"/>
          <a:stretch>
            <a:fillRect/>
          </a:stretch>
        </p:blipFill>
        <p:spPr>
          <a:xfrm>
            <a:off x="762000" y="2743200"/>
            <a:ext cx="6871447" cy="533400"/>
          </a:xfrm>
          <a:prstGeom prst="rect">
            <a:avLst/>
          </a:prstGeom>
        </p:spPr>
      </p:pic>
    </p:spTree>
    <p:extLst>
      <p:ext uri="{BB962C8B-B14F-4D97-AF65-F5344CB8AC3E}">
        <p14:creationId xmlns:p14="http://schemas.microsoft.com/office/powerpoint/2010/main" val="2554442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Gain </a:t>
            </a:r>
            <a:r>
              <a:rPr lang="en-US" dirty="0" smtClean="0"/>
              <a:t>Ratio</a:t>
            </a:r>
            <a:endParaRPr lang="en-US" dirty="0"/>
          </a:p>
        </p:txBody>
      </p:sp>
      <p:sp>
        <p:nvSpPr>
          <p:cNvPr id="3" name="Content Placeholder 2"/>
          <p:cNvSpPr>
            <a:spLocks noGrp="1"/>
          </p:cNvSpPr>
          <p:nvPr>
            <p:ph idx="1"/>
          </p:nvPr>
        </p:nvSpPr>
        <p:spPr/>
        <p:txBody>
          <a:bodyPr>
            <a:normAutofit/>
          </a:bodyPr>
          <a:lstStyle/>
          <a:p>
            <a:r>
              <a:rPr lang="en-US" dirty="0"/>
              <a:t>information gain </a:t>
            </a:r>
            <a:r>
              <a:rPr lang="en-US" dirty="0" smtClean="0"/>
              <a:t>uses </a:t>
            </a:r>
            <a:r>
              <a:rPr lang="en-US" dirty="0"/>
              <a:t>the ratio of the total information gain due to a proposed split to the intrinsic information attributable solely to the number of branches created as the criterion for evaluating proposed splits</a:t>
            </a:r>
            <a:r>
              <a:rPr lang="en-US" dirty="0" smtClean="0"/>
              <a:t>.</a:t>
            </a:r>
            <a:r>
              <a:rPr lang="zh-CN" altLang="en-US" dirty="0" smtClean="0"/>
              <a:t> </a:t>
            </a:r>
            <a:endParaRPr lang="en-US" altLang="zh-CN" dirty="0" smtClean="0"/>
          </a:p>
          <a:p>
            <a:r>
              <a:rPr lang="en-US" dirty="0"/>
              <a:t>This test reduces the tendency towards very bushy </a:t>
            </a:r>
            <a:r>
              <a:rPr lang="en-US" dirty="0" smtClean="0"/>
              <a:t>trees</a:t>
            </a:r>
            <a:endParaRPr lang="en-US" dirty="0"/>
          </a:p>
        </p:txBody>
      </p:sp>
    </p:spTree>
    <p:extLst>
      <p:ext uri="{BB962C8B-B14F-4D97-AF65-F5344CB8AC3E}">
        <p14:creationId xmlns:p14="http://schemas.microsoft.com/office/powerpoint/2010/main" val="17387005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Chi-Square Test as a Splitting </a:t>
            </a:r>
            <a:r>
              <a:rPr lang="en-US" dirty="0" smtClean="0"/>
              <a:t>Criterion</a:t>
            </a:r>
            <a:endParaRPr lang="en-US" dirty="0"/>
          </a:p>
        </p:txBody>
      </p:sp>
      <p:sp>
        <p:nvSpPr>
          <p:cNvPr id="3" name="Content Placeholder 2"/>
          <p:cNvSpPr>
            <a:spLocks noGrp="1"/>
          </p:cNvSpPr>
          <p:nvPr>
            <p:ph idx="1"/>
          </p:nvPr>
        </p:nvSpPr>
        <p:spPr/>
        <p:txBody>
          <a:bodyPr>
            <a:normAutofit fontScale="92500"/>
          </a:bodyPr>
          <a:lstStyle/>
          <a:p>
            <a:r>
              <a:rPr lang="en-US" dirty="0"/>
              <a:t>For a child node, the chi-square value is the sum of the squares of the differences between the expected and observed frequencies of each value of the target, divided by the expected frequency</a:t>
            </a:r>
            <a:r>
              <a:rPr lang="en-US" dirty="0" smtClean="0"/>
              <a:t>.</a:t>
            </a:r>
            <a:r>
              <a:rPr lang="zh-CN" altLang="en-US" dirty="0" smtClean="0"/>
              <a:t> </a:t>
            </a:r>
            <a:endParaRPr lang="en-US" altLang="zh-CN" dirty="0" smtClean="0"/>
          </a:p>
          <a:p>
            <a:r>
              <a:rPr lang="en-US" dirty="0"/>
              <a:t>The chi-square value of a split is simply the sum of the chi-square values of all the </a:t>
            </a:r>
            <a:r>
              <a:rPr lang="en-US" dirty="0" smtClean="0"/>
              <a:t>children</a:t>
            </a:r>
          </a:p>
          <a:p>
            <a:r>
              <a:rPr lang="en-US" dirty="0" smtClean="0"/>
              <a:t>Higher </a:t>
            </a:r>
            <a:r>
              <a:rPr lang="en-US" dirty="0"/>
              <a:t>values of chi-square mean that the variation is more </a:t>
            </a:r>
            <a:r>
              <a:rPr lang="en-US" dirty="0" smtClean="0"/>
              <a:t>significant</a:t>
            </a:r>
            <a:endParaRPr lang="en-US" dirty="0"/>
          </a:p>
        </p:txBody>
      </p:sp>
    </p:spTree>
    <p:extLst>
      <p:ext uri="{BB962C8B-B14F-4D97-AF65-F5344CB8AC3E}">
        <p14:creationId xmlns:p14="http://schemas.microsoft.com/office/powerpoint/2010/main" val="34647519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a:t>
            </a:r>
          </a:p>
        </p:txBody>
      </p:sp>
      <p:sp>
        <p:nvSpPr>
          <p:cNvPr id="3" name="Text Placeholder 2"/>
          <p:cNvSpPr>
            <a:spLocks noGrp="1"/>
          </p:cNvSpPr>
          <p:nvPr>
            <p:ph type="body" idx="1"/>
          </p:nvPr>
        </p:nvSpPr>
        <p:spPr/>
        <p:txBody>
          <a:bodyPr>
            <a:noAutofit/>
          </a:bodyPr>
          <a:lstStyle/>
          <a:p>
            <a:r>
              <a:rPr lang="en-US" sz="2500" dirty="0"/>
              <a:t>Contingency Table for Split </a:t>
            </a:r>
            <a:r>
              <a:rPr lang="en-US" sz="2500" dirty="0" smtClean="0"/>
              <a:t>Evaluation</a:t>
            </a:r>
            <a:endParaRPr lang="en-US" sz="2500" dirty="0"/>
          </a:p>
        </p:txBody>
      </p:sp>
      <p:sp>
        <p:nvSpPr>
          <p:cNvPr id="4" name="Content Placeholder 3"/>
          <p:cNvSpPr>
            <a:spLocks noGrp="1"/>
          </p:cNvSpPr>
          <p:nvPr>
            <p:ph sz="half" idx="2"/>
          </p:nvPr>
        </p:nvSpPr>
        <p:spPr/>
        <p:txBody>
          <a:bodyPr>
            <a:normAutofit/>
          </a:bodyPr>
          <a:lstStyle/>
          <a:p>
            <a:r>
              <a:rPr lang="en-US" dirty="0"/>
              <a:t>This is </a:t>
            </a:r>
            <a:r>
              <a:rPr lang="en-US" dirty="0" smtClean="0"/>
              <a:t>measured </a:t>
            </a:r>
            <a:r>
              <a:rPr lang="en-US" dirty="0"/>
              <a:t>by looking at the proportions of the target in the children</a:t>
            </a:r>
            <a:r>
              <a:rPr lang="en-US" dirty="0" smtClean="0"/>
              <a:t>.</a:t>
            </a:r>
            <a:r>
              <a:rPr lang="zh-CN" altLang="en-US" dirty="0" smtClean="0"/>
              <a:t> </a:t>
            </a:r>
            <a:endParaRPr lang="en-US" altLang="zh-CN" dirty="0" smtClean="0"/>
          </a:p>
          <a:p>
            <a:endParaRPr lang="en-US" dirty="0"/>
          </a:p>
        </p:txBody>
      </p:sp>
      <p:sp>
        <p:nvSpPr>
          <p:cNvPr id="5" name="Text Placeholder 4"/>
          <p:cNvSpPr>
            <a:spLocks noGrp="1"/>
          </p:cNvSpPr>
          <p:nvPr>
            <p:ph type="body" sz="quarter" idx="3"/>
          </p:nvPr>
        </p:nvSpPr>
        <p:spPr/>
        <p:txBody>
          <a:bodyPr>
            <a:noAutofit/>
          </a:bodyPr>
          <a:lstStyle/>
          <a:p>
            <a:r>
              <a:rPr lang="en-US" sz="2000" dirty="0"/>
              <a:t>Chi-square is 0 when the sample distribution is the same as the </a:t>
            </a:r>
            <a:r>
              <a:rPr lang="en-US" sz="2000" dirty="0" smtClean="0"/>
              <a:t>population‘s.</a:t>
            </a:r>
            <a:r>
              <a:rPr lang="zh-CN" altLang="en-US" sz="2000" dirty="0" smtClean="0"/>
              <a:t> </a:t>
            </a:r>
            <a:endParaRPr lang="en-US" sz="2000" dirty="0"/>
          </a:p>
        </p:txBody>
      </p:sp>
      <p:pic>
        <p:nvPicPr>
          <p:cNvPr id="9" name="Content Placeholder 8"/>
          <p:cNvPicPr>
            <a:picLocks noGrp="1" noChangeAspect="1"/>
          </p:cNvPicPr>
          <p:nvPr>
            <p:ph sz="quarter" idx="4"/>
          </p:nvPr>
        </p:nvPicPr>
        <p:blipFill>
          <a:blip r:embed="rId2"/>
          <a:srcRect t="-114630" b="-114630"/>
          <a:stretch>
            <a:fillRect/>
          </a:stretch>
        </p:blipFill>
        <p:spPr>
          <a:xfrm>
            <a:off x="533400" y="2286000"/>
            <a:ext cx="4041775" cy="3951288"/>
          </a:xfrm>
        </p:spPr>
      </p:pic>
      <p:sp>
        <p:nvSpPr>
          <p:cNvPr id="10" name="Rectangle 9"/>
          <p:cNvSpPr/>
          <p:nvPr/>
        </p:nvSpPr>
        <p:spPr>
          <a:xfrm>
            <a:off x="4572000" y="2209800"/>
            <a:ext cx="3733800" cy="1384995"/>
          </a:xfrm>
          <a:prstGeom prst="rect">
            <a:avLst/>
          </a:prstGeom>
        </p:spPr>
        <p:txBody>
          <a:bodyPr wrap="square">
            <a:spAutoFit/>
          </a:bodyPr>
          <a:lstStyle/>
          <a:p>
            <a:r>
              <a:rPr lang="en-US" altLang="zh-CN" sz="2100" dirty="0" smtClean="0"/>
              <a:t>C</a:t>
            </a:r>
            <a:r>
              <a:rPr lang="en-US" sz="2100" dirty="0" smtClean="0"/>
              <a:t>hi</a:t>
            </a:r>
            <a:r>
              <a:rPr lang="en-US" sz="2100" dirty="0"/>
              <a:t>-square value does not have a restricted range such as 0 to 1; it grows larger as the amount of data grows</a:t>
            </a:r>
            <a:r>
              <a:rPr lang="en-US" sz="2100" dirty="0" smtClean="0"/>
              <a:t>.</a:t>
            </a:r>
            <a:r>
              <a:rPr lang="zh-CN" altLang="en-US" sz="2100" dirty="0" smtClean="0"/>
              <a:t> </a:t>
            </a:r>
            <a:endParaRPr lang="en-US" sz="2100" dirty="0"/>
          </a:p>
        </p:txBody>
      </p:sp>
      <p:pic>
        <p:nvPicPr>
          <p:cNvPr id="11" name="Picture 10"/>
          <p:cNvPicPr>
            <a:picLocks noChangeAspect="1"/>
          </p:cNvPicPr>
          <p:nvPr/>
        </p:nvPicPr>
        <p:blipFill>
          <a:blip r:embed="rId3"/>
          <a:stretch>
            <a:fillRect/>
          </a:stretch>
        </p:blipFill>
        <p:spPr>
          <a:xfrm>
            <a:off x="4724400" y="3695700"/>
            <a:ext cx="3917244" cy="2933700"/>
          </a:xfrm>
          <a:prstGeom prst="rect">
            <a:avLst/>
          </a:prstGeom>
        </p:spPr>
      </p:pic>
    </p:spTree>
    <p:extLst>
      <p:ext uri="{BB962C8B-B14F-4D97-AF65-F5344CB8AC3E}">
        <p14:creationId xmlns:p14="http://schemas.microsoft.com/office/powerpoint/2010/main" val="15043933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Decision Tree and How Is It Used?</a:t>
            </a:r>
            <a:endParaRPr lang="en-US" dirty="0"/>
          </a:p>
        </p:txBody>
      </p:sp>
      <p:sp>
        <p:nvSpPr>
          <p:cNvPr id="3" name="Content Placeholder 2"/>
          <p:cNvSpPr>
            <a:spLocks noGrp="1"/>
          </p:cNvSpPr>
          <p:nvPr>
            <p:ph sz="half" idx="1"/>
          </p:nvPr>
        </p:nvSpPr>
        <p:spPr/>
        <p:txBody>
          <a:bodyPr/>
          <a:lstStyle/>
          <a:p>
            <a:r>
              <a:rPr lang="en-US" dirty="0"/>
              <a:t>Decision Tree: </a:t>
            </a:r>
            <a:endParaRPr lang="en-US" dirty="0" smtClean="0"/>
          </a:p>
          <a:p>
            <a:r>
              <a:rPr lang="en-US" dirty="0" smtClean="0"/>
              <a:t>a </a:t>
            </a:r>
            <a:r>
              <a:rPr lang="en-US" dirty="0"/>
              <a:t>hierarchical collection of rules that describes how to divide a large collection of records into successively smaller groups of records.</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199" y="1676400"/>
            <a:ext cx="4184057" cy="4343400"/>
          </a:xfrm>
          <a:prstGeom prst="rect">
            <a:avLst/>
          </a:prstGeom>
        </p:spPr>
      </p:pic>
    </p:spTree>
    <p:extLst>
      <p:ext uri="{BB962C8B-B14F-4D97-AF65-F5344CB8AC3E}">
        <p14:creationId xmlns:p14="http://schemas.microsoft.com/office/powerpoint/2010/main" val="9901358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Incremental Response as a Splitting </a:t>
            </a:r>
            <a:r>
              <a:rPr lang="en-US" dirty="0" smtClean="0"/>
              <a:t>Criterion</a:t>
            </a:r>
            <a:r>
              <a:rPr lang="zh-CN" alt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Build </a:t>
            </a:r>
            <a:r>
              <a:rPr lang="en-US" dirty="0"/>
              <a:t>two different response </a:t>
            </a:r>
            <a:r>
              <a:rPr lang="en-US" dirty="0" smtClean="0"/>
              <a:t>models</a:t>
            </a:r>
            <a:r>
              <a:rPr lang="zh-CN" altLang="en-US" dirty="0" smtClean="0"/>
              <a:t> </a:t>
            </a:r>
            <a:r>
              <a:rPr lang="en-US" altLang="zh-CN" dirty="0"/>
              <a:t>— one for probability of response given treatment (the test group) and one for probability of response given no treatment (the control group)</a:t>
            </a:r>
            <a:r>
              <a:rPr lang="en-US" altLang="zh-CN" dirty="0" smtClean="0"/>
              <a:t>.</a:t>
            </a:r>
            <a:r>
              <a:rPr lang="zh-CN" altLang="en-US" dirty="0" smtClean="0"/>
              <a:t> </a:t>
            </a:r>
            <a:endParaRPr lang="en-US" altLang="zh-CN" dirty="0" smtClean="0"/>
          </a:p>
          <a:p>
            <a:r>
              <a:rPr lang="en-US" dirty="0" smtClean="0"/>
              <a:t>The </a:t>
            </a:r>
            <a:r>
              <a:rPr lang="en-US" dirty="0"/>
              <a:t>best split is the one that maximizes the difference in response between the two groups</a:t>
            </a:r>
            <a:r>
              <a:rPr lang="en-US" dirty="0" smtClean="0"/>
              <a:t>.</a:t>
            </a:r>
            <a:r>
              <a:rPr lang="zh-CN" altLang="en-US" dirty="0" smtClean="0"/>
              <a:t> </a:t>
            </a:r>
            <a:endParaRPr lang="en-US" dirty="0"/>
          </a:p>
        </p:txBody>
      </p:sp>
    </p:spTree>
    <p:extLst>
      <p:ext uri="{BB962C8B-B14F-4D97-AF65-F5344CB8AC3E}">
        <p14:creationId xmlns:p14="http://schemas.microsoft.com/office/powerpoint/2010/main" val="94452885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in Variance as a Splitting Criterion for Numeric </a:t>
            </a:r>
            <a:r>
              <a:rPr lang="en-US" dirty="0" smtClean="0"/>
              <a:t>Targets</a:t>
            </a:r>
            <a:endParaRPr lang="en-US" dirty="0"/>
          </a:p>
        </p:txBody>
      </p:sp>
      <p:sp>
        <p:nvSpPr>
          <p:cNvPr id="3" name="Content Placeholder 2"/>
          <p:cNvSpPr>
            <a:spLocks noGrp="1"/>
          </p:cNvSpPr>
          <p:nvPr>
            <p:ph idx="1"/>
          </p:nvPr>
        </p:nvSpPr>
        <p:spPr/>
        <p:txBody>
          <a:bodyPr>
            <a:normAutofit/>
          </a:bodyPr>
          <a:lstStyle/>
          <a:p>
            <a:r>
              <a:rPr lang="en-US" dirty="0" smtClean="0"/>
              <a:t>Variance </a:t>
            </a:r>
            <a:r>
              <a:rPr lang="en-US" dirty="0"/>
              <a:t>is a measure of the extent to which values in a sample stay close to the average value</a:t>
            </a:r>
            <a:r>
              <a:rPr lang="en-US" dirty="0" smtClean="0"/>
              <a:t>.</a:t>
            </a:r>
            <a:r>
              <a:rPr lang="zh-CN" altLang="en-US" dirty="0" smtClean="0"/>
              <a:t> </a:t>
            </a:r>
            <a:endParaRPr lang="en-US" altLang="zh-CN" dirty="0" smtClean="0"/>
          </a:p>
          <a:p>
            <a:r>
              <a:rPr lang="en-US" dirty="0" smtClean="0"/>
              <a:t>Another </a:t>
            </a:r>
            <a:r>
              <a:rPr lang="en-US" dirty="0"/>
              <a:t>way to measure a good split is that such a split should reduce the variance of the target variable</a:t>
            </a:r>
            <a:r>
              <a:rPr lang="en-US" dirty="0" smtClean="0"/>
              <a:t>.</a:t>
            </a:r>
            <a:r>
              <a:rPr lang="zh-CN" altLang="en-US" dirty="0" smtClean="0"/>
              <a:t> </a:t>
            </a:r>
            <a:endParaRPr lang="en-US" dirty="0"/>
          </a:p>
        </p:txBody>
      </p:sp>
    </p:spTree>
    <p:extLst>
      <p:ext uri="{BB962C8B-B14F-4D97-AF65-F5344CB8AC3E}">
        <p14:creationId xmlns:p14="http://schemas.microsoft.com/office/powerpoint/2010/main" val="26524472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 Bank Improves Incremental </a:t>
            </a:r>
            <a:r>
              <a:rPr lang="en-US" dirty="0" smtClean="0"/>
              <a:t>Response</a:t>
            </a:r>
            <a:endParaRPr lang="en-US" dirty="0"/>
          </a:p>
        </p:txBody>
      </p:sp>
      <p:sp>
        <p:nvSpPr>
          <p:cNvPr id="3" name="Content Placeholder 2"/>
          <p:cNvSpPr>
            <a:spLocks noGrp="1"/>
          </p:cNvSpPr>
          <p:nvPr>
            <p:ph idx="1"/>
          </p:nvPr>
        </p:nvSpPr>
        <p:spPr/>
        <p:txBody>
          <a:bodyPr>
            <a:normAutofit/>
          </a:bodyPr>
          <a:lstStyle/>
          <a:p>
            <a:r>
              <a:rPr lang="en-US" sz="2400" dirty="0" smtClean="0"/>
              <a:t>Several </a:t>
            </a:r>
            <a:r>
              <a:rPr lang="en-US" sz="2400" dirty="0"/>
              <a:t>approaches to modeling incremental response</a:t>
            </a:r>
            <a:r>
              <a:rPr lang="en-US" sz="2400" dirty="0" smtClean="0"/>
              <a:t>.</a:t>
            </a:r>
            <a:r>
              <a:rPr lang="zh-CN" altLang="en-US" sz="2400" dirty="0" smtClean="0"/>
              <a:t> </a:t>
            </a:r>
            <a:endParaRPr lang="en-US" altLang="zh-CN" sz="2400" dirty="0" smtClean="0"/>
          </a:p>
          <a:p>
            <a:pPr lvl="1"/>
            <a:r>
              <a:rPr lang="en-US" sz="2400" dirty="0"/>
              <a:t>The Difference </a:t>
            </a:r>
            <a:r>
              <a:rPr lang="en-US" sz="2400" dirty="0" smtClean="0"/>
              <a:t>Model</a:t>
            </a:r>
          </a:p>
          <a:p>
            <a:pPr lvl="1"/>
            <a:r>
              <a:rPr lang="en-US" sz="2400" dirty="0"/>
              <a:t>The Matrix </a:t>
            </a:r>
            <a:r>
              <a:rPr lang="en-US" sz="2400" dirty="0" smtClean="0"/>
              <a:t>Model</a:t>
            </a:r>
          </a:p>
          <a:p>
            <a:pPr lvl="1"/>
            <a:r>
              <a:rPr lang="en-US" sz="2400" dirty="0"/>
              <a:t>The Portrait Uplift </a:t>
            </a:r>
            <a:r>
              <a:rPr lang="en-US" sz="2400" dirty="0" smtClean="0"/>
              <a:t>Optimizer</a:t>
            </a:r>
          </a:p>
          <a:p>
            <a:pPr lvl="1"/>
            <a:endParaRPr lang="en-US" dirty="0"/>
          </a:p>
        </p:txBody>
      </p:sp>
      <p:pic>
        <p:nvPicPr>
          <p:cNvPr id="4" name="Picture 3"/>
          <p:cNvPicPr>
            <a:picLocks noChangeAspect="1"/>
          </p:cNvPicPr>
          <p:nvPr/>
        </p:nvPicPr>
        <p:blipFill>
          <a:blip r:embed="rId2"/>
          <a:stretch>
            <a:fillRect/>
          </a:stretch>
        </p:blipFill>
        <p:spPr>
          <a:xfrm>
            <a:off x="1447800" y="3429000"/>
            <a:ext cx="6172200" cy="3311904"/>
          </a:xfrm>
          <a:prstGeom prst="rect">
            <a:avLst/>
          </a:prstGeom>
        </p:spPr>
      </p:pic>
    </p:spTree>
    <p:extLst>
      <p:ext uri="{BB962C8B-B14F-4D97-AF65-F5344CB8AC3E}">
        <p14:creationId xmlns:p14="http://schemas.microsoft.com/office/powerpoint/2010/main" val="366511591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 </a:t>
            </a:r>
            <a:r>
              <a:rPr lang="en-US" dirty="0" smtClean="0"/>
              <a:t>Test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Used </a:t>
            </a:r>
            <a:r>
              <a:rPr lang="en-US" dirty="0"/>
              <a:t>for numeric target </a:t>
            </a:r>
            <a:r>
              <a:rPr lang="en-US" dirty="0" smtClean="0"/>
              <a:t>variables</a:t>
            </a:r>
          </a:p>
          <a:p>
            <a:r>
              <a:rPr lang="en-US" dirty="0" smtClean="0"/>
              <a:t>Provides </a:t>
            </a:r>
            <a:r>
              <a:rPr lang="en-US" dirty="0"/>
              <a:t>a measure of the probability that samples with different means and variances are actually drawn from the same population</a:t>
            </a:r>
            <a:r>
              <a:rPr lang="en-US" dirty="0" smtClean="0"/>
              <a:t>.</a:t>
            </a:r>
            <a:r>
              <a:rPr lang="zh-CN" altLang="en-US" dirty="0" smtClean="0"/>
              <a:t> </a:t>
            </a:r>
            <a:endParaRPr lang="en-US" altLang="zh-CN" dirty="0" smtClean="0"/>
          </a:p>
          <a:p>
            <a:r>
              <a:rPr lang="en-US" dirty="0"/>
              <a:t>The F test looks at the relationship between two estimates of the population </a:t>
            </a:r>
            <a:r>
              <a:rPr lang="en-US" dirty="0" smtClean="0"/>
              <a:t>variance</a:t>
            </a:r>
          </a:p>
          <a:p>
            <a:r>
              <a:rPr lang="en-US" dirty="0"/>
              <a:t>It is calculated by dividing the between-sample estimate by the pooled sample estimate</a:t>
            </a:r>
            <a:r>
              <a:rPr lang="en-US" dirty="0" smtClean="0"/>
              <a:t>.</a:t>
            </a:r>
            <a:r>
              <a:rPr lang="zh-CN" altLang="en-US" dirty="0" smtClean="0"/>
              <a:t> </a:t>
            </a:r>
            <a:endParaRPr lang="en-US" altLang="zh-CN" dirty="0" smtClean="0"/>
          </a:p>
          <a:p>
            <a:pPr lvl="1"/>
            <a:r>
              <a:rPr lang="en-US" altLang="zh-CN" dirty="0"/>
              <a:t>a large F score indicates that a proposed split has successfully split the population into subpopulations with significantly different distributions</a:t>
            </a:r>
            <a:r>
              <a:rPr lang="en-US" altLang="zh-CN" dirty="0" smtClean="0"/>
              <a:t>.</a:t>
            </a:r>
            <a:r>
              <a:rPr lang="zh-CN" altLang="en-US" dirty="0" smtClean="0"/>
              <a:t> </a:t>
            </a:r>
            <a:endParaRPr lang="en-US" dirty="0"/>
          </a:p>
        </p:txBody>
      </p:sp>
    </p:spTree>
    <p:extLst>
      <p:ext uri="{BB962C8B-B14F-4D97-AF65-F5344CB8AC3E}">
        <p14:creationId xmlns:p14="http://schemas.microsoft.com/office/powerpoint/2010/main" val="108570306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Pruning</a:t>
            </a:r>
            <a:endParaRPr lang="en-US" dirty="0"/>
          </a:p>
        </p:txBody>
      </p:sp>
      <p:sp>
        <p:nvSpPr>
          <p:cNvPr id="3" name="Content Placeholder 2"/>
          <p:cNvSpPr>
            <a:spLocks noGrp="1"/>
          </p:cNvSpPr>
          <p:nvPr>
            <p:ph idx="1"/>
          </p:nvPr>
        </p:nvSpPr>
        <p:spPr/>
        <p:txBody>
          <a:bodyPr>
            <a:normAutofit/>
          </a:bodyPr>
          <a:lstStyle/>
          <a:p>
            <a:r>
              <a:rPr lang="en-US" dirty="0"/>
              <a:t>One way to avoid </a:t>
            </a:r>
            <a:r>
              <a:rPr lang="en-US" dirty="0" err="1"/>
              <a:t>overfitting</a:t>
            </a:r>
            <a:r>
              <a:rPr lang="en-US" dirty="0"/>
              <a:t> is to set a large minimum leaf size</a:t>
            </a:r>
            <a:r>
              <a:rPr lang="en-US" dirty="0" smtClean="0"/>
              <a:t>.</a:t>
            </a:r>
            <a:r>
              <a:rPr lang="zh-CN" altLang="en-US" dirty="0" smtClean="0"/>
              <a:t> </a:t>
            </a:r>
            <a:endParaRPr lang="en-US" altLang="zh-CN" dirty="0" smtClean="0"/>
          </a:p>
          <a:p>
            <a:r>
              <a:rPr lang="en-US" dirty="0" smtClean="0"/>
              <a:t>Another</a:t>
            </a:r>
            <a:r>
              <a:rPr lang="zh-CN" altLang="en-US" dirty="0" smtClean="0"/>
              <a:t> </a:t>
            </a:r>
            <a:r>
              <a:rPr lang="en-US" altLang="zh-CN" dirty="0" smtClean="0"/>
              <a:t>approach</a:t>
            </a:r>
            <a:r>
              <a:rPr lang="zh-CN" altLang="en-US" dirty="0" smtClean="0"/>
              <a:t> </a:t>
            </a:r>
            <a:r>
              <a:rPr lang="en-US" altLang="zh-CN" dirty="0" smtClean="0"/>
              <a:t>allows</a:t>
            </a:r>
            <a:r>
              <a:rPr lang="zh-CN" altLang="en-US" dirty="0" smtClean="0"/>
              <a:t> </a:t>
            </a:r>
            <a:r>
              <a:rPr lang="en-US" dirty="0" smtClean="0"/>
              <a:t>tree </a:t>
            </a:r>
            <a:r>
              <a:rPr lang="en-US" dirty="0"/>
              <a:t>to grow as long as there are splits that appear to be significant on the training data and then eliminate the splits that prove to be unstable by cutting away leaves through a process called </a:t>
            </a:r>
            <a:r>
              <a:rPr lang="en-US" b="1" dirty="0"/>
              <a:t>pruning</a:t>
            </a:r>
            <a:r>
              <a:rPr lang="en-US" dirty="0" smtClean="0"/>
              <a:t>.</a:t>
            </a:r>
            <a:r>
              <a:rPr lang="zh-CN" altLang="en-US" dirty="0" smtClean="0"/>
              <a:t> </a:t>
            </a:r>
            <a:endParaRPr lang="en-US" dirty="0"/>
          </a:p>
        </p:txBody>
      </p:sp>
    </p:spTree>
    <p:extLst>
      <p:ext uri="{BB962C8B-B14F-4D97-AF65-F5344CB8AC3E}">
        <p14:creationId xmlns:p14="http://schemas.microsoft.com/office/powerpoint/2010/main" val="998670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CART Pruning </a:t>
            </a:r>
            <a:r>
              <a:rPr lang="en-US" dirty="0" smtClean="0"/>
              <a:t>Algorithm</a:t>
            </a:r>
            <a:endParaRPr lang="en-US" dirty="0"/>
          </a:p>
        </p:txBody>
      </p:sp>
      <p:sp>
        <p:nvSpPr>
          <p:cNvPr id="3" name="Content Placeholder 2"/>
          <p:cNvSpPr>
            <a:spLocks noGrp="1"/>
          </p:cNvSpPr>
          <p:nvPr>
            <p:ph idx="1"/>
          </p:nvPr>
        </p:nvSpPr>
        <p:spPr/>
        <p:txBody>
          <a:bodyPr>
            <a:normAutofit/>
          </a:bodyPr>
          <a:lstStyle/>
          <a:p>
            <a:r>
              <a:rPr lang="en-US" dirty="0" smtClean="0"/>
              <a:t>Step</a:t>
            </a:r>
            <a:r>
              <a:rPr lang="zh-CN" altLang="en-US" dirty="0" smtClean="0"/>
              <a:t> </a:t>
            </a:r>
            <a:r>
              <a:rPr lang="en-US" altLang="zh-CN" dirty="0" smtClean="0"/>
              <a:t>1:</a:t>
            </a:r>
            <a:r>
              <a:rPr lang="zh-CN" altLang="en-US" dirty="0" smtClean="0"/>
              <a:t> </a:t>
            </a:r>
            <a:endParaRPr lang="en-US" dirty="0" smtClean="0"/>
          </a:p>
          <a:p>
            <a:pPr lvl="1"/>
            <a:r>
              <a:rPr lang="en-US" dirty="0" smtClean="0"/>
              <a:t>The </a:t>
            </a:r>
            <a:r>
              <a:rPr lang="en-US" dirty="0"/>
              <a:t>CART algorithm identifies a set of such </a:t>
            </a:r>
            <a:r>
              <a:rPr lang="en-US" dirty="0" err="1"/>
              <a:t>subtrees</a:t>
            </a:r>
            <a:r>
              <a:rPr lang="en-US" dirty="0"/>
              <a:t> as candidate </a:t>
            </a:r>
            <a:r>
              <a:rPr lang="en-US" dirty="0" smtClean="0"/>
              <a:t>models</a:t>
            </a:r>
            <a:r>
              <a:rPr lang="en-US" altLang="zh-CN" dirty="0" smtClean="0"/>
              <a:t>.</a:t>
            </a:r>
          </a:p>
          <a:p>
            <a:r>
              <a:rPr lang="en-US" altLang="zh-CN" dirty="0" smtClean="0"/>
              <a:t>Step</a:t>
            </a:r>
            <a:r>
              <a:rPr lang="zh-CN" altLang="en-US" dirty="0" smtClean="0"/>
              <a:t> </a:t>
            </a:r>
            <a:r>
              <a:rPr lang="en-US" altLang="zh-CN" dirty="0" smtClean="0"/>
              <a:t>2:</a:t>
            </a:r>
            <a:r>
              <a:rPr lang="zh-CN" altLang="en-US" dirty="0" smtClean="0"/>
              <a:t> </a:t>
            </a:r>
            <a:endParaRPr lang="en-US" altLang="zh-CN" dirty="0" smtClean="0"/>
          </a:p>
          <a:p>
            <a:pPr lvl="1"/>
            <a:r>
              <a:rPr lang="en-US" dirty="0" smtClean="0"/>
              <a:t>The </a:t>
            </a:r>
            <a:r>
              <a:rPr lang="en-US" dirty="0"/>
              <a:t>candidate </a:t>
            </a:r>
            <a:r>
              <a:rPr lang="en-US" dirty="0" err="1"/>
              <a:t>subtrees</a:t>
            </a:r>
            <a:r>
              <a:rPr lang="en-US" dirty="0"/>
              <a:t> are applied to the validation set, and the tree with the lowest validation set misclassification rate (or average squared error for a numeric target) is selected as the final </a:t>
            </a:r>
            <a:r>
              <a:rPr lang="en-US" dirty="0" smtClean="0"/>
              <a:t>model</a:t>
            </a:r>
            <a:endParaRPr lang="en-US" dirty="0"/>
          </a:p>
        </p:txBody>
      </p:sp>
    </p:spTree>
    <p:extLst>
      <p:ext uri="{BB962C8B-B14F-4D97-AF65-F5344CB8AC3E}">
        <p14:creationId xmlns:p14="http://schemas.microsoft.com/office/powerpoint/2010/main" val="11321833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CART Pruning </a:t>
            </a:r>
            <a:r>
              <a:rPr lang="en-US" dirty="0" smtClean="0"/>
              <a:t>Algorithm</a:t>
            </a:r>
            <a:endParaRPr lang="en-US" dirty="0"/>
          </a:p>
        </p:txBody>
      </p:sp>
      <p:pic>
        <p:nvPicPr>
          <p:cNvPr id="4" name="Content Placeholder 3"/>
          <p:cNvPicPr>
            <a:picLocks noGrp="1" noChangeAspect="1"/>
          </p:cNvPicPr>
          <p:nvPr>
            <p:ph idx="1"/>
          </p:nvPr>
        </p:nvPicPr>
        <p:blipFill>
          <a:blip r:embed="rId2"/>
          <a:srcRect t="902" b="902"/>
          <a:stretch>
            <a:fillRect/>
          </a:stretch>
        </p:blipFill>
        <p:spPr/>
      </p:pic>
    </p:spTree>
    <p:extLst>
      <p:ext uri="{BB962C8B-B14F-4D97-AF65-F5344CB8AC3E}">
        <p14:creationId xmlns:p14="http://schemas.microsoft.com/office/powerpoint/2010/main" val="160714282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CART Pruning Algorithm</a:t>
            </a:r>
          </a:p>
        </p:txBody>
      </p:sp>
      <p:sp>
        <p:nvSpPr>
          <p:cNvPr id="3" name="Content Placeholder 2"/>
          <p:cNvSpPr>
            <a:spLocks noGrp="1"/>
          </p:cNvSpPr>
          <p:nvPr>
            <p:ph idx="1"/>
          </p:nvPr>
        </p:nvSpPr>
        <p:spPr/>
        <p:txBody>
          <a:bodyPr>
            <a:normAutofit/>
          </a:bodyPr>
          <a:lstStyle/>
          <a:p>
            <a:r>
              <a:rPr lang="en-US" dirty="0"/>
              <a:t>Creating Candidate </a:t>
            </a:r>
            <a:r>
              <a:rPr lang="en-US" dirty="0" err="1" smtClean="0"/>
              <a:t>Subtrees</a:t>
            </a:r>
            <a:endParaRPr lang="en-US" dirty="0" smtClean="0"/>
          </a:p>
          <a:p>
            <a:pPr lvl="1"/>
            <a:r>
              <a:rPr lang="en-US" dirty="0"/>
              <a:t>To identify these least useful branches, CART relies on a concept called the adjusted error rate</a:t>
            </a:r>
            <a:r>
              <a:rPr lang="en-US" dirty="0" smtClean="0"/>
              <a:t>.</a:t>
            </a:r>
            <a:r>
              <a:rPr lang="zh-CN" altLang="en-US" dirty="0" smtClean="0"/>
              <a:t> </a:t>
            </a:r>
            <a:endParaRPr lang="en-US" altLang="zh-CN" dirty="0" smtClean="0"/>
          </a:p>
          <a:p>
            <a:pPr lvl="1"/>
            <a:r>
              <a:rPr lang="en-US" dirty="0"/>
              <a:t>The formula for the adjusted error rate is</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447800" y="3733800"/>
            <a:ext cx="3289300" cy="342900"/>
          </a:xfrm>
          <a:prstGeom prst="rect">
            <a:avLst/>
          </a:prstGeom>
        </p:spPr>
      </p:pic>
    </p:spTree>
    <p:extLst>
      <p:ext uri="{BB962C8B-B14F-4D97-AF65-F5344CB8AC3E}">
        <p14:creationId xmlns:p14="http://schemas.microsoft.com/office/powerpoint/2010/main" val="26751400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CART Pruning Algorithm</a:t>
            </a:r>
          </a:p>
        </p:txBody>
      </p:sp>
      <p:sp>
        <p:nvSpPr>
          <p:cNvPr id="3" name="Content Placeholder 2"/>
          <p:cNvSpPr>
            <a:spLocks noGrp="1"/>
          </p:cNvSpPr>
          <p:nvPr>
            <p:ph idx="1"/>
          </p:nvPr>
        </p:nvSpPr>
        <p:spPr/>
        <p:txBody>
          <a:bodyPr>
            <a:normAutofit/>
          </a:bodyPr>
          <a:lstStyle/>
          <a:p>
            <a:r>
              <a:rPr lang="en-US" sz="2400" dirty="0"/>
              <a:t>Comparing Misclassification Rates on Training and Validation </a:t>
            </a:r>
            <a:r>
              <a:rPr lang="en-US" sz="2400" dirty="0" smtClean="0"/>
              <a:t>Sets</a:t>
            </a:r>
          </a:p>
          <a:p>
            <a:pPr lvl="1"/>
            <a:r>
              <a:rPr lang="en-US" sz="2200" dirty="0"/>
              <a:t>The error rate on the validation set should be larger than the error rate on the </a:t>
            </a:r>
            <a:r>
              <a:rPr lang="en-US" sz="2200" dirty="0" smtClean="0"/>
              <a:t>training</a:t>
            </a:r>
            <a:r>
              <a:rPr lang="zh-CN" altLang="en-US" sz="2200" dirty="0" smtClean="0"/>
              <a:t> </a:t>
            </a:r>
            <a:r>
              <a:rPr lang="en-US" altLang="zh-CN" sz="2200" dirty="0" smtClean="0"/>
              <a:t>set</a:t>
            </a:r>
          </a:p>
          <a:p>
            <a:pPr lvl="1"/>
            <a:r>
              <a:rPr lang="en-US" sz="2200" dirty="0"/>
              <a:t> A large difference in the misclassification error </a:t>
            </a:r>
            <a:r>
              <a:rPr lang="en-US" sz="2200" dirty="0" smtClean="0"/>
              <a:t>rate</a:t>
            </a:r>
            <a:r>
              <a:rPr lang="zh-CN" altLang="en-US" sz="2200" dirty="0"/>
              <a:t> </a:t>
            </a:r>
            <a:r>
              <a:rPr lang="en-US" sz="2200" dirty="0" smtClean="0"/>
              <a:t>is </a:t>
            </a:r>
            <a:r>
              <a:rPr lang="en-US" sz="2200" dirty="0"/>
              <a:t>a symptom of an unstable model</a:t>
            </a:r>
            <a:r>
              <a:rPr lang="en-US" sz="2200" dirty="0" smtClean="0"/>
              <a:t>.</a:t>
            </a:r>
            <a:r>
              <a:rPr lang="zh-CN" altLang="en-US" sz="2200" dirty="0" smtClean="0"/>
              <a:t> </a:t>
            </a:r>
            <a:endParaRPr lang="en-US" altLang="zh-CN" sz="2200" dirty="0" smtClean="0"/>
          </a:p>
          <a:p>
            <a:pPr lvl="1"/>
            <a:r>
              <a:rPr lang="en-US" sz="2200" dirty="0" smtClean="0"/>
              <a:t>The </a:t>
            </a:r>
            <a:r>
              <a:rPr lang="en-US" sz="2200" dirty="0"/>
              <a:t>percent correctly classified in the validation set</a:t>
            </a:r>
            <a:r>
              <a:rPr lang="en-US" sz="2200" dirty="0" smtClean="0"/>
              <a:t>.</a:t>
            </a:r>
            <a:r>
              <a:rPr lang="zh-CN" altLang="en-US" sz="2200" dirty="0" smtClean="0"/>
              <a:t> </a:t>
            </a:r>
            <a:endParaRPr lang="en-US" sz="2200" dirty="0"/>
          </a:p>
        </p:txBody>
      </p:sp>
      <p:pic>
        <p:nvPicPr>
          <p:cNvPr id="4" name="Picture 3"/>
          <p:cNvPicPr>
            <a:picLocks noChangeAspect="1"/>
          </p:cNvPicPr>
          <p:nvPr/>
        </p:nvPicPr>
        <p:blipFill>
          <a:blip r:embed="rId2"/>
          <a:stretch>
            <a:fillRect/>
          </a:stretch>
        </p:blipFill>
        <p:spPr>
          <a:xfrm>
            <a:off x="1143000" y="4343400"/>
            <a:ext cx="7124700" cy="2308578"/>
          </a:xfrm>
          <a:prstGeom prst="rect">
            <a:avLst/>
          </a:prstGeom>
        </p:spPr>
      </p:pic>
    </p:spTree>
    <p:extLst>
      <p:ext uri="{BB962C8B-B14F-4D97-AF65-F5344CB8AC3E}">
        <p14:creationId xmlns:p14="http://schemas.microsoft.com/office/powerpoint/2010/main" val="11446532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CART Pruning Algorithm</a:t>
            </a:r>
          </a:p>
        </p:txBody>
      </p:sp>
      <p:sp>
        <p:nvSpPr>
          <p:cNvPr id="3" name="Content Placeholder 2"/>
          <p:cNvSpPr>
            <a:spLocks noGrp="1"/>
          </p:cNvSpPr>
          <p:nvPr>
            <p:ph sz="half" idx="1"/>
          </p:nvPr>
        </p:nvSpPr>
        <p:spPr/>
        <p:txBody>
          <a:bodyPr>
            <a:normAutofit/>
          </a:bodyPr>
          <a:lstStyle/>
          <a:p>
            <a:r>
              <a:rPr lang="en-US" sz="2200" dirty="0"/>
              <a:t>The percent correctly classified in the validation set levels off early and remains far below the percent correctly classified in the training set.</a:t>
            </a:r>
            <a:r>
              <a:rPr lang="zh-CN" altLang="en-US" sz="2200" dirty="0"/>
              <a:t> </a:t>
            </a:r>
            <a:endParaRPr lang="en-US" altLang="zh-CN" sz="2200" dirty="0"/>
          </a:p>
          <a:p>
            <a:endParaRPr lang="en-US" dirty="0"/>
          </a:p>
        </p:txBody>
      </p:sp>
      <p:sp>
        <p:nvSpPr>
          <p:cNvPr id="4" name="Content Placeholder 3"/>
          <p:cNvSpPr>
            <a:spLocks noGrp="1"/>
          </p:cNvSpPr>
          <p:nvPr>
            <p:ph sz="half" idx="2"/>
          </p:nvPr>
        </p:nvSpPr>
        <p:spPr/>
        <p:txBody>
          <a:bodyPr>
            <a:normAutofit/>
          </a:bodyPr>
          <a:lstStyle/>
          <a:p>
            <a:r>
              <a:rPr lang="en-US" sz="2200" dirty="0"/>
              <a:t>the percent correctly classified on the validation set decreases with the complexity of the tree and eventually becomes </a:t>
            </a:r>
            <a:r>
              <a:rPr lang="en-US" sz="2200" dirty="0" smtClean="0"/>
              <a:t>chaotic</a:t>
            </a:r>
            <a:endParaRPr lang="en-US" sz="2200" dirty="0"/>
          </a:p>
        </p:txBody>
      </p:sp>
      <p:pic>
        <p:nvPicPr>
          <p:cNvPr id="5" name="Picture 4"/>
          <p:cNvPicPr>
            <a:picLocks noChangeAspect="1"/>
          </p:cNvPicPr>
          <p:nvPr/>
        </p:nvPicPr>
        <p:blipFill>
          <a:blip r:embed="rId2"/>
          <a:stretch>
            <a:fillRect/>
          </a:stretch>
        </p:blipFill>
        <p:spPr>
          <a:xfrm>
            <a:off x="228600" y="3429000"/>
            <a:ext cx="3962400" cy="2616964"/>
          </a:xfrm>
          <a:prstGeom prst="rect">
            <a:avLst/>
          </a:prstGeom>
        </p:spPr>
      </p:pic>
      <p:pic>
        <p:nvPicPr>
          <p:cNvPr id="6" name="Picture 5"/>
          <p:cNvPicPr>
            <a:picLocks noChangeAspect="1"/>
          </p:cNvPicPr>
          <p:nvPr/>
        </p:nvPicPr>
        <p:blipFill>
          <a:blip r:embed="rId3"/>
          <a:stretch>
            <a:fillRect/>
          </a:stretch>
        </p:blipFill>
        <p:spPr>
          <a:xfrm>
            <a:off x="4572000" y="3505200"/>
            <a:ext cx="4318000" cy="2403266"/>
          </a:xfrm>
          <a:prstGeom prst="rect">
            <a:avLst/>
          </a:prstGeom>
        </p:spPr>
      </p:pic>
    </p:spTree>
    <p:extLst>
      <p:ext uri="{BB962C8B-B14F-4D97-AF65-F5344CB8AC3E}">
        <p14:creationId xmlns:p14="http://schemas.microsoft.com/office/powerpoint/2010/main" val="31053622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Typical Decision </a:t>
            </a:r>
            <a:r>
              <a:rPr lang="en-US" dirty="0" smtClean="0"/>
              <a:t>Tree</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oot node : contains all the training data used to grow the tree.</a:t>
            </a:r>
          </a:p>
          <a:p>
            <a:r>
              <a:rPr lang="en-US" dirty="0" smtClean="0"/>
              <a:t>Leaves: nodes that ultimately get used are at the ends of their branches, with no children.</a:t>
            </a:r>
          </a:p>
          <a:p>
            <a:r>
              <a:rPr lang="en-US" dirty="0"/>
              <a:t>P</a:t>
            </a:r>
            <a:r>
              <a:rPr lang="en-US" dirty="0" smtClean="0"/>
              <a:t>ath from the root node to a leaf: describes a rule for the records in that leaf.</a:t>
            </a:r>
          </a:p>
          <a:p>
            <a:endParaRPr lang="en-US" dirty="0" smtClean="0"/>
          </a:p>
          <a:p>
            <a:endParaRPr lang="en-US" dirty="0" smtClean="0"/>
          </a:p>
        </p:txBody>
      </p:sp>
    </p:spTree>
    <p:extLst>
      <p:ext uri="{BB962C8B-B14F-4D97-AF65-F5344CB8AC3E}">
        <p14:creationId xmlns:p14="http://schemas.microsoft.com/office/powerpoint/2010/main" val="52784930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CART Pruning Algorithm</a:t>
            </a:r>
          </a:p>
        </p:txBody>
      </p:sp>
      <p:sp>
        <p:nvSpPr>
          <p:cNvPr id="3" name="Content Placeholder 2"/>
          <p:cNvSpPr>
            <a:spLocks noGrp="1"/>
          </p:cNvSpPr>
          <p:nvPr>
            <p:ph idx="1"/>
          </p:nvPr>
        </p:nvSpPr>
        <p:spPr/>
        <p:txBody>
          <a:bodyPr>
            <a:normAutofit/>
          </a:bodyPr>
          <a:lstStyle/>
          <a:p>
            <a:r>
              <a:rPr lang="en-US" sz="2800" dirty="0"/>
              <a:t>Picking the Best </a:t>
            </a:r>
            <a:r>
              <a:rPr lang="en-US" sz="2800" dirty="0" err="1" smtClean="0"/>
              <a:t>Subtree</a:t>
            </a:r>
            <a:endParaRPr lang="en-US" sz="2800" dirty="0" smtClean="0"/>
          </a:p>
          <a:p>
            <a:pPr lvl="1"/>
            <a:r>
              <a:rPr lang="en-US" sz="2400" dirty="0" smtClean="0"/>
              <a:t>Select</a:t>
            </a:r>
            <a:r>
              <a:rPr lang="zh-CN" altLang="en-US" sz="2400" dirty="0" smtClean="0"/>
              <a:t> </a:t>
            </a:r>
            <a:r>
              <a:rPr lang="en-US" sz="2400" dirty="0" smtClean="0"/>
              <a:t>from </a:t>
            </a:r>
            <a:r>
              <a:rPr lang="en-US" sz="2400" dirty="0"/>
              <a:t>the pool of candidate </a:t>
            </a:r>
            <a:r>
              <a:rPr lang="en-US" sz="2400" dirty="0" err="1"/>
              <a:t>subtrees</a:t>
            </a:r>
            <a:r>
              <a:rPr lang="en-US" sz="2400" dirty="0"/>
              <a:t>, the one that works best on new data</a:t>
            </a:r>
            <a:r>
              <a:rPr lang="en-US" sz="2400" dirty="0" smtClean="0"/>
              <a:t>.</a:t>
            </a:r>
          </a:p>
          <a:p>
            <a:pPr lvl="1"/>
            <a:r>
              <a:rPr lang="en-US" sz="2400" dirty="0" smtClean="0"/>
              <a:t>Pruning </a:t>
            </a:r>
            <a:r>
              <a:rPr lang="en-US" sz="2400" dirty="0"/>
              <a:t>chooses the tree whose miscalculation rate is minimized on the validation set</a:t>
            </a:r>
            <a:r>
              <a:rPr lang="en-US" sz="2400" dirty="0" smtClean="0"/>
              <a:t>.</a:t>
            </a:r>
            <a:r>
              <a:rPr lang="zh-CN" altLang="en-US" sz="2400" dirty="0" smtClean="0"/>
              <a:t> </a:t>
            </a:r>
            <a:endParaRPr lang="en-US" altLang="zh-CN" sz="2400" dirty="0" smtClean="0"/>
          </a:p>
          <a:p>
            <a:pPr marL="457200" lvl="1" indent="0">
              <a:buNone/>
            </a:pPr>
            <a:endParaRPr lang="en-US" altLang="zh-CN" sz="2400" dirty="0" smtClean="0"/>
          </a:p>
          <a:p>
            <a:endParaRPr lang="en-US" dirty="0"/>
          </a:p>
        </p:txBody>
      </p:sp>
      <p:pic>
        <p:nvPicPr>
          <p:cNvPr id="4" name="Picture 3"/>
          <p:cNvPicPr>
            <a:picLocks noChangeAspect="1"/>
          </p:cNvPicPr>
          <p:nvPr/>
        </p:nvPicPr>
        <p:blipFill>
          <a:blip r:embed="rId2"/>
          <a:stretch>
            <a:fillRect/>
          </a:stretch>
        </p:blipFill>
        <p:spPr>
          <a:xfrm>
            <a:off x="1295400" y="3777615"/>
            <a:ext cx="5257800" cy="3080385"/>
          </a:xfrm>
          <a:prstGeom prst="rect">
            <a:avLst/>
          </a:prstGeom>
        </p:spPr>
      </p:pic>
    </p:spTree>
    <p:extLst>
      <p:ext uri="{BB962C8B-B14F-4D97-AF65-F5344CB8AC3E}">
        <p14:creationId xmlns:p14="http://schemas.microsoft.com/office/powerpoint/2010/main" val="145976981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sz="half" idx="1"/>
          </p:nvPr>
        </p:nvSpPr>
        <p:spPr/>
        <p:txBody>
          <a:bodyPr/>
          <a:lstStyle/>
          <a:p>
            <a:r>
              <a:rPr lang="en-US" dirty="0"/>
              <a:t>Support vector machines are a geometric method of separating two classes by finding the best </a:t>
            </a:r>
            <a:r>
              <a:rPr lang="en-US" dirty="0" err="1"/>
              <a:t>hyperplane</a:t>
            </a:r>
            <a:r>
              <a:rPr lang="en-US" dirty="0"/>
              <a:t> that puts one class above it and the other below.</a:t>
            </a:r>
            <a:r>
              <a:rPr lang="zh-CN" altLang="en-US" dirty="0"/>
              <a:t> </a:t>
            </a:r>
            <a:endParaRPr lang="en-US" altLang="zh-CN" dirty="0"/>
          </a:p>
          <a:p>
            <a:endParaRPr lang="en-US" dirty="0"/>
          </a:p>
        </p:txBody>
      </p:sp>
      <p:sp>
        <p:nvSpPr>
          <p:cNvPr id="4" name="Content Placeholder 3"/>
          <p:cNvSpPr>
            <a:spLocks noGrp="1"/>
          </p:cNvSpPr>
          <p:nvPr>
            <p:ph sz="half" idx="2"/>
          </p:nvPr>
        </p:nvSpPr>
        <p:spPr/>
        <p:txBody>
          <a:bodyPr/>
          <a:lstStyle/>
          <a:p>
            <a:r>
              <a:rPr lang="en-US" sz="2200" dirty="0"/>
              <a:t>A two-dimensional plane separating points in three dimensional space</a:t>
            </a:r>
            <a:r>
              <a:rPr lang="en-US" altLang="zh-CN" sz="2200" dirty="0"/>
              <a:t>:</a:t>
            </a:r>
          </a:p>
          <a:p>
            <a:endParaRPr lang="en-US" dirty="0"/>
          </a:p>
        </p:txBody>
      </p:sp>
      <p:pic>
        <p:nvPicPr>
          <p:cNvPr id="5" name="Picture 4"/>
          <p:cNvPicPr>
            <a:picLocks noChangeAspect="1"/>
          </p:cNvPicPr>
          <p:nvPr/>
        </p:nvPicPr>
        <p:blipFill>
          <a:blip r:embed="rId2"/>
          <a:stretch>
            <a:fillRect/>
          </a:stretch>
        </p:blipFill>
        <p:spPr>
          <a:xfrm>
            <a:off x="4724400" y="2980871"/>
            <a:ext cx="3810000" cy="3254829"/>
          </a:xfrm>
          <a:prstGeom prst="rect">
            <a:avLst/>
          </a:prstGeom>
        </p:spPr>
      </p:pic>
    </p:spTree>
    <p:extLst>
      <p:ext uri="{BB962C8B-B14F-4D97-AF65-F5344CB8AC3E}">
        <p14:creationId xmlns:p14="http://schemas.microsoft.com/office/powerpoint/2010/main" val="339723652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sz="half" idx="1"/>
          </p:nvPr>
        </p:nvSpPr>
        <p:spPr/>
        <p:txBody>
          <a:bodyPr>
            <a:normAutofit/>
          </a:bodyPr>
          <a:lstStyle/>
          <a:p>
            <a:r>
              <a:rPr lang="en-US" sz="2200" dirty="0"/>
              <a:t>A one-dimensional line separating points on a two-dimensional plane</a:t>
            </a:r>
            <a:r>
              <a:rPr lang="en-US" sz="2200" dirty="0" smtClean="0"/>
              <a:t>.</a:t>
            </a:r>
            <a:r>
              <a:rPr lang="zh-CN" altLang="en-US" sz="2200" dirty="0" smtClean="0"/>
              <a:t> </a:t>
            </a:r>
            <a:endParaRPr lang="en-US" sz="2200" dirty="0"/>
          </a:p>
        </p:txBody>
      </p:sp>
      <p:pic>
        <p:nvPicPr>
          <p:cNvPr id="5" name="Content Placeholder 4"/>
          <p:cNvPicPr>
            <a:picLocks noGrp="1" noChangeAspect="1"/>
          </p:cNvPicPr>
          <p:nvPr>
            <p:ph sz="half" idx="2"/>
          </p:nvPr>
        </p:nvPicPr>
        <p:blipFill>
          <a:blip r:embed="rId2"/>
          <a:srcRect t="-42763" b="-42763"/>
          <a:stretch>
            <a:fillRect/>
          </a:stretch>
        </p:blipFill>
        <p:spPr>
          <a:xfrm>
            <a:off x="304800" y="2332037"/>
            <a:ext cx="4038600" cy="4525963"/>
          </a:xfrm>
        </p:spPr>
      </p:pic>
      <p:sp>
        <p:nvSpPr>
          <p:cNvPr id="6" name="Rectangle 5"/>
          <p:cNvSpPr/>
          <p:nvPr/>
        </p:nvSpPr>
        <p:spPr>
          <a:xfrm>
            <a:off x="4572000" y="1676400"/>
            <a:ext cx="4572000" cy="769441"/>
          </a:xfrm>
          <a:prstGeom prst="rect">
            <a:avLst/>
          </a:prstGeom>
        </p:spPr>
        <p:txBody>
          <a:bodyPr>
            <a:spAutoFit/>
          </a:bodyPr>
          <a:lstStyle/>
          <a:p>
            <a:r>
              <a:rPr lang="en-US" sz="2200" dirty="0" smtClean="0"/>
              <a:t>Boundary </a:t>
            </a:r>
            <a:r>
              <a:rPr lang="en-US" sz="2200" dirty="0"/>
              <a:t>between the two classes is not a straight line</a:t>
            </a:r>
            <a:r>
              <a:rPr lang="en-US" sz="2200" dirty="0" smtClean="0"/>
              <a:t>.</a:t>
            </a:r>
            <a:r>
              <a:rPr lang="zh-CN" altLang="en-US" sz="2200" dirty="0" smtClean="0"/>
              <a:t> </a:t>
            </a:r>
            <a:endParaRPr lang="en-US" sz="2200" dirty="0"/>
          </a:p>
        </p:txBody>
      </p:sp>
      <p:pic>
        <p:nvPicPr>
          <p:cNvPr id="7" name="Picture 6"/>
          <p:cNvPicPr>
            <a:picLocks noChangeAspect="1"/>
          </p:cNvPicPr>
          <p:nvPr/>
        </p:nvPicPr>
        <p:blipFill>
          <a:blip r:embed="rId3"/>
          <a:stretch>
            <a:fillRect/>
          </a:stretch>
        </p:blipFill>
        <p:spPr>
          <a:xfrm>
            <a:off x="4800600" y="2514600"/>
            <a:ext cx="4140200" cy="4076700"/>
          </a:xfrm>
          <a:prstGeom prst="rect">
            <a:avLst/>
          </a:prstGeom>
        </p:spPr>
      </p:pic>
    </p:spTree>
    <p:extLst>
      <p:ext uri="{BB962C8B-B14F-4D97-AF65-F5344CB8AC3E}">
        <p14:creationId xmlns:p14="http://schemas.microsoft.com/office/powerpoint/2010/main" val="345810047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Assessing the Quality of a Decision </a:t>
            </a:r>
            <a:r>
              <a:rPr lang="en-US" dirty="0" smtClean="0"/>
              <a:t>Tree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effectiveness of a decision tree, </a:t>
            </a:r>
            <a:r>
              <a:rPr lang="en-US" dirty="0" smtClean="0"/>
              <a:t>is </a:t>
            </a:r>
            <a:r>
              <a:rPr lang="en-US" dirty="0"/>
              <a:t>determined by applying it to the test set </a:t>
            </a:r>
            <a:r>
              <a:rPr lang="en-US" dirty="0" smtClean="0"/>
              <a:t>and</a:t>
            </a:r>
            <a:r>
              <a:rPr lang="zh-CN" altLang="en-US" dirty="0" smtClean="0"/>
              <a:t> </a:t>
            </a:r>
            <a:r>
              <a:rPr lang="en-US" dirty="0" smtClean="0"/>
              <a:t>observing </a:t>
            </a:r>
            <a:r>
              <a:rPr lang="en-US" dirty="0"/>
              <a:t>the percentage classified correctly by a classification </a:t>
            </a:r>
            <a:r>
              <a:rPr lang="en-US" dirty="0" smtClean="0"/>
              <a:t>tree</a:t>
            </a:r>
          </a:p>
          <a:p>
            <a:r>
              <a:rPr lang="en-US" dirty="0"/>
              <a:t>Q</a:t>
            </a:r>
            <a:r>
              <a:rPr lang="en-US" dirty="0" smtClean="0"/>
              <a:t>uality </a:t>
            </a:r>
            <a:r>
              <a:rPr lang="en-US" dirty="0"/>
              <a:t>of the individual branches of the </a:t>
            </a:r>
            <a:r>
              <a:rPr lang="en-US" dirty="0" smtClean="0"/>
              <a:t>tree</a:t>
            </a:r>
            <a:r>
              <a:rPr lang="en-US" altLang="zh-CN" dirty="0" smtClean="0"/>
              <a:t>:</a:t>
            </a:r>
          </a:p>
          <a:p>
            <a:pPr lvl="1"/>
            <a:r>
              <a:rPr lang="en-US" dirty="0"/>
              <a:t>The number of records entering the node </a:t>
            </a:r>
            <a:endParaRPr lang="en-US" dirty="0" smtClean="0"/>
          </a:p>
          <a:p>
            <a:pPr lvl="1"/>
            <a:r>
              <a:rPr lang="en-US" dirty="0" smtClean="0"/>
              <a:t>The </a:t>
            </a:r>
            <a:r>
              <a:rPr lang="en-US" dirty="0"/>
              <a:t>proportion of records in each class or the average value of the target variable </a:t>
            </a:r>
            <a:endParaRPr lang="en-US" dirty="0" smtClean="0"/>
          </a:p>
          <a:p>
            <a:pPr lvl="1"/>
            <a:r>
              <a:rPr lang="en-US" dirty="0" smtClean="0"/>
              <a:t>How </a:t>
            </a:r>
            <a:r>
              <a:rPr lang="en-US" dirty="0"/>
              <a:t>those records would be scored if this were a leaf node </a:t>
            </a:r>
            <a:endParaRPr lang="en-US" dirty="0" smtClean="0"/>
          </a:p>
          <a:p>
            <a:pPr lvl="1"/>
            <a:r>
              <a:rPr lang="en-US" dirty="0" smtClean="0"/>
              <a:t>The </a:t>
            </a:r>
            <a:r>
              <a:rPr lang="en-US" dirty="0"/>
              <a:t>percentage of records classified correctly or the average squared error </a:t>
            </a:r>
            <a:endParaRPr lang="en-US" dirty="0" smtClean="0"/>
          </a:p>
          <a:p>
            <a:pPr lvl="1"/>
            <a:r>
              <a:rPr lang="en-US" dirty="0" smtClean="0"/>
              <a:t>The </a:t>
            </a:r>
            <a:r>
              <a:rPr lang="en-US" dirty="0"/>
              <a:t>difference in distribution between the training set and the test </a:t>
            </a:r>
            <a:r>
              <a:rPr lang="en-US" dirty="0" smtClean="0"/>
              <a:t>set</a:t>
            </a:r>
            <a:endParaRPr lang="en-US" dirty="0"/>
          </a:p>
        </p:txBody>
      </p:sp>
    </p:spTree>
    <p:extLst>
      <p:ext uri="{BB962C8B-B14F-4D97-AF65-F5344CB8AC3E}">
        <p14:creationId xmlns:p14="http://schemas.microsoft.com/office/powerpoint/2010/main" val="18004038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Are Decision Trees Appropriate</a:t>
            </a:r>
            <a:r>
              <a:rPr lang="en-US" dirty="0" smtClean="0"/>
              <a:t>?</a:t>
            </a:r>
            <a:endParaRPr lang="en-US" dirty="0"/>
          </a:p>
        </p:txBody>
      </p:sp>
      <p:sp>
        <p:nvSpPr>
          <p:cNvPr id="3" name="Content Placeholder 2"/>
          <p:cNvSpPr>
            <a:spLocks noGrp="1"/>
          </p:cNvSpPr>
          <p:nvPr>
            <p:ph idx="1"/>
          </p:nvPr>
        </p:nvSpPr>
        <p:spPr/>
        <p:txBody>
          <a:bodyPr/>
          <a:lstStyle/>
          <a:p>
            <a:r>
              <a:rPr lang="en-US" dirty="0"/>
              <a:t>There is often a trade-off between model accuracy and model transparency</a:t>
            </a:r>
            <a:r>
              <a:rPr lang="en-US" dirty="0" smtClean="0"/>
              <a:t>.</a:t>
            </a:r>
            <a:r>
              <a:rPr lang="zh-CN" altLang="en-US" dirty="0" smtClean="0"/>
              <a:t> </a:t>
            </a:r>
            <a:endParaRPr lang="en-US" altLang="zh-CN" dirty="0" smtClean="0"/>
          </a:p>
          <a:p>
            <a:r>
              <a:rPr lang="en-US" dirty="0"/>
              <a:t>Decision trees have been used in some very imaginative </a:t>
            </a:r>
            <a:r>
              <a:rPr lang="en-US" dirty="0" smtClean="0"/>
              <a:t>ways</a:t>
            </a:r>
            <a:endParaRPr lang="en-US" dirty="0"/>
          </a:p>
        </p:txBody>
      </p:sp>
    </p:spTree>
    <p:extLst>
      <p:ext uri="{BB962C8B-B14F-4D97-AF65-F5344CB8AC3E}">
        <p14:creationId xmlns:p14="http://schemas.microsoft.com/office/powerpoint/2010/main" val="20091197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Tree to Learn About </a:t>
            </a:r>
            <a:r>
              <a:rPr lang="en-US" dirty="0" smtClean="0"/>
              <a:t>Churn</a:t>
            </a:r>
            <a:endParaRPr lang="en-US" dirty="0"/>
          </a:p>
        </p:txBody>
      </p:sp>
      <p:sp>
        <p:nvSpPr>
          <p:cNvPr id="3" name="Content Placeholder 2"/>
          <p:cNvSpPr>
            <a:spLocks noGrp="1"/>
          </p:cNvSpPr>
          <p:nvPr>
            <p:ph idx="1"/>
          </p:nvPr>
        </p:nvSpPr>
        <p:spPr/>
        <p:txBody>
          <a:bodyPr>
            <a:normAutofit lnSpcReduction="10000"/>
          </a:bodyPr>
          <a:lstStyle/>
          <a:p>
            <a:r>
              <a:rPr lang="en-US" dirty="0"/>
              <a:t>The decision tree </a:t>
            </a:r>
            <a:r>
              <a:rPr lang="en-US" dirty="0" smtClean="0"/>
              <a:t>describes </a:t>
            </a:r>
            <a:r>
              <a:rPr lang="en-US" dirty="0"/>
              <a:t>who is doing the churning and which of two variants of churn is more common in particular segments</a:t>
            </a:r>
            <a:r>
              <a:rPr lang="en-US" dirty="0" smtClean="0"/>
              <a:t>.</a:t>
            </a:r>
          </a:p>
          <a:p>
            <a:r>
              <a:rPr lang="en-US" dirty="0"/>
              <a:t>Voluntary </a:t>
            </a:r>
            <a:r>
              <a:rPr lang="en-US" dirty="0" smtClean="0"/>
              <a:t>churn </a:t>
            </a:r>
            <a:r>
              <a:rPr lang="en-US" dirty="0"/>
              <a:t>VS Involuntary </a:t>
            </a:r>
            <a:r>
              <a:rPr lang="en-US" dirty="0" smtClean="0"/>
              <a:t>churn</a:t>
            </a:r>
          </a:p>
          <a:p>
            <a:pPr lvl="1"/>
            <a:r>
              <a:rPr lang="en-US" dirty="0"/>
              <a:t>The first split in the tree is on </a:t>
            </a:r>
            <a:r>
              <a:rPr lang="en-US" dirty="0" smtClean="0"/>
              <a:t>credit</a:t>
            </a:r>
            <a:r>
              <a:rPr lang="zh-CN" altLang="en-US" dirty="0" smtClean="0"/>
              <a:t> </a:t>
            </a:r>
            <a:r>
              <a:rPr lang="en-US" altLang="zh-CN" dirty="0" smtClean="0"/>
              <a:t>class</a:t>
            </a:r>
            <a:r>
              <a:rPr lang="en-US" dirty="0" smtClean="0"/>
              <a:t>. </a:t>
            </a:r>
          </a:p>
          <a:p>
            <a:pPr lvl="1"/>
            <a:r>
              <a:rPr lang="en-US" dirty="0" smtClean="0"/>
              <a:t>The </a:t>
            </a:r>
            <a:r>
              <a:rPr lang="en-US" dirty="0"/>
              <a:t>split drastically changes the distribution of the target in each of the children</a:t>
            </a:r>
            <a:r>
              <a:rPr lang="en-US" dirty="0" smtClean="0"/>
              <a:t>.</a:t>
            </a:r>
          </a:p>
          <a:p>
            <a:pPr lvl="1"/>
            <a:r>
              <a:rPr lang="en-US" dirty="0"/>
              <a:t>In the full tree, most leaves are dominated by a </a:t>
            </a:r>
            <a:r>
              <a:rPr lang="en-US" dirty="0" smtClean="0"/>
              <a:t>single</a:t>
            </a:r>
            <a:r>
              <a:rPr lang="zh-CN" altLang="en-US" dirty="0" smtClean="0"/>
              <a:t> </a:t>
            </a:r>
            <a:r>
              <a:rPr lang="en-US" altLang="zh-CN" dirty="0" smtClean="0"/>
              <a:t>class.</a:t>
            </a:r>
            <a:r>
              <a:rPr lang="zh-CN" altLang="en-US" dirty="0" smtClean="0"/>
              <a:t> </a:t>
            </a:r>
            <a:endParaRPr lang="en-US" dirty="0"/>
          </a:p>
        </p:txBody>
      </p:sp>
    </p:spTree>
    <p:extLst>
      <p:ext uri="{BB962C8B-B14F-4D97-AF65-F5344CB8AC3E}">
        <p14:creationId xmlns:p14="http://schemas.microsoft.com/office/powerpoint/2010/main" val="7601487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Tree to Learn About Churn</a:t>
            </a:r>
          </a:p>
        </p:txBody>
      </p:sp>
      <p:pic>
        <p:nvPicPr>
          <p:cNvPr id="5" name="Content Placeholder 4"/>
          <p:cNvPicPr>
            <a:picLocks noGrp="1" noChangeAspect="1"/>
          </p:cNvPicPr>
          <p:nvPr>
            <p:ph sz="half" idx="1"/>
          </p:nvPr>
        </p:nvPicPr>
        <p:blipFill>
          <a:blip r:embed="rId2"/>
          <a:srcRect t="479" b="479"/>
          <a:stretch>
            <a:fillRect/>
          </a:stretch>
        </p:blipFill>
        <p:spPr>
          <a:xfrm>
            <a:off x="-4030421" y="-533400"/>
            <a:ext cx="8060842" cy="9347560"/>
          </a:xfrm>
        </p:spPr>
      </p:pic>
      <p:sp>
        <p:nvSpPr>
          <p:cNvPr id="4" name="Content Placeholder 3"/>
          <p:cNvSpPr>
            <a:spLocks noGrp="1"/>
          </p:cNvSpPr>
          <p:nvPr>
            <p:ph sz="half" idx="2"/>
          </p:nvPr>
        </p:nvSpPr>
        <p:spPr/>
        <p:txBody>
          <a:bodyPr>
            <a:normAutofit fontScale="85000" lnSpcReduction="20000"/>
          </a:bodyPr>
          <a:lstStyle/>
          <a:p>
            <a:r>
              <a:rPr lang="en-US" dirty="0"/>
              <a:t>leaf </a:t>
            </a:r>
            <a:r>
              <a:rPr lang="en-US" dirty="0" smtClean="0"/>
              <a:t>marked</a:t>
            </a:r>
            <a:r>
              <a:rPr lang="zh-CN" altLang="en-US" dirty="0" smtClean="0"/>
              <a:t> </a:t>
            </a:r>
            <a:r>
              <a:rPr lang="en-US" dirty="0" smtClean="0"/>
              <a:t>I</a:t>
            </a:r>
            <a:r>
              <a:rPr lang="en-US" altLang="zh-CN" dirty="0" smtClean="0"/>
              <a:t>:</a:t>
            </a:r>
            <a:r>
              <a:rPr lang="zh-CN" altLang="en-US" dirty="0" smtClean="0"/>
              <a:t> </a:t>
            </a:r>
            <a:r>
              <a:rPr lang="en-US" altLang="zh-CN" dirty="0"/>
              <a:t>These subscribers are credit class “C” and have tenure of 264 days or less</a:t>
            </a:r>
            <a:r>
              <a:rPr lang="en-US" altLang="zh-CN" dirty="0" smtClean="0"/>
              <a:t>.</a:t>
            </a:r>
          </a:p>
          <a:p>
            <a:r>
              <a:rPr lang="en-US" altLang="zh-CN" dirty="0"/>
              <a:t>node marked </a:t>
            </a:r>
            <a:r>
              <a:rPr lang="en-US" altLang="zh-CN" dirty="0" smtClean="0"/>
              <a:t>V:</a:t>
            </a:r>
            <a:r>
              <a:rPr lang="zh-CN" altLang="en-US" dirty="0" smtClean="0"/>
              <a:t> </a:t>
            </a:r>
            <a:r>
              <a:rPr lang="en-US" altLang="zh-CN" dirty="0"/>
              <a:t>These subscribers pay no deposit (the smallest deposit is $100) and have been around for at least 265 days</a:t>
            </a:r>
            <a:r>
              <a:rPr lang="en-US" altLang="zh-CN" dirty="0" smtClean="0"/>
              <a:t>.</a:t>
            </a:r>
          </a:p>
          <a:p>
            <a:r>
              <a:rPr lang="en-US" altLang="zh-CN" dirty="0"/>
              <a:t>leaf marked </a:t>
            </a:r>
            <a:r>
              <a:rPr lang="en-US" altLang="zh-CN" dirty="0" smtClean="0"/>
              <a:t>A</a:t>
            </a:r>
            <a:r>
              <a:rPr lang="zh-CN" altLang="zh-CN" dirty="0" smtClean="0"/>
              <a:t>:</a:t>
            </a:r>
            <a:r>
              <a:rPr lang="en-US" altLang="zh-CN" dirty="0"/>
              <a:t>these subscribers are still on contract and not about to go off contract</a:t>
            </a:r>
            <a:r>
              <a:rPr lang="en-US" altLang="zh-CN" dirty="0" smtClean="0"/>
              <a:t>.</a:t>
            </a:r>
          </a:p>
        </p:txBody>
      </p:sp>
    </p:spTree>
    <p:extLst>
      <p:ext uri="{BB962C8B-B14F-4D97-AF65-F5344CB8AC3E}">
        <p14:creationId xmlns:p14="http://schemas.microsoft.com/office/powerpoint/2010/main" val="34559935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Tree to Learn About Data and Select </a:t>
            </a:r>
            <a:r>
              <a:rPr lang="en-US" dirty="0" smtClean="0"/>
              <a:t>Variables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a:t>
            </a:r>
            <a:r>
              <a:rPr lang="zh-CN" altLang="en-US" dirty="0" smtClean="0"/>
              <a:t> </a:t>
            </a:r>
            <a:r>
              <a:rPr lang="en-US" altLang="zh-CN" dirty="0" smtClean="0"/>
              <a:t>five</a:t>
            </a:r>
            <a:r>
              <a:rPr lang="zh-CN" altLang="en-US" dirty="0" smtClean="0"/>
              <a:t> </a:t>
            </a:r>
            <a:r>
              <a:rPr lang="en-US" altLang="zh-CN" dirty="0"/>
              <a:t>variables from among the many available in the model set</a:t>
            </a:r>
            <a:r>
              <a:rPr lang="en-US" altLang="zh-CN" dirty="0" smtClean="0"/>
              <a:t>.</a:t>
            </a:r>
          </a:p>
          <a:p>
            <a:pPr lvl="1"/>
            <a:r>
              <a:rPr lang="en-US" altLang="zh-CN" dirty="0"/>
              <a:t>they do a good job of explaining voluntary and involuntary churn</a:t>
            </a:r>
            <a:r>
              <a:rPr lang="en-US" altLang="zh-CN" dirty="0" smtClean="0"/>
              <a:t>.</a:t>
            </a:r>
            <a:r>
              <a:rPr lang="zh-CN" altLang="en-US" dirty="0" smtClean="0"/>
              <a:t> </a:t>
            </a:r>
            <a:endParaRPr lang="en-US" altLang="zh-CN" dirty="0" smtClean="0"/>
          </a:p>
          <a:p>
            <a:pPr lvl="1"/>
            <a:r>
              <a:rPr lang="en-US" altLang="zh-CN" dirty="0"/>
              <a:t>first split uses credit </a:t>
            </a:r>
            <a:r>
              <a:rPr lang="en-US" altLang="zh-CN" dirty="0" smtClean="0"/>
              <a:t>class</a:t>
            </a:r>
            <a:r>
              <a:rPr lang="zh-CN" altLang="zh-CN" dirty="0" smtClean="0"/>
              <a:t>:</a:t>
            </a:r>
            <a:r>
              <a:rPr lang="en-US" altLang="zh-CN" dirty="0" smtClean="0"/>
              <a:t>better</a:t>
            </a:r>
            <a:r>
              <a:rPr lang="zh-CN" altLang="en-US" dirty="0" smtClean="0"/>
              <a:t> </a:t>
            </a:r>
            <a:r>
              <a:rPr lang="en-US" altLang="zh-CN" dirty="0" smtClean="0"/>
              <a:t>separating</a:t>
            </a:r>
            <a:r>
              <a:rPr lang="zh-CN" altLang="en-US" dirty="0" smtClean="0"/>
              <a:t> </a:t>
            </a:r>
            <a:r>
              <a:rPr lang="en-US" altLang="zh-CN" dirty="0" smtClean="0"/>
              <a:t>job</a:t>
            </a:r>
            <a:r>
              <a:rPr lang="zh-CN" altLang="en-US" dirty="0" smtClean="0"/>
              <a:t> </a:t>
            </a:r>
            <a:r>
              <a:rPr lang="en-US" altLang="zh-CN" dirty="0" smtClean="0"/>
              <a:t>than</a:t>
            </a:r>
            <a:r>
              <a:rPr lang="zh-CN" altLang="en-US" dirty="0" smtClean="0"/>
              <a:t> </a:t>
            </a:r>
            <a:r>
              <a:rPr lang="en-US" altLang="zh-CN" dirty="0" smtClean="0"/>
              <a:t>other</a:t>
            </a:r>
            <a:r>
              <a:rPr lang="zh-CN" altLang="en-US" dirty="0" smtClean="0"/>
              <a:t> </a:t>
            </a:r>
            <a:r>
              <a:rPr lang="en-US" altLang="zh-CN" dirty="0" smtClean="0"/>
              <a:t>variables</a:t>
            </a:r>
            <a:r>
              <a:rPr lang="zh-CN" altLang="en-US" dirty="0" smtClean="0"/>
              <a:t> </a:t>
            </a:r>
            <a:endParaRPr lang="en-US" altLang="zh-CN" dirty="0" smtClean="0"/>
          </a:p>
          <a:p>
            <a:r>
              <a:rPr lang="en-US" altLang="zh-CN" dirty="0" smtClean="0"/>
              <a:t>In </a:t>
            </a:r>
            <a:r>
              <a:rPr lang="en-US" altLang="zh-CN" dirty="0"/>
              <a:t>general, decision trees do a reasonable job of selecting a small number of fairly independent </a:t>
            </a:r>
            <a:r>
              <a:rPr lang="en-US" altLang="zh-CN" dirty="0" smtClean="0"/>
              <a:t>variables</a:t>
            </a:r>
          </a:p>
          <a:p>
            <a:r>
              <a:rPr lang="en-US" altLang="zh-CN" dirty="0"/>
              <a:t>Different choices of target variable create different decision trees containing different variables</a:t>
            </a:r>
            <a:r>
              <a:rPr lang="en-US" altLang="zh-CN" dirty="0" smtClean="0"/>
              <a:t>. </a:t>
            </a:r>
          </a:p>
        </p:txBody>
      </p:sp>
    </p:spTree>
    <p:extLst>
      <p:ext uri="{BB962C8B-B14F-4D97-AF65-F5344CB8AC3E}">
        <p14:creationId xmlns:p14="http://schemas.microsoft.com/office/powerpoint/2010/main" val="3755246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Picking Variables for a Household </a:t>
            </a:r>
            <a:r>
              <a:rPr lang="en-US" dirty="0" smtClean="0"/>
              <a:t>Penetration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Model at the </a:t>
            </a:r>
            <a:r>
              <a:rPr lang="en-US" dirty="0" smtClean="0"/>
              <a:t>Boston</a:t>
            </a:r>
          </a:p>
          <a:p>
            <a:pPr lvl="1"/>
            <a:r>
              <a:rPr lang="en-US" dirty="0" smtClean="0"/>
              <a:t>Estimate </a:t>
            </a:r>
            <a:r>
              <a:rPr lang="en-US" dirty="0"/>
              <a:t>a town's expected home delivery circulation </a:t>
            </a:r>
            <a:r>
              <a:rPr lang="en-US" dirty="0" smtClean="0"/>
              <a:t>level</a:t>
            </a:r>
          </a:p>
          <a:p>
            <a:pPr lvl="1"/>
            <a:r>
              <a:rPr lang="en-US" dirty="0" smtClean="0"/>
              <a:t>Target variable: high or low penetration - the proportion of households that subscribe to the paper. </a:t>
            </a:r>
          </a:p>
          <a:p>
            <a:pPr lvl="1"/>
            <a:r>
              <a:rPr lang="en-US" dirty="0" smtClean="0"/>
              <a:t>Figure </a:t>
            </a:r>
            <a:r>
              <a:rPr lang="en-US" dirty="0"/>
              <a:t>out which </a:t>
            </a:r>
            <a:r>
              <a:rPr lang="en-US" dirty="0" smtClean="0"/>
              <a:t>factors</a:t>
            </a:r>
            <a:r>
              <a:rPr lang="zh-CN" altLang="en-US" dirty="0"/>
              <a:t> </a:t>
            </a:r>
            <a:r>
              <a:rPr lang="en-US" dirty="0" smtClean="0"/>
              <a:t>separate </a:t>
            </a:r>
            <a:r>
              <a:rPr lang="en-US" dirty="0"/>
              <a:t>towns with high penetration (the “good” towns) from those with low penetration (the “bad” towns)</a:t>
            </a:r>
            <a:r>
              <a:rPr lang="en-US" dirty="0" smtClean="0"/>
              <a:t>.</a:t>
            </a:r>
          </a:p>
          <a:p>
            <a:pPr lvl="1"/>
            <a:r>
              <a:rPr lang="en-US" dirty="0"/>
              <a:t>The U.S. Census Bureau makes hundreds of variables available. </a:t>
            </a:r>
          </a:p>
          <a:p>
            <a:pPr lvl="1"/>
            <a:r>
              <a:rPr lang="en-US" dirty="0"/>
              <a:t>Before building the regression model, we used decision trees to explore the possibilities. </a:t>
            </a:r>
            <a:r>
              <a:rPr lang="zh-CN" altLang="en-US" dirty="0" smtClean="0"/>
              <a:t> </a:t>
            </a:r>
            <a:endParaRPr lang="en-US" dirty="0"/>
          </a:p>
        </p:txBody>
      </p:sp>
    </p:spTree>
    <p:extLst>
      <p:ext uri="{BB962C8B-B14F-4D97-AF65-F5344CB8AC3E}">
        <p14:creationId xmlns:p14="http://schemas.microsoft.com/office/powerpoint/2010/main" val="26422027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Picking Variables for a Household Penetration</a:t>
            </a:r>
          </a:p>
        </p:txBody>
      </p:sp>
      <p:sp>
        <p:nvSpPr>
          <p:cNvPr id="3" name="Content Placeholder 2"/>
          <p:cNvSpPr>
            <a:spLocks noGrp="1"/>
          </p:cNvSpPr>
          <p:nvPr>
            <p:ph idx="1"/>
          </p:nvPr>
        </p:nvSpPr>
        <p:spPr/>
        <p:txBody>
          <a:bodyPr>
            <a:normAutofit fontScale="77500" lnSpcReduction="20000"/>
          </a:bodyPr>
          <a:lstStyle/>
          <a:p>
            <a:r>
              <a:rPr lang="en-US" dirty="0" smtClean="0"/>
              <a:t>Variables</a:t>
            </a:r>
            <a:r>
              <a:rPr lang="zh-CN" altLang="en-US" dirty="0" smtClean="0"/>
              <a:t> </a:t>
            </a:r>
            <a:r>
              <a:rPr lang="en-US" altLang="zh-CN" dirty="0" smtClean="0"/>
              <a:t>selected:</a:t>
            </a:r>
            <a:endParaRPr lang="en-US" dirty="0" smtClean="0"/>
          </a:p>
          <a:p>
            <a:pPr lvl="1"/>
            <a:r>
              <a:rPr lang="en-US" dirty="0" smtClean="0"/>
              <a:t>Median </a:t>
            </a:r>
            <a:r>
              <a:rPr lang="en-US" dirty="0"/>
              <a:t>home value as the first </a:t>
            </a:r>
            <a:r>
              <a:rPr lang="en-US" dirty="0" smtClean="0"/>
              <a:t>split</a:t>
            </a:r>
          </a:p>
          <a:p>
            <a:pPr lvl="1"/>
            <a:r>
              <a:rPr lang="en-US" dirty="0" smtClean="0"/>
              <a:t>A </a:t>
            </a:r>
            <a:r>
              <a:rPr lang="en-US" dirty="0"/>
              <a:t>family of derived variables comparing the subscriber base in the town to the town population as a </a:t>
            </a:r>
            <a:r>
              <a:rPr lang="en-US" dirty="0" smtClean="0"/>
              <a:t>whole</a:t>
            </a:r>
            <a:r>
              <a:rPr lang="zh-CN" altLang="en-US" dirty="0" smtClean="0"/>
              <a:t> </a:t>
            </a:r>
            <a:r>
              <a:rPr lang="en-US" altLang="zh-CN" dirty="0" smtClean="0"/>
              <a:t>as</a:t>
            </a:r>
            <a:r>
              <a:rPr lang="zh-CN" altLang="en-US" dirty="0" smtClean="0"/>
              <a:t> </a:t>
            </a:r>
            <a:r>
              <a:rPr lang="en-US" altLang="zh-CN" dirty="0" smtClean="0"/>
              <a:t>the</a:t>
            </a:r>
            <a:r>
              <a:rPr lang="zh-CN" altLang="en-US" dirty="0" smtClean="0"/>
              <a:t> </a:t>
            </a:r>
            <a:r>
              <a:rPr lang="en-US" altLang="zh-CN" dirty="0" smtClean="0"/>
              <a:t>second</a:t>
            </a:r>
            <a:r>
              <a:rPr lang="zh-CN" altLang="en-US" dirty="0" smtClean="0"/>
              <a:t> </a:t>
            </a:r>
            <a:r>
              <a:rPr lang="en-US" altLang="zh-CN" dirty="0" smtClean="0"/>
              <a:t>split</a:t>
            </a:r>
          </a:p>
          <a:p>
            <a:pPr lvl="1"/>
            <a:r>
              <a:rPr lang="en-US" altLang="zh-CN" dirty="0"/>
              <a:t>A</a:t>
            </a:r>
            <a:r>
              <a:rPr lang="en-US" altLang="zh-CN" dirty="0" smtClean="0"/>
              <a:t>verage </a:t>
            </a:r>
            <a:r>
              <a:rPr lang="en-US" altLang="zh-CN" dirty="0"/>
              <a:t>years of school </a:t>
            </a:r>
            <a:r>
              <a:rPr lang="en-US" altLang="zh-CN" dirty="0" smtClean="0"/>
              <a:t>completed</a:t>
            </a:r>
          </a:p>
          <a:p>
            <a:pPr lvl="1"/>
            <a:r>
              <a:rPr lang="en-US" altLang="zh-CN" dirty="0"/>
              <a:t>P</a:t>
            </a:r>
            <a:r>
              <a:rPr lang="en-US" altLang="zh-CN" dirty="0" smtClean="0"/>
              <a:t>ercentage </a:t>
            </a:r>
            <a:r>
              <a:rPr lang="en-US" altLang="zh-CN" dirty="0"/>
              <a:t>of the population in blue collar </a:t>
            </a:r>
            <a:r>
              <a:rPr lang="en-US" altLang="zh-CN" dirty="0" smtClean="0"/>
              <a:t>occupations</a:t>
            </a:r>
            <a:endParaRPr lang="en-US" altLang="zh-CN" dirty="0"/>
          </a:p>
          <a:p>
            <a:pPr lvl="1"/>
            <a:r>
              <a:rPr lang="en-US" altLang="zh-CN" dirty="0"/>
              <a:t>P</a:t>
            </a:r>
            <a:r>
              <a:rPr lang="en-US" altLang="zh-CN" dirty="0" smtClean="0"/>
              <a:t>ercentage </a:t>
            </a:r>
            <a:r>
              <a:rPr lang="en-US" altLang="zh-CN" dirty="0"/>
              <a:t>of the population in high-status occupations</a:t>
            </a:r>
            <a:r>
              <a:rPr lang="en-US" altLang="zh-CN" dirty="0" smtClean="0"/>
              <a:t>.</a:t>
            </a:r>
            <a:r>
              <a:rPr lang="zh-CN" altLang="en-US" dirty="0" smtClean="0"/>
              <a:t> </a:t>
            </a:r>
            <a:endParaRPr lang="en-US" altLang="zh-CN" dirty="0" smtClean="0"/>
          </a:p>
          <a:p>
            <a:r>
              <a:rPr lang="en-US" dirty="0"/>
              <a:t>Some variables picked by the decision tree were less suitable for the regression model</a:t>
            </a:r>
            <a:r>
              <a:rPr lang="en-US" dirty="0" smtClean="0"/>
              <a:t>.</a:t>
            </a:r>
            <a:r>
              <a:rPr lang="zh-CN" altLang="en-US" dirty="0" smtClean="0"/>
              <a:t> </a:t>
            </a:r>
            <a:endParaRPr lang="en-US" altLang="zh-CN" dirty="0" smtClean="0"/>
          </a:p>
          <a:p>
            <a:r>
              <a:rPr lang="en-US" altLang="zh-CN" dirty="0"/>
              <a:t>The decision tree provides guidance about which variables to think about as well as which variables to use</a:t>
            </a:r>
            <a:r>
              <a:rPr lang="en-US" altLang="zh-CN" dirty="0" smtClean="0"/>
              <a:t>.</a:t>
            </a:r>
            <a:r>
              <a:rPr lang="zh-CN" altLang="en-US" dirty="0" smtClean="0"/>
              <a:t> </a:t>
            </a:r>
            <a:endParaRPr lang="en-US" dirty="0"/>
          </a:p>
        </p:txBody>
      </p:sp>
    </p:spTree>
    <p:extLst>
      <p:ext uri="{BB962C8B-B14F-4D97-AF65-F5344CB8AC3E}">
        <p14:creationId xmlns:p14="http://schemas.microsoft.com/office/powerpoint/2010/main" val="26563738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1769</TotalTime>
  <Words>2469</Words>
  <Application>Microsoft Macintosh PowerPoint</Application>
  <PresentationFormat>On-screen Show (4:3)</PresentationFormat>
  <Paragraphs>189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Chapter 7: Decision Trees</vt:lpstr>
      <vt:lpstr>Introduction</vt:lpstr>
      <vt:lpstr>What Is a Decision Tree and How Is It Used?</vt:lpstr>
      <vt:lpstr>A Typical Decision Tree</vt:lpstr>
      <vt:lpstr>Using the Tree to Learn About Churn</vt:lpstr>
      <vt:lpstr>Using the Tree to Learn About Churn</vt:lpstr>
      <vt:lpstr>Using the Tree to Learn About Data and Select Variables</vt:lpstr>
      <vt:lpstr>Picking Variables for a Household Penetration</vt:lpstr>
      <vt:lpstr>Picking Variables for a Household Penetration</vt:lpstr>
      <vt:lpstr>Using the Tree to Produce Rankings</vt:lpstr>
      <vt:lpstr>How Is Decision Tree Used (cont.)</vt:lpstr>
      <vt:lpstr>Decision Trees Are Local Models</vt:lpstr>
      <vt:lpstr>Decision Trees Are Local Models</vt:lpstr>
      <vt:lpstr>Growing Decision Trees</vt:lpstr>
      <vt:lpstr>Finding the Initial Split</vt:lpstr>
      <vt:lpstr>Finding the Initial Split</vt:lpstr>
      <vt:lpstr>Splitting on a Numeric Input Variable</vt:lpstr>
      <vt:lpstr>Splitting on a Categorical Input Variable</vt:lpstr>
      <vt:lpstr>Splitting in the Presence of Missing Values</vt:lpstr>
      <vt:lpstr>Growing the Full Tree</vt:lpstr>
      <vt:lpstr>Finding the Best Split</vt:lpstr>
      <vt:lpstr>Finding the Best Split</vt:lpstr>
      <vt:lpstr>Gini (Population Diversity) as a Splitting Criterion </vt:lpstr>
      <vt:lpstr>Gini (Population Diversity) </vt:lpstr>
      <vt:lpstr>Entropy Reduction or Information Gain as a Splitting Criterion</vt:lpstr>
      <vt:lpstr>Entropy Reduction </vt:lpstr>
      <vt:lpstr>Information Gain Ratio</vt:lpstr>
      <vt:lpstr>Chi-Square Test as a Splitting Criterion</vt:lpstr>
      <vt:lpstr>Chi-Square Test </vt:lpstr>
      <vt:lpstr>Incremental Response as a Splitting Criterion </vt:lpstr>
      <vt:lpstr>Reduction in Variance as a Splitting Criterion for Numeric Targets</vt:lpstr>
      <vt:lpstr>U.S. Bank Improves Incremental Response</vt:lpstr>
      <vt:lpstr>F Test</vt:lpstr>
      <vt:lpstr>Pruning</vt:lpstr>
      <vt:lpstr>The CART Pruning Algorithm</vt:lpstr>
      <vt:lpstr>The CART Pruning Algorithm</vt:lpstr>
      <vt:lpstr>The CART Pruning Algorithm</vt:lpstr>
      <vt:lpstr>The CART Pruning Algorithm</vt:lpstr>
      <vt:lpstr>The CART Pruning Algorithm</vt:lpstr>
      <vt:lpstr>The CART Pruning Algorithm</vt:lpstr>
      <vt:lpstr>Support Vector Machines</vt:lpstr>
      <vt:lpstr>Support Vector Machines</vt:lpstr>
      <vt:lpstr>Assessing the Quality of a Decision Tree</vt:lpstr>
      <vt:lpstr>When Are Decision Trees Appropriate?</vt:lpstr>
    </vt:vector>
  </TitlesOfParts>
  <Company>David Eccles School of Bsuiness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Deepti Deshpande</cp:lastModifiedBy>
  <cp:revision>75</cp:revision>
  <dcterms:created xsi:type="dcterms:W3CDTF">2014-01-29T21:31:00Z</dcterms:created>
  <dcterms:modified xsi:type="dcterms:W3CDTF">2014-02-23T04:24:47Z</dcterms:modified>
</cp:coreProperties>
</file>