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 id="28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9" d="100"/>
          <a:sy n="79" d="100"/>
        </p:scale>
        <p:origin x="-19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971A798C-226F-6C49-A99C-E3AEC22438D5}" type="datetimeFigureOut">
              <a:rPr lang="en-US" smtClean="0"/>
              <a:t>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89829-F6F3-514D-98A3-FC361C9CE103}" type="slidenum">
              <a:rPr lang="en-US" smtClean="0"/>
              <a:t>‹#›</a:t>
            </a:fld>
            <a:endParaRPr lang="en-US"/>
          </a:p>
        </p:txBody>
      </p:sp>
    </p:spTree>
    <p:extLst>
      <p:ext uri="{BB962C8B-B14F-4D97-AF65-F5344CB8AC3E}">
        <p14:creationId xmlns:p14="http://schemas.microsoft.com/office/powerpoint/2010/main" val="309544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971A798C-226F-6C49-A99C-E3AEC22438D5}" type="datetimeFigureOut">
              <a:rPr lang="en-US" smtClean="0"/>
              <a:t>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89829-F6F3-514D-98A3-FC361C9CE103}" type="slidenum">
              <a:rPr lang="en-US" smtClean="0"/>
              <a:t>‹#›</a:t>
            </a:fld>
            <a:endParaRPr lang="en-US"/>
          </a:p>
        </p:txBody>
      </p:sp>
    </p:spTree>
    <p:extLst>
      <p:ext uri="{BB962C8B-B14F-4D97-AF65-F5344CB8AC3E}">
        <p14:creationId xmlns:p14="http://schemas.microsoft.com/office/powerpoint/2010/main" val="1969195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971A798C-226F-6C49-A99C-E3AEC22438D5}" type="datetimeFigureOut">
              <a:rPr lang="en-US" smtClean="0"/>
              <a:t>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89829-F6F3-514D-98A3-FC361C9CE103}" type="slidenum">
              <a:rPr lang="en-US" smtClean="0"/>
              <a:t>‹#›</a:t>
            </a:fld>
            <a:endParaRPr lang="en-US"/>
          </a:p>
        </p:txBody>
      </p:sp>
    </p:spTree>
    <p:extLst>
      <p:ext uri="{BB962C8B-B14F-4D97-AF65-F5344CB8AC3E}">
        <p14:creationId xmlns:p14="http://schemas.microsoft.com/office/powerpoint/2010/main" val="3869493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971A798C-226F-6C49-A99C-E3AEC22438D5}" type="datetimeFigureOut">
              <a:rPr lang="en-US" smtClean="0"/>
              <a:t>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89829-F6F3-514D-98A3-FC361C9CE103}" type="slidenum">
              <a:rPr lang="en-US" smtClean="0"/>
              <a:t>‹#›</a:t>
            </a:fld>
            <a:endParaRPr lang="en-US"/>
          </a:p>
        </p:txBody>
      </p:sp>
    </p:spTree>
    <p:extLst>
      <p:ext uri="{BB962C8B-B14F-4D97-AF65-F5344CB8AC3E}">
        <p14:creationId xmlns:p14="http://schemas.microsoft.com/office/powerpoint/2010/main" val="1058597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971A798C-226F-6C49-A99C-E3AEC22438D5}" type="datetimeFigureOut">
              <a:rPr lang="en-US" smtClean="0"/>
              <a:t>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89829-F6F3-514D-98A3-FC361C9CE103}" type="slidenum">
              <a:rPr lang="en-US" smtClean="0"/>
              <a:t>‹#›</a:t>
            </a:fld>
            <a:endParaRPr lang="en-US"/>
          </a:p>
        </p:txBody>
      </p:sp>
    </p:spTree>
    <p:extLst>
      <p:ext uri="{BB962C8B-B14F-4D97-AF65-F5344CB8AC3E}">
        <p14:creationId xmlns:p14="http://schemas.microsoft.com/office/powerpoint/2010/main" val="308713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971A798C-226F-6C49-A99C-E3AEC22438D5}" type="datetimeFigureOut">
              <a:rPr lang="en-US" smtClean="0"/>
              <a:t>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89829-F6F3-514D-98A3-FC361C9CE103}" type="slidenum">
              <a:rPr lang="en-US" smtClean="0"/>
              <a:t>‹#›</a:t>
            </a:fld>
            <a:endParaRPr lang="en-US"/>
          </a:p>
        </p:txBody>
      </p:sp>
    </p:spTree>
    <p:extLst>
      <p:ext uri="{BB962C8B-B14F-4D97-AF65-F5344CB8AC3E}">
        <p14:creationId xmlns:p14="http://schemas.microsoft.com/office/powerpoint/2010/main" val="318379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971A798C-226F-6C49-A99C-E3AEC22438D5}" type="datetimeFigureOut">
              <a:rPr lang="en-US" smtClean="0"/>
              <a:t>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989829-F6F3-514D-98A3-FC361C9CE103}" type="slidenum">
              <a:rPr lang="en-US" smtClean="0"/>
              <a:t>‹#›</a:t>
            </a:fld>
            <a:endParaRPr lang="en-US"/>
          </a:p>
        </p:txBody>
      </p:sp>
    </p:spTree>
    <p:extLst>
      <p:ext uri="{BB962C8B-B14F-4D97-AF65-F5344CB8AC3E}">
        <p14:creationId xmlns:p14="http://schemas.microsoft.com/office/powerpoint/2010/main" val="140282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971A798C-226F-6C49-A99C-E3AEC22438D5}" type="datetimeFigureOut">
              <a:rPr lang="en-US" smtClean="0"/>
              <a:t>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989829-F6F3-514D-98A3-FC361C9CE103}" type="slidenum">
              <a:rPr lang="en-US" smtClean="0"/>
              <a:t>‹#›</a:t>
            </a:fld>
            <a:endParaRPr lang="en-US"/>
          </a:p>
        </p:txBody>
      </p:sp>
    </p:spTree>
    <p:extLst>
      <p:ext uri="{BB962C8B-B14F-4D97-AF65-F5344CB8AC3E}">
        <p14:creationId xmlns:p14="http://schemas.microsoft.com/office/powerpoint/2010/main" val="2442094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1A798C-226F-6C49-A99C-E3AEC22438D5}" type="datetimeFigureOut">
              <a:rPr lang="en-US" smtClean="0"/>
              <a:t>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989829-F6F3-514D-98A3-FC361C9CE103}" type="slidenum">
              <a:rPr lang="en-US" smtClean="0"/>
              <a:t>‹#›</a:t>
            </a:fld>
            <a:endParaRPr lang="en-US"/>
          </a:p>
        </p:txBody>
      </p:sp>
    </p:spTree>
    <p:extLst>
      <p:ext uri="{BB962C8B-B14F-4D97-AF65-F5344CB8AC3E}">
        <p14:creationId xmlns:p14="http://schemas.microsoft.com/office/powerpoint/2010/main" val="229649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71A798C-226F-6C49-A99C-E3AEC22438D5}" type="datetimeFigureOut">
              <a:rPr lang="en-US" smtClean="0"/>
              <a:t>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89829-F6F3-514D-98A3-FC361C9CE103}" type="slidenum">
              <a:rPr lang="en-US" smtClean="0"/>
              <a:t>‹#›</a:t>
            </a:fld>
            <a:endParaRPr lang="en-US"/>
          </a:p>
        </p:txBody>
      </p:sp>
    </p:spTree>
    <p:extLst>
      <p:ext uri="{BB962C8B-B14F-4D97-AF65-F5344CB8AC3E}">
        <p14:creationId xmlns:p14="http://schemas.microsoft.com/office/powerpoint/2010/main" val="4030183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71A798C-226F-6C49-A99C-E3AEC22438D5}" type="datetimeFigureOut">
              <a:rPr lang="en-US" smtClean="0"/>
              <a:t>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89829-F6F3-514D-98A3-FC361C9CE103}" type="slidenum">
              <a:rPr lang="en-US" smtClean="0"/>
              <a:t>‹#›</a:t>
            </a:fld>
            <a:endParaRPr lang="en-US"/>
          </a:p>
        </p:txBody>
      </p:sp>
    </p:spTree>
    <p:extLst>
      <p:ext uri="{BB962C8B-B14F-4D97-AF65-F5344CB8AC3E}">
        <p14:creationId xmlns:p14="http://schemas.microsoft.com/office/powerpoint/2010/main" val="26065557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A798C-226F-6C49-A99C-E3AEC22438D5}" type="datetimeFigureOut">
              <a:rPr lang="en-US" smtClean="0"/>
              <a:t>2/2/14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989829-F6F3-514D-98A3-FC361C9CE103}" type="slidenum">
              <a:rPr lang="en-US" smtClean="0"/>
              <a:t>‹#›</a:t>
            </a:fld>
            <a:endParaRPr lang="en-US"/>
          </a:p>
        </p:txBody>
      </p:sp>
    </p:spTree>
    <p:extLst>
      <p:ext uri="{BB962C8B-B14F-4D97-AF65-F5344CB8AC3E}">
        <p14:creationId xmlns:p14="http://schemas.microsoft.com/office/powerpoint/2010/main" val="4079963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Chapter</a:t>
            </a:r>
            <a:r>
              <a:rPr lang="zh-CN" altLang="en-US" dirty="0" smtClean="0"/>
              <a:t> </a:t>
            </a:r>
            <a:r>
              <a:rPr lang="en-US" altLang="zh-CN" dirty="0" smtClean="0"/>
              <a:t>8</a:t>
            </a:r>
            <a:br>
              <a:rPr lang="en-US" altLang="zh-CN" dirty="0" smtClean="0"/>
            </a:br>
            <a:r>
              <a:rPr lang="en-US" altLang="zh-CN" dirty="0" smtClean="0"/>
              <a:t>Artificial Neural Networks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6652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Network Example</a:t>
            </a:r>
            <a:endParaRPr lang="en-US" dirty="0"/>
          </a:p>
        </p:txBody>
      </p:sp>
      <p:sp>
        <p:nvSpPr>
          <p:cNvPr id="3" name="Content Placeholder 2"/>
          <p:cNvSpPr>
            <a:spLocks noGrp="1"/>
          </p:cNvSpPr>
          <p:nvPr>
            <p:ph idx="1"/>
          </p:nvPr>
        </p:nvSpPr>
        <p:spPr/>
        <p:txBody>
          <a:bodyPr/>
          <a:lstStyle/>
          <a:p>
            <a:r>
              <a:rPr lang="en-US" dirty="0" smtClean="0"/>
              <a:t>The hidden layer is connected neither to the inputs nor to the output of the network. </a:t>
            </a:r>
          </a:p>
          <a:p>
            <a:r>
              <a:rPr lang="en-US" dirty="0" smtClean="0"/>
              <a:t>Each unit in the hidden layer is typically fully connected to all the units in the input layer.</a:t>
            </a:r>
            <a:r>
              <a:rPr lang="zh-CN" altLang="en-US" dirty="0" smtClean="0"/>
              <a:t> </a:t>
            </a:r>
            <a:endParaRPr lang="en-US" dirty="0"/>
          </a:p>
        </p:txBody>
      </p:sp>
    </p:spTree>
    <p:extLst>
      <p:ext uri="{BB962C8B-B14F-4D97-AF65-F5344CB8AC3E}">
        <p14:creationId xmlns:p14="http://schemas.microsoft.com/office/powerpoint/2010/main" val="611327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Topologies</a:t>
            </a:r>
            <a:endParaRPr lang="en-US" dirty="0"/>
          </a:p>
        </p:txBody>
      </p:sp>
      <p:sp>
        <p:nvSpPr>
          <p:cNvPr id="3" name="Content Placeholder 2"/>
          <p:cNvSpPr>
            <a:spLocks noGrp="1"/>
          </p:cNvSpPr>
          <p:nvPr>
            <p:ph idx="1"/>
          </p:nvPr>
        </p:nvSpPr>
        <p:spPr/>
        <p:txBody>
          <a:bodyPr>
            <a:normAutofit/>
          </a:bodyPr>
          <a:lstStyle/>
          <a:p>
            <a:r>
              <a:rPr lang="en-US" sz="2400" dirty="0" smtClean="0"/>
              <a:t>It is possible for the output layer to have more than one unit.</a:t>
            </a:r>
            <a:r>
              <a:rPr lang="zh-CN" altLang="en-US" sz="2400" dirty="0" smtClean="0"/>
              <a:t> </a:t>
            </a:r>
            <a:endParaRPr lang="en-US" altLang="zh-CN" sz="2400" dirty="0" smtClean="0"/>
          </a:p>
          <a:p>
            <a:r>
              <a:rPr lang="en-US" sz="2400" dirty="0" smtClean="0"/>
              <a:t>This network has more than one output and is used to estimate the probability that customers will make a purchase in each of three departments.</a:t>
            </a:r>
            <a:r>
              <a:rPr lang="zh-CN" altLang="en-US" sz="2400" dirty="0" smtClean="0"/>
              <a:t> </a:t>
            </a:r>
            <a:endParaRPr lang="en-US" altLang="zh-CN" sz="2400" dirty="0" smtClean="0"/>
          </a:p>
          <a:p>
            <a:endParaRPr lang="en-US" sz="2400" dirty="0"/>
          </a:p>
        </p:txBody>
      </p:sp>
      <p:pic>
        <p:nvPicPr>
          <p:cNvPr id="4" name="Picture 3"/>
          <p:cNvPicPr>
            <a:picLocks noChangeAspect="1"/>
          </p:cNvPicPr>
          <p:nvPr/>
        </p:nvPicPr>
        <p:blipFill>
          <a:blip r:embed="rId2"/>
          <a:stretch>
            <a:fillRect/>
          </a:stretch>
        </p:blipFill>
        <p:spPr>
          <a:xfrm>
            <a:off x="232927" y="3234075"/>
            <a:ext cx="8750300" cy="3238500"/>
          </a:xfrm>
          <a:prstGeom prst="rect">
            <a:avLst/>
          </a:prstGeom>
        </p:spPr>
      </p:pic>
    </p:spTree>
    <p:extLst>
      <p:ext uri="{BB962C8B-B14F-4D97-AF65-F5344CB8AC3E}">
        <p14:creationId xmlns:p14="http://schemas.microsoft.com/office/powerpoint/2010/main" val="290723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Topologies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Given three</a:t>
            </a:r>
            <a:r>
              <a:rPr lang="zh-CN" altLang="en-US" dirty="0" smtClean="0"/>
              <a:t> </a:t>
            </a:r>
            <a:r>
              <a:rPr lang="en-US" dirty="0" smtClean="0"/>
              <a:t>outputs, how can the department store determine the right promotion or promotions to offer the customer?</a:t>
            </a:r>
            <a:r>
              <a:rPr lang="zh-CN" altLang="en-US" dirty="0" smtClean="0"/>
              <a:t> </a:t>
            </a:r>
            <a:endParaRPr lang="en-US" altLang="zh-CN" dirty="0" smtClean="0"/>
          </a:p>
          <a:p>
            <a:pPr lvl="1"/>
            <a:r>
              <a:rPr lang="en-US" dirty="0" smtClean="0"/>
              <a:t>Take the department corresponding to the output with the maximum value. </a:t>
            </a:r>
          </a:p>
          <a:p>
            <a:pPr lvl="1"/>
            <a:r>
              <a:rPr lang="en-US" dirty="0" smtClean="0"/>
              <a:t>Take departments corresponding to the outputs with the top three values.</a:t>
            </a:r>
            <a:r>
              <a:rPr lang="zh-CN" altLang="en-US" dirty="0" smtClean="0"/>
              <a:t> </a:t>
            </a:r>
            <a:endParaRPr lang="en-US" altLang="zh-CN" dirty="0" smtClean="0"/>
          </a:p>
          <a:p>
            <a:pPr lvl="1"/>
            <a:r>
              <a:rPr lang="en-US" dirty="0" smtClean="0"/>
              <a:t>Take all departments corresponding to the outputs that exceed some threshold value. </a:t>
            </a:r>
          </a:p>
          <a:p>
            <a:pPr lvl="1"/>
            <a:r>
              <a:rPr lang="en-US" dirty="0" smtClean="0"/>
              <a:t>Take all departments corresponding to units that are some percentage of the unit with the maximum value.</a:t>
            </a:r>
            <a:r>
              <a:rPr lang="zh-CN" altLang="en-US" dirty="0" smtClean="0"/>
              <a:t> </a:t>
            </a:r>
            <a:endParaRPr lang="en-US" dirty="0"/>
          </a:p>
        </p:txBody>
      </p:sp>
    </p:spTree>
    <p:extLst>
      <p:ext uri="{BB962C8B-B14F-4D97-AF65-F5344CB8AC3E}">
        <p14:creationId xmlns:p14="http://schemas.microsoft.com/office/powerpoint/2010/main" val="2910396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Topologies</a:t>
            </a:r>
            <a:endParaRPr lang="en-US" dirty="0"/>
          </a:p>
        </p:txBody>
      </p:sp>
      <p:sp>
        <p:nvSpPr>
          <p:cNvPr id="3" name="Content Placeholder 2"/>
          <p:cNvSpPr>
            <a:spLocks noGrp="1"/>
          </p:cNvSpPr>
          <p:nvPr>
            <p:ph idx="1"/>
          </p:nvPr>
        </p:nvSpPr>
        <p:spPr/>
        <p:txBody>
          <a:bodyPr/>
          <a:lstStyle/>
          <a:p>
            <a:r>
              <a:rPr lang="en-US" dirty="0"/>
              <a:t>S</a:t>
            </a:r>
            <a:r>
              <a:rPr lang="en-US" dirty="0" smtClean="0"/>
              <a:t>everal variations on the basic neural network architecture.</a:t>
            </a:r>
            <a:r>
              <a:rPr lang="zh-CN" altLang="en-US" dirty="0" smtClean="0"/>
              <a:t> </a:t>
            </a:r>
            <a:endParaRPr lang="en-US" dirty="0"/>
          </a:p>
        </p:txBody>
      </p:sp>
      <p:pic>
        <p:nvPicPr>
          <p:cNvPr id="4" name="Picture 3"/>
          <p:cNvPicPr>
            <a:picLocks noChangeAspect="1"/>
          </p:cNvPicPr>
          <p:nvPr/>
        </p:nvPicPr>
        <p:blipFill>
          <a:blip r:embed="rId2"/>
          <a:stretch>
            <a:fillRect/>
          </a:stretch>
        </p:blipFill>
        <p:spPr>
          <a:xfrm>
            <a:off x="1286189" y="2609667"/>
            <a:ext cx="5870024" cy="4146558"/>
          </a:xfrm>
          <a:prstGeom prst="rect">
            <a:avLst/>
          </a:prstGeom>
        </p:spPr>
      </p:pic>
    </p:spTree>
    <p:extLst>
      <p:ext uri="{BB962C8B-B14F-4D97-AF65-F5344CB8AC3E}">
        <p14:creationId xmlns:p14="http://schemas.microsoft.com/office/powerpoint/2010/main" val="1075534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Sample Application: Real Estate Appraisal</a:t>
            </a:r>
            <a:endParaRPr lang="en-US" dirty="0"/>
          </a:p>
        </p:txBody>
      </p:sp>
      <p:sp>
        <p:nvSpPr>
          <p:cNvPr id="3" name="Content Placeholder 2"/>
          <p:cNvSpPr>
            <a:spLocks noGrp="1"/>
          </p:cNvSpPr>
          <p:nvPr>
            <p:ph idx="1"/>
          </p:nvPr>
        </p:nvSpPr>
        <p:spPr/>
        <p:txBody>
          <a:bodyPr>
            <a:normAutofit fontScale="92500"/>
          </a:bodyPr>
          <a:lstStyle/>
          <a:p>
            <a:r>
              <a:rPr lang="en-US" dirty="0" smtClean="0"/>
              <a:t>A neural network takes specific inputs</a:t>
            </a:r>
            <a:r>
              <a:rPr lang="en-US" altLang="zh-CN" dirty="0" smtClean="0"/>
              <a:t>:</a:t>
            </a:r>
            <a:r>
              <a:rPr lang="zh-CN" altLang="en-US" dirty="0" smtClean="0"/>
              <a:t> </a:t>
            </a:r>
            <a:r>
              <a:rPr lang="en-US" dirty="0" smtClean="0"/>
              <a:t>the information from the housing sheet </a:t>
            </a:r>
          </a:p>
          <a:p>
            <a:r>
              <a:rPr lang="en-US" dirty="0"/>
              <a:t>S</a:t>
            </a:r>
            <a:r>
              <a:rPr lang="en-US" dirty="0" smtClean="0"/>
              <a:t>pecific output</a:t>
            </a:r>
            <a:r>
              <a:rPr lang="en-US" altLang="zh-CN" dirty="0" smtClean="0"/>
              <a:t>:</a:t>
            </a:r>
            <a:r>
              <a:rPr lang="zh-CN" altLang="en-US" dirty="0" smtClean="0"/>
              <a:t> </a:t>
            </a:r>
            <a:r>
              <a:rPr lang="en-US" dirty="0" smtClean="0"/>
              <a:t>an appraised value for the house.</a:t>
            </a:r>
            <a:r>
              <a:rPr lang="zh-CN" altLang="en-US" dirty="0" smtClean="0"/>
              <a:t> </a:t>
            </a:r>
            <a:endParaRPr lang="en-US" altLang="zh-CN" dirty="0" smtClean="0"/>
          </a:p>
          <a:p>
            <a:r>
              <a:rPr lang="en-US" altLang="zh-CN" dirty="0" smtClean="0"/>
              <a:t>The process of training the network is actually the process of adjusting weights inside it to arrive at the best combination of weights for making the desired predictions.</a:t>
            </a:r>
            <a:r>
              <a:rPr lang="zh-CN" altLang="en-US" dirty="0" smtClean="0"/>
              <a:t> </a:t>
            </a:r>
            <a:endParaRPr lang="en-US" altLang="zh-CN" dirty="0" smtClean="0"/>
          </a:p>
          <a:p>
            <a:r>
              <a:rPr lang="en-US" dirty="0" smtClean="0"/>
              <a:t>This process of adjusting weights is sensitive to the representation of the data going in.</a:t>
            </a:r>
            <a:r>
              <a:rPr lang="zh-CN" altLang="en-US" dirty="0" smtClean="0"/>
              <a:t> </a:t>
            </a:r>
            <a:endParaRPr lang="en-US" altLang="zh-CN" dirty="0" smtClean="0"/>
          </a:p>
        </p:txBody>
      </p:sp>
    </p:spTree>
    <p:extLst>
      <p:ext uri="{BB962C8B-B14F-4D97-AF65-F5344CB8AC3E}">
        <p14:creationId xmlns:p14="http://schemas.microsoft.com/office/powerpoint/2010/main" val="1985582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Sample Application: Real Estate Appraisal</a:t>
            </a:r>
            <a:endParaRPr lang="en-US" dirty="0"/>
          </a:p>
        </p:txBody>
      </p:sp>
      <p:sp>
        <p:nvSpPr>
          <p:cNvPr id="3" name="Content Placeholder 2"/>
          <p:cNvSpPr>
            <a:spLocks noGrp="1"/>
          </p:cNvSpPr>
          <p:nvPr>
            <p:ph idx="1"/>
          </p:nvPr>
        </p:nvSpPr>
        <p:spPr/>
        <p:txBody>
          <a:bodyPr/>
          <a:lstStyle/>
          <a:p>
            <a:r>
              <a:rPr lang="en-US" dirty="0" smtClean="0"/>
              <a:t>After the network has been trained, the performance of each generation must be measured on the validation set to select the generation of weights that minimizes error on data not used for training.</a:t>
            </a:r>
            <a:r>
              <a:rPr lang="zh-CN" altLang="en-US" dirty="0" smtClean="0"/>
              <a:t> </a:t>
            </a:r>
            <a:endParaRPr lang="en-US" altLang="zh-CN" dirty="0" smtClean="0"/>
          </a:p>
          <a:p>
            <a:r>
              <a:rPr lang="en-US" dirty="0" smtClean="0"/>
              <a:t>When the model‘s performance on the validation set is satisfactory, the neural network model is ready for use.</a:t>
            </a:r>
            <a:r>
              <a:rPr lang="zh-CN" altLang="en-US" dirty="0" smtClean="0"/>
              <a:t> </a:t>
            </a:r>
            <a:endParaRPr lang="en-US" dirty="0" smtClean="0"/>
          </a:p>
          <a:p>
            <a:endParaRPr lang="en-US" dirty="0"/>
          </a:p>
        </p:txBody>
      </p:sp>
    </p:spTree>
    <p:extLst>
      <p:ext uri="{BB962C8B-B14F-4D97-AF65-F5344CB8AC3E}">
        <p14:creationId xmlns:p14="http://schemas.microsoft.com/office/powerpoint/2010/main" val="2756417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Training Neural Networks</a:t>
            </a:r>
            <a:endParaRPr lang="en-US" dirty="0"/>
          </a:p>
        </p:txBody>
      </p:sp>
      <p:sp>
        <p:nvSpPr>
          <p:cNvPr id="3" name="Content Placeholder 2"/>
          <p:cNvSpPr>
            <a:spLocks noGrp="1"/>
          </p:cNvSpPr>
          <p:nvPr>
            <p:ph idx="1"/>
          </p:nvPr>
        </p:nvSpPr>
        <p:spPr/>
        <p:txBody>
          <a:bodyPr>
            <a:normAutofit/>
          </a:bodyPr>
          <a:lstStyle/>
          <a:p>
            <a:r>
              <a:rPr lang="en-US" dirty="0" smtClean="0"/>
              <a:t>Training a neural network means using the training data to adjust the network weights so that the model does a good job of estimating target values for records that are not part of the training data.</a:t>
            </a:r>
            <a:r>
              <a:rPr lang="zh-CN" altLang="en-US" dirty="0" smtClean="0"/>
              <a:t> </a:t>
            </a:r>
            <a:endParaRPr lang="en-US" altLang="zh-CN" dirty="0" smtClean="0"/>
          </a:p>
          <a:p>
            <a:r>
              <a:rPr lang="en-US" dirty="0" smtClean="0"/>
              <a:t>the first successful training method and</a:t>
            </a:r>
            <a:r>
              <a:rPr lang="zh-CN" altLang="en-US" dirty="0" smtClean="0"/>
              <a:t> </a:t>
            </a:r>
            <a:r>
              <a:rPr lang="en-US" altLang="zh-CN" dirty="0" smtClean="0"/>
              <a:t>easiest</a:t>
            </a:r>
            <a:r>
              <a:rPr lang="zh-CN" altLang="en-US" dirty="0" smtClean="0"/>
              <a:t> </a:t>
            </a:r>
            <a:r>
              <a:rPr lang="en-US" altLang="zh-CN" dirty="0" smtClean="0"/>
              <a:t>way</a:t>
            </a:r>
            <a:r>
              <a:rPr lang="zh-CN" altLang="en-US" dirty="0" smtClean="0"/>
              <a:t> </a:t>
            </a:r>
            <a:r>
              <a:rPr lang="en-US" dirty="0" smtClean="0"/>
              <a:t>for neural networks was </a:t>
            </a:r>
            <a:r>
              <a:rPr lang="en-US" b="1" dirty="0" smtClean="0"/>
              <a:t>back propagation.</a:t>
            </a:r>
            <a:r>
              <a:rPr lang="zh-CN" altLang="en-US" b="1" dirty="0" smtClean="0"/>
              <a:t> </a:t>
            </a:r>
            <a:endParaRPr lang="en-US" b="1" dirty="0"/>
          </a:p>
        </p:txBody>
      </p:sp>
    </p:spTree>
    <p:extLst>
      <p:ext uri="{BB962C8B-B14F-4D97-AF65-F5344CB8AC3E}">
        <p14:creationId xmlns:p14="http://schemas.microsoft.com/office/powerpoint/2010/main" val="3337019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 Propagation</a:t>
            </a:r>
            <a:endParaRPr lang="en-US" dirty="0"/>
          </a:p>
        </p:txBody>
      </p:sp>
      <p:sp>
        <p:nvSpPr>
          <p:cNvPr id="3" name="Content Placeholder 2"/>
          <p:cNvSpPr>
            <a:spLocks noGrp="1"/>
          </p:cNvSpPr>
          <p:nvPr>
            <p:ph idx="1"/>
          </p:nvPr>
        </p:nvSpPr>
        <p:spPr/>
        <p:txBody>
          <a:bodyPr>
            <a:normAutofit/>
          </a:bodyPr>
          <a:lstStyle/>
          <a:p>
            <a:r>
              <a:rPr lang="en-US" dirty="0" smtClean="0"/>
              <a:t>Main</a:t>
            </a:r>
            <a:r>
              <a:rPr lang="zh-CN" altLang="en-US" dirty="0" smtClean="0"/>
              <a:t> </a:t>
            </a:r>
            <a:r>
              <a:rPr lang="en-US" altLang="zh-CN" dirty="0" smtClean="0"/>
              <a:t>steps:</a:t>
            </a:r>
            <a:endParaRPr lang="en-US" dirty="0" smtClean="0"/>
          </a:p>
          <a:p>
            <a:pPr lvl="1"/>
            <a:r>
              <a:rPr lang="en-US" dirty="0" smtClean="0"/>
              <a:t>The network gets a training example and, using the existing weights in the network, it calculates the output or outputs. </a:t>
            </a:r>
          </a:p>
          <a:p>
            <a:pPr lvl="1"/>
            <a:r>
              <a:rPr lang="en-US" dirty="0"/>
              <a:t>C</a:t>
            </a:r>
            <a:r>
              <a:rPr lang="en-US" dirty="0" smtClean="0"/>
              <a:t>alculates the error by taking the difference between the calculated result and the actual target value. </a:t>
            </a:r>
          </a:p>
          <a:p>
            <a:pPr lvl="1"/>
            <a:r>
              <a:rPr lang="en-US" dirty="0" smtClean="0"/>
              <a:t>The error is fed back through the network and the weights are adjusted to minimize the error.</a:t>
            </a:r>
            <a:r>
              <a:rPr lang="zh-CN" altLang="en-US" dirty="0" smtClean="0"/>
              <a:t> </a:t>
            </a:r>
            <a:endParaRPr lang="en-US" dirty="0"/>
          </a:p>
        </p:txBody>
      </p:sp>
    </p:spTree>
    <p:extLst>
      <p:ext uri="{BB962C8B-B14F-4D97-AF65-F5344CB8AC3E}">
        <p14:creationId xmlns:p14="http://schemas.microsoft.com/office/powerpoint/2010/main" val="2306604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Pruning a Neural Network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One of the dangers with any of the training techniques is falling into something called a </a:t>
            </a:r>
            <a:r>
              <a:rPr lang="en-US" b="1" dirty="0" smtClean="0"/>
              <a:t>local optimum</a:t>
            </a:r>
            <a:r>
              <a:rPr lang="en-US" dirty="0" smtClean="0"/>
              <a:t>.</a:t>
            </a:r>
            <a:r>
              <a:rPr lang="zh-CN" altLang="en-US" dirty="0" smtClean="0"/>
              <a:t> </a:t>
            </a:r>
            <a:endParaRPr lang="en-US" altLang="zh-CN" dirty="0" smtClean="0"/>
          </a:p>
          <a:p>
            <a:r>
              <a:rPr lang="en-US" dirty="0" smtClean="0"/>
              <a:t>Another danger is </a:t>
            </a:r>
            <a:r>
              <a:rPr lang="en-US" b="1" dirty="0" err="1" smtClean="0"/>
              <a:t>overfitting</a:t>
            </a:r>
            <a:r>
              <a:rPr lang="en-US" dirty="0" smtClean="0"/>
              <a:t>.</a:t>
            </a:r>
            <a:r>
              <a:rPr lang="zh-CN" altLang="en-US" dirty="0" smtClean="0"/>
              <a:t> </a:t>
            </a:r>
            <a:endParaRPr lang="en-US" altLang="zh-CN" dirty="0" smtClean="0"/>
          </a:p>
          <a:p>
            <a:pPr lvl="1"/>
            <a:r>
              <a:rPr lang="en-US" dirty="0" smtClean="0"/>
              <a:t>An </a:t>
            </a:r>
            <a:r>
              <a:rPr lang="en-US" dirty="0" err="1" smtClean="0"/>
              <a:t>overfit</a:t>
            </a:r>
            <a:r>
              <a:rPr lang="en-US" dirty="0" smtClean="0"/>
              <a:t> model does not generalize well. </a:t>
            </a:r>
          </a:p>
          <a:p>
            <a:pPr lvl="1"/>
            <a:r>
              <a:rPr lang="en-US" dirty="0" smtClean="0"/>
              <a:t>Use</a:t>
            </a:r>
            <a:r>
              <a:rPr lang="zh-CN" altLang="en-US" dirty="0" smtClean="0"/>
              <a:t> </a:t>
            </a:r>
            <a:r>
              <a:rPr lang="en-US" dirty="0" smtClean="0"/>
              <a:t>validation set in a manner analogous to the pruning of a decision tree.</a:t>
            </a:r>
            <a:r>
              <a:rPr lang="zh-CN" altLang="en-US" dirty="0" smtClean="0"/>
              <a:t> </a:t>
            </a:r>
            <a:endParaRPr lang="en-US" altLang="zh-CN" dirty="0" smtClean="0"/>
          </a:p>
          <a:p>
            <a:pPr lvl="1"/>
            <a:r>
              <a:rPr lang="en-US" dirty="0" smtClean="0"/>
              <a:t>Each set of weights represents a different candidate model. </a:t>
            </a:r>
          </a:p>
          <a:p>
            <a:pPr lvl="1"/>
            <a:r>
              <a:rPr lang="en-US" dirty="0" smtClean="0"/>
              <a:t>These models are applied to the validation set and the model with the lowest error on the validation data is chosen as the final model.</a:t>
            </a:r>
            <a:r>
              <a:rPr lang="zh-CN" altLang="en-US" dirty="0" smtClean="0"/>
              <a:t> </a:t>
            </a:r>
            <a:endParaRPr lang="en-US" dirty="0"/>
          </a:p>
        </p:txBody>
      </p:sp>
    </p:spTree>
    <p:extLst>
      <p:ext uri="{BB962C8B-B14F-4D97-AF65-F5344CB8AC3E}">
        <p14:creationId xmlns:p14="http://schemas.microsoft.com/office/powerpoint/2010/main" val="3484629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 a Neural Network</a:t>
            </a:r>
            <a:endParaRPr lang="en-US" dirty="0"/>
          </a:p>
        </p:txBody>
      </p:sp>
      <p:sp>
        <p:nvSpPr>
          <p:cNvPr id="3" name="Content Placeholder 2"/>
          <p:cNvSpPr>
            <a:spLocks noGrp="1"/>
          </p:cNvSpPr>
          <p:nvPr>
            <p:ph idx="1"/>
          </p:nvPr>
        </p:nvSpPr>
        <p:spPr/>
        <p:txBody>
          <a:bodyPr>
            <a:normAutofit/>
          </a:bodyPr>
          <a:lstStyle/>
          <a:p>
            <a:r>
              <a:rPr lang="en-US" sz="2400" dirty="0" smtClean="0"/>
              <a:t>After twenty training iterations, error on the training data is nearly zero, but error on the validation data reached its lowest value after just seven iterations</a:t>
            </a:r>
            <a:endParaRPr lang="en-US" sz="2400" dirty="0"/>
          </a:p>
        </p:txBody>
      </p:sp>
      <p:pic>
        <p:nvPicPr>
          <p:cNvPr id="4" name="Picture 3"/>
          <p:cNvPicPr>
            <a:picLocks noChangeAspect="1"/>
          </p:cNvPicPr>
          <p:nvPr/>
        </p:nvPicPr>
        <p:blipFill>
          <a:blip r:embed="rId2"/>
          <a:stretch>
            <a:fillRect/>
          </a:stretch>
        </p:blipFill>
        <p:spPr>
          <a:xfrm>
            <a:off x="771712" y="2960236"/>
            <a:ext cx="7069881" cy="3897764"/>
          </a:xfrm>
          <a:prstGeom prst="rect">
            <a:avLst/>
          </a:prstGeom>
        </p:spPr>
      </p:pic>
    </p:spTree>
    <p:extLst>
      <p:ext uri="{BB962C8B-B14F-4D97-AF65-F5344CB8AC3E}">
        <p14:creationId xmlns:p14="http://schemas.microsoft.com/office/powerpoint/2010/main" val="4206911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Neural networks are a class of powerful, flexible, general-purpose techniques readily applied to prediction, estimation, and classification problems.</a:t>
            </a:r>
            <a:r>
              <a:rPr lang="zh-CN" altLang="en-US" dirty="0" smtClean="0"/>
              <a:t> </a:t>
            </a:r>
            <a:endParaRPr lang="en-US" altLang="zh-CN" dirty="0" smtClean="0"/>
          </a:p>
          <a:p>
            <a:r>
              <a:rPr lang="en-US" dirty="0" smtClean="0"/>
              <a:t>The first artificial neural networks were conscious attempts to simulate the workings of biological neural networks using digital computers.</a:t>
            </a:r>
            <a:r>
              <a:rPr lang="zh-CN" altLang="en-US" dirty="0" smtClean="0"/>
              <a:t> </a:t>
            </a:r>
            <a:endParaRPr lang="en-US" dirty="0"/>
          </a:p>
        </p:txBody>
      </p:sp>
    </p:spTree>
    <p:extLst>
      <p:ext uri="{BB962C8B-B14F-4D97-AF65-F5344CB8AC3E}">
        <p14:creationId xmlns:p14="http://schemas.microsoft.com/office/powerpoint/2010/main" val="3077667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Neural Networks in Practice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Steps</a:t>
            </a:r>
            <a:r>
              <a:rPr lang="zh-CN" altLang="en-US" dirty="0" smtClean="0"/>
              <a:t> </a:t>
            </a:r>
            <a:r>
              <a:rPr lang="en-US" altLang="zh-CN" dirty="0" smtClean="0"/>
              <a:t>of</a:t>
            </a:r>
            <a:r>
              <a:rPr lang="zh-CN" altLang="en-US" dirty="0" smtClean="0"/>
              <a:t> </a:t>
            </a:r>
            <a:r>
              <a:rPr lang="en-US" altLang="zh-CN" dirty="0" smtClean="0"/>
              <a:t>building</a:t>
            </a:r>
            <a:r>
              <a:rPr lang="zh-CN" altLang="en-US" dirty="0" smtClean="0"/>
              <a:t> </a:t>
            </a:r>
            <a:r>
              <a:rPr lang="en-US" altLang="zh-CN" dirty="0" smtClean="0"/>
              <a:t>a</a:t>
            </a:r>
            <a:r>
              <a:rPr lang="zh-CN" altLang="en-US" dirty="0" smtClean="0"/>
              <a:t> </a:t>
            </a:r>
            <a:r>
              <a:rPr lang="en-US" altLang="zh-CN" dirty="0" smtClean="0"/>
              <a:t>NN:</a:t>
            </a:r>
          </a:p>
          <a:p>
            <a:pPr lvl="1"/>
            <a:r>
              <a:rPr lang="en-US" dirty="0" smtClean="0"/>
              <a:t>1. Identify the input and output features. </a:t>
            </a:r>
          </a:p>
          <a:p>
            <a:pPr lvl="1"/>
            <a:r>
              <a:rPr lang="en-US" dirty="0" smtClean="0"/>
              <a:t>2. Standardize the inputs. </a:t>
            </a:r>
          </a:p>
          <a:p>
            <a:pPr lvl="1"/>
            <a:r>
              <a:rPr lang="en-US" dirty="0" smtClean="0"/>
              <a:t>3. Set up a network with an appropriate topology. </a:t>
            </a:r>
          </a:p>
          <a:p>
            <a:pPr lvl="1"/>
            <a:r>
              <a:rPr lang="en-US" dirty="0" smtClean="0"/>
              <a:t>4. Train the network on a representative set of training examples. </a:t>
            </a:r>
          </a:p>
          <a:p>
            <a:pPr lvl="1"/>
            <a:r>
              <a:rPr lang="en-US" dirty="0" smtClean="0"/>
              <a:t>5. Use the validation set to choose the set of weights that minimizes the error. </a:t>
            </a:r>
          </a:p>
          <a:p>
            <a:pPr lvl="1"/>
            <a:r>
              <a:rPr lang="en-US" dirty="0" smtClean="0"/>
              <a:t>6. Evaluate the network using the test set to see how well it performs.</a:t>
            </a:r>
          </a:p>
          <a:p>
            <a:pPr lvl="1"/>
            <a:r>
              <a:rPr lang="en-US" dirty="0" smtClean="0"/>
              <a:t>7. Apply the model generated by the network to predict outcomes for unknown inputs.</a:t>
            </a:r>
            <a:r>
              <a:rPr lang="zh-CN" altLang="en-US" dirty="0" smtClean="0"/>
              <a:t> </a:t>
            </a:r>
            <a:endParaRPr lang="en-US" dirty="0"/>
          </a:p>
        </p:txBody>
      </p:sp>
    </p:spTree>
    <p:extLst>
      <p:ext uri="{BB962C8B-B14F-4D97-AF65-F5344CB8AC3E}">
        <p14:creationId xmlns:p14="http://schemas.microsoft.com/office/powerpoint/2010/main" val="3954649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 in Practice</a:t>
            </a:r>
            <a:endParaRPr lang="en-US" dirty="0"/>
          </a:p>
        </p:txBody>
      </p:sp>
      <p:sp>
        <p:nvSpPr>
          <p:cNvPr id="3" name="Content Placeholder 2"/>
          <p:cNvSpPr>
            <a:spLocks noGrp="1"/>
          </p:cNvSpPr>
          <p:nvPr>
            <p:ph idx="1"/>
          </p:nvPr>
        </p:nvSpPr>
        <p:spPr/>
        <p:txBody>
          <a:bodyPr>
            <a:normAutofit fontScale="92500" lnSpcReduction="20000"/>
          </a:bodyPr>
          <a:lstStyle/>
          <a:p>
            <a:r>
              <a:rPr lang="en-US" dirty="0"/>
              <a:t>K</a:t>
            </a:r>
            <a:r>
              <a:rPr lang="en-US" dirty="0" smtClean="0"/>
              <a:t>eys to using neural networks successfully:</a:t>
            </a:r>
          </a:p>
          <a:p>
            <a:pPr lvl="1"/>
            <a:r>
              <a:rPr lang="en-US" dirty="0"/>
              <a:t>T</a:t>
            </a:r>
            <a:r>
              <a:rPr lang="en-US" dirty="0" smtClean="0"/>
              <a:t>he most important issue is choosing the right training set. </a:t>
            </a:r>
          </a:p>
          <a:p>
            <a:pPr lvl="1"/>
            <a:r>
              <a:rPr lang="en-US" dirty="0" smtClean="0"/>
              <a:t>The second is representing the data in such a way as to maximize the ability of the network to recognize patterns in it.</a:t>
            </a:r>
          </a:p>
          <a:p>
            <a:pPr lvl="1"/>
            <a:r>
              <a:rPr lang="en-US" dirty="0" smtClean="0"/>
              <a:t>The third is interpreting results produced by the network. </a:t>
            </a:r>
          </a:p>
          <a:p>
            <a:pPr lvl="1"/>
            <a:r>
              <a:rPr lang="en-US" dirty="0" smtClean="0"/>
              <a:t>Finally, understanding some specific details about how they work, such as network topology and parameters controlling training, can help make better performing networks.</a:t>
            </a:r>
            <a:r>
              <a:rPr lang="zh-CN" altLang="en-US" dirty="0" smtClean="0"/>
              <a:t> </a:t>
            </a:r>
            <a:endParaRPr lang="en-US" dirty="0"/>
          </a:p>
        </p:txBody>
      </p:sp>
    </p:spTree>
    <p:extLst>
      <p:ext uri="{BB962C8B-B14F-4D97-AF65-F5344CB8AC3E}">
        <p14:creationId xmlns:p14="http://schemas.microsoft.com/office/powerpoint/2010/main" val="22098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 in Practice</a:t>
            </a:r>
            <a:endParaRPr lang="en-US" dirty="0"/>
          </a:p>
        </p:txBody>
      </p:sp>
      <p:sp>
        <p:nvSpPr>
          <p:cNvPr id="3" name="Content Placeholder 2"/>
          <p:cNvSpPr>
            <a:spLocks noGrp="1"/>
          </p:cNvSpPr>
          <p:nvPr>
            <p:ph idx="1"/>
          </p:nvPr>
        </p:nvSpPr>
        <p:spPr/>
        <p:txBody>
          <a:bodyPr>
            <a:normAutofit/>
          </a:bodyPr>
          <a:lstStyle/>
          <a:p>
            <a:r>
              <a:rPr lang="en-US" dirty="0" smtClean="0"/>
              <a:t>The problem of keeping a neural network model up to date is made more difficult by two factors:</a:t>
            </a:r>
          </a:p>
          <a:p>
            <a:pPr lvl="1"/>
            <a:r>
              <a:rPr lang="en-US" dirty="0" smtClean="0"/>
              <a:t>The model does not readily express itself in the form of rules, so it may not be obvious when it has grown stale. </a:t>
            </a:r>
          </a:p>
          <a:p>
            <a:pPr lvl="1"/>
            <a:r>
              <a:rPr lang="en-US" dirty="0" smtClean="0"/>
              <a:t>When neural networks degrade, they tend to degrade gracefully, making the reduction in performance less obvious.</a:t>
            </a:r>
            <a:r>
              <a:rPr lang="zh-CN" altLang="en-US" dirty="0" smtClean="0"/>
              <a:t> </a:t>
            </a:r>
            <a:endParaRPr lang="en-US" dirty="0"/>
          </a:p>
        </p:txBody>
      </p:sp>
    </p:spTree>
    <p:extLst>
      <p:ext uri="{BB962C8B-B14F-4D97-AF65-F5344CB8AC3E}">
        <p14:creationId xmlns:p14="http://schemas.microsoft.com/office/powerpoint/2010/main" val="681347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Choosing the Training Set</a:t>
            </a:r>
            <a:endParaRPr lang="en-US" dirty="0"/>
          </a:p>
        </p:txBody>
      </p:sp>
      <p:sp>
        <p:nvSpPr>
          <p:cNvPr id="3" name="Content Placeholder 2"/>
          <p:cNvSpPr>
            <a:spLocks noGrp="1"/>
          </p:cNvSpPr>
          <p:nvPr>
            <p:ph idx="1"/>
          </p:nvPr>
        </p:nvSpPr>
        <p:spPr/>
        <p:txBody>
          <a:bodyPr>
            <a:normAutofit lnSpcReduction="10000"/>
          </a:bodyPr>
          <a:lstStyle/>
          <a:p>
            <a:r>
              <a:rPr lang="en-US" dirty="0" smtClean="0"/>
              <a:t>Coverage of Values for All Features</a:t>
            </a:r>
          </a:p>
          <a:p>
            <a:r>
              <a:rPr lang="en-US" dirty="0"/>
              <a:t>C</a:t>
            </a:r>
            <a:r>
              <a:rPr lang="en-US" dirty="0" smtClean="0"/>
              <a:t>over the full range of values for all features that the network might encounter, including the output.</a:t>
            </a:r>
            <a:r>
              <a:rPr lang="zh-CN" altLang="en-US" dirty="0" smtClean="0"/>
              <a:t> </a:t>
            </a:r>
            <a:endParaRPr lang="en-US" altLang="zh-CN" dirty="0" smtClean="0"/>
          </a:p>
          <a:p>
            <a:r>
              <a:rPr lang="en-US" dirty="0" smtClean="0"/>
              <a:t>Number of Features</a:t>
            </a:r>
          </a:p>
          <a:p>
            <a:r>
              <a:rPr lang="en-US" dirty="0"/>
              <a:t>M</a:t>
            </a:r>
            <a:r>
              <a:rPr lang="en-US" dirty="0" smtClean="0"/>
              <a:t>ore features used as inputs into the network, the larger the network needs to be, increasing the risk of </a:t>
            </a:r>
            <a:r>
              <a:rPr lang="en-US" dirty="0" err="1" smtClean="0"/>
              <a:t>overfitting</a:t>
            </a:r>
            <a:r>
              <a:rPr lang="en-US" dirty="0" smtClean="0"/>
              <a:t> and increasing the size of the training set.</a:t>
            </a:r>
            <a:r>
              <a:rPr lang="zh-CN" altLang="en-US" dirty="0" smtClean="0"/>
              <a:t> </a:t>
            </a:r>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2794382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Training Set</a:t>
            </a:r>
            <a:endParaRPr lang="en-US" dirty="0"/>
          </a:p>
        </p:txBody>
      </p:sp>
      <p:sp>
        <p:nvSpPr>
          <p:cNvPr id="3" name="Content Placeholder 2"/>
          <p:cNvSpPr>
            <a:spLocks noGrp="1"/>
          </p:cNvSpPr>
          <p:nvPr>
            <p:ph idx="1"/>
          </p:nvPr>
        </p:nvSpPr>
        <p:spPr/>
        <p:txBody>
          <a:bodyPr>
            <a:normAutofit/>
          </a:bodyPr>
          <a:lstStyle/>
          <a:p>
            <a:r>
              <a:rPr lang="en-US" dirty="0" smtClean="0"/>
              <a:t>Size of Training Set</a:t>
            </a:r>
            <a:r>
              <a:rPr lang="zh-CN" altLang="en-US" dirty="0" smtClean="0"/>
              <a:t> </a:t>
            </a:r>
            <a:endParaRPr lang="en-US" altLang="zh-CN" dirty="0"/>
          </a:p>
          <a:p>
            <a:pPr lvl="1"/>
            <a:r>
              <a:rPr lang="en-US" dirty="0" smtClean="0"/>
              <a:t>The more features the network has, the more training examples are needed to get a good coverage of patterns in the data.</a:t>
            </a:r>
            <a:r>
              <a:rPr lang="zh-CN" altLang="en-US" dirty="0" smtClean="0"/>
              <a:t> </a:t>
            </a:r>
            <a:endParaRPr lang="en-US" altLang="zh-CN" dirty="0" smtClean="0"/>
          </a:p>
          <a:p>
            <a:r>
              <a:rPr lang="en-US" dirty="0" smtClean="0"/>
              <a:t>Number and Range of Outputs</a:t>
            </a:r>
          </a:p>
          <a:p>
            <a:pPr lvl="1"/>
            <a:r>
              <a:rPr lang="en-US" dirty="0" smtClean="0"/>
              <a:t>It is worth checking that the training examples produce outputs across the whole expected range.</a:t>
            </a:r>
            <a:r>
              <a:rPr lang="zh-CN" altLang="en-US" dirty="0" smtClean="0"/>
              <a:t> </a:t>
            </a:r>
            <a:endParaRPr lang="en-US" dirty="0" smtClean="0"/>
          </a:p>
        </p:txBody>
      </p:sp>
    </p:spTree>
    <p:extLst>
      <p:ext uri="{BB962C8B-B14F-4D97-AF65-F5344CB8AC3E}">
        <p14:creationId xmlns:p14="http://schemas.microsoft.com/office/powerpoint/2010/main" val="2132997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Interpreting the Output from a Neural Network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average value produced by the network during training will be close to the average value in the training set.</a:t>
            </a:r>
            <a:r>
              <a:rPr lang="zh-CN" altLang="en-US" dirty="0" smtClean="0"/>
              <a:t> </a:t>
            </a:r>
            <a:endParaRPr lang="en-US" altLang="zh-CN" dirty="0" smtClean="0"/>
          </a:p>
          <a:p>
            <a:r>
              <a:rPr lang="en-US" dirty="0" smtClean="0"/>
              <a:t>Output values can be turned into probability estimates by scoring a validation set and measuring the proportion of each class for different ranges of the output value.</a:t>
            </a:r>
            <a:r>
              <a:rPr lang="zh-CN" altLang="en-US" dirty="0" smtClean="0"/>
              <a:t> </a:t>
            </a:r>
            <a:endParaRPr lang="en-US" altLang="zh-CN" dirty="0" smtClean="0"/>
          </a:p>
          <a:p>
            <a:r>
              <a:rPr lang="en-US" dirty="0" smtClean="0"/>
              <a:t>In many cases, the network can have a separate output for each category; that is, a propensity for that category.</a:t>
            </a:r>
            <a:r>
              <a:rPr lang="zh-CN" altLang="en-US" dirty="0" smtClean="0"/>
              <a:t> </a:t>
            </a:r>
            <a:endParaRPr lang="en-US" dirty="0"/>
          </a:p>
        </p:txBody>
      </p:sp>
    </p:spTree>
    <p:extLst>
      <p:ext uri="{BB962C8B-B14F-4D97-AF65-F5344CB8AC3E}">
        <p14:creationId xmlns:p14="http://schemas.microsoft.com/office/powerpoint/2010/main" val="3290944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Interpreting the Output from a Neural Network</a:t>
            </a:r>
            <a:endParaRPr lang="en-US" dirty="0"/>
          </a:p>
        </p:txBody>
      </p:sp>
      <p:sp>
        <p:nvSpPr>
          <p:cNvPr id="3" name="Content Placeholder 2"/>
          <p:cNvSpPr>
            <a:spLocks noGrp="1"/>
          </p:cNvSpPr>
          <p:nvPr>
            <p:ph idx="1"/>
          </p:nvPr>
        </p:nvSpPr>
        <p:spPr/>
        <p:txBody>
          <a:bodyPr/>
          <a:lstStyle/>
          <a:p>
            <a:r>
              <a:rPr lang="en-US" dirty="0" smtClean="0"/>
              <a:t>Running a neural network on examples from the validation set can help determine how to interpret results.</a:t>
            </a:r>
            <a:r>
              <a:rPr lang="zh-CN" altLang="en-US" dirty="0" smtClean="0"/>
              <a:t> </a:t>
            </a:r>
            <a:endParaRPr lang="en-US" altLang="zh-CN" dirty="0" smtClean="0"/>
          </a:p>
          <a:p>
            <a:endParaRPr lang="en-US" dirty="0"/>
          </a:p>
        </p:txBody>
      </p:sp>
      <p:pic>
        <p:nvPicPr>
          <p:cNvPr id="4" name="Picture 3"/>
          <p:cNvPicPr>
            <a:picLocks noChangeAspect="1"/>
          </p:cNvPicPr>
          <p:nvPr/>
        </p:nvPicPr>
        <p:blipFill>
          <a:blip r:embed="rId2"/>
          <a:stretch>
            <a:fillRect/>
          </a:stretch>
        </p:blipFill>
        <p:spPr>
          <a:xfrm>
            <a:off x="723481" y="3118551"/>
            <a:ext cx="8053474" cy="3590249"/>
          </a:xfrm>
          <a:prstGeom prst="rect">
            <a:avLst/>
          </a:prstGeom>
        </p:spPr>
      </p:pic>
    </p:spTree>
    <p:extLst>
      <p:ext uri="{BB962C8B-B14F-4D97-AF65-F5344CB8AC3E}">
        <p14:creationId xmlns:p14="http://schemas.microsoft.com/office/powerpoint/2010/main" val="3916385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Neural Network Models Be Explained?</a:t>
            </a:r>
            <a:r>
              <a:rPr lang="zh-CN" alt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Even knowing all the weights on all the nodes throughout the network does not give much insight into why the network produces the results that it produces.</a:t>
            </a:r>
            <a:r>
              <a:rPr lang="zh-CN" altLang="en-US" dirty="0" smtClean="0"/>
              <a:t> </a:t>
            </a:r>
            <a:endParaRPr lang="en-US" altLang="zh-CN" dirty="0" smtClean="0"/>
          </a:p>
          <a:p>
            <a:r>
              <a:rPr lang="en-US" b="1" dirty="0" smtClean="0"/>
              <a:t>Sensitivity Analysis</a:t>
            </a:r>
            <a:r>
              <a:rPr lang="zh-CN" altLang="en-US" b="1" dirty="0" smtClean="0"/>
              <a:t> </a:t>
            </a:r>
            <a:r>
              <a:rPr lang="en-US" dirty="0" smtClean="0"/>
              <a:t>can be used to get an idea of how opaque models work</a:t>
            </a:r>
          </a:p>
          <a:p>
            <a:pPr lvl="1"/>
            <a:r>
              <a:rPr lang="en-US" dirty="0" smtClean="0"/>
              <a:t>1. Find the average value for each input. For standardized inputs, the average value is zero. </a:t>
            </a:r>
          </a:p>
          <a:p>
            <a:pPr lvl="1"/>
            <a:r>
              <a:rPr lang="en-US" dirty="0" smtClean="0"/>
              <a:t>2. Measure the output of the network when all inputs are at their average value. </a:t>
            </a:r>
          </a:p>
          <a:p>
            <a:pPr lvl="1"/>
            <a:r>
              <a:rPr lang="en-US" dirty="0" smtClean="0"/>
              <a:t>3. Measure the output of the network when each input is modified, one at a time, to range through different values.</a:t>
            </a:r>
            <a:r>
              <a:rPr lang="zh-CN" altLang="en-US" dirty="0" smtClean="0"/>
              <a:t> </a:t>
            </a:r>
            <a:endParaRPr lang="en-US" dirty="0"/>
          </a:p>
        </p:txBody>
      </p:sp>
    </p:spTree>
    <p:extLst>
      <p:ext uri="{BB962C8B-B14F-4D97-AF65-F5344CB8AC3E}">
        <p14:creationId xmlns:p14="http://schemas.microsoft.com/office/powerpoint/2010/main" val="2747806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Neural Network Models Be Explained?</a:t>
            </a:r>
            <a:r>
              <a:rPr lang="zh-CN" alt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Using Rules to Describe the Scores</a:t>
            </a:r>
          </a:p>
          <a:p>
            <a:pPr lvl="1"/>
            <a:r>
              <a:rPr lang="en-US" dirty="0"/>
              <a:t>U</a:t>
            </a:r>
            <a:r>
              <a:rPr lang="en-US" dirty="0" smtClean="0"/>
              <a:t>se the scores produced by the neural net as the target variable for a regression tree.</a:t>
            </a:r>
            <a:r>
              <a:rPr lang="zh-CN" altLang="en-US" dirty="0" smtClean="0"/>
              <a:t> </a:t>
            </a:r>
            <a:endParaRPr lang="en-US" altLang="zh-CN" dirty="0" smtClean="0"/>
          </a:p>
          <a:p>
            <a:pPr lvl="1"/>
            <a:r>
              <a:rPr lang="en-US" dirty="0" smtClean="0"/>
              <a:t>This produces leaves containing records that are close to the average score for that leaf along with rules describing each leaf</a:t>
            </a:r>
          </a:p>
          <a:p>
            <a:pPr lvl="1"/>
            <a:r>
              <a:rPr lang="en-US" dirty="0"/>
              <a:t>A</a:t>
            </a:r>
            <a:r>
              <a:rPr lang="en-US" dirty="0" smtClean="0"/>
              <a:t>lthough this provides a description of high-scoring and low-scoring segments, it does not actually explain how the scores were arrived at</a:t>
            </a:r>
            <a:endParaRPr lang="en-US" dirty="0"/>
          </a:p>
        </p:txBody>
      </p:sp>
    </p:spTree>
    <p:extLst>
      <p:ext uri="{BB962C8B-B14F-4D97-AF65-F5344CB8AC3E}">
        <p14:creationId xmlns:p14="http://schemas.microsoft.com/office/powerpoint/2010/main" val="364003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Artificial Neuron</a:t>
            </a:r>
            <a:endParaRPr lang="en-US" dirty="0"/>
          </a:p>
        </p:txBody>
      </p:sp>
      <p:sp>
        <p:nvSpPr>
          <p:cNvPr id="3" name="Content Placeholder 2"/>
          <p:cNvSpPr>
            <a:spLocks noGrp="1"/>
          </p:cNvSpPr>
          <p:nvPr>
            <p:ph idx="1"/>
          </p:nvPr>
        </p:nvSpPr>
        <p:spPr/>
        <p:txBody>
          <a:bodyPr>
            <a:normAutofit/>
          </a:bodyPr>
          <a:lstStyle/>
          <a:p>
            <a:r>
              <a:rPr lang="en-US" dirty="0" smtClean="0"/>
              <a:t>An artificial neuron takes its inputs and produces an output</a:t>
            </a:r>
          </a:p>
          <a:p>
            <a:r>
              <a:rPr lang="en-US" dirty="0" smtClean="0"/>
              <a:t>Overall</a:t>
            </a:r>
            <a:r>
              <a:rPr lang="zh-CN" altLang="en-US" dirty="0" smtClean="0"/>
              <a:t> </a:t>
            </a:r>
            <a:r>
              <a:rPr lang="en-US" altLang="zh-CN" dirty="0" smtClean="0"/>
              <a:t>behavior:</a:t>
            </a:r>
            <a:r>
              <a:rPr lang="zh-CN" altLang="en-US" dirty="0" smtClean="0"/>
              <a:t> </a:t>
            </a:r>
            <a:r>
              <a:rPr lang="en-US" dirty="0" smtClean="0"/>
              <a:t>node‘s activation function. </a:t>
            </a:r>
          </a:p>
          <a:p>
            <a:pPr lvl="1"/>
            <a:r>
              <a:rPr lang="en-US" dirty="0" smtClean="0"/>
              <a:t>The combination function combines the inputs into a single value</a:t>
            </a:r>
          </a:p>
          <a:p>
            <a:pPr lvl="1"/>
            <a:r>
              <a:rPr lang="en-US" dirty="0"/>
              <a:t>T</a:t>
            </a:r>
            <a:r>
              <a:rPr lang="en-US" dirty="0" smtClean="0"/>
              <a:t>hen passed to the transfer function to produce an output.</a:t>
            </a:r>
            <a:r>
              <a:rPr lang="zh-CN" altLang="en-US" dirty="0" smtClean="0"/>
              <a:t> </a:t>
            </a:r>
            <a:endParaRPr lang="en-US" dirty="0"/>
          </a:p>
        </p:txBody>
      </p:sp>
    </p:spTree>
    <p:extLst>
      <p:ext uri="{BB962C8B-B14F-4D97-AF65-F5344CB8AC3E}">
        <p14:creationId xmlns:p14="http://schemas.microsoft.com/office/powerpoint/2010/main" val="1937951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Artificial Neuron</a:t>
            </a:r>
            <a:endParaRPr lang="en-US" dirty="0"/>
          </a:p>
        </p:txBody>
      </p:sp>
      <p:sp>
        <p:nvSpPr>
          <p:cNvPr id="3" name="Content Placeholder 2"/>
          <p:cNvSpPr>
            <a:spLocks noGrp="1"/>
          </p:cNvSpPr>
          <p:nvPr>
            <p:ph idx="1"/>
          </p:nvPr>
        </p:nvSpPr>
        <p:spPr/>
        <p:txBody>
          <a:bodyPr/>
          <a:lstStyle/>
          <a:p>
            <a:r>
              <a:rPr lang="en-US" dirty="0" smtClean="0"/>
              <a:t>The output of the unit is typically a nonlinear combination of its inputs.</a:t>
            </a:r>
            <a:r>
              <a:rPr lang="zh-CN" altLang="en-US" dirty="0" smtClean="0"/>
              <a:t> </a:t>
            </a:r>
            <a:endParaRPr lang="en-US" altLang="zh-CN" dirty="0" smtClean="0"/>
          </a:p>
          <a:p>
            <a:endParaRPr lang="en-US" dirty="0"/>
          </a:p>
        </p:txBody>
      </p:sp>
      <p:pic>
        <p:nvPicPr>
          <p:cNvPr id="4" name="Picture 3"/>
          <p:cNvPicPr>
            <a:picLocks noChangeAspect="1"/>
          </p:cNvPicPr>
          <p:nvPr/>
        </p:nvPicPr>
        <p:blipFill>
          <a:blip r:embed="rId2"/>
          <a:stretch>
            <a:fillRect/>
          </a:stretch>
        </p:blipFill>
        <p:spPr>
          <a:xfrm>
            <a:off x="963999" y="2955586"/>
            <a:ext cx="6061808" cy="3170577"/>
          </a:xfrm>
          <a:prstGeom prst="rect">
            <a:avLst/>
          </a:prstGeom>
        </p:spPr>
      </p:pic>
    </p:spTree>
    <p:extLst>
      <p:ext uri="{BB962C8B-B14F-4D97-AF65-F5344CB8AC3E}">
        <p14:creationId xmlns:p14="http://schemas.microsoft.com/office/powerpoint/2010/main" val="214203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Combination Function</a:t>
            </a:r>
            <a:endParaRPr lang="en-US" dirty="0"/>
          </a:p>
        </p:txBody>
      </p:sp>
      <p:sp>
        <p:nvSpPr>
          <p:cNvPr id="3" name="Content Placeholder 2"/>
          <p:cNvSpPr>
            <a:spLocks noGrp="1"/>
          </p:cNvSpPr>
          <p:nvPr>
            <p:ph idx="1"/>
          </p:nvPr>
        </p:nvSpPr>
        <p:spPr/>
        <p:txBody>
          <a:bodyPr>
            <a:normAutofit/>
          </a:bodyPr>
          <a:lstStyle/>
          <a:p>
            <a:r>
              <a:rPr lang="en-US" dirty="0" smtClean="0"/>
              <a:t>The combination function typically uses a set of weights assigned to each of the inputs.</a:t>
            </a:r>
            <a:r>
              <a:rPr lang="zh-CN" altLang="en-US" dirty="0" smtClean="0"/>
              <a:t> </a:t>
            </a:r>
            <a:endParaRPr lang="en-US" altLang="zh-CN" dirty="0" smtClean="0"/>
          </a:p>
          <a:p>
            <a:r>
              <a:rPr lang="en-US" dirty="0" smtClean="0"/>
              <a:t>A typical combination function is the weighted sum, where each input is multiplied by its weight and these products are added together.</a:t>
            </a:r>
            <a:r>
              <a:rPr lang="zh-CN" altLang="en-US" dirty="0" smtClean="0"/>
              <a:t> </a:t>
            </a:r>
            <a:endParaRPr lang="en-US" altLang="zh-CN" dirty="0" smtClean="0"/>
          </a:p>
          <a:p>
            <a:endParaRPr lang="en-US" dirty="0"/>
          </a:p>
        </p:txBody>
      </p:sp>
    </p:spTree>
    <p:extLst>
      <p:ext uri="{BB962C8B-B14F-4D97-AF65-F5344CB8AC3E}">
        <p14:creationId xmlns:p14="http://schemas.microsoft.com/office/powerpoint/2010/main" val="4279233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Transfer Function</a:t>
            </a:r>
            <a:endParaRPr lang="en-US" dirty="0"/>
          </a:p>
        </p:txBody>
      </p:sp>
      <p:sp>
        <p:nvSpPr>
          <p:cNvPr id="3" name="Content Placeholder 2"/>
          <p:cNvSpPr>
            <a:spLocks noGrp="1"/>
          </p:cNvSpPr>
          <p:nvPr>
            <p:ph idx="1"/>
          </p:nvPr>
        </p:nvSpPr>
        <p:spPr/>
        <p:txBody>
          <a:bodyPr>
            <a:normAutofit/>
          </a:bodyPr>
          <a:lstStyle/>
          <a:p>
            <a:r>
              <a:rPr lang="en-US" sz="2500" dirty="0" smtClean="0"/>
              <a:t>The choice of transfer function determines how closely the artificial neuron mimics the behavior of a biological neuron</a:t>
            </a:r>
          </a:p>
          <a:p>
            <a:r>
              <a:rPr lang="en-US" sz="2500" dirty="0" smtClean="0"/>
              <a:t>Four common transfer functions are the step, linear, logistic, and hyperbolic tangent functions.</a:t>
            </a:r>
            <a:r>
              <a:rPr lang="zh-CN" altLang="en-US" sz="2500" dirty="0" smtClean="0"/>
              <a:t> </a:t>
            </a:r>
            <a:endParaRPr lang="en-US" sz="2500" dirty="0"/>
          </a:p>
        </p:txBody>
      </p:sp>
      <p:pic>
        <p:nvPicPr>
          <p:cNvPr id="4" name="Picture 3"/>
          <p:cNvPicPr>
            <a:picLocks noChangeAspect="1"/>
          </p:cNvPicPr>
          <p:nvPr/>
        </p:nvPicPr>
        <p:blipFill>
          <a:blip r:embed="rId2"/>
          <a:stretch>
            <a:fillRect/>
          </a:stretch>
        </p:blipFill>
        <p:spPr>
          <a:xfrm>
            <a:off x="923055" y="3308500"/>
            <a:ext cx="6654800" cy="3327400"/>
          </a:xfrm>
          <a:prstGeom prst="rect">
            <a:avLst/>
          </a:prstGeom>
        </p:spPr>
      </p:pic>
    </p:spTree>
    <p:extLst>
      <p:ext uri="{BB962C8B-B14F-4D97-AF65-F5344CB8AC3E}">
        <p14:creationId xmlns:p14="http://schemas.microsoft.com/office/powerpoint/2010/main" val="1918663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Multi-Layer Perceptron</a:t>
            </a:r>
            <a:endParaRPr lang="en-US" dirty="0"/>
          </a:p>
        </p:txBody>
      </p:sp>
      <p:sp>
        <p:nvSpPr>
          <p:cNvPr id="3" name="Content Placeholder 2"/>
          <p:cNvSpPr>
            <a:spLocks noGrp="1"/>
          </p:cNvSpPr>
          <p:nvPr>
            <p:ph idx="1"/>
          </p:nvPr>
        </p:nvSpPr>
        <p:spPr/>
        <p:txBody>
          <a:bodyPr>
            <a:normAutofit/>
          </a:bodyPr>
          <a:lstStyle/>
          <a:p>
            <a:r>
              <a:rPr lang="en-US" altLang="zh-CN" dirty="0" smtClean="0"/>
              <a:t>M</a:t>
            </a:r>
            <a:r>
              <a:rPr lang="en-US" dirty="0" smtClean="0"/>
              <a:t>ulti-layer </a:t>
            </a:r>
            <a:r>
              <a:rPr lang="en-US" dirty="0" err="1" smtClean="0"/>
              <a:t>perceptrons</a:t>
            </a:r>
            <a:r>
              <a:rPr lang="en-US" altLang="zh-CN" dirty="0" smtClean="0"/>
              <a:t>:</a:t>
            </a:r>
            <a:r>
              <a:rPr lang="zh-CN" altLang="en-US" dirty="0" smtClean="0"/>
              <a:t>  </a:t>
            </a:r>
            <a:endParaRPr lang="en-US" altLang="zh-CN" dirty="0" smtClean="0"/>
          </a:p>
          <a:p>
            <a:pPr lvl="1"/>
            <a:r>
              <a:rPr lang="en-US" dirty="0"/>
              <a:t>I</a:t>
            </a:r>
            <a:r>
              <a:rPr lang="en-US" dirty="0" smtClean="0"/>
              <a:t>nput layer, where data enters the network; </a:t>
            </a:r>
          </a:p>
          <a:p>
            <a:pPr lvl="1"/>
            <a:r>
              <a:rPr lang="en-US" dirty="0"/>
              <a:t>S</a:t>
            </a:r>
            <a:r>
              <a:rPr lang="en-US" dirty="0" smtClean="0"/>
              <a:t>econd layer, known as the hidden layer</a:t>
            </a:r>
            <a:r>
              <a:rPr lang="zh-CN" altLang="en-US" dirty="0" smtClean="0"/>
              <a:t> </a:t>
            </a:r>
            <a:r>
              <a:rPr lang="en-US" dirty="0" smtClean="0"/>
              <a:t>comprised of artificial neurons, each of which receives multiple inputs from the input layer.</a:t>
            </a:r>
          </a:p>
          <a:p>
            <a:pPr lvl="1"/>
            <a:r>
              <a:rPr lang="en-US" dirty="0" smtClean="0"/>
              <a:t>The artificial neurons summarize their inputs and pass the results to the output layer where they are combined again.</a:t>
            </a:r>
            <a:r>
              <a:rPr lang="zh-CN" altLang="en-US" dirty="0" smtClean="0"/>
              <a:t> </a:t>
            </a:r>
            <a:endParaRPr lang="en-US" dirty="0"/>
          </a:p>
        </p:txBody>
      </p:sp>
    </p:spTree>
    <p:extLst>
      <p:ext uri="{BB962C8B-B14F-4D97-AF65-F5344CB8AC3E}">
        <p14:creationId xmlns:p14="http://schemas.microsoft.com/office/powerpoint/2010/main" val="94503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Multi-Layer Perceptron</a:t>
            </a:r>
            <a:endParaRPr lang="en-US" dirty="0"/>
          </a:p>
        </p:txBody>
      </p:sp>
      <p:sp>
        <p:nvSpPr>
          <p:cNvPr id="3" name="Content Placeholder 2"/>
          <p:cNvSpPr>
            <a:spLocks noGrp="1"/>
          </p:cNvSpPr>
          <p:nvPr>
            <p:ph idx="1"/>
          </p:nvPr>
        </p:nvSpPr>
        <p:spPr/>
        <p:txBody>
          <a:bodyPr/>
          <a:lstStyle/>
          <a:p>
            <a:r>
              <a:rPr lang="en-US" dirty="0" smtClean="0"/>
              <a:t>A multi-layer perceptron with a single hidden layer.</a:t>
            </a:r>
            <a:r>
              <a:rPr lang="zh-CN" altLang="en-US" dirty="0" smtClean="0"/>
              <a:t> </a:t>
            </a:r>
            <a:endParaRPr lang="en-US" altLang="zh-CN" dirty="0" smtClean="0"/>
          </a:p>
          <a:p>
            <a:endParaRPr lang="en-US" dirty="0"/>
          </a:p>
        </p:txBody>
      </p:sp>
      <p:pic>
        <p:nvPicPr>
          <p:cNvPr id="4" name="Picture 3"/>
          <p:cNvPicPr>
            <a:picLocks noChangeAspect="1"/>
          </p:cNvPicPr>
          <p:nvPr/>
        </p:nvPicPr>
        <p:blipFill>
          <a:blip r:embed="rId2"/>
          <a:stretch>
            <a:fillRect/>
          </a:stretch>
        </p:blipFill>
        <p:spPr>
          <a:xfrm>
            <a:off x="2006600" y="2384024"/>
            <a:ext cx="5517606" cy="3742139"/>
          </a:xfrm>
          <a:prstGeom prst="rect">
            <a:avLst/>
          </a:prstGeom>
        </p:spPr>
      </p:pic>
    </p:spTree>
    <p:extLst>
      <p:ext uri="{BB962C8B-B14F-4D97-AF65-F5344CB8AC3E}">
        <p14:creationId xmlns:p14="http://schemas.microsoft.com/office/powerpoint/2010/main" val="1787231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Network Example</a:t>
            </a:r>
            <a:endParaRPr lang="en-US" dirty="0"/>
          </a:p>
        </p:txBody>
      </p:sp>
      <p:sp>
        <p:nvSpPr>
          <p:cNvPr id="5" name="Content Placeholder 4"/>
          <p:cNvSpPr>
            <a:spLocks noGrp="1"/>
          </p:cNvSpPr>
          <p:nvPr>
            <p:ph idx="1"/>
          </p:nvPr>
        </p:nvSpPr>
        <p:spPr/>
        <p:txBody>
          <a:bodyPr>
            <a:normAutofit/>
          </a:bodyPr>
          <a:lstStyle/>
          <a:p>
            <a:r>
              <a:rPr lang="en-US" sz="2400" dirty="0" smtClean="0"/>
              <a:t>The real estate training example shown here provides the input into a neural network and illustrates that a network is filled with seemingly meaningless weights.</a:t>
            </a:r>
            <a:r>
              <a:rPr lang="zh-CN" altLang="en-US" sz="2400" dirty="0" smtClean="0"/>
              <a:t> </a:t>
            </a:r>
            <a:endParaRPr lang="en-US" sz="2400" dirty="0"/>
          </a:p>
        </p:txBody>
      </p:sp>
      <p:pic>
        <p:nvPicPr>
          <p:cNvPr id="6" name="Picture 5"/>
          <p:cNvPicPr>
            <a:picLocks noChangeAspect="1"/>
          </p:cNvPicPr>
          <p:nvPr/>
        </p:nvPicPr>
        <p:blipFill>
          <a:blip r:embed="rId2"/>
          <a:stretch>
            <a:fillRect/>
          </a:stretch>
        </p:blipFill>
        <p:spPr>
          <a:xfrm>
            <a:off x="1517385" y="2748826"/>
            <a:ext cx="6022898" cy="3922302"/>
          </a:xfrm>
          <a:prstGeom prst="rect">
            <a:avLst/>
          </a:prstGeom>
        </p:spPr>
      </p:pic>
    </p:spTree>
    <p:extLst>
      <p:ext uri="{BB962C8B-B14F-4D97-AF65-F5344CB8AC3E}">
        <p14:creationId xmlns:p14="http://schemas.microsoft.com/office/powerpoint/2010/main" val="694188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320</TotalTime>
  <Words>1493</Words>
  <Application>Microsoft Macintosh PowerPoint</Application>
  <PresentationFormat>On-screen Show (4:3)</PresentationFormat>
  <Paragraphs>111</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Chapter 8 Artificial Neural Networks</vt:lpstr>
      <vt:lpstr>Introduction</vt:lpstr>
      <vt:lpstr>The Artificial Neuron</vt:lpstr>
      <vt:lpstr>The Artificial Neuron</vt:lpstr>
      <vt:lpstr>Combination Function</vt:lpstr>
      <vt:lpstr>Transfer Function</vt:lpstr>
      <vt:lpstr>The Multi-Layer Perceptron</vt:lpstr>
      <vt:lpstr>The Multi-Layer Perceptron</vt:lpstr>
      <vt:lpstr>A Network Example</vt:lpstr>
      <vt:lpstr>A Network Example</vt:lpstr>
      <vt:lpstr>Network Topologies</vt:lpstr>
      <vt:lpstr>Network Topologies</vt:lpstr>
      <vt:lpstr>Network Topologies</vt:lpstr>
      <vt:lpstr>A Sample Application: Real Estate Appraisal</vt:lpstr>
      <vt:lpstr>A Sample Application: Real Estate Appraisal</vt:lpstr>
      <vt:lpstr>Training Neural Networks</vt:lpstr>
      <vt:lpstr>Back Propagation</vt:lpstr>
      <vt:lpstr>Pruning a Neural Network</vt:lpstr>
      <vt:lpstr>Pruning a Neural Network</vt:lpstr>
      <vt:lpstr>Neural Networks in Practice</vt:lpstr>
      <vt:lpstr>Neural Networks in Practice</vt:lpstr>
      <vt:lpstr>Neural Networks in Practice</vt:lpstr>
      <vt:lpstr>Choosing the Training Set</vt:lpstr>
      <vt:lpstr>Choosing the Training Set</vt:lpstr>
      <vt:lpstr>Interpreting the Output from a Neural Network</vt:lpstr>
      <vt:lpstr>Interpreting the Output from a Neural Network</vt:lpstr>
      <vt:lpstr>Can Neural Network Models Be Explained? </vt:lpstr>
      <vt:lpstr>Can Neural Network Models Be Explained? </vt:lpstr>
    </vt:vector>
  </TitlesOfParts>
  <Company>UNIVERSITY OF UTAH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Artificial Neural Networks</dc:title>
  <dc:creator>YUANYUAN GAO</dc:creator>
  <cp:lastModifiedBy>YUANYUAN GAO</cp:lastModifiedBy>
  <cp:revision>22</cp:revision>
  <dcterms:created xsi:type="dcterms:W3CDTF">2014-02-02T23:41:46Z</dcterms:created>
  <dcterms:modified xsi:type="dcterms:W3CDTF">2014-02-03T05:02:12Z</dcterms:modified>
</cp:coreProperties>
</file>