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p:scale>
          <a:sx n="81" d="100"/>
          <a:sy n="81" d="100"/>
        </p:scale>
        <p:origin x="-2344" y="-3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F5578F-FBD1-4113-9EB4-9EB4551DAE3C}"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CF90D-06D7-4159-8CD7-BFF802E6FBC7}" type="slidenum">
              <a:rPr lang="en-US" smtClean="0"/>
              <a:t>‹#›</a:t>
            </a:fld>
            <a:endParaRPr lang="en-US"/>
          </a:p>
        </p:txBody>
      </p:sp>
    </p:spTree>
    <p:extLst>
      <p:ext uri="{BB962C8B-B14F-4D97-AF65-F5344CB8AC3E}">
        <p14:creationId xmlns:p14="http://schemas.microsoft.com/office/powerpoint/2010/main" val="418710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F5578F-FBD1-4113-9EB4-9EB4551DAE3C}"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CF90D-06D7-4159-8CD7-BFF802E6FBC7}" type="slidenum">
              <a:rPr lang="en-US" smtClean="0"/>
              <a:t>‹#›</a:t>
            </a:fld>
            <a:endParaRPr lang="en-US"/>
          </a:p>
        </p:txBody>
      </p:sp>
    </p:spTree>
    <p:extLst>
      <p:ext uri="{BB962C8B-B14F-4D97-AF65-F5344CB8AC3E}">
        <p14:creationId xmlns:p14="http://schemas.microsoft.com/office/powerpoint/2010/main" val="87002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F5578F-FBD1-4113-9EB4-9EB4551DAE3C}"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CF90D-06D7-4159-8CD7-BFF802E6FBC7}" type="slidenum">
              <a:rPr lang="en-US" smtClean="0"/>
              <a:t>‹#›</a:t>
            </a:fld>
            <a:endParaRPr lang="en-US"/>
          </a:p>
        </p:txBody>
      </p:sp>
    </p:spTree>
    <p:extLst>
      <p:ext uri="{BB962C8B-B14F-4D97-AF65-F5344CB8AC3E}">
        <p14:creationId xmlns:p14="http://schemas.microsoft.com/office/powerpoint/2010/main" val="314333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F5578F-FBD1-4113-9EB4-9EB4551DAE3C}"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CF90D-06D7-4159-8CD7-BFF802E6FBC7}" type="slidenum">
              <a:rPr lang="en-US" smtClean="0"/>
              <a:t>‹#›</a:t>
            </a:fld>
            <a:endParaRPr lang="en-US"/>
          </a:p>
        </p:txBody>
      </p:sp>
    </p:spTree>
    <p:extLst>
      <p:ext uri="{BB962C8B-B14F-4D97-AF65-F5344CB8AC3E}">
        <p14:creationId xmlns:p14="http://schemas.microsoft.com/office/powerpoint/2010/main" val="36636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F5578F-FBD1-4113-9EB4-9EB4551DAE3C}"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CF90D-06D7-4159-8CD7-BFF802E6FBC7}" type="slidenum">
              <a:rPr lang="en-US" smtClean="0"/>
              <a:t>‹#›</a:t>
            </a:fld>
            <a:endParaRPr lang="en-US"/>
          </a:p>
        </p:txBody>
      </p:sp>
    </p:spTree>
    <p:extLst>
      <p:ext uri="{BB962C8B-B14F-4D97-AF65-F5344CB8AC3E}">
        <p14:creationId xmlns:p14="http://schemas.microsoft.com/office/powerpoint/2010/main" val="256388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F5578F-FBD1-4113-9EB4-9EB4551DAE3C}" type="datetimeFigureOut">
              <a:rPr lang="en-US" smtClean="0"/>
              <a:t>3/24/14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CF90D-06D7-4159-8CD7-BFF802E6FBC7}" type="slidenum">
              <a:rPr lang="en-US" smtClean="0"/>
              <a:t>‹#›</a:t>
            </a:fld>
            <a:endParaRPr lang="en-US"/>
          </a:p>
        </p:txBody>
      </p:sp>
    </p:spTree>
    <p:extLst>
      <p:ext uri="{BB962C8B-B14F-4D97-AF65-F5344CB8AC3E}">
        <p14:creationId xmlns:p14="http://schemas.microsoft.com/office/powerpoint/2010/main" val="403678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5578F-FBD1-4113-9EB4-9EB4551DAE3C}" type="datetimeFigureOut">
              <a:rPr lang="en-US" smtClean="0"/>
              <a:t>3/24/14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CF90D-06D7-4159-8CD7-BFF802E6FBC7}" type="slidenum">
              <a:rPr lang="en-US" smtClean="0"/>
              <a:t>‹#›</a:t>
            </a:fld>
            <a:endParaRPr lang="en-US"/>
          </a:p>
        </p:txBody>
      </p:sp>
    </p:spTree>
    <p:extLst>
      <p:ext uri="{BB962C8B-B14F-4D97-AF65-F5344CB8AC3E}">
        <p14:creationId xmlns:p14="http://schemas.microsoft.com/office/powerpoint/2010/main" val="424704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F5578F-FBD1-4113-9EB4-9EB4551DAE3C}" type="datetimeFigureOut">
              <a:rPr lang="en-US" smtClean="0"/>
              <a:t>3/24/14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CF90D-06D7-4159-8CD7-BFF802E6FBC7}" type="slidenum">
              <a:rPr lang="en-US" smtClean="0"/>
              <a:t>‹#›</a:t>
            </a:fld>
            <a:endParaRPr lang="en-US"/>
          </a:p>
        </p:txBody>
      </p:sp>
    </p:spTree>
    <p:extLst>
      <p:ext uri="{BB962C8B-B14F-4D97-AF65-F5344CB8AC3E}">
        <p14:creationId xmlns:p14="http://schemas.microsoft.com/office/powerpoint/2010/main" val="392639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5578F-FBD1-4113-9EB4-9EB4551DAE3C}" type="datetimeFigureOut">
              <a:rPr lang="en-US" smtClean="0"/>
              <a:t>3/24/14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CF90D-06D7-4159-8CD7-BFF802E6FBC7}" type="slidenum">
              <a:rPr lang="en-US" smtClean="0"/>
              <a:t>‹#›</a:t>
            </a:fld>
            <a:endParaRPr lang="en-US"/>
          </a:p>
        </p:txBody>
      </p:sp>
    </p:spTree>
    <p:extLst>
      <p:ext uri="{BB962C8B-B14F-4D97-AF65-F5344CB8AC3E}">
        <p14:creationId xmlns:p14="http://schemas.microsoft.com/office/powerpoint/2010/main" val="53580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5578F-FBD1-4113-9EB4-9EB4551DAE3C}" type="datetimeFigureOut">
              <a:rPr lang="en-US" smtClean="0"/>
              <a:t>3/24/14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CF90D-06D7-4159-8CD7-BFF802E6FBC7}" type="slidenum">
              <a:rPr lang="en-US" smtClean="0"/>
              <a:t>‹#›</a:t>
            </a:fld>
            <a:endParaRPr lang="en-US"/>
          </a:p>
        </p:txBody>
      </p:sp>
    </p:spTree>
    <p:extLst>
      <p:ext uri="{BB962C8B-B14F-4D97-AF65-F5344CB8AC3E}">
        <p14:creationId xmlns:p14="http://schemas.microsoft.com/office/powerpoint/2010/main" val="389052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5578F-FBD1-4113-9EB4-9EB4551DAE3C}" type="datetimeFigureOut">
              <a:rPr lang="en-US" smtClean="0"/>
              <a:t>3/24/14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CF90D-06D7-4159-8CD7-BFF802E6FBC7}" type="slidenum">
              <a:rPr lang="en-US" smtClean="0"/>
              <a:t>‹#›</a:t>
            </a:fld>
            <a:endParaRPr lang="en-US"/>
          </a:p>
        </p:txBody>
      </p:sp>
    </p:spTree>
    <p:extLst>
      <p:ext uri="{BB962C8B-B14F-4D97-AF65-F5344CB8AC3E}">
        <p14:creationId xmlns:p14="http://schemas.microsoft.com/office/powerpoint/2010/main" val="27862701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5578F-FBD1-4113-9EB4-9EB4551DAE3C}" type="datetimeFigureOut">
              <a:rPr lang="en-US" smtClean="0"/>
              <a:t>3/24/14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CF90D-06D7-4159-8CD7-BFF802E6FBC7}" type="slidenum">
              <a:rPr lang="en-US" smtClean="0"/>
              <a:t>‹#›</a:t>
            </a:fld>
            <a:endParaRPr lang="en-US"/>
          </a:p>
        </p:txBody>
      </p:sp>
    </p:spTree>
    <p:extLst>
      <p:ext uri="{BB962C8B-B14F-4D97-AF65-F5344CB8AC3E}">
        <p14:creationId xmlns:p14="http://schemas.microsoft.com/office/powerpoint/2010/main" val="1307790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Combining models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849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vs Boosting</a:t>
            </a:r>
            <a:endParaRPr lang="en-US" dirty="0"/>
          </a:p>
        </p:txBody>
      </p:sp>
      <p:sp>
        <p:nvSpPr>
          <p:cNvPr id="3" name="Content Placeholder 2"/>
          <p:cNvSpPr>
            <a:spLocks noGrp="1"/>
          </p:cNvSpPr>
          <p:nvPr>
            <p:ph idx="1"/>
          </p:nvPr>
        </p:nvSpPr>
        <p:spPr/>
        <p:txBody>
          <a:bodyPr>
            <a:normAutofit lnSpcReduction="10000"/>
          </a:bodyPr>
          <a:lstStyle/>
          <a:p>
            <a:r>
              <a:rPr lang="en-US" dirty="0" smtClean="0"/>
              <a:t>Similar to bagging, boosting </a:t>
            </a:r>
            <a:r>
              <a:rPr lang="en-US" b="1" dirty="0" smtClean="0"/>
              <a:t>uses ensembles of models trained on resampled data and a vote to determine the final prediction. </a:t>
            </a:r>
          </a:p>
          <a:p>
            <a:r>
              <a:rPr lang="en-US" dirty="0" smtClean="0"/>
              <a:t>The key differences are that </a:t>
            </a:r>
          </a:p>
          <a:p>
            <a:pPr lvl="1"/>
            <a:r>
              <a:rPr lang="en-US" b="1" dirty="0" smtClean="0"/>
              <a:t>the resampled datasets in boosting are constructed specifically to generate complementary learners, </a:t>
            </a:r>
          </a:p>
          <a:p>
            <a:pPr lvl="1"/>
            <a:r>
              <a:rPr lang="en-US" b="1" dirty="0" smtClean="0"/>
              <a:t>the vote is weighted based on each model's performance rather than giving each an equal vote.</a:t>
            </a:r>
          </a:p>
        </p:txBody>
      </p:sp>
    </p:spTree>
    <p:extLst>
      <p:ext uri="{BB962C8B-B14F-4D97-AF65-F5344CB8AC3E}">
        <p14:creationId xmlns:p14="http://schemas.microsoft.com/office/powerpoint/2010/main" val="165305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boosting</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Beginning from an </a:t>
            </a:r>
            <a:r>
              <a:rPr lang="en-US" dirty="0" err="1" smtClean="0"/>
              <a:t>unweighted</a:t>
            </a:r>
            <a:r>
              <a:rPr lang="en-US" dirty="0" smtClean="0"/>
              <a:t> dataset, </a:t>
            </a:r>
            <a:r>
              <a:rPr lang="en-US" b="1" dirty="0" smtClean="0"/>
              <a:t>the first classifier attempts to model the outcome. </a:t>
            </a:r>
          </a:p>
          <a:p>
            <a:r>
              <a:rPr lang="en-US" b="1" dirty="0" smtClean="0"/>
              <a:t>Examples that the classifier predicted correctly will be less likely to appear in the training dataset for the following classifier, and conversely, the difficult-to-classify examples will appear more frequently. </a:t>
            </a:r>
          </a:p>
          <a:p>
            <a:r>
              <a:rPr lang="en-US" b="1" dirty="0" smtClean="0"/>
              <a:t>As additional rounds of weak learners are added, they are trained on data with successively more difficult examples. </a:t>
            </a:r>
          </a:p>
          <a:p>
            <a:r>
              <a:rPr lang="en-US" b="1" dirty="0" smtClean="0"/>
              <a:t>The process continues until the desired overall error rate is reached or performance no longer improves. </a:t>
            </a:r>
          </a:p>
          <a:p>
            <a:r>
              <a:rPr lang="en-US" b="1" dirty="0" smtClean="0"/>
              <a:t>At that point, each classifier's vote is weighted according to its accuracy on the training data on which it was built.</a:t>
            </a:r>
          </a:p>
        </p:txBody>
      </p:sp>
    </p:spTree>
    <p:extLst>
      <p:ext uri="{BB962C8B-B14F-4D97-AF65-F5344CB8AC3E}">
        <p14:creationId xmlns:p14="http://schemas.microsoft.com/office/powerpoint/2010/main" val="143946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forests (aka decision tree forests)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b="1" dirty="0" smtClean="0"/>
              <a:t>It focuses only on ensembles of decision trees.</a:t>
            </a:r>
          </a:p>
          <a:p>
            <a:r>
              <a:rPr lang="en-US" b="1" dirty="0" smtClean="0"/>
              <a:t>It combines the base principles of bagging with random feature selection to add additional diversity to the decision tree models. </a:t>
            </a:r>
          </a:p>
          <a:p>
            <a:r>
              <a:rPr lang="en-US" b="1" dirty="0" smtClean="0"/>
              <a:t>After the ensemble of trees (the forest) is generated, the model uses a vote to combine the trees’ predictions. </a:t>
            </a:r>
          </a:p>
          <a:p>
            <a:r>
              <a:rPr lang="en-US" b="1" dirty="0" smtClean="0"/>
              <a:t>Because it uses only a small, random portion of the full feature set, it can handle extremely large datasets, where the so-called “curse of dimensionality” might cause other models to fail. </a:t>
            </a:r>
          </a:p>
          <a:p>
            <a:r>
              <a:rPr lang="en-US" b="1" dirty="0" smtClean="0"/>
              <a:t>Error rates for most learning tasks are on par with nearly any other method.</a:t>
            </a:r>
            <a:endParaRPr lang="en-US" b="1" dirty="0"/>
          </a:p>
        </p:txBody>
      </p:sp>
    </p:spTree>
    <p:extLst>
      <p:ext uri="{BB962C8B-B14F-4D97-AF65-F5344CB8AC3E}">
        <p14:creationId xmlns:p14="http://schemas.microsoft.com/office/powerpoint/2010/main" val="837645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304800"/>
            <a:ext cx="4038600" cy="5821363"/>
          </a:xfrm>
        </p:spPr>
        <p:txBody>
          <a:bodyPr>
            <a:normAutofit lnSpcReduction="10000"/>
          </a:bodyPr>
          <a:lstStyle/>
          <a:p>
            <a:pPr marL="0" indent="0">
              <a:buNone/>
            </a:pPr>
            <a:r>
              <a:rPr lang="en-US" dirty="0" smtClean="0"/>
              <a:t>Strengths</a:t>
            </a:r>
          </a:p>
          <a:p>
            <a:r>
              <a:rPr lang="en-US" b="1" dirty="0" smtClean="0"/>
              <a:t>An all-purpose model that performs well on most problems. </a:t>
            </a:r>
          </a:p>
          <a:p>
            <a:r>
              <a:rPr lang="en-US" b="1" dirty="0" smtClean="0"/>
              <a:t>Can handle noisy or missing data; categorical or continuous features.</a:t>
            </a:r>
          </a:p>
          <a:p>
            <a:r>
              <a:rPr lang="en-US" b="1" dirty="0" smtClean="0"/>
              <a:t>Selects only the most important features</a:t>
            </a:r>
          </a:p>
          <a:p>
            <a:r>
              <a:rPr lang="en-US" b="1" dirty="0" smtClean="0"/>
              <a:t>Can be used on data with an extremely large number of features or examples. </a:t>
            </a:r>
          </a:p>
          <a:p>
            <a:endParaRPr lang="en-US" dirty="0"/>
          </a:p>
        </p:txBody>
      </p:sp>
      <p:sp>
        <p:nvSpPr>
          <p:cNvPr id="6" name="Content Placeholder 5"/>
          <p:cNvSpPr>
            <a:spLocks noGrp="1"/>
          </p:cNvSpPr>
          <p:nvPr>
            <p:ph sz="half" idx="2"/>
          </p:nvPr>
        </p:nvSpPr>
        <p:spPr>
          <a:xfrm>
            <a:off x="4648200" y="304800"/>
            <a:ext cx="4038600" cy="5821363"/>
          </a:xfrm>
        </p:spPr>
        <p:txBody>
          <a:bodyPr>
            <a:normAutofit lnSpcReduction="10000"/>
          </a:bodyPr>
          <a:lstStyle/>
          <a:p>
            <a:pPr marL="0" indent="0">
              <a:buNone/>
            </a:pPr>
            <a:r>
              <a:rPr lang="en-US" dirty="0" smtClean="0"/>
              <a:t>Weaknesses</a:t>
            </a:r>
          </a:p>
          <a:p>
            <a:r>
              <a:rPr lang="en-US" b="1" dirty="0" smtClean="0"/>
              <a:t>Unlike a decision tree, the model is not easily interpretable. </a:t>
            </a:r>
          </a:p>
          <a:p>
            <a:r>
              <a:rPr lang="en-US" b="1" dirty="0" smtClean="0"/>
              <a:t>May require some work to tune the model to the data.</a:t>
            </a:r>
            <a:endParaRPr lang="en-US" b="1" dirty="0"/>
          </a:p>
        </p:txBody>
      </p:sp>
      <p:sp>
        <p:nvSpPr>
          <p:cNvPr id="7" name="Rectangle 6"/>
          <p:cNvSpPr/>
          <p:nvPr/>
        </p:nvSpPr>
        <p:spPr>
          <a:xfrm>
            <a:off x="762000" y="6096000"/>
            <a:ext cx="7848600" cy="707886"/>
          </a:xfrm>
          <a:prstGeom prst="rect">
            <a:avLst/>
          </a:prstGeom>
        </p:spPr>
        <p:txBody>
          <a:bodyPr wrap="square">
            <a:spAutoFit/>
          </a:bodyPr>
          <a:lstStyle/>
          <a:p>
            <a:r>
              <a:rPr lang="en-US" sz="2000" dirty="0" smtClean="0"/>
              <a:t>Due to its power, versatility, and ease of use, random forests are quickly becoming one of the most popular machine learning methods. </a:t>
            </a:r>
            <a:endParaRPr lang="en-US" sz="2000" dirty="0"/>
          </a:p>
        </p:txBody>
      </p:sp>
    </p:spTree>
    <p:extLst>
      <p:ext uri="{BB962C8B-B14F-4D97-AF65-F5344CB8AC3E}">
        <p14:creationId xmlns:p14="http://schemas.microsoft.com/office/powerpoint/2010/main" val="402761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2" y="1"/>
            <a:ext cx="7481456"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0404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t>
            </a:r>
            <a:r>
              <a:rPr lang="en-US" dirty="0" err="1" smtClean="0"/>
              <a:t>cntd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b="1" dirty="0" smtClean="0"/>
              <a:t>Generally, more complex learning problems and larger datasets (both predictors/features as well as records/examples) work better with a large number of trees. </a:t>
            </a:r>
          </a:p>
          <a:p>
            <a:r>
              <a:rPr lang="en-US" b="1" dirty="0" smtClean="0"/>
              <a:t>OOB (out of bag) error rate is calculated during the construction of the random forest. Records not used in training are used for validating and error-rates across different runs are averaged. </a:t>
            </a:r>
          </a:p>
        </p:txBody>
      </p:sp>
    </p:spTree>
    <p:extLst>
      <p:ext uri="{BB962C8B-B14F-4D97-AF65-F5344CB8AC3E}">
        <p14:creationId xmlns:p14="http://schemas.microsoft.com/office/powerpoint/2010/main" val="363561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a:t>
            </a:r>
            <a:endParaRPr lang="en-US" dirty="0"/>
          </a:p>
        </p:txBody>
      </p:sp>
      <p:sp>
        <p:nvSpPr>
          <p:cNvPr id="3" name="Content Placeholder 2"/>
          <p:cNvSpPr>
            <a:spLocks noGrp="1"/>
          </p:cNvSpPr>
          <p:nvPr>
            <p:ph idx="1"/>
          </p:nvPr>
        </p:nvSpPr>
        <p:spPr/>
        <p:txBody>
          <a:bodyPr>
            <a:normAutofit/>
          </a:bodyPr>
          <a:lstStyle/>
          <a:p>
            <a:r>
              <a:rPr lang="en-US" dirty="0" smtClean="0"/>
              <a:t>The meta-learning approach that utilizes a similar principle of creating a varied team of experts is known as an ensemble. </a:t>
            </a:r>
          </a:p>
          <a:p>
            <a:r>
              <a:rPr lang="en-US" b="1" dirty="0" smtClean="0"/>
              <a:t>All ensemble methods are based on the idea that by combining multiple weaker learners, a stronger learner is created.</a:t>
            </a:r>
          </a:p>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462" y="4592513"/>
            <a:ext cx="6925938" cy="203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003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b="1" dirty="0" smtClean="0"/>
              <a:t>Allocation function dictates whether each model receives the full training dataset or merely a sample. </a:t>
            </a:r>
          </a:p>
          <a:p>
            <a:pPr lvl="1"/>
            <a:r>
              <a:rPr lang="en-US" dirty="0" smtClean="0"/>
              <a:t>It </a:t>
            </a:r>
            <a:r>
              <a:rPr lang="en-US" b="1" dirty="0" smtClean="0"/>
              <a:t>could increase diversity by artificially varying the input data</a:t>
            </a:r>
            <a:r>
              <a:rPr lang="en-US" dirty="0" smtClean="0"/>
              <a:t> to train a variety of learners. For instance, it might use bootstrap sampling to construct unique training datasets or pass on a different subset of features or examples to each model. </a:t>
            </a:r>
          </a:p>
          <a:p>
            <a:pPr lvl="1"/>
            <a:r>
              <a:rPr lang="en-US" dirty="0" smtClean="0"/>
              <a:t>On the other hand</a:t>
            </a:r>
            <a:r>
              <a:rPr lang="en-US" b="1" dirty="0" smtClean="0"/>
              <a:t>, if the ensemble already includes a diverse set of algorithms— such as a neural network, a decision tree, and a </a:t>
            </a:r>
            <a:r>
              <a:rPr lang="en-US" b="1" dirty="0" err="1" smtClean="0"/>
              <a:t>kNN</a:t>
            </a:r>
            <a:r>
              <a:rPr lang="en-US" b="1" dirty="0" smtClean="0"/>
              <a:t> classifier— then the allocation function might pass on the data relatively unchanged.</a:t>
            </a:r>
          </a:p>
        </p:txBody>
      </p:sp>
    </p:spTree>
    <p:extLst>
      <p:ext uri="{BB962C8B-B14F-4D97-AF65-F5344CB8AC3E}">
        <p14:creationId xmlns:p14="http://schemas.microsoft.com/office/powerpoint/2010/main" val="339932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dirty="0" smtClean="0"/>
              <a:t>The combination function governs how disagreements among the predictions are reconciled. </a:t>
            </a:r>
          </a:p>
          <a:p>
            <a:pPr lvl="1"/>
            <a:r>
              <a:rPr lang="en-US" dirty="0" smtClean="0"/>
              <a:t>For example, the ensemble might use a majority vote to determine the final prediction, or it could use a more complex strategy such as weighting each model's votes based on its prior performance.</a:t>
            </a:r>
          </a:p>
          <a:p>
            <a:endParaRPr lang="en-US" dirty="0" smtClean="0"/>
          </a:p>
        </p:txBody>
      </p:sp>
    </p:spTree>
    <p:extLst>
      <p:ext uri="{BB962C8B-B14F-4D97-AF65-F5344CB8AC3E}">
        <p14:creationId xmlns:p14="http://schemas.microsoft.com/office/powerpoint/2010/main" val="229135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Ensembles</a:t>
            </a:r>
            <a:endParaRPr lang="en-US" dirty="0"/>
          </a:p>
        </p:txBody>
      </p:sp>
      <p:sp>
        <p:nvSpPr>
          <p:cNvPr id="3" name="Content Placeholder 2"/>
          <p:cNvSpPr>
            <a:spLocks noGrp="1"/>
          </p:cNvSpPr>
          <p:nvPr>
            <p:ph idx="1"/>
          </p:nvPr>
        </p:nvSpPr>
        <p:spPr/>
        <p:txBody>
          <a:bodyPr>
            <a:normAutofit lnSpcReduction="10000"/>
          </a:bodyPr>
          <a:lstStyle/>
          <a:p>
            <a:r>
              <a:rPr lang="en-US" b="1" dirty="0" smtClean="0"/>
              <a:t>One of the benefits of using ensembles is that they may allow you to spend less time in pursuit of a single best model. Instead, you can train a number of reasonably strong candidates and combine them.</a:t>
            </a:r>
            <a:endParaRPr lang="en-US" b="1" dirty="0"/>
          </a:p>
          <a:p>
            <a:r>
              <a:rPr lang="en-US" b="1" dirty="0" smtClean="0"/>
              <a:t>Better generalizability to future problems: Because the opinion of several models is incorporated, no single bias can dominate. Reduces the chance of </a:t>
            </a:r>
            <a:r>
              <a:rPr lang="en-US" b="1" dirty="0" err="1" smtClean="0"/>
              <a:t>overfitting</a:t>
            </a:r>
            <a:r>
              <a:rPr lang="en-US" b="1" dirty="0" smtClean="0"/>
              <a:t>. </a:t>
            </a:r>
          </a:p>
          <a:p>
            <a:endParaRPr lang="en-US" dirty="0" smtClean="0"/>
          </a:p>
        </p:txBody>
      </p:sp>
    </p:spTree>
    <p:extLst>
      <p:ext uri="{BB962C8B-B14F-4D97-AF65-F5344CB8AC3E}">
        <p14:creationId xmlns:p14="http://schemas.microsoft.com/office/powerpoint/2010/main" val="360381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r>
              <a:rPr lang="en-US" dirty="0" err="1" smtClean="0"/>
              <a:t>cntd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Improved performance on all kinds of datasets: Due to memory limits, it is more efficient to train several small models than a single full model. Can run various models in parallel. </a:t>
            </a:r>
          </a:p>
          <a:p>
            <a:r>
              <a:rPr lang="en-US" b="1" dirty="0" smtClean="0"/>
              <a:t>Can synthesize data from different domains: Variety of data keeps increasing so multiple learners can help to capture more comprehensive picture. </a:t>
            </a:r>
          </a:p>
          <a:p>
            <a:r>
              <a:rPr lang="en-US" b="1" dirty="0" smtClean="0"/>
              <a:t>Can better capture local patterns. Models that divide the task into smaller portions are more likely to capture subtle patterns. </a:t>
            </a:r>
            <a:endParaRPr lang="en-US" b="1" dirty="0"/>
          </a:p>
        </p:txBody>
      </p:sp>
    </p:spTree>
    <p:extLst>
      <p:ext uri="{BB962C8B-B14F-4D97-AF65-F5344CB8AC3E}">
        <p14:creationId xmlns:p14="http://schemas.microsoft.com/office/powerpoint/2010/main" val="105920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Bagging (aka bootstrap aggregating)</a:t>
            </a:r>
            <a:endParaRPr lang="en-US" dirty="0"/>
          </a:p>
        </p:txBody>
      </p:sp>
      <p:sp>
        <p:nvSpPr>
          <p:cNvPr id="3" name="Content Placeholder 2"/>
          <p:cNvSpPr>
            <a:spLocks noGrp="1"/>
          </p:cNvSpPr>
          <p:nvPr>
            <p:ph idx="1"/>
          </p:nvPr>
        </p:nvSpPr>
        <p:spPr/>
        <p:txBody>
          <a:bodyPr/>
          <a:lstStyle/>
          <a:p>
            <a:r>
              <a:rPr lang="en-US" b="1" dirty="0" smtClean="0"/>
              <a:t>One of the first ensemble methods</a:t>
            </a:r>
          </a:p>
          <a:p>
            <a:r>
              <a:rPr lang="en-US" b="1" dirty="0" smtClean="0"/>
              <a:t>Generates a number of training datasets by bootstrap sampling the original training data. </a:t>
            </a:r>
          </a:p>
          <a:p>
            <a:r>
              <a:rPr lang="en-US" b="1" dirty="0" smtClean="0"/>
              <a:t>Datasets are then used to generate a set of models using a single learning algorithm. </a:t>
            </a:r>
          </a:p>
          <a:p>
            <a:r>
              <a:rPr lang="en-US" b="1" dirty="0" smtClean="0"/>
              <a:t>The models’ predictions are combined using voting (for classification) or averaging (for numeric prediction).</a:t>
            </a:r>
            <a:endParaRPr lang="en-US" b="1" dirty="0"/>
          </a:p>
        </p:txBody>
      </p:sp>
    </p:spTree>
    <p:extLst>
      <p:ext uri="{BB962C8B-B14F-4D97-AF65-F5344CB8AC3E}">
        <p14:creationId xmlns:p14="http://schemas.microsoft.com/office/powerpoint/2010/main" val="347363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bagging</a:t>
            </a:r>
            <a:endParaRPr lang="en-US" dirty="0"/>
          </a:p>
        </p:txBody>
      </p:sp>
      <p:sp>
        <p:nvSpPr>
          <p:cNvPr id="3" name="Content Placeholder 2"/>
          <p:cNvSpPr>
            <a:spLocks noGrp="1"/>
          </p:cNvSpPr>
          <p:nvPr>
            <p:ph idx="1"/>
          </p:nvPr>
        </p:nvSpPr>
        <p:spPr/>
        <p:txBody>
          <a:bodyPr>
            <a:normAutofit lnSpcReduction="10000"/>
          </a:bodyPr>
          <a:lstStyle/>
          <a:p>
            <a:r>
              <a:rPr lang="en-US" dirty="0" smtClean="0"/>
              <a:t>Although bagging is a relatively simple ensemble, </a:t>
            </a:r>
            <a:r>
              <a:rPr lang="en-US" b="1" dirty="0" smtClean="0"/>
              <a:t>it can perform quite well as long as it is used with relatively unstable learners, that is, those generating models that tend to change substantially when the input data changes only slightly. </a:t>
            </a:r>
          </a:p>
          <a:p>
            <a:r>
              <a:rPr lang="en-US" b="1" dirty="0" smtClean="0"/>
              <a:t>Bagging is often used with decision trees, which have the tendency to vary dramatically given minor changes in input data. </a:t>
            </a:r>
          </a:p>
        </p:txBody>
      </p:sp>
    </p:spTree>
    <p:extLst>
      <p:ext uri="{BB962C8B-B14F-4D97-AF65-F5344CB8AC3E}">
        <p14:creationId xmlns:p14="http://schemas.microsoft.com/office/powerpoint/2010/main" val="253780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Boosting is a popular ensemble-based method and </a:t>
            </a:r>
            <a:r>
              <a:rPr lang="en-US" b="1" dirty="0" smtClean="0"/>
              <a:t>it boosts the performance of weak learners to attain the performance of stronger learners. </a:t>
            </a:r>
          </a:p>
          <a:p>
            <a:r>
              <a:rPr lang="en-US" b="1" dirty="0" smtClean="0"/>
              <a:t>Boosting will result in performance often quite better</a:t>
            </a:r>
            <a:r>
              <a:rPr lang="en-US" dirty="0" smtClean="0"/>
              <a:t> and certainly no worse than the best of these models. Essentially, this </a:t>
            </a:r>
            <a:r>
              <a:rPr lang="en-US" b="1" dirty="0" smtClean="0"/>
              <a:t>can improve model performance by adding more weak learners. </a:t>
            </a:r>
          </a:p>
          <a:p>
            <a:r>
              <a:rPr lang="en-US" b="1" dirty="0" smtClean="0"/>
              <a:t>It is thought to be one of the most significant discoveries in machine learning. </a:t>
            </a:r>
          </a:p>
          <a:p>
            <a:endParaRPr lang="en-US" dirty="0" smtClean="0"/>
          </a:p>
        </p:txBody>
      </p:sp>
    </p:spTree>
    <p:extLst>
      <p:ext uri="{BB962C8B-B14F-4D97-AF65-F5344CB8AC3E}">
        <p14:creationId xmlns:p14="http://schemas.microsoft.com/office/powerpoint/2010/main" val="3660344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1014</Words>
  <Application>Microsoft Macintosh PowerPoint</Application>
  <PresentationFormat>On-screen Show (4:3)</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Combining models</vt:lpstr>
      <vt:lpstr>Ensemble</vt:lpstr>
      <vt:lpstr>PowerPoint Presentation</vt:lpstr>
      <vt:lpstr>PowerPoint Presentation</vt:lpstr>
      <vt:lpstr>Advantages of Ensembles</vt:lpstr>
      <vt:lpstr>Advantages (cntd.)</vt:lpstr>
      <vt:lpstr>Bagging (aka bootstrap aggregating)</vt:lpstr>
      <vt:lpstr>Advantages of bagging</vt:lpstr>
      <vt:lpstr>Boosting</vt:lpstr>
      <vt:lpstr>Bagging vs Boosting</vt:lpstr>
      <vt:lpstr>Adaptive boosting</vt:lpstr>
      <vt:lpstr>Random forests (aka decision tree forests)</vt:lpstr>
      <vt:lpstr>PowerPoint Presentation</vt:lpstr>
      <vt:lpstr>PowerPoint Presentation</vt:lpstr>
      <vt:lpstr>Random forest (cntd.)</vt:lpstr>
    </vt:vector>
  </TitlesOfParts>
  <Company>Windows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Combining models</dc:title>
  <dc:creator>syna</dc:creator>
  <cp:lastModifiedBy>Deepti Deshpande</cp:lastModifiedBy>
  <cp:revision>16</cp:revision>
  <dcterms:created xsi:type="dcterms:W3CDTF">2014-03-10T07:54:59Z</dcterms:created>
  <dcterms:modified xsi:type="dcterms:W3CDTF">2014-03-24T21:05:21Z</dcterms:modified>
</cp:coreProperties>
</file>