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5" d="100"/>
          <a:sy n="85" d="100"/>
        </p:scale>
        <p:origin x="-2224" y="-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7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7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0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D185-63CE-454A-9DB7-B0D0DED81E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66DE-D6FE-4D22-8276-31C94C3A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2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model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9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dividing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Random sampling</a:t>
            </a:r>
          </a:p>
          <a:p>
            <a:pPr lvl="1"/>
            <a:r>
              <a:rPr lang="en-US" b="1" dirty="0" smtClean="0"/>
              <a:t>Create a vector of randomly ordered row IDs from 1 to 1000.</a:t>
            </a:r>
          </a:p>
          <a:p>
            <a:pPr lvl="1"/>
            <a:r>
              <a:rPr lang="en-US" b="1" dirty="0" smtClean="0"/>
              <a:t>Use these IDs to divide  the data frame</a:t>
            </a:r>
          </a:p>
          <a:p>
            <a:pPr lvl="1"/>
            <a:r>
              <a:rPr lang="en-US" b="1" dirty="0" smtClean="0"/>
              <a:t>Problem: Partitions may have a larger or smaller proportion of some classes</a:t>
            </a:r>
          </a:p>
          <a:p>
            <a:r>
              <a:rPr lang="en-US" b="1" dirty="0" smtClean="0"/>
              <a:t>Stratified random sampling</a:t>
            </a:r>
          </a:p>
          <a:p>
            <a:pPr lvl="1"/>
            <a:r>
              <a:rPr lang="en-US" b="1" dirty="0" smtClean="0"/>
              <a:t>ensures that the generated random partitions have approximately the same proportion of each class as the full dataset. </a:t>
            </a:r>
          </a:p>
          <a:p>
            <a:pPr lvl="1"/>
            <a:r>
              <a:rPr lang="en-US" b="1" dirty="0" err="1" smtClean="0"/>
              <a:t>createDataPartition</a:t>
            </a:r>
            <a:r>
              <a:rPr lang="en-US" b="1" dirty="0" smtClean="0"/>
              <a:t>() creates partitions based on stratified holdout sampling. </a:t>
            </a:r>
          </a:p>
          <a:p>
            <a:pPr lvl="2"/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parameter is target variable</a:t>
            </a:r>
          </a:p>
          <a:p>
            <a:pPr lvl="2"/>
            <a:r>
              <a:rPr lang="en-US" b="1" dirty="0" smtClean="0"/>
              <a:t>p specifies the proportion of instances to be included in the partition</a:t>
            </a:r>
          </a:p>
          <a:p>
            <a:pPr lvl="2"/>
            <a:r>
              <a:rPr lang="en-US" b="1" dirty="0" smtClean="0"/>
              <a:t>list=False prevents the result from being stored in list format</a:t>
            </a:r>
          </a:p>
          <a:p>
            <a:pPr lvl="2"/>
            <a:r>
              <a:rPr lang="en-US" b="1" dirty="0" smtClean="0"/>
              <a:t>Use the output vector to partition data frames.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13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stratified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Although it distributes the classes evenly, some samples may have too many or too few difficult cases, easy-to-predict cases, or outliers. This is especially true for smaller datasets, which may not have a large enough portion of such cases to divide among training and test sets. </a:t>
            </a:r>
          </a:p>
          <a:p>
            <a:r>
              <a:rPr lang="en-US" b="1" dirty="0" smtClean="0"/>
              <a:t>In addition to potentially biased samples, another problem with the holdout method is that substantial portions of data must be reserved for testing and validating the model.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91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K-fold cross-validation is based of repeated holdout technique</a:t>
            </a:r>
          </a:p>
          <a:p>
            <a:pPr lvl="1"/>
            <a:r>
              <a:rPr lang="en-US" b="1" dirty="0" smtClean="0"/>
              <a:t>It uses the average result form several random holdout samples to evaluate a model’s performance. </a:t>
            </a:r>
          </a:p>
          <a:p>
            <a:r>
              <a:rPr lang="en-US" dirty="0" smtClean="0"/>
              <a:t>Rather than taking repeated sample that can use the same record more than once, </a:t>
            </a:r>
            <a:r>
              <a:rPr lang="en-US" b="1" dirty="0" smtClean="0"/>
              <a:t>k-fold CV randomly divides the data into k random partitions call folds.</a:t>
            </a:r>
          </a:p>
          <a:p>
            <a:r>
              <a:rPr lang="en-US" dirty="0" smtClean="0"/>
              <a:t>Empirical evidence suggests that k=10 gives good results. </a:t>
            </a:r>
          </a:p>
          <a:p>
            <a:pPr lvl="1"/>
            <a:r>
              <a:rPr lang="en-US" dirty="0" smtClean="0"/>
              <a:t>For each of 10 folds (each comprising 10 percent of total data), a model is trained on remaining 90 percent of data.</a:t>
            </a:r>
          </a:p>
          <a:p>
            <a:pPr lvl="1"/>
            <a:r>
              <a:rPr lang="en-US" dirty="0" smtClean="0"/>
              <a:t>The fold’s matching 10 percent is then used for model evaluation. </a:t>
            </a:r>
          </a:p>
          <a:p>
            <a:pPr lvl="1"/>
            <a:r>
              <a:rPr lang="en-US" dirty="0" smtClean="0"/>
              <a:t>Finally, the average performance across all folds is reported.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4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createFolds</a:t>
            </a:r>
            <a:r>
              <a:rPr lang="en-US" b="1" dirty="0" smtClean="0"/>
              <a:t>() in the caret package can be used. </a:t>
            </a:r>
          </a:p>
          <a:p>
            <a:pPr lvl="1"/>
            <a:r>
              <a:rPr lang="en-US" b="1" dirty="0" smtClean="0"/>
              <a:t>It will attempt to maintain the same class balance in each of the folds as in the original dataset. </a:t>
            </a:r>
          </a:p>
          <a:p>
            <a:pPr lvl="1"/>
            <a:r>
              <a:rPr lang="en-US" b="1" dirty="0" smtClean="0"/>
              <a:t>It returns a list of vectors storing the row numbers for each of the k=10 requested folds. </a:t>
            </a:r>
          </a:p>
          <a:p>
            <a:pPr lvl="1"/>
            <a:r>
              <a:rPr lang="en-US" b="1" dirty="0" smtClean="0"/>
              <a:t>To create training and test datasets, we use vectors of various folds (10 times for k=10)</a:t>
            </a:r>
          </a:p>
          <a:p>
            <a:pPr lvl="1"/>
            <a:r>
              <a:rPr lang="en-US" b="1" dirty="0" smtClean="0"/>
              <a:t> performance measures are averaged to obtain the overall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5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slightly less popular, but still fairly widely used alternative to k-fold CV is known as bootstrap sampling, the bootstrap, or bootstrapping. </a:t>
            </a:r>
          </a:p>
          <a:p>
            <a:r>
              <a:rPr lang="en-US" b="1" dirty="0" smtClean="0"/>
              <a:t>It allows a record to be selected multiple times through a process of sampling with replacement. </a:t>
            </a:r>
          </a:p>
          <a:p>
            <a:r>
              <a:rPr lang="en-US" b="1" dirty="0" smtClean="0"/>
              <a:t>In dataset of n records, it randomly draws n records with replacement. </a:t>
            </a:r>
          </a:p>
          <a:p>
            <a:r>
              <a:rPr lang="en-US" b="1" dirty="0" smtClean="0"/>
              <a:t>Test datasets are then constructed from the records that were not selected for the respective training datasets. </a:t>
            </a:r>
          </a:p>
          <a:p>
            <a:r>
              <a:rPr lang="en-US" b="1" dirty="0" smtClean="0"/>
              <a:t>Prob. of any record getting included at least once is ~ 63.2%</a:t>
            </a:r>
          </a:p>
          <a:p>
            <a:r>
              <a:rPr lang="en-US" b="1" dirty="0" smtClean="0"/>
              <a:t>In contrast, CV uses 90% of records for training and a record can appear only once.</a:t>
            </a:r>
          </a:p>
          <a:p>
            <a:r>
              <a:rPr lang="en-US" b="1" dirty="0" smtClean="0"/>
              <a:t>Advantage: It works better with very small datasets. </a:t>
            </a:r>
          </a:p>
        </p:txBody>
      </p:sp>
    </p:spTree>
    <p:extLst>
      <p:ext uri="{BB962C8B-B14F-4D97-AF65-F5344CB8AC3E}">
        <p14:creationId xmlns:p14="http://schemas.microsoft.com/office/powerpoint/2010/main" val="340558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performance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Actual values</a:t>
            </a:r>
          </a:p>
          <a:p>
            <a:r>
              <a:rPr lang="en-US" b="1" dirty="0" smtClean="0"/>
              <a:t>Predicted values</a:t>
            </a:r>
          </a:p>
          <a:p>
            <a:r>
              <a:rPr lang="en-US" b="1" dirty="0" smtClean="0"/>
              <a:t>Estimated probability of the prediction (Score)</a:t>
            </a:r>
          </a:p>
          <a:p>
            <a:r>
              <a:rPr lang="en-US" dirty="0" smtClean="0"/>
              <a:t>Use Ch10.txt</a:t>
            </a:r>
          </a:p>
          <a:p>
            <a:pPr lvl="1"/>
            <a:r>
              <a:rPr lang="en-US" dirty="0" smtClean="0"/>
              <a:t>Provide the path to your csv file</a:t>
            </a:r>
          </a:p>
          <a:p>
            <a:pPr lvl="1"/>
            <a:r>
              <a:rPr lang="en-US" dirty="0" smtClean="0"/>
              <a:t>Head() gives the first few rows of a matrix or data frame.</a:t>
            </a:r>
          </a:p>
          <a:p>
            <a:pPr lvl="1"/>
            <a:r>
              <a:rPr lang="en-US" dirty="0" smtClean="0"/>
              <a:t>Subset()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3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the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Probabilities are extremely high or low when prediction is accurate</a:t>
            </a:r>
          </a:p>
          <a:p>
            <a:r>
              <a:rPr lang="en-US" b="1" dirty="0" smtClean="0"/>
              <a:t>Probabilities are less extreme when prediction is wrong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516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table that categorizes predictions according to whether they match the actual value in the data.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63" y="3429000"/>
            <a:ext cx="627688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96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positive outcome?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positive and negative is arbitrary. </a:t>
            </a:r>
          </a:p>
          <a:p>
            <a:r>
              <a:rPr lang="en-US" b="1" dirty="0" smtClean="0"/>
              <a:t>Typically, rare events are taken as positive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Rare events such as:</a:t>
            </a:r>
          </a:p>
          <a:p>
            <a:pPr lvl="1"/>
            <a:r>
              <a:rPr lang="en-US" b="1" dirty="0" smtClean="0"/>
              <a:t>Having a disease</a:t>
            </a:r>
          </a:p>
          <a:p>
            <a:pPr lvl="1"/>
            <a:r>
              <a:rPr lang="en-US" b="1" dirty="0" smtClean="0"/>
              <a:t>Fraudulent transaction</a:t>
            </a:r>
          </a:p>
          <a:p>
            <a:pPr lvl="1"/>
            <a:r>
              <a:rPr lang="en-US" b="1" dirty="0" smtClean="0"/>
              <a:t>Prospect responding to a promotion</a:t>
            </a:r>
          </a:p>
          <a:p>
            <a:pPr lvl="1"/>
            <a:r>
              <a:rPr lang="en-US" b="1" dirty="0" smtClean="0"/>
              <a:t>SMS as spam</a:t>
            </a:r>
          </a:p>
        </p:txBody>
      </p:sp>
    </p:spTree>
    <p:extLst>
      <p:ext uri="{BB962C8B-B14F-4D97-AF65-F5344CB8AC3E}">
        <p14:creationId xmlns:p14="http://schemas.microsoft.com/office/powerpoint/2010/main" val="368625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tabulates: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True Positive (TP): Correctly classified as the class of interest </a:t>
            </a:r>
          </a:p>
          <a:p>
            <a:r>
              <a:rPr lang="en-US" dirty="0" smtClean="0"/>
              <a:t>True Negative (TN): Correctly classified as not the class of interest </a:t>
            </a:r>
          </a:p>
          <a:p>
            <a:r>
              <a:rPr lang="en-US" dirty="0" smtClean="0"/>
              <a:t>False Positive (FP): Incorrectly classified as the class of interest </a:t>
            </a:r>
          </a:p>
          <a:p>
            <a:r>
              <a:rPr lang="en-US" dirty="0" smtClean="0"/>
              <a:t>False Negative (FN): Incorrectly classified as not the class of interest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8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831177"/>
                  </p:ext>
                </p:extLst>
              </p:nvPr>
            </p:nvGraphicFramePr>
            <p:xfrm>
              <a:off x="114300" y="228600"/>
              <a:ext cx="8915400" cy="4994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2514600"/>
                    <a:gridCol w="2658717"/>
                    <a:gridCol w="2713383"/>
                  </a:tblGrid>
                  <a:tr h="90972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Predicted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Negative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Predicted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Positive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463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Actual 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Negative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r">
                            <a:buAutoNum type="arabicPlain" startAt="1202"/>
                          </a:pPr>
                          <a:r>
                            <a:rPr lang="en-US" baseline="0" dirty="0" smtClean="0"/>
                            <a:t>(TN)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en-US" sz="1600" baseline="0" dirty="0" smtClean="0"/>
                            <a:t>Specificity </a:t>
                          </a:r>
                          <a:r>
                            <a:rPr lang="en-US" sz="1400" baseline="0" dirty="0" smtClean="0"/>
                            <a:t>= </a:t>
                          </a:r>
                          <a14:m/>
                          <a:r>
                            <a:rPr lang="en-US" sz="1600" baseline="0" dirty="0" smtClean="0"/>
                            <a:t> = </a:t>
                          </a:r>
                          <a14:m/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 (FP)</a:t>
                          </a:r>
                        </a:p>
                        <a:p>
                          <a:pPr algn="l"/>
                          <a:r>
                            <a:rPr lang="en-US" sz="1600" baseline="0" dirty="0" smtClean="0"/>
                            <a:t>P(Type 1 error) = 1-Specificity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9097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Actual Positive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29</a:t>
                          </a:r>
                          <a:r>
                            <a:rPr lang="en-US" baseline="0" dirty="0" smtClean="0"/>
                            <a:t> (FN)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Type 2 error = 1-Sensitivity</a:t>
                          </a:r>
                          <a:endParaRPr lang="en-US" sz="1600" dirty="0" smtClean="0"/>
                        </a:p>
                        <a:p>
                          <a:pPr algn="r"/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154 (TP)</a:t>
                          </a:r>
                        </a:p>
                        <a:p>
                          <a:pPr algn="r"/>
                          <a:r>
                            <a:rPr lang="en-US" sz="1600" baseline="0" dirty="0" smtClean="0"/>
                            <a:t>Sensitivity </a:t>
                          </a:r>
                          <a:r>
                            <a:rPr lang="en-US" baseline="0" dirty="0" smtClean="0"/>
                            <a:t>= </a:t>
                          </a:r>
                          <a14:m/>
                          <a:r>
                            <a:rPr lang="en-US" baseline="0" dirty="0" smtClean="0"/>
                            <a:t> = </a:t>
                          </a:r>
                          <a14:m/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527061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Precision </a:t>
                          </a:r>
                          <a:r>
                            <a:rPr lang="en-US" baseline="0" dirty="0" smtClean="0"/>
                            <a:t>= </a:t>
                          </a:r>
                          <a14:m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Accuracy =</a:t>
                          </a:r>
                          <a14:m/>
                          <a:r>
                            <a:rPr lang="en-US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en-US" baseline="0" dirty="0" smtClean="0"/>
                            <a:t>= </a:t>
                          </a:r>
                          <a14:m/>
                          <a:endParaRPr lang="en-US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Error rate</a:t>
                          </a:r>
                          <a:r>
                            <a:rPr lang="en-US" sz="1600" baseline="0" dirty="0" smtClean="0"/>
                            <a:t> = 1- Accuracy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831177"/>
                  </p:ext>
                </p:extLst>
              </p:nvPr>
            </p:nvGraphicFramePr>
            <p:xfrm>
              <a:off x="114300" y="228600"/>
              <a:ext cx="8915400" cy="4401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2514600"/>
                    <a:gridCol w="2658717"/>
                    <a:gridCol w="2713383"/>
                  </a:tblGrid>
                  <a:tr h="90972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Predicted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Negative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Predicted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Positive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463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Actual 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Negative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262" t="-64167" r="-214078" b="-14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 (FP)</a:t>
                          </a:r>
                        </a:p>
                        <a:p>
                          <a:pPr algn="l"/>
                          <a:r>
                            <a:rPr lang="en-US" sz="1600" baseline="0" dirty="0" smtClean="0"/>
                            <a:t>P(Type 1 error) = 1-Specificity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9097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Actual Positive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29</a:t>
                          </a:r>
                          <a:r>
                            <a:rPr lang="en-US" baseline="0" dirty="0" smtClean="0"/>
                            <a:t> (FN)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Type 2 error = 1-Sensitivity</a:t>
                          </a:r>
                          <a:endParaRPr lang="en-US" sz="1600" dirty="0" smtClean="0"/>
                        </a:p>
                        <a:p>
                          <a:pPr algn="r"/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3486" t="-264430" r="-102294" b="-132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11823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3486" t="-296721" r="-102294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8764" t="-296721" r="-225" b="-76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5181600"/>
            <a:ext cx="87630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is also known as true-negative rate.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is  also called true-positive rate and power of a test. In information retrieval domain, it is also called Recall.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is also known as positive predictive value.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1 error (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like “crying wolf” when there is none.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models, it is significance level,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of seeing a non-zero coefficient when the coefficient is zero,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that null hypothesis is false when null hypothesis is true.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2 error (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like “missed detection” when there is a problem. </a:t>
            </a:r>
          </a:p>
        </p:txBody>
      </p:sp>
    </p:spTree>
    <p:extLst>
      <p:ext uri="{BB962C8B-B14F-4D97-AF65-F5344CB8AC3E}">
        <p14:creationId xmlns:p14="http://schemas.microsoft.com/office/powerpoint/2010/main" val="244648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 statistic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The kappa statistic adjusts accuracy by accounting for the possibility of a correct prediction by chance alone.  </a:t>
                </a:r>
              </a:p>
              <a:p>
                <a:r>
                  <a:rPr lang="en-US" b="1" dirty="0" smtClean="0"/>
                  <a:t>Its maximum value is 1, which indicates perfect agreement between the model’s predictions and the true values.</a:t>
                </a:r>
              </a:p>
              <a:p>
                <a:pPr lvl="1"/>
                <a:r>
                  <a:rPr lang="en-US" b="1" dirty="0" smtClean="0"/>
                  <a:t>Poor agreement = Less than 0.20 </a:t>
                </a:r>
              </a:p>
              <a:p>
                <a:pPr lvl="1"/>
                <a:r>
                  <a:rPr lang="en-US" b="1" dirty="0" smtClean="0"/>
                  <a:t>Fair agreement = 0.20 to 0.40 </a:t>
                </a:r>
              </a:p>
              <a:p>
                <a:pPr lvl="1"/>
                <a:r>
                  <a:rPr lang="en-US" b="1" dirty="0" smtClean="0"/>
                  <a:t>Moderate agreement = 0.40 to 0.60 </a:t>
                </a:r>
              </a:p>
              <a:p>
                <a:pPr lvl="1"/>
                <a:r>
                  <a:rPr lang="en-US" b="1" dirty="0" smtClean="0"/>
                  <a:t>Good agreement = 0.60 to 0.80 </a:t>
                </a:r>
              </a:p>
              <a:p>
                <a:pPr lvl="1"/>
                <a:r>
                  <a:rPr lang="en-US" b="1" dirty="0" smtClean="0"/>
                  <a:t>Very good agreement = 0.80 to 1.00</a:t>
                </a:r>
              </a:p>
              <a:p>
                <a14:m/>
                <a:r>
                  <a:rPr lang="en-US" b="1" dirty="0" smtClean="0"/>
                  <a:t>, </a:t>
                </a:r>
              </a:p>
              <a:p>
                <a:pPr lvl="1"/>
                <a:r>
                  <a:rPr lang="en-US" b="1" dirty="0" err="1" smtClean="0"/>
                  <a:t>Pr</a:t>
                </a:r>
                <a:r>
                  <a:rPr lang="en-US" b="1" dirty="0" smtClean="0"/>
                  <a:t>(a) refers to the proportion of </a:t>
                </a:r>
                <a:r>
                  <a:rPr lang="en-US" b="1" dirty="0" err="1" smtClean="0"/>
                  <a:t>acutal</a:t>
                </a:r>
                <a:r>
                  <a:rPr lang="en-US" b="1" dirty="0" smtClean="0"/>
                  <a:t> agreement between the classifier and the true values.</a:t>
                </a:r>
              </a:p>
              <a:p>
                <a:pPr marL="742950" lvl="2" indent="-342900"/>
                <a:r>
                  <a:rPr lang="en-US" b="1" dirty="0" err="1" smtClean="0"/>
                  <a:t>Pr</a:t>
                </a:r>
                <a:r>
                  <a:rPr lang="en-US" b="1" dirty="0" smtClean="0"/>
                  <a:t>(e) refers to the proportion of expected agreement between the classifier and the true values.</a:t>
                </a:r>
              </a:p>
              <a:p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9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F-measure (aka F1 score or F-score)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It is a measure of model performance that combines precision and recall into a single number. </a:t>
            </a:r>
          </a:p>
          <a:p>
            <a:r>
              <a:rPr lang="en-US" b="1" dirty="0" smtClean="0"/>
              <a:t>F-measure combines precision and recall using the harmonic mean.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Reduces model performance to a single number</a:t>
            </a:r>
          </a:p>
          <a:p>
            <a:r>
              <a:rPr lang="en-US" b="1" dirty="0" smtClean="0"/>
              <a:t>Assumes that equal weight should be assigned to precision and recall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05000" y="3581400"/>
                <a:ext cx="5638800" cy="66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/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581400"/>
                <a:ext cx="5638800" cy="6649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12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1184</Words>
  <Application>Microsoft Macintosh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Evaluating model performance</vt:lpstr>
      <vt:lpstr>Measuring performance for classification</vt:lpstr>
      <vt:lpstr>Notice the tables</vt:lpstr>
      <vt:lpstr>Confusion matrix</vt:lpstr>
      <vt:lpstr>What is positive outcome?</vt:lpstr>
      <vt:lpstr>Confusion matrix tabulates:</vt:lpstr>
      <vt:lpstr>PowerPoint Presentation</vt:lpstr>
      <vt:lpstr>kappa statistic</vt:lpstr>
      <vt:lpstr>F-measure (aka F1 score or F-score)</vt:lpstr>
      <vt:lpstr>Another way of dividing datasets</vt:lpstr>
      <vt:lpstr>Problems with stratified sampling</vt:lpstr>
      <vt:lpstr>Cross-validation</vt:lpstr>
      <vt:lpstr>Cross-validation (cntd.)</vt:lpstr>
      <vt:lpstr>Bootstrap sampling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model performance</dc:title>
  <dc:creator>syna</dc:creator>
  <cp:lastModifiedBy>Deepti Deshpande</cp:lastModifiedBy>
  <cp:revision>36</cp:revision>
  <dcterms:created xsi:type="dcterms:W3CDTF">2014-03-09T23:03:03Z</dcterms:created>
  <dcterms:modified xsi:type="dcterms:W3CDTF">2014-03-24T19:00:02Z</dcterms:modified>
</cp:coreProperties>
</file>