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0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8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4EF7-143B-433D-8D8F-1E77F5413CC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462C-F7A9-4E71-8401-D21E9D73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ktpub.com/code_download/1325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K-Nearest Neighbors (KNN)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gmodels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33418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794266" y="38920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6342" y="30927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076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61114" y="30942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96342" y="40712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37656" y="3462048"/>
            <a:ext cx="115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Specificity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36971" y="4876800"/>
            <a:ext cx="1426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Precision </a:t>
            </a:r>
            <a:r>
              <a:rPr lang="en-US" sz="1200" dirty="0" smtClean="0"/>
              <a:t>(positive predictive value)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4026029"/>
            <a:ext cx="115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Sensitivity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15" idx="1"/>
          </p:cNvCxnSpPr>
          <p:nvPr/>
        </p:nvCxnSpPr>
        <p:spPr>
          <a:xfrm flipH="1">
            <a:off x="5638800" y="4179918"/>
            <a:ext cx="1524000" cy="3158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5638800" y="4724400"/>
            <a:ext cx="1698171" cy="3986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 flipV="1">
            <a:off x="3091542" y="3548743"/>
            <a:ext cx="838201" cy="671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7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438400"/>
            <a:ext cx="63150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9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Birds of a feather flock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also referred as </a:t>
            </a:r>
            <a:r>
              <a:rPr lang="en-US" b="1" dirty="0" smtClean="0"/>
              <a:t>“lazy learning”.</a:t>
            </a:r>
          </a:p>
          <a:p>
            <a:r>
              <a:rPr lang="en-US" b="1" dirty="0"/>
              <a:t>N</a:t>
            </a:r>
            <a:r>
              <a:rPr lang="en-US" b="1" dirty="0" smtClean="0"/>
              <a:t>earest neighbor classifiers are defined by their characteristic of classifying unlabeled examples by assigning them the class of the most similar labeled examples. </a:t>
            </a:r>
          </a:p>
          <a:p>
            <a:pPr lvl="1"/>
            <a:r>
              <a:rPr lang="en-US" b="1" dirty="0" smtClean="0"/>
              <a:t>OCRs</a:t>
            </a:r>
          </a:p>
          <a:p>
            <a:pPr lvl="1"/>
            <a:r>
              <a:rPr lang="en-US" b="1" dirty="0" smtClean="0"/>
              <a:t>Movie recommendations</a:t>
            </a:r>
          </a:p>
          <a:p>
            <a:pPr lvl="1"/>
            <a:r>
              <a:rPr lang="en-US" b="1" dirty="0" smtClean="0"/>
              <a:t>Detecting specific proteins in genetic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63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Strengths</a:t>
            </a:r>
          </a:p>
          <a:p>
            <a:r>
              <a:rPr lang="en-US" b="1" dirty="0" smtClean="0"/>
              <a:t>Simple  and effective</a:t>
            </a:r>
          </a:p>
          <a:p>
            <a:r>
              <a:rPr lang="en-US" b="1" dirty="0" smtClean="0"/>
              <a:t>Do not make any underlying distributional assumptions.</a:t>
            </a:r>
          </a:p>
          <a:p>
            <a:r>
              <a:rPr lang="en-US" b="1" dirty="0" smtClean="0"/>
              <a:t>Fast training phase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6195"/>
            <a:ext cx="4191000" cy="6174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r>
              <a:rPr lang="en-US" b="1" dirty="0" smtClean="0"/>
              <a:t>Does not produce a model, hence can’t provide insights in relationship among features.</a:t>
            </a:r>
          </a:p>
          <a:p>
            <a:r>
              <a:rPr lang="en-US" b="1" dirty="0" smtClean="0"/>
              <a:t>Slow classification phase</a:t>
            </a:r>
          </a:p>
          <a:p>
            <a:r>
              <a:rPr lang="en-US" b="1" dirty="0" smtClean="0"/>
              <a:t>Memory intensive</a:t>
            </a:r>
          </a:p>
          <a:p>
            <a:r>
              <a:rPr lang="en-US" b="1" dirty="0" smtClean="0"/>
              <a:t>Nominal and missing data require additional processing.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091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or directed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Unlike k-means clustering, there is a target variable. </a:t>
            </a:r>
          </a:p>
          <a:p>
            <a:r>
              <a:rPr lang="en-US" b="1" dirty="0" err="1" smtClean="0"/>
              <a:t>kNN</a:t>
            </a:r>
            <a:r>
              <a:rPr lang="en-US" b="1" dirty="0" smtClean="0"/>
              <a:t> identifies k records in the training data that are “nearest” in similarity.</a:t>
            </a:r>
          </a:p>
          <a:p>
            <a:r>
              <a:rPr lang="en-US" b="1" dirty="0" smtClean="0"/>
              <a:t>k is defined in advance. </a:t>
            </a:r>
          </a:p>
          <a:p>
            <a:r>
              <a:rPr lang="en-US" b="1" dirty="0" smtClean="0"/>
              <a:t>New record is assigned to the class of the majority of the k nearest neighbors. </a:t>
            </a:r>
          </a:p>
          <a:p>
            <a:r>
              <a:rPr lang="en-US" b="1" dirty="0" err="1" smtClean="0"/>
              <a:t>kNN</a:t>
            </a:r>
            <a:r>
              <a:rPr lang="en-US" b="1" dirty="0" smtClean="0"/>
              <a:t> uses Euclidean distance by default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k-interpretation and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a given record, algorithm performs a vote among the k nearest neighbors. The given record is classified as the majority class among these neighbors.</a:t>
            </a:r>
          </a:p>
          <a:p>
            <a:r>
              <a:rPr lang="en-US" b="1" dirty="0" smtClean="0"/>
              <a:t>Bias-variance tradeoff: </a:t>
            </a:r>
          </a:p>
          <a:p>
            <a:pPr lvl="1"/>
            <a:r>
              <a:rPr lang="en-US" b="1" dirty="0" smtClean="0"/>
              <a:t>Small k can pick local patterns well </a:t>
            </a:r>
          </a:p>
          <a:p>
            <a:pPr lvl="1"/>
            <a:r>
              <a:rPr lang="en-US" b="1" dirty="0" smtClean="0"/>
              <a:t>Large k is less sensitive to noisy data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ypically value is [3,10]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496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 predictors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Predictors are standardized to avoid the impact of units on distance formula</a:t>
                </a:r>
              </a:p>
              <a:p>
                <a:pPr lvl="1"/>
                <a:r>
                  <a:rPr lang="en-US" b="1" dirty="0" smtClean="0"/>
                  <a:t>If certain predictor (feature) has large values, then the distance formula would be largely influenced by this predictor</a:t>
                </a:r>
              </a:p>
              <a:p>
                <a:pPr lvl="1"/>
                <a:r>
                  <a:rPr lang="en-US" b="1" dirty="0" smtClean="0"/>
                  <a:t>Z-score normalization: </a:t>
                </a:r>
                <a14:m/>
                <a:endParaRPr lang="en-US" b="1" dirty="0" smtClean="0"/>
              </a:p>
              <a:p>
                <a:pPr lvl="1"/>
                <a:r>
                  <a:rPr lang="en-US" b="1" dirty="0" smtClean="0"/>
                  <a:t>Min-max normalization: </a:t>
                </a:r>
                <a14:m/>
                <a:r>
                  <a:rPr lang="en-US" b="1" dirty="0"/>
                  <a:t> </a:t>
                </a:r>
                <a:endParaRPr lang="en-US" b="1" dirty="0" smtClean="0"/>
              </a:p>
              <a:p>
                <a:pPr lvl="1"/>
                <a:r>
                  <a:rPr lang="en-US" b="1" dirty="0" smtClean="0"/>
                  <a:t>Nominal variables can be converted to dummies—1 less than levels</a:t>
                </a:r>
              </a:p>
              <a:p>
                <a:pPr lvl="1"/>
                <a:r>
                  <a:rPr lang="en-US" b="1" dirty="0" smtClean="0"/>
                  <a:t>Ordinal variable can be converted to scale (with hand waving)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3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There is no model built</a:t>
            </a:r>
          </a:p>
          <a:p>
            <a:r>
              <a:rPr lang="en-US" b="1" dirty="0" smtClean="0"/>
              <a:t>It is a non-parametric learning method</a:t>
            </a:r>
          </a:p>
          <a:p>
            <a:r>
              <a:rPr lang="en-US" b="1" dirty="0" smtClean="0"/>
              <a:t>Fast training phase, but slow prediction phase</a:t>
            </a:r>
          </a:p>
          <a:p>
            <a:r>
              <a:rPr lang="en-US" b="1" dirty="0" smtClean="0"/>
              <a:t>Due to heavy reliance on the training instances, it is also known as instance-based learning or rote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343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</a:t>
            </a:r>
            <a:r>
              <a:rPr lang="en-US" sz="2400" u="sng" dirty="0" smtClean="0">
                <a:hlinkClick r:id="rId2"/>
              </a:rPr>
              <a:t>www.packtpub.com/code_download/13251</a:t>
            </a:r>
            <a:r>
              <a:rPr lang="en-US" sz="2400" u="sng" dirty="0" smtClean="0"/>
              <a:t> </a:t>
            </a:r>
          </a:p>
          <a:p>
            <a:r>
              <a:rPr lang="en-US" sz="2400" dirty="0" smtClean="0"/>
              <a:t>Download data and code from the above link. This is Ch3 from the book: “Machine learning with R”. </a:t>
            </a:r>
          </a:p>
          <a:p>
            <a:r>
              <a:rPr lang="en-US" sz="2400" dirty="0" smtClean="0"/>
              <a:t>Data is Breast cancer biopsies data from 569 patients. 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iagnosis is done based on 32 features. 30 of these 32 are scale variables, while 1 is an id, and the remaining one is diagnosis: M or B</a:t>
            </a:r>
          </a:p>
          <a:p>
            <a:pPr lvl="1"/>
            <a:r>
              <a:rPr lang="en-US" sz="2000" dirty="0" smtClean="0"/>
              <a:t>30 measurements are mean, standard error and largest value for 10 characteristics</a:t>
            </a:r>
          </a:p>
          <a:p>
            <a:r>
              <a:rPr lang="en-US" sz="2400" dirty="0" smtClean="0"/>
              <a:t>Open R-commander to upload the csv file from above. </a:t>
            </a:r>
          </a:p>
        </p:txBody>
      </p:sp>
    </p:spTree>
    <p:extLst>
      <p:ext uri="{BB962C8B-B14F-4D97-AF65-F5344CB8AC3E}">
        <p14:creationId xmlns:p14="http://schemas.microsoft.com/office/powerpoint/2010/main" val="234857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classification syntax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33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513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K-Nearest Neighbors (KNN) classification</vt:lpstr>
      <vt:lpstr>Birds of a feather flock together</vt:lpstr>
      <vt:lpstr>PowerPoint Presentation</vt:lpstr>
      <vt:lpstr>Supervised or directed learning</vt:lpstr>
      <vt:lpstr>k-interpretation and choice</vt:lpstr>
      <vt:lpstr>Standardize predictors</vt:lpstr>
      <vt:lpstr>kNN (cntd.)</vt:lpstr>
      <vt:lpstr>Class exercise</vt:lpstr>
      <vt:lpstr>kNN classification syntax</vt:lpstr>
      <vt:lpstr>Evaluating model performance</vt:lpstr>
      <vt:lpstr>Model performance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 classifcation</dc:title>
  <dc:creator>syna</dc:creator>
  <cp:lastModifiedBy>Deepti Deshpande</cp:lastModifiedBy>
  <cp:revision>23</cp:revision>
  <dcterms:created xsi:type="dcterms:W3CDTF">2014-03-01T22:51:50Z</dcterms:created>
  <dcterms:modified xsi:type="dcterms:W3CDTF">2014-03-24T02:36:12Z</dcterms:modified>
</cp:coreProperties>
</file>