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0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0FCF-CEB9-4E73-8B96-2447C784555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30D4-5B1A-4D96-AA60-72536E8F9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ktpub.com/code_download/1325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basket analysis using Association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set of rules with the </a:t>
            </a:r>
            <a:r>
              <a:rPr lang="en-US" dirty="0" err="1" smtClean="0"/>
              <a:t>Apriori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2 phases:</a:t>
            </a:r>
          </a:p>
          <a:p>
            <a:pPr lvl="1"/>
            <a:r>
              <a:rPr lang="en-US" b="1" dirty="0" smtClean="0"/>
              <a:t>Identifying all </a:t>
            </a:r>
            <a:r>
              <a:rPr lang="en-US" b="1" dirty="0" err="1" smtClean="0"/>
              <a:t>itemsets</a:t>
            </a:r>
            <a:r>
              <a:rPr lang="en-US" b="1" dirty="0" smtClean="0"/>
              <a:t> that meet a minimum </a:t>
            </a:r>
            <a:r>
              <a:rPr lang="en-US" b="1" i="1" dirty="0" smtClean="0"/>
              <a:t>support</a:t>
            </a:r>
            <a:r>
              <a:rPr lang="en-US" b="1" dirty="0" smtClean="0"/>
              <a:t> threshold.</a:t>
            </a:r>
          </a:p>
          <a:p>
            <a:pPr lvl="2"/>
            <a:r>
              <a:rPr lang="en-US" b="1" dirty="0" smtClean="0"/>
              <a:t>Iteration1 involves evaluating the set of 1-item </a:t>
            </a:r>
            <a:r>
              <a:rPr lang="en-US" b="1" dirty="0" err="1" smtClean="0"/>
              <a:t>itemsets</a:t>
            </a:r>
            <a:r>
              <a:rPr lang="en-US" b="1" dirty="0" smtClean="0"/>
              <a:t> (1-itemsets), iteration 2 evaluates the 2-itemsets and so on. </a:t>
            </a:r>
          </a:p>
          <a:p>
            <a:pPr lvl="2"/>
            <a:r>
              <a:rPr lang="en-US" b="1" dirty="0" smtClean="0"/>
              <a:t>The result of each iteration </a:t>
            </a:r>
            <a:r>
              <a:rPr lang="en-US" b="1" i="1" dirty="0" smtClean="0"/>
              <a:t>i</a:t>
            </a:r>
            <a:r>
              <a:rPr lang="en-US" b="1" dirty="0" smtClean="0"/>
              <a:t> is a set of all i-</a:t>
            </a:r>
            <a:r>
              <a:rPr lang="en-US" b="1" dirty="0" err="1" smtClean="0"/>
              <a:t>itemsets</a:t>
            </a:r>
            <a:r>
              <a:rPr lang="en-US" b="1" dirty="0" smtClean="0"/>
              <a:t> that meet the minimum support threshold. </a:t>
            </a:r>
          </a:p>
          <a:p>
            <a:pPr lvl="2"/>
            <a:r>
              <a:rPr lang="en-US" b="1" dirty="0" smtClean="0"/>
              <a:t>If {D} does not appear with desired support threshold but {A}, {B}, and {C} do, we may only consider {A, B}, {B, C}, and {A, C}. There is no reason to consider all 6 combinations. Thus sets containing D are eliminated a priori. </a:t>
            </a:r>
          </a:p>
          <a:p>
            <a:pPr lvl="2"/>
            <a:r>
              <a:rPr lang="en-US" dirty="0" smtClean="0"/>
              <a:t>If {A, C} does not meet minimum threshold criterion, what next?</a:t>
            </a:r>
          </a:p>
          <a:p>
            <a:pPr lvl="1"/>
            <a:r>
              <a:rPr lang="en-US" b="1" dirty="0" smtClean="0"/>
              <a:t>Creating rules from these </a:t>
            </a:r>
            <a:r>
              <a:rPr lang="en-US" b="1" dirty="0" err="1" smtClean="0"/>
              <a:t>itemsets</a:t>
            </a:r>
            <a:r>
              <a:rPr lang="en-US" b="1" dirty="0" smtClean="0"/>
              <a:t> that meet a minimum </a:t>
            </a:r>
            <a:r>
              <a:rPr lang="en-US" b="1" i="1" dirty="0" smtClean="0"/>
              <a:t>confidence</a:t>
            </a:r>
            <a:r>
              <a:rPr lang="en-US" b="1" dirty="0" smtClean="0"/>
              <a:t> threshold. </a:t>
            </a:r>
          </a:p>
          <a:p>
            <a:pPr lvl="2"/>
            <a:r>
              <a:rPr lang="en-US" b="1" dirty="0" smtClean="0"/>
              <a:t>{A, B} would result in candidates {A}</a:t>
            </a:r>
            <a:r>
              <a:rPr lang="en-US" b="1" dirty="0" smtClean="0">
                <a:sym typeface="Wingdings" panose="05000000000000000000" pitchFamily="2" charset="2"/>
              </a:rPr>
              <a:t>{B} and {B}{A}. </a:t>
            </a:r>
            <a:r>
              <a:rPr lang="en-US" b="1" dirty="0">
                <a:sym typeface="Wingdings" panose="05000000000000000000" pitchFamily="2" charset="2"/>
              </a:rPr>
              <a:t>A</a:t>
            </a:r>
            <a:r>
              <a:rPr lang="en-US" b="1" dirty="0" smtClean="0"/>
              <a:t>ny candidate rules that do not meet the desired confidence level are eliminated.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7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hlinkClick r:id="rId2"/>
              </a:rPr>
              <a:t>http://www.packtpub.com/code_download/13251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Download data and code from the above link. This is Ch8 from the book: “Machine learning with R”. </a:t>
            </a:r>
          </a:p>
          <a:p>
            <a:r>
              <a:rPr lang="en-US" dirty="0" smtClean="0"/>
              <a:t>Data is real purchase data from a month of operation at a grocery store</a:t>
            </a:r>
          </a:p>
          <a:p>
            <a:pPr lvl="1"/>
            <a:r>
              <a:rPr lang="en-US" dirty="0" smtClean="0"/>
              <a:t>9835 data points, or about 327 transactions per day</a:t>
            </a:r>
          </a:p>
          <a:p>
            <a:r>
              <a:rPr lang="en-US" dirty="0" smtClean="0"/>
              <a:t>Open R-commander to upload the csv file from above. </a:t>
            </a:r>
          </a:p>
        </p:txBody>
      </p:sp>
    </p:spTree>
    <p:extLst>
      <p:ext uri="{BB962C8B-B14F-4D97-AF65-F5344CB8AC3E}">
        <p14:creationId xmlns:p14="http://schemas.microsoft.com/office/powerpoint/2010/main" val="200164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5576"/>
            <a:ext cx="7315200" cy="686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--Sparse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Reading normal csv is problematic</a:t>
            </a:r>
          </a:p>
          <a:p>
            <a:r>
              <a:rPr lang="en-US" dirty="0" smtClean="0"/>
              <a:t>Making every item as a column makes the matrix/data frame really big and it quickly runs out of memory.</a:t>
            </a:r>
          </a:p>
          <a:p>
            <a:r>
              <a:rPr lang="en-US" b="1" dirty="0" smtClean="0"/>
              <a:t>Sparse matrix is a </a:t>
            </a:r>
            <a:r>
              <a:rPr lang="en-US" b="1" dirty="0" err="1" smtClean="0"/>
              <a:t>datatype</a:t>
            </a:r>
            <a:r>
              <a:rPr lang="en-US" b="1" dirty="0" smtClean="0"/>
              <a:t> in which each item is stored as a column, and only the cells that got values are stored. </a:t>
            </a:r>
          </a:p>
          <a:p>
            <a:r>
              <a:rPr lang="en-US" b="1" dirty="0" smtClean="0"/>
              <a:t>Thus sparse matrix is much more </a:t>
            </a:r>
            <a:r>
              <a:rPr lang="en-US" b="1" dirty="0"/>
              <a:t>memory efficient than an equivalently sized matrix or data frame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0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statistics from 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density value of 0.02609146 (2.6 percent) refers to the proportion of non-zero matrix cells.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there are 9835 * 169 = 1662115 positions in the matrix, we can calculate that a total of 1662115 * 0.02609146 = 43367 items were purchased during the store's 30 days of operation (assuming no duplicate items were purchased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Average </a:t>
            </a:r>
            <a:r>
              <a:rPr lang="en-US" dirty="0"/>
              <a:t>transaction contained 43367 / 9835 = 4.409 different grocery items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5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Items in sparse matrix are sorted in columns by alphabetical order</a:t>
            </a:r>
          </a:p>
          <a:p>
            <a:r>
              <a:rPr lang="en-US" b="1" dirty="0" smtClean="0"/>
              <a:t>Inspect() to look at the contents of the sparse matrix. It can be used in combination with vector operators. </a:t>
            </a:r>
          </a:p>
          <a:p>
            <a:r>
              <a:rPr lang="en-US" b="1" dirty="0" err="1"/>
              <a:t>itemFrequency</a:t>
            </a:r>
            <a:r>
              <a:rPr lang="en-US" b="1" dirty="0"/>
              <a:t>() </a:t>
            </a:r>
            <a:r>
              <a:rPr lang="en-US" b="1" dirty="0" smtClean="0"/>
              <a:t>allows you to </a:t>
            </a:r>
            <a:r>
              <a:rPr lang="en-US" b="1" dirty="0"/>
              <a:t>see the proportion of transactions that contain </a:t>
            </a:r>
            <a:r>
              <a:rPr lang="en-US" b="1" dirty="0" smtClean="0"/>
              <a:t>an item.</a:t>
            </a:r>
          </a:p>
          <a:p>
            <a:r>
              <a:rPr lang="en-US" b="1" dirty="0" err="1" smtClean="0"/>
              <a:t>itemFrequencyPlot</a:t>
            </a:r>
            <a:r>
              <a:rPr lang="en-US" b="1" dirty="0" smtClean="0"/>
              <a:t>() allows </a:t>
            </a:r>
            <a:r>
              <a:rPr lang="en-US" b="1" dirty="0"/>
              <a:t>you to produce at a bar chart depicting the </a:t>
            </a:r>
            <a:r>
              <a:rPr lang="en-US" b="1" dirty="0" smtClean="0"/>
              <a:t>proportion </a:t>
            </a:r>
            <a:r>
              <a:rPr lang="en-US" b="1" dirty="0"/>
              <a:t>of transactions containing certain items</a:t>
            </a:r>
            <a:r>
              <a:rPr lang="en-US" b="1" dirty="0" smtClean="0"/>
              <a:t>. Shows the support. </a:t>
            </a:r>
          </a:p>
          <a:p>
            <a:r>
              <a:rPr lang="en-US" b="1" dirty="0" smtClean="0"/>
              <a:t>Image() can </a:t>
            </a:r>
            <a:r>
              <a:rPr lang="en-US" b="1" dirty="0"/>
              <a:t>be a useful tool for exploring the data. For one, it may help with the identification of potential data issues</a:t>
            </a:r>
            <a:r>
              <a:rPr lang="en-US" b="1" dirty="0" smtClean="0"/>
              <a:t>. </a:t>
            </a:r>
            <a:r>
              <a:rPr lang="en-US" b="1" dirty="0" err="1" smtClean="0"/>
              <a:t>eg</a:t>
            </a:r>
            <a:r>
              <a:rPr lang="en-US" b="1" dirty="0" smtClean="0"/>
              <a:t> </a:t>
            </a:r>
            <a:r>
              <a:rPr lang="en-US" b="1" dirty="0"/>
              <a:t>Columns that are filled all the way down could indicate items that are purchased in every transaction— a problem that could arise, perhaps, if a retailer's name or identification number was inadvertently included in the transaction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default support of </a:t>
            </a:r>
            <a:r>
              <a:rPr lang="en-US" dirty="0" smtClean="0"/>
              <a:t>0.1. Since </a:t>
            </a:r>
            <a:r>
              <a:rPr lang="en-US" dirty="0"/>
              <a:t>only eight items appeared this frequently in our data, it's no wonder we didn't find </a:t>
            </a:r>
            <a:r>
              <a:rPr lang="en-US" dirty="0" smtClean="0"/>
              <a:t>any rules</a:t>
            </a:r>
            <a:r>
              <a:rPr lang="en-US" dirty="0"/>
              <a:t> </a:t>
            </a:r>
            <a:r>
              <a:rPr lang="en-US" dirty="0" smtClean="0"/>
              <a:t>when we didn’t specify support limit. </a:t>
            </a:r>
          </a:p>
          <a:p>
            <a:r>
              <a:rPr lang="en-US" b="1" dirty="0" smtClean="0"/>
              <a:t>Support can be set based on the minimum number of transactions to happen in a day before you would consider a pattern interesting. </a:t>
            </a:r>
          </a:p>
          <a:p>
            <a:r>
              <a:rPr lang="en-US" b="1" dirty="0" smtClean="0"/>
              <a:t>Low confidence leads to many unreliable rules—such as dozens of rules including items commonly purchased with batteries.</a:t>
            </a:r>
          </a:p>
          <a:p>
            <a:r>
              <a:rPr lang="en-US" b="1" dirty="0" smtClean="0"/>
              <a:t>High confidence leads to obvious or inevitable rules—such as a smoke detector is always purchased in combination with batteries.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452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Lift is a measure of how much more likely one item is to be purchased relative to its typical purchase rate, given that you know another item has been purchased.</a:t>
            </a:r>
          </a:p>
          <a:p>
            <a:r>
              <a:rPr lang="en-US" b="1" dirty="0" smtClean="0"/>
              <a:t>lift(X</a:t>
            </a:r>
            <a:r>
              <a:rPr lang="en-US" b="1" dirty="0" smtClean="0">
                <a:sym typeface="Wingdings" panose="05000000000000000000" pitchFamily="2" charset="2"/>
              </a:rPr>
              <a:t>Y) = confidence(XY) / support(Y)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lift(XY) = lift(YX). Validate it?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Lift values greater than 1 suggests that items are found together more often than chance occurrence. </a:t>
            </a:r>
            <a:endParaRPr lang="en-US" b="1" dirty="0" smtClean="0"/>
          </a:p>
          <a:p>
            <a:r>
              <a:rPr lang="en-US" dirty="0" smtClean="0"/>
              <a:t>Note: different from the lift in lift charts. There we were interested in measuring how many of good-prospects we would cover by including next ten percentile of prospects suggested by model. </a:t>
            </a:r>
          </a:p>
        </p:txBody>
      </p:sp>
    </p:spTree>
    <p:extLst>
      <p:ext uri="{BB962C8B-B14F-4D97-AF65-F5344CB8AC3E}">
        <p14:creationId xmlns:p14="http://schemas.microsoft.com/office/powerpoint/2010/main" val="88047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Subset() in </a:t>
            </a:r>
            <a:r>
              <a:rPr lang="en-US" dirty="0" err="1" smtClean="0"/>
              <a:t>arules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keyword items</a:t>
            </a:r>
            <a:r>
              <a:rPr lang="en-US" dirty="0" smtClean="0"/>
              <a:t>, </a:t>
            </a:r>
            <a:r>
              <a:rPr lang="en-US" dirty="0"/>
              <a:t>matches an item appearing anywhere in the rule. To limit the subset to where the match occurs only on the left or right-hand side, use lhs and </a:t>
            </a:r>
            <a:r>
              <a:rPr lang="en-US" dirty="0" err="1"/>
              <a:t>rhs</a:t>
            </a:r>
            <a:r>
              <a:rPr lang="en-US" dirty="0"/>
              <a:t> instead</a:t>
            </a:r>
            <a:r>
              <a:rPr lang="en-US" dirty="0" smtClean="0"/>
              <a:t>.</a:t>
            </a:r>
          </a:p>
          <a:p>
            <a:r>
              <a:rPr lang="en-US" b="1" dirty="0"/>
              <a:t>%in% means that at least one of the items must be found in the list you defined</a:t>
            </a:r>
            <a:r>
              <a:rPr lang="en-US" dirty="0"/>
              <a:t>. If you wanted any rules matching either berries or yogurt, you could write items %in% c(" berries", "yogurt"). 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operators are available for partial matching (%pin%) and complete matching (%</a:t>
            </a:r>
            <a:r>
              <a:rPr lang="en-US" dirty="0" err="1"/>
              <a:t>ain</a:t>
            </a:r>
            <a:r>
              <a:rPr lang="en-US" dirty="0"/>
              <a:t>%). </a:t>
            </a:r>
            <a:r>
              <a:rPr lang="en-US" b="1" dirty="0"/>
              <a:t>Partial matching allows you to find both citrus fruit and tropical fruit using one search: items %pin% "fruit". Complete matching requires that all listed items are present. For instance, items %</a:t>
            </a:r>
            <a:r>
              <a:rPr lang="en-US" b="1" dirty="0" err="1"/>
              <a:t>ain</a:t>
            </a:r>
            <a:r>
              <a:rPr lang="en-US" b="1" dirty="0"/>
              <a:t>% c(" berries", "yogurt") finds only rules with both berries and yogurt. </a:t>
            </a:r>
            <a:endParaRPr lang="en-US" b="1" dirty="0" smtClean="0"/>
          </a:p>
          <a:p>
            <a:r>
              <a:rPr lang="en-US" b="1" dirty="0" smtClean="0"/>
              <a:t>Subsets </a:t>
            </a:r>
            <a:r>
              <a:rPr lang="en-US" b="1" dirty="0"/>
              <a:t>can also be limited by support, confidence, or lift. For instance, confidence &gt; 0.50 would limit you to rules with confidence greater than 50 percent.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5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Set of association rules that specify patterns of relationships among items in transactional data</a:t>
            </a:r>
          </a:p>
          <a:p>
            <a:r>
              <a:rPr lang="en-US" b="1" dirty="0" smtClean="0"/>
              <a:t>Widespread use among retail stores.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{peanut butter, jelly} -&gt; {bread}</a:t>
            </a:r>
          </a:p>
          <a:p>
            <a:r>
              <a:rPr lang="en-US" dirty="0" smtClean="0"/>
              <a:t>Groups of one or more items are surrounded by brackets to indicate that they form a set—</a:t>
            </a:r>
            <a:r>
              <a:rPr lang="en-US" dirty="0" err="1" smtClean="0"/>
              <a:t>itemset</a:t>
            </a:r>
            <a:r>
              <a:rPr lang="en-US" dirty="0" smtClean="0"/>
              <a:t> that appears in the data with some regularity.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Association rules are not used for prediction, but rather for unsupervised knowledge discovery in large databases.</a:t>
            </a:r>
          </a:p>
          <a:p>
            <a:r>
              <a:rPr lang="en-US" b="1" dirty="0" smtClean="0"/>
              <a:t>The downside, of course, is that there isn’t an easy way to objectively measure the performance of rule learner. </a:t>
            </a:r>
          </a:p>
          <a:p>
            <a:r>
              <a:rPr lang="en-US" b="1" dirty="0" smtClean="0"/>
              <a:t>Have to evaluate rules for qualitative usefulness-typically an eyeball test.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55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Patterns of DNA and protein sequences in analysis of cancer data</a:t>
            </a:r>
          </a:p>
          <a:p>
            <a:r>
              <a:rPr lang="en-US" b="1" dirty="0" smtClean="0"/>
              <a:t>Patterns of purchases or claims that occur in combination with fraudulent credit card or insurance use</a:t>
            </a:r>
          </a:p>
          <a:p>
            <a:r>
              <a:rPr lang="en-US" b="1" dirty="0" smtClean="0"/>
              <a:t>Identifying combinations of behavior that proceed customers dropping (upgrading) their subscription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684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k items, there are on the order of 2^k possible </a:t>
            </a:r>
            <a:r>
              <a:rPr lang="en-US" b="1" dirty="0" err="1" smtClean="0"/>
              <a:t>itemsets</a:t>
            </a:r>
            <a:r>
              <a:rPr lang="en-US" b="1" dirty="0" smtClean="0"/>
              <a:t> that must be searched for rules. </a:t>
            </a:r>
          </a:p>
          <a:p>
            <a:r>
              <a:rPr lang="en-US" dirty="0" smtClean="0"/>
              <a:t>By ignoring rare (and therefore perhaps less important) combinations, it is possible to limit the scope of the search for rules to a more manageable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Strengths</a:t>
            </a:r>
          </a:p>
          <a:p>
            <a:r>
              <a:rPr lang="en-US" b="1" dirty="0" smtClean="0"/>
              <a:t>Is ideally suited for working with very large amounts of transactional data </a:t>
            </a:r>
          </a:p>
          <a:p>
            <a:r>
              <a:rPr lang="en-US" b="1" dirty="0" smtClean="0"/>
              <a:t>Results in rules that are easy to understand </a:t>
            </a:r>
          </a:p>
          <a:p>
            <a:r>
              <a:rPr lang="en-US" b="1" dirty="0" smtClean="0"/>
              <a:t>Useful for "data mining" and discovering unexpected knowledge in databases. 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r>
              <a:rPr lang="en-US" b="1" dirty="0" smtClean="0"/>
              <a:t>Not very helpful for small datasets </a:t>
            </a:r>
          </a:p>
          <a:p>
            <a:r>
              <a:rPr lang="en-US" b="1" dirty="0" smtClean="0"/>
              <a:t>Takes effort to separate the insight from the common sense </a:t>
            </a:r>
          </a:p>
          <a:p>
            <a:r>
              <a:rPr lang="en-US" b="1" dirty="0" smtClean="0"/>
              <a:t>Easy to draw spurious conclusions from random patterns</a:t>
            </a:r>
          </a:p>
        </p:txBody>
      </p:sp>
    </p:spTree>
    <p:extLst>
      <p:ext uri="{BB962C8B-B14F-4D97-AF65-F5344CB8AC3E}">
        <p14:creationId xmlns:p14="http://schemas.microsoft.com/office/powerpoint/2010/main" val="31048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 employs a simple a priori belief as guideline for reducing the association rule search space</a:t>
            </a:r>
            <a:r>
              <a:rPr lang="en-US" b="1" dirty="0" smtClean="0"/>
              <a:t>: all subsets of a frequent </a:t>
            </a:r>
            <a:r>
              <a:rPr lang="en-US" b="1" dirty="0" err="1" smtClean="0"/>
              <a:t>itemset</a:t>
            </a:r>
            <a:r>
              <a:rPr lang="en-US" b="1" dirty="0" smtClean="0"/>
              <a:t> must also be frequent. </a:t>
            </a:r>
          </a:p>
          <a:p>
            <a:r>
              <a:rPr lang="en-US" b="1" dirty="0" smtClean="0"/>
              <a:t>This heuristic is known as the </a:t>
            </a:r>
            <a:r>
              <a:rPr lang="en-US" b="1" dirty="0" err="1" smtClean="0"/>
              <a:t>Apriori</a:t>
            </a:r>
            <a:r>
              <a:rPr lang="en-US" b="1" dirty="0" smtClean="0"/>
              <a:t> property. </a:t>
            </a:r>
          </a:p>
          <a:p>
            <a:r>
              <a:rPr lang="en-US" b="1" dirty="0" smtClean="0"/>
              <a:t>Using this astute observation, it is possible to dramatically limit the number of rules to search.</a:t>
            </a:r>
          </a:p>
        </p:txBody>
      </p:sp>
    </p:spTree>
    <p:extLst>
      <p:ext uri="{BB962C8B-B14F-4D97-AF65-F5344CB8AC3E}">
        <p14:creationId xmlns:p14="http://schemas.microsoft.com/office/powerpoint/2010/main" val="203883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Support of an </a:t>
            </a:r>
            <a:r>
              <a:rPr lang="en-US" sz="2400" b="1" dirty="0" err="1" smtClean="0"/>
              <a:t>itemset</a:t>
            </a:r>
            <a:r>
              <a:rPr lang="en-US" sz="2400" b="1" dirty="0" smtClean="0"/>
              <a:t> or rule measures how frequently it occurs in the data.</a:t>
            </a:r>
          </a:p>
          <a:p>
            <a:r>
              <a:rPr lang="en-US" sz="2400" b="1" dirty="0" smtClean="0"/>
              <a:t>Support(X) = count(X)/N</a:t>
            </a:r>
          </a:p>
          <a:p>
            <a:r>
              <a:rPr lang="en-US" sz="2400" b="1" dirty="0" smtClean="0"/>
              <a:t>N is the no. of transactions in the database, and count(X) is the no. of transactions the </a:t>
            </a:r>
            <a:r>
              <a:rPr lang="en-US" sz="2400" b="1" dirty="0" err="1" smtClean="0"/>
              <a:t>itemset</a:t>
            </a:r>
            <a:r>
              <a:rPr lang="en-US" sz="2400" b="1" dirty="0" smtClean="0"/>
              <a:t> appears in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 support(flowers) = 4/5 = 0.75</a:t>
            </a:r>
          </a:p>
          <a:p>
            <a:r>
              <a:rPr lang="en-US" sz="2400" dirty="0" smtClean="0"/>
              <a:t>Calculate support(get well card, flowers), support (get well card)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0683"/>
              </p:ext>
            </p:extLst>
          </p:nvPr>
        </p:nvGraphicFramePr>
        <p:xfrm>
          <a:off x="685800" y="3707130"/>
          <a:ext cx="7772400" cy="2617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2143"/>
                <a:gridCol w="5670257"/>
              </a:tblGrid>
              <a:tr h="669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Transaction number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Purchased items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{flowers, get well card, soda}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{plush toy bear, flowers, balloons, candy bar}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{get well card, candy bar, flowers}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{plush toy bear, balloons, soda}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{flowers, get well card, soda}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1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 rule’s confidence is a measurement of its predictive power or accuracy</a:t>
            </a:r>
          </a:p>
          <a:p>
            <a:r>
              <a:rPr lang="en-US" b="1" dirty="0"/>
              <a:t>c</a:t>
            </a:r>
            <a:r>
              <a:rPr lang="en-US" b="1" dirty="0" smtClean="0"/>
              <a:t>onfidence (X</a:t>
            </a:r>
            <a:r>
              <a:rPr lang="en-US" b="1" dirty="0" smtClean="0">
                <a:sym typeface="Wingdings" panose="05000000000000000000" pitchFamily="2" charset="2"/>
              </a:rPr>
              <a:t>Y) = support(X,Y) / support(X)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Confidence tells us the proportion of transactions where the presence of item or </a:t>
            </a:r>
            <a:r>
              <a:rPr lang="en-US" b="1" dirty="0" err="1" smtClean="0">
                <a:sym typeface="Wingdings" panose="05000000000000000000" pitchFamily="2" charset="2"/>
              </a:rPr>
              <a:t>itemset</a:t>
            </a:r>
            <a:r>
              <a:rPr lang="en-US" b="1" dirty="0" smtClean="0">
                <a:sym typeface="Wingdings" panose="05000000000000000000" pitchFamily="2" charset="2"/>
              </a:rPr>
              <a:t> X results in the presence of item or </a:t>
            </a:r>
            <a:r>
              <a:rPr lang="en-US" b="1" dirty="0" err="1" smtClean="0">
                <a:sym typeface="Wingdings" panose="05000000000000000000" pitchFamily="2" charset="2"/>
              </a:rPr>
              <a:t>itemset</a:t>
            </a:r>
            <a:r>
              <a:rPr lang="en-US" b="1" dirty="0" smtClean="0">
                <a:sym typeface="Wingdings" panose="05000000000000000000" pitchFamily="2" charset="2"/>
              </a:rPr>
              <a:t> Y.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confidence(XY) ≠ confidence(YX)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Calculate confidence of {flower}  {get well card} and {get well card}  {flower}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{get well card}  {flower} is a strong rule since it has high support and confidence.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4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1590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Market basket analysis using Association rules</vt:lpstr>
      <vt:lpstr>Market basket analysis</vt:lpstr>
      <vt:lpstr>Association rules</vt:lpstr>
      <vt:lpstr>Other applications</vt:lpstr>
      <vt:lpstr>Itemsets</vt:lpstr>
      <vt:lpstr>PowerPoint Presentation</vt:lpstr>
      <vt:lpstr>Apriori</vt:lpstr>
      <vt:lpstr>PowerPoint Presentation</vt:lpstr>
      <vt:lpstr>Confidence in a rule</vt:lpstr>
      <vt:lpstr>Building a set of rules with the Apriori principle</vt:lpstr>
      <vt:lpstr>Class Exercise</vt:lpstr>
      <vt:lpstr>PowerPoint Presentation</vt:lpstr>
      <vt:lpstr>Datatype--Sparse Matrix</vt:lpstr>
      <vt:lpstr>Summary statistics from sparse matrix</vt:lpstr>
      <vt:lpstr>Arules</vt:lpstr>
      <vt:lpstr>Support and confidence limits</vt:lpstr>
      <vt:lpstr>Lift</vt:lpstr>
      <vt:lpstr>Subset() in arules package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 using Association rules</dc:title>
  <dc:creator>syna</dc:creator>
  <cp:lastModifiedBy>Deepti Deshpande</cp:lastModifiedBy>
  <cp:revision>33</cp:revision>
  <dcterms:created xsi:type="dcterms:W3CDTF">2014-03-03T07:05:05Z</dcterms:created>
  <dcterms:modified xsi:type="dcterms:W3CDTF">2014-03-24T17:43:31Z</dcterms:modified>
</cp:coreProperties>
</file>