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77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0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57ED-9ED3-4F18-85CB-D83C4948FC54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056E-714E-4C3F-821B-F27E21EF2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ktpub.com/code_download/1325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ktpub.com/code_download/1325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and Support Vector </a:t>
            </a:r>
            <a:r>
              <a:rPr lang="en-US" dirty="0"/>
              <a:t>M</a:t>
            </a:r>
            <a:r>
              <a:rPr lang="en-US" dirty="0" smtClean="0"/>
              <a:t>achine (SVM)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with threshold=0.05</a:t>
            </a:r>
          </a:p>
          <a:p>
            <a:r>
              <a:rPr lang="en-US" dirty="0" smtClean="0"/>
              <a:t>Try with </a:t>
            </a:r>
            <a:r>
              <a:rPr lang="en-US" dirty="0" err="1" smtClean="0"/>
              <a:t>act.fct</a:t>
            </a:r>
            <a:r>
              <a:rPr lang="en-US" dirty="0" smtClean="0"/>
              <a:t>=“logistic”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2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goal of an SVM is to create a flat boundary, called a </a:t>
            </a:r>
            <a:r>
              <a:rPr lang="en-US" b="1" dirty="0" err="1" smtClean="0"/>
              <a:t>hyperplane</a:t>
            </a:r>
            <a:r>
              <a:rPr lang="en-US" b="1" dirty="0" smtClean="0"/>
              <a:t>, which leads to fairly homogeneous partitions of data on either side. </a:t>
            </a:r>
          </a:p>
          <a:p>
            <a:r>
              <a:rPr lang="en-US" b="1" dirty="0" smtClean="0"/>
              <a:t>In this way, SVM learning combines aspects of both the instance-based nearest neighbor learning, and the linear regression modeling. The combination is extremely powerful, allowing SVMs to model highly complex relationships.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5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Recently gained a lot of popularity</a:t>
            </a:r>
          </a:p>
          <a:p>
            <a:r>
              <a:rPr lang="en-US" b="1" dirty="0" smtClean="0"/>
              <a:t>Great performance</a:t>
            </a:r>
          </a:p>
          <a:p>
            <a:r>
              <a:rPr lang="en-US" b="1" dirty="0" smtClean="0"/>
              <a:t>Use cases</a:t>
            </a:r>
          </a:p>
          <a:p>
            <a:pPr lvl="1"/>
            <a:r>
              <a:rPr lang="en-US" b="1" dirty="0" smtClean="0"/>
              <a:t>Classification of genes</a:t>
            </a:r>
          </a:p>
          <a:p>
            <a:pPr lvl="1"/>
            <a:r>
              <a:rPr lang="en-US" b="1" dirty="0" smtClean="0"/>
              <a:t>Text categorization</a:t>
            </a:r>
          </a:p>
          <a:p>
            <a:pPr lvl="1"/>
            <a:r>
              <a:rPr lang="en-US" b="1" dirty="0" smtClean="0"/>
              <a:t>Detection of rare events such as failures, breaches, earthquakes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separable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task of the SVM algorithm is to identify a line that separates the two classes. Three such possibilities are labeled a, b, and c below: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76477"/>
            <a:ext cx="4114800" cy="364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74" y="3200400"/>
            <a:ext cx="3975026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5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Maximum Margin </a:t>
            </a:r>
            <a:r>
              <a:rPr lang="en-US" dirty="0" err="1" smtClean="0"/>
              <a:t>Hyperplane</a:t>
            </a:r>
            <a:r>
              <a:rPr lang="en-US" dirty="0" smtClean="0"/>
              <a:t> (MMH)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Hyperplane</a:t>
            </a:r>
            <a:r>
              <a:rPr lang="en-US" b="1" dirty="0" smtClean="0"/>
              <a:t> that creates the greatest separation between the two classes. </a:t>
            </a:r>
          </a:p>
          <a:p>
            <a:r>
              <a:rPr lang="en-US" b="1" dirty="0"/>
              <a:t>S</a:t>
            </a:r>
            <a:r>
              <a:rPr lang="en-US" b="1" dirty="0" smtClean="0"/>
              <a:t>upport vectors (indicated by arrows in the figure that follows) are the points from each class that are the closest to the MMH; each class must have at least one support vector, but it is possible to have more than one. </a:t>
            </a:r>
          </a:p>
          <a:p>
            <a:r>
              <a:rPr lang="en-US" b="1" dirty="0" smtClean="0"/>
              <a:t>Using the support vectors alone, it is possible to define the MMH. </a:t>
            </a:r>
          </a:p>
          <a:p>
            <a:r>
              <a:rPr lang="en-US" b="1" dirty="0" smtClean="0"/>
              <a:t>This is a key feature of SVMs; the support vectors provide a very compact way to store a classification model, even if the number of predictors is extremely large.</a:t>
            </a:r>
          </a:p>
        </p:txBody>
      </p:sp>
    </p:spTree>
    <p:extLst>
      <p:ext uri="{BB962C8B-B14F-4D97-AF65-F5344CB8AC3E}">
        <p14:creationId xmlns:p14="http://schemas.microsoft.com/office/powerpoint/2010/main" val="338507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separable data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 this case, the MMH is as far away as possible from the outer boundaries of the two groups of data points. </a:t>
            </a:r>
          </a:p>
          <a:p>
            <a:r>
              <a:rPr lang="en-US" b="1" dirty="0" smtClean="0"/>
              <a:t>These outer boundaries are known as the convex hull. </a:t>
            </a:r>
          </a:p>
          <a:p>
            <a:r>
              <a:rPr lang="en-US" b="1" dirty="0" smtClean="0"/>
              <a:t>The MMH is then the perpendicular bisector of the shortest line between the two convex hulls. </a:t>
            </a:r>
          </a:p>
          <a:p>
            <a:r>
              <a:rPr lang="en-US" b="1" dirty="0" smtClean="0"/>
              <a:t>Sophisticated computer algorithms that use a technique known as quadratic optimization are capable of finding the maximum margin in this way.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448605" cy="305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96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use of a slack variable, which creates a soft margin that allows some points to fall on the incorrect side of the margin. </a:t>
            </a:r>
          </a:p>
          <a:p>
            <a:r>
              <a:rPr lang="en-US" dirty="0" smtClean="0"/>
              <a:t>The figure illustrates two points falling on the wrong side of the line (</a:t>
            </a:r>
            <a:r>
              <a:rPr lang="en-US" dirty="0" err="1" smtClean="0"/>
              <a:t>missclassified</a:t>
            </a:r>
            <a:r>
              <a:rPr lang="en-US" dirty="0" smtClean="0"/>
              <a:t>) with the corresponding slack terms.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810000" cy="33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29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SVMs with non-linear kernels add additional dimensions to the data </a:t>
            </a:r>
            <a:r>
              <a:rPr lang="en-US" dirty="0" smtClean="0"/>
              <a:t>in order to create separation in this way. </a:t>
            </a:r>
          </a:p>
          <a:p>
            <a:r>
              <a:rPr lang="en-US" b="1" dirty="0" smtClean="0"/>
              <a:t>It uses a kernel trick  that involves a process of adding new features that express mathematical relationships between measured characteristics.</a:t>
            </a:r>
          </a:p>
          <a:p>
            <a:r>
              <a:rPr lang="en-US" b="1" dirty="0" smtClean="0"/>
              <a:t>Like neural networks you would want to standardize variables, convert nominal variables to dummies and ordinal to scale.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82283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67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Strengths</a:t>
            </a:r>
          </a:p>
          <a:p>
            <a:r>
              <a:rPr lang="en-US" b="1" dirty="0" smtClean="0"/>
              <a:t>Can be used for classification or numeric prediction problems</a:t>
            </a:r>
          </a:p>
          <a:p>
            <a:r>
              <a:rPr lang="en-US" b="1" dirty="0" smtClean="0"/>
              <a:t>Not overly influenced by noisy data and not very prone to </a:t>
            </a:r>
            <a:r>
              <a:rPr lang="en-US" b="1" dirty="0" smtClean="0"/>
              <a:t>over fitting</a:t>
            </a:r>
            <a:endParaRPr lang="en-US" b="1" dirty="0" smtClean="0"/>
          </a:p>
          <a:p>
            <a:r>
              <a:rPr lang="en-US" b="1" dirty="0" smtClean="0"/>
              <a:t>May be easier to use than neural networks, particularly due to the existence of several well-supported SVM algorithms</a:t>
            </a:r>
          </a:p>
          <a:p>
            <a:r>
              <a:rPr lang="en-US" b="1" dirty="0" smtClean="0"/>
              <a:t>Gaining popularity due to its high accuracy and high-profile wins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Weaknesses</a:t>
            </a:r>
            <a:endParaRPr lang="en-US" dirty="0" smtClean="0"/>
          </a:p>
          <a:p>
            <a:r>
              <a:rPr lang="en-US" b="1" dirty="0" smtClean="0"/>
              <a:t>Finding the best model requires testing of various combinations of kernels and model parameters </a:t>
            </a:r>
          </a:p>
          <a:p>
            <a:r>
              <a:rPr lang="en-US" b="1" dirty="0" smtClean="0"/>
              <a:t>Can be slow to train, particularly if the input dataset has a large number of features or examples </a:t>
            </a:r>
          </a:p>
          <a:p>
            <a:r>
              <a:rPr lang="en-US" b="1" dirty="0" smtClean="0"/>
              <a:t>Results in a complex black box model that is difficult if not 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15993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kernels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RBF kernel (good starting point)</a:t>
            </a:r>
          </a:p>
          <a:p>
            <a:pPr lvl="1"/>
            <a:r>
              <a:rPr lang="en-US" dirty="0" smtClean="0"/>
              <a:t>Similar to RBF neural network</a:t>
            </a:r>
          </a:p>
          <a:p>
            <a:r>
              <a:rPr lang="en-US" dirty="0" smtClean="0"/>
              <a:t>Linear kernel</a:t>
            </a:r>
          </a:p>
          <a:p>
            <a:r>
              <a:rPr lang="en-US" dirty="0" smtClean="0"/>
              <a:t>Polynomial kernel</a:t>
            </a:r>
          </a:p>
          <a:p>
            <a:r>
              <a:rPr lang="en-US" dirty="0" smtClean="0"/>
              <a:t>Sigmoid kernel</a:t>
            </a:r>
          </a:p>
          <a:p>
            <a:pPr lvl="1"/>
            <a:r>
              <a:rPr lang="en-US" dirty="0" smtClean="0"/>
              <a:t>Similar to sigmoid activation function of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971872"/>
            <a:ext cx="3362325" cy="226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(Artificial)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An activation function, which transforms a neuron's net input signal into a single output signal to be broadcasted further in the network.</a:t>
            </a:r>
          </a:p>
          <a:p>
            <a:r>
              <a:rPr lang="en-US" sz="2200" b="1" dirty="0" smtClean="0"/>
              <a:t>A network topology (or architecture), describes:</a:t>
            </a:r>
          </a:p>
          <a:p>
            <a:pPr lvl="1"/>
            <a:r>
              <a:rPr lang="en-US" sz="2200" b="1" dirty="0" smtClean="0"/>
              <a:t>The number of layers</a:t>
            </a:r>
          </a:p>
          <a:p>
            <a:pPr lvl="1"/>
            <a:r>
              <a:rPr lang="en-US" sz="2200" b="1" dirty="0" smtClean="0"/>
              <a:t>The number of nodes in each layer</a:t>
            </a:r>
          </a:p>
          <a:p>
            <a:pPr lvl="1"/>
            <a:r>
              <a:rPr lang="en-US" sz="2200" b="1" dirty="0" smtClean="0"/>
              <a:t>Whether information is allowed to travel backward.</a:t>
            </a:r>
          </a:p>
          <a:p>
            <a:r>
              <a:rPr lang="en-US" sz="2200" b="1" dirty="0" smtClean="0"/>
              <a:t>The training algorithm that specifies how connection weights are set in order to inhibit or excite neurons in proportion to the input signal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811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hlinkClick r:id="rId2"/>
              </a:rPr>
              <a:t>http://www.packtpub.com/code_download/13251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Download data and code from the above link. This is Ch7 from the book: “Machine learning with R”. </a:t>
            </a:r>
          </a:p>
          <a:p>
            <a:r>
              <a:rPr lang="en-US" sz="2400" dirty="0" smtClean="0"/>
              <a:t>Data is OCR data for 20,000 examples. </a:t>
            </a:r>
          </a:p>
          <a:p>
            <a:pPr lvl="1"/>
            <a:r>
              <a:rPr lang="en-US" sz="2000" dirty="0" smtClean="0"/>
              <a:t>Classifying characters</a:t>
            </a:r>
          </a:p>
          <a:p>
            <a:pPr lvl="1"/>
            <a:r>
              <a:rPr lang="en-US" sz="2000" dirty="0" smtClean="0"/>
              <a:t>Input is 16 different measures for a character</a:t>
            </a:r>
          </a:p>
          <a:p>
            <a:pPr lvl="1"/>
            <a:r>
              <a:rPr lang="en-US" sz="2000" dirty="0" smtClean="0"/>
              <a:t>Examples from 20 different fonts</a:t>
            </a:r>
          </a:p>
          <a:p>
            <a:r>
              <a:rPr lang="en-US" sz="2400" dirty="0" smtClean="0"/>
              <a:t>Open R-commander to upload the csv file from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44164"/>
            <a:ext cx="6032806" cy="690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0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with different kernel—</a:t>
            </a:r>
            <a:r>
              <a:rPr lang="en-US" dirty="0" err="1" smtClean="0"/>
              <a:t>tanh</a:t>
            </a:r>
            <a:endParaRPr lang="en-US" dirty="0" smtClean="0"/>
          </a:p>
          <a:p>
            <a:r>
              <a:rPr lang="en-US" dirty="0" smtClean="0"/>
              <a:t>Try with different C-values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Speech and OCRs</a:t>
            </a:r>
          </a:p>
          <a:p>
            <a:r>
              <a:rPr lang="en-US" b="1" dirty="0" smtClean="0"/>
              <a:t>Automation of office building’s environmental control, self-driving cars, drones</a:t>
            </a:r>
          </a:p>
          <a:p>
            <a:r>
              <a:rPr lang="en-US" b="1" dirty="0" smtClean="0"/>
              <a:t>Facial recognition</a:t>
            </a:r>
          </a:p>
          <a:p>
            <a:r>
              <a:rPr lang="en-US" b="1" dirty="0" smtClean="0"/>
              <a:t>Weather and climate patterns</a:t>
            </a:r>
          </a:p>
          <a:p>
            <a:r>
              <a:rPr lang="en-US" b="1" dirty="0" smtClean="0"/>
              <a:t>Can be used for classification, numeric prediction, and even unsupervised pattern recognition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05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Threshold Activation Function—Artificial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 could be imagined as a process that involves summing the total input signal and determining whether it meets the firing threshold. </a:t>
            </a:r>
          </a:p>
          <a:p>
            <a:r>
              <a:rPr lang="en-US" b="1" dirty="0" smtClean="0"/>
              <a:t>In ANN terms, this is known as a threshold activation function, as it results in an output signal only once a specified input threshold has been attained.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 often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Sigmoid activation function (specifically logistic sigmoid)</a:t>
            </a:r>
          </a:p>
          <a:p>
            <a:pPr lvl="1"/>
            <a:r>
              <a:rPr lang="en-US" b="1" dirty="0" smtClean="0"/>
              <a:t>Though similar to threshold activation function, the output ranges from 0 to 1. </a:t>
            </a:r>
          </a:p>
          <a:p>
            <a:pPr lvl="1"/>
            <a:r>
              <a:rPr lang="en-US" b="1" dirty="0" smtClean="0"/>
              <a:t>Often used as default function</a:t>
            </a:r>
          </a:p>
          <a:p>
            <a:r>
              <a:rPr lang="en-US" b="1" dirty="0" smtClean="0"/>
              <a:t>Radial basis function (RBF): Gaussian activation function</a:t>
            </a:r>
          </a:p>
          <a:p>
            <a:r>
              <a:rPr lang="en-US" b="1" dirty="0" smtClean="0"/>
              <a:t>Linear activation function: results in a neural network similar to linear regression model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Strengths</a:t>
            </a:r>
          </a:p>
          <a:p>
            <a:r>
              <a:rPr lang="en-US" b="1" dirty="0" smtClean="0"/>
              <a:t>Can be adapted to classification or numeric prediction problems</a:t>
            </a:r>
          </a:p>
          <a:p>
            <a:r>
              <a:rPr lang="en-US" b="1" dirty="0" smtClean="0"/>
              <a:t>Among the most accurate modeling approaches</a:t>
            </a:r>
          </a:p>
          <a:p>
            <a:r>
              <a:rPr lang="en-US" b="1" dirty="0" smtClean="0"/>
              <a:t>Makes few assumptions about the data’s underlying relationships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r>
              <a:rPr lang="en-US" b="1" dirty="0" smtClean="0"/>
              <a:t>Computationally intensive and slow to train, particularly if the network topology is complex</a:t>
            </a:r>
          </a:p>
          <a:p>
            <a:r>
              <a:rPr lang="en-US" b="1" dirty="0" smtClean="0"/>
              <a:t>Easy to </a:t>
            </a:r>
            <a:r>
              <a:rPr lang="en-US" b="1" dirty="0" err="1" smtClean="0"/>
              <a:t>overfit</a:t>
            </a:r>
            <a:r>
              <a:rPr lang="en-US" b="1" dirty="0" smtClean="0"/>
              <a:t> or </a:t>
            </a:r>
            <a:r>
              <a:rPr lang="en-US" b="1" dirty="0" err="1" smtClean="0"/>
              <a:t>underfit</a:t>
            </a:r>
            <a:r>
              <a:rPr lang="en-US" b="1" dirty="0" smtClean="0"/>
              <a:t> training data</a:t>
            </a:r>
          </a:p>
          <a:p>
            <a:r>
              <a:rPr lang="en-US" b="1" dirty="0" smtClean="0"/>
              <a:t>Results in a complete black box model that is difficult if not impossible to interpret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9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http://www.packtpub.com/code_download/13251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Download data and code from the above link. This is Ch7 from the book: “Machine learning with R”. </a:t>
            </a:r>
          </a:p>
          <a:p>
            <a:r>
              <a:rPr lang="en-US" dirty="0" smtClean="0"/>
              <a:t>Data is estimating strength of concrete </a:t>
            </a:r>
          </a:p>
          <a:p>
            <a:pPr lvl="1"/>
            <a:r>
              <a:rPr lang="en-US" dirty="0" smtClean="0"/>
              <a:t>numerical estimation</a:t>
            </a:r>
          </a:p>
          <a:p>
            <a:pPr lvl="1"/>
            <a:r>
              <a:rPr lang="en-US" dirty="0" smtClean="0"/>
              <a:t>Eight predictors and 1030 </a:t>
            </a:r>
            <a:r>
              <a:rPr lang="en-US" smtClean="0"/>
              <a:t>data 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88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5015"/>
            <a:ext cx="6705600" cy="648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Contingency table or cross-tabulation or confusion matrix cannot be used to compare models. </a:t>
            </a:r>
          </a:p>
          <a:p>
            <a:r>
              <a:rPr lang="en-US" b="1" dirty="0" smtClean="0"/>
              <a:t>Correlations between predicted and actual values in validation set is a good comparison criterion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57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1056</Words>
  <Application>Microsoft Macintosh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Neural networks and Support Vector Machine (SVM)</vt:lpstr>
      <vt:lpstr>(Artificial) Neural networks</vt:lpstr>
      <vt:lpstr>Applications</vt:lpstr>
      <vt:lpstr>Threshold Activation Function—Artificial neural networks</vt:lpstr>
      <vt:lpstr>Activation functions often used</vt:lpstr>
      <vt:lpstr>PowerPoint Presentation</vt:lpstr>
      <vt:lpstr>Class exercise</vt:lpstr>
      <vt:lpstr>PowerPoint Presentation</vt:lpstr>
      <vt:lpstr>Numeric prediction</vt:lpstr>
      <vt:lpstr>Class exercise</vt:lpstr>
      <vt:lpstr>Support Vector Machine (SVM)</vt:lpstr>
      <vt:lpstr>SVM (cntd.)</vt:lpstr>
      <vt:lpstr>Linearly separable data</vt:lpstr>
      <vt:lpstr> Maximum Margin Hyperplane (MMH)</vt:lpstr>
      <vt:lpstr>Linearly separable data (cntd.)</vt:lpstr>
      <vt:lpstr>Non-linearly separable data</vt:lpstr>
      <vt:lpstr>PowerPoint Presentation</vt:lpstr>
      <vt:lpstr>PowerPoint Presentation</vt:lpstr>
      <vt:lpstr>Commonly used kernels</vt:lpstr>
      <vt:lpstr>Class exercise</vt:lpstr>
      <vt:lpstr>PowerPoint Presentation</vt:lpstr>
      <vt:lpstr>Class exercise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Support Vector Machine (SVM)</dc:title>
  <dc:creator>syna</dc:creator>
  <cp:lastModifiedBy>Deepti Deshpande</cp:lastModifiedBy>
  <cp:revision>23</cp:revision>
  <dcterms:created xsi:type="dcterms:W3CDTF">2014-03-02T22:23:44Z</dcterms:created>
  <dcterms:modified xsi:type="dcterms:W3CDTF">2014-03-24T04:02:32Z</dcterms:modified>
</cp:coreProperties>
</file>