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1" r:id="rId2"/>
    <p:sldId id="327" r:id="rId3"/>
    <p:sldId id="405" r:id="rId4"/>
    <p:sldId id="356" r:id="rId5"/>
    <p:sldId id="336" r:id="rId6"/>
    <p:sldId id="358" r:id="rId7"/>
    <p:sldId id="359" r:id="rId8"/>
    <p:sldId id="360" r:id="rId9"/>
    <p:sldId id="361" r:id="rId10"/>
    <p:sldId id="369" r:id="rId11"/>
    <p:sldId id="365" r:id="rId12"/>
    <p:sldId id="366" r:id="rId13"/>
    <p:sldId id="367" r:id="rId14"/>
    <p:sldId id="363" r:id="rId15"/>
    <p:sldId id="389" r:id="rId16"/>
    <p:sldId id="395" r:id="rId17"/>
    <p:sldId id="370" r:id="rId18"/>
    <p:sldId id="328" r:id="rId19"/>
    <p:sldId id="399" r:id="rId20"/>
    <p:sldId id="400" r:id="rId21"/>
    <p:sldId id="406" r:id="rId22"/>
    <p:sldId id="407" r:id="rId23"/>
    <p:sldId id="354" r:id="rId24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004" autoAdjust="0"/>
  </p:normalViewPr>
  <p:slideViewPr>
    <p:cSldViewPr snapToGrid="0">
      <p:cViewPr>
        <p:scale>
          <a:sx n="116" d="100"/>
          <a:sy n="116" d="100"/>
        </p:scale>
        <p:origin x="-1072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9/3/14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pache_Hadoop" TargetMode="External"/><Relationship Id="rId3" Type="http://schemas.openxmlformats.org/officeDocument/2006/relationships/hyperlink" Target="https://twitter.com/josh_wills/status/19809351214995865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Introduction to Business Analytics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/>
              <a:t>Prof. Mike Boyle</a:t>
            </a:r>
          </a:p>
          <a:p>
            <a:pPr algn="ctr"/>
            <a:r>
              <a:rPr lang="en-US" dirty="0" smtClean="0"/>
              <a:t>Department of Operations and Information Systems</a:t>
            </a:r>
          </a:p>
          <a:p>
            <a:pPr algn="ctr"/>
            <a:r>
              <a:rPr lang="en-US" dirty="0" smtClean="0"/>
              <a:t>University of Utah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and Lag Information in 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656" y="1578446"/>
            <a:ext cx="5948242" cy="397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74263" y="5750919"/>
            <a:ext cx="8794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/>
              <a:t>Image Source: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464410" y="1578446"/>
            <a:ext cx="256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Discussion: Provide an example of a change based on lead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E.g. change based on a predictive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Discussion: Provide an example of a change based on lag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E.g. change based on a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7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and Cognitive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 makes decision-making more effective, in general, by reducing the effects of various Cognitive Biases</a:t>
            </a:r>
          </a:p>
          <a:p>
            <a:pPr lvl="1"/>
            <a:r>
              <a:rPr lang="en-US" dirty="0" smtClean="0"/>
              <a:t>Anchoring effect</a:t>
            </a:r>
          </a:p>
          <a:p>
            <a:pPr lvl="2"/>
            <a:r>
              <a:rPr lang="en-US" dirty="0" smtClean="0"/>
              <a:t>Relying too heavily on one dimension</a:t>
            </a:r>
          </a:p>
          <a:p>
            <a:pPr lvl="1"/>
            <a:r>
              <a:rPr lang="en-US" dirty="0" smtClean="0"/>
              <a:t>Bandwagon effect</a:t>
            </a:r>
          </a:p>
          <a:p>
            <a:pPr lvl="2"/>
            <a:r>
              <a:rPr lang="en-US" dirty="0" smtClean="0"/>
              <a:t>Influenced by popular belief/action</a:t>
            </a:r>
          </a:p>
          <a:p>
            <a:pPr lvl="1"/>
            <a:r>
              <a:rPr lang="en-US" dirty="0" smtClean="0"/>
              <a:t>Confirmation bias</a:t>
            </a:r>
          </a:p>
          <a:p>
            <a:pPr lvl="2"/>
            <a:r>
              <a:rPr lang="en-US" dirty="0" smtClean="0"/>
              <a:t>Searching/interpreting in a way that matches preconception</a:t>
            </a:r>
          </a:p>
          <a:p>
            <a:pPr lvl="1"/>
            <a:r>
              <a:rPr lang="en-US" dirty="0" smtClean="0"/>
              <a:t>False consensus bias</a:t>
            </a:r>
          </a:p>
          <a:p>
            <a:pPr lvl="2"/>
            <a:r>
              <a:rPr lang="en-US" dirty="0" smtClean="0"/>
              <a:t>Overestimating how much everyone else is like oneself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3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and Cognitive Biases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Mere exposure effect</a:t>
            </a:r>
          </a:p>
          <a:p>
            <a:pPr lvl="1"/>
            <a:r>
              <a:rPr lang="en-US" dirty="0" smtClean="0"/>
              <a:t>Bias toward something that one is familiar with</a:t>
            </a:r>
          </a:p>
          <a:p>
            <a:r>
              <a:rPr lang="en-US" dirty="0" err="1" smtClean="0"/>
              <a:t>Recency</a:t>
            </a:r>
            <a:r>
              <a:rPr lang="en-US" dirty="0" smtClean="0"/>
              <a:t> effect</a:t>
            </a:r>
          </a:p>
          <a:p>
            <a:pPr lvl="1"/>
            <a:r>
              <a:rPr lang="en-US" dirty="0" smtClean="0"/>
              <a:t>More recent information/events weigh more heavily in decision compared to less recent information/events</a:t>
            </a:r>
          </a:p>
          <a:p>
            <a:r>
              <a:rPr lang="en-US" dirty="0" smtClean="0"/>
              <a:t>Sunk cost fallacy</a:t>
            </a:r>
          </a:p>
          <a:p>
            <a:pPr lvl="1"/>
            <a:r>
              <a:rPr lang="en-US" dirty="0" smtClean="0"/>
              <a:t>Influenced by prior investments with the expectation that they can be made relatively more successful</a:t>
            </a:r>
          </a:p>
          <a:p>
            <a:r>
              <a:rPr lang="en-US" dirty="0" smtClean="0"/>
              <a:t>Loss aversion</a:t>
            </a:r>
          </a:p>
          <a:p>
            <a:pPr lvl="1"/>
            <a:r>
              <a:rPr lang="en-US" dirty="0" smtClean="0"/>
              <a:t>People value not losing more than winning</a:t>
            </a:r>
          </a:p>
          <a:p>
            <a:r>
              <a:rPr lang="en-US" dirty="0" smtClean="0"/>
              <a:t>Omission bias</a:t>
            </a:r>
          </a:p>
          <a:p>
            <a:pPr lvl="1"/>
            <a:r>
              <a:rPr lang="en-US" dirty="0" smtClean="0"/>
              <a:t>People judge harmful actions to be relatively worse than harmful omissions (i.e. non-actions) all else being 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7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and Cognitive Biases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Discussion: Consider a recent group decision in which you were a participant</a:t>
            </a:r>
          </a:p>
          <a:p>
            <a:pPr lvl="1"/>
            <a:r>
              <a:rPr lang="en-US" dirty="0" smtClean="0"/>
              <a:t>Which cognitive biases were your colleagues affected by?</a:t>
            </a:r>
          </a:p>
          <a:p>
            <a:pPr lvl="1"/>
            <a:r>
              <a:rPr lang="en-US" dirty="0" smtClean="0"/>
              <a:t>Which cognitive biases were you affected by?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BA: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1628" cy="42139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Analytics in Action: Breakthroughs and Barriers to ROI.” Accenture, 2013</a:t>
            </a:r>
          </a:p>
          <a:p>
            <a:pPr lvl="1"/>
            <a:r>
              <a:rPr lang="en-US" dirty="0" smtClean="0"/>
              <a:t>Background:</a:t>
            </a:r>
          </a:p>
          <a:p>
            <a:pPr lvl="2"/>
            <a:r>
              <a:rPr lang="en-US" dirty="0" smtClean="0"/>
              <a:t>600 interviews; Aug-Sept 2012; US and UK</a:t>
            </a:r>
          </a:p>
          <a:p>
            <a:pPr lvl="2"/>
            <a:r>
              <a:rPr lang="en-US" dirty="0" smtClean="0"/>
              <a:t>Director-level execs and equivalent managers with analytics responsibilities/knowledge; 1000+ employees</a:t>
            </a:r>
          </a:p>
          <a:p>
            <a:pPr lvl="1"/>
            <a:r>
              <a:rPr lang="en-US" dirty="0" smtClean="0"/>
              <a:t>Highlights:</a:t>
            </a:r>
          </a:p>
          <a:p>
            <a:pPr lvl="2"/>
            <a:r>
              <a:rPr lang="en-US" dirty="0" smtClean="0"/>
              <a:t>33% of companies are aggressively using analytics across the enterprise</a:t>
            </a:r>
          </a:p>
          <a:p>
            <a:pPr lvl="2"/>
            <a:r>
              <a:rPr lang="en-US" dirty="0" smtClean="0"/>
              <a:t>68% of sr. </a:t>
            </a:r>
            <a:r>
              <a:rPr lang="en-US" dirty="0" err="1" smtClean="0"/>
              <a:t>mgmt</a:t>
            </a:r>
            <a:r>
              <a:rPr lang="en-US" dirty="0" smtClean="0"/>
              <a:t> teams engaged with and committed to analytics and fact-based decision-making</a:t>
            </a:r>
          </a:p>
          <a:p>
            <a:pPr lvl="2"/>
            <a:r>
              <a:rPr lang="en-US" dirty="0" smtClean="0"/>
              <a:t>66% of firms have appointed a sr. figure such as a “Chief Data Officer” to lead data management in the last 18 months</a:t>
            </a:r>
          </a:p>
          <a:p>
            <a:pPr lvl="2"/>
            <a:r>
              <a:rPr lang="en-US" dirty="0" smtClean="0"/>
              <a:t>Fewer participants than in 2009 state that their use of analytics is hindered by lack of data, technology, analytical skills and/or sr. </a:t>
            </a:r>
            <a:r>
              <a:rPr lang="en-US" dirty="0" err="1" smtClean="0"/>
              <a:t>mgmt</a:t>
            </a:r>
            <a:r>
              <a:rPr lang="en-US" dirty="0" smtClean="0"/>
              <a:t> support</a:t>
            </a:r>
          </a:p>
          <a:p>
            <a:pPr lvl="2"/>
            <a:r>
              <a:rPr lang="en-US" dirty="0" smtClean="0"/>
              <a:t>25% of respondents “to a great extent” see data as an increasingly valuable source for generating new ideas and opportunities (up from 12% in 2009)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2" descr="data:image/jpeg;base64,/9j/4AAQSkZJRgABAQAAAQABAAD/2wCEAAkGBxQSEhQUEhQVFBQXFxUWFRUXFxQVFBQUFBUXFxQVFxYYHCggGBolHBUUITEhJSkrLi4uFx8zODMsNygtLisBCgoKDg0OGhAQGy0kICQsLCwtLCwsLCwsLCwsLCwsLCwsLCwsLCwsLCwsLCwsLCwsLCwsLCwsLCwsLCwsLCwsLP/AABEIAPAAuQMBEQACEQEDEQH/xAAbAAACAwEBAQAAAAAAAAAAAAACAwEEBQYAB//EAEYQAAIBAgQCBgYIAwYEBwAAAAECEQADBBIhMQVBEyJRYXGRBjJSgdHwFCNCU3KhseEzgpIVFmKTwfEkJbLSNDVDVHOiwv/EABsBAAIDAQEBAAAAAAAAAAAAAAECAAMFBAYH/8QAOxEAAgECBAMECAYBBAIDAAAAAAECAxEEEiExQVGRBRNh8CJScYGhscHRBhQyM+HxIzRikqIVQiSCsv/aAAwDAQACEQMRAD8A+dAV6Aw2EBRsKwwKYFwgtFCtjAtEUILTWBcILRsLcIJRsC4WWpYFyQlGwuY9kqWDmPZKliZj2WhYlwclSwbglaFg3BK0GhrgMlLYZMArQsNcArStDJgFaWw1wSKAQSKgbgEUoxEVCFkCrUVMMCmsAMAUbC6hqKNhWXLWFJttcCkopUM/JS85QfGD5VzzdRVYqLVra3+nG/wO+l+WeFk6qee/o2vf/wC1/Ry/9rigtdljMYarUEYQWiLcnLUJcnLUsC57LRJc9loEuRlqWJcgrUDcErUDcBhSjJglaAwsrStDoErQDcWy0rQyYBWlaGTFkUBgSKUa5EVAltVq6xRc7D0T4th7GHvJdZiX6WbRUlHDWstvYanNM5jA0gc65a9Gcppx6nVQqwhHVmnd9JrbXLhXElQ6k2H6Hr4SWRjaMDrIcsdXs76VYaSS9HbfXcd14X3/AIHYL0ptKbBL28qZulToGlrg6T622R1QrFwSIBjShLCz1svZr7NALEw0u/gBa9KkNqGusHy4Nn6ulx7LN066CJZcgnYxTvCyzaLT0uPPYVYmFtXyG4v0kw6Wbi4dyzk3SD0eXS7iBcZRO3UJWfHapHDVHJOei048lYWWJpxi1H5c2ZPpdxVMQyG2ylBmKKLbI9sNHUYkwwEaRp510YWi6aeb5nNiqym1l2Ofy11HETFEh6KgD0VCE1CERQIXMNbsZQbhcNrIWO05Y07I1nt99cs19LF0VC2txnR4YfaczyOkGN8wGuscu3xpf8g67vxF3rOHyyjNOYDKxHqwZOg22/Sped9UNaFtAbaYaFJNwtAzLMLMCYOWd8x+dQ899LWCsluIItYXXrXOY1j3Novj5c+S/wCQZOHiLxmGw4Cm27MSdQY0EHUwNDtp31Iub3QzUVswEs4aFJe4TAkbQx3M5TtrprypXn5BSgC9jCD/ANS6eUQB/NMaDuoXnyGtHmIv2cOUYqzhwsgEjKTIEDqydPjptSelfUe0bGSaYWzImoGxeUV0I5mx9q4w2JFHKhczGi83tGjlQrmxgvN7Ro5UK5sMXm9o+dHKhHNhi63tGiooGdki83tGplQM7C6dvaNTKgZmT0zdpo5UDMz3TN2mplRM7PdM3aamVEzsg3m9o1MqDmZHTN7RoZUTMzxvt7RqZUHMwDfb2jUyoOYg3m9o0MqDnZHTN7RqZUHOwDeb2jQyobOwDeb2jQcUMpsWb7e0aXKhlNi2vt7RpXFDqTFtfb2jSuKHUmKa+/tGkyjqQP0h/aNSwcxaVa6UjkbLdjBOyu6qStvKXI2UMYWfEg+VRySaT4kUZSTaWwK05VZlm5hHVgjKQ5ywu5OcApAG8yPOgpxaumGdOUXZrUm5YKwTAzCRqDpJGoB0Mg6HWmTTK5RktwrdkkEiIUSdQNJjSTrvsKjklbxAot38D1u2WIVRJJAAHMkwB51G0lcVRbdkMu4Vlc22Uhw2UrzzTEADcz2VFNOOZbbhcJKWVrUh7JWJESCRqJ0YqZHIyDoaikmK4SW4FMCzPZahAStAJ6KhD2WoTxIy1AkFagQCKAQStANwCKAyAZaDQ6YlloMdMWwpWhkxTLSMsTAy0obmiorpOW5v8K4wlqybJTMLhu9MftQyZLXR6j1TmJmdTXPUouUs99rW66l9OvGEMtt9zWwvpTaDIXtMcmigC2BkyWQyEcwWtuf5+dVPCT1SfnX7ot/Nwvqn8PD+T1r0jRUtuF+sS7YA2z9DbW21wTEQzWwBz1aj+Vd3HhZ9WD83FJSW917dALfH0AIAcNAHSZLTM0XbrkOp0IYXFnvUcqZ4WTf0u+SX0E/NwXP26c3uK/tm309250bFX6PQ5ZlLiO5gzlBykASYmn7ieRRvtf5CLFU1OUrbk3+No2JS/kMojQCFAN0G4bRIEdUZk216lSOHkqTp33fw0uLLFQdVVLbL48Cz/eReowVkcXLVy5lClbhTowRLSy/w5Bn7bTSLCPVXurNLwvf7/Ab85HezTun8vsQvH7fXm2zZkdZYJLlnvsA/YsXU1Gs2xReGm7a8vklp0+JFioa3W6+revUTxPjK3QQA69W4ogW9Vbo8iN/hGRyY161NSw7g+j+f8CVcTGa0vx5eH8mGRXUcQJFQJEVCJiMQxBEaaV5XtyvUo4iDptr0eHtPqX4KwWHxfZ1WFeCks/FeC6HkxPaPeN6XDfiGa0rxv4rf7D9pfgGhO8sHNxfqy1j7nuviNUg7EeFegw2Pw+I/RLXlxPBdodg4/Aa1qby+stY9Vt77Ala6zIBK1BgagbgstAKYlxSstTEstAdMWwpGOgIpRjQUVecjZ1no1btHC3g/Rhi7CX6MEL0HVPWIaA8RkkzHKa48RnVWNr7cPad2Hyd07hDg2FMhLjaXmt9a7ZGVFICszRs/WhlBAgUe+qrdcL7Pzp4lbo0tbPjbdfY0Bw3Bq1gZ0uKtxlcG4iyjO2V3I9frZV5QNToar7ys1JpWuuT3twLu6oJxTadvFfEq3MBhWRSxKsllc6rctDOwt3Wyjq+vmRVJ1nNsNKsVStFtLW75PmvErlSou13w5rk/AIcBwpZQL4jqFpu2gOj6RQ7zEAlCxCnUFec1PzFWz9H4PfkK8NRv+rlxW3EZheFYZLWdmLB1yk9Jb1b6hpTQ9GwLuIMmFmhKrUc8q3T5Px357cAwo0owvfdeHht14mfxHhdpOiyPIa4yMWuJMB4DgKCFSPtHv00q2lVnJO62V9vh7SirRpxtle7tq15t4l+9wTCLni8ZB6pF22yqAtlmBgdbV3Gker3Gq44is7ej8H4+Pgi2WGoq/pfFeHh4lD0lsW0uW1tRlW0oJDI8kXLmrMuhYjKfeKtwspSi3Ln7OCKcXGEZJR5fVmSa6TlByzUARkqBEX7GbmKwu1+zKmKmp02tFax7n8J/iXDdmU5UMRF2lK+Za20tqtyoyEbiPntrylbC1aDtUi155n1LB9pYXGRzYeopex6r2rde8Guc7XFNajVxB8fGtTDdsYmjpfMuT1/k8z2l+EuzcbeWXJLnDTqtn0Gi6p7vH416HDduYerpP0X47dTwXaP4Jx+GvKh/kj4aS6cfcwslbMZKSzRd14HkKlOdOThNNNcGrP4kNbqCoS6UBkxLLULExTLSNDpgZaWw1zQQVecjZ0XBOC271i5cYtnVnVACgkrZNyAhGZySNlOgk8q5q1ecKiirW/m3uOujh41Kbk27jU9FLhbLntjS2QTmAPSB4EESI6J5kcqH5uCjdJ8fhb7oCwU29+XxFtwA5A6sgUi3lzNBuM4mEBUHYg5dT3mnWJ9LK076+6wksK8uZP8An5CsfwY2o6yP9Y1vqSQrqYKsSIBnYHUjXampV1N7NbPqV1cO4Le+rXQuf3XuSwz29Bp63WYG4Co03Bs3BJ00qv8ANxstH5t9y38lLVXXm/2Yzh/DvpNjPcvEBOlCKZyp0dpXDEwdNdQNdBQqVe6qZYx3tf3uw1Ki61PNKW10ulypxDgrWUzOyTmK5A3WIVmXOBzWVPhVlOvGpKyTKKmHlTjdvzsZi6Vec9xwFKOeZKNyWISyWYKolmIAHaTsKjaSbYFFt2Q25hXCg5TDCVjUxrrA1jQ0inFvRjunJcBd3CsrZSpDdka/vTKcWroVwadgbeHZiFVWJJgCDrJj9dKWeSUWp2t4j0nVpzUqTafNafEViOGwSCpBBPqiV00MRpv2VkV+xcLWWaHovw26HrsB+NO08I1CtapFc/1e6S+qZUvcPddcpPuMgdsRWDiOxsRS1jaS5r7Huuz/AMY9n4qyqS7uXKei/wCW3yEdA22VuQ2O52rKcWuB6dVabSaas/EfgMJcuMVtiWAJIJVYAMGSxA3IHvrow1etRlek2mZ3aeEwOIp//KgpLnbX3Nali1h7hzA2yMphjosGYiGInUEVvYbt2e1ePvX2+x4XtH8FYd2lgqtr6qMtfHRpXXv6imsnkrEdsH4eNekjOMkmuOvU+fTpyhJxa1Ta8LrQBcG5DHKYVczGCIXQSfMVHJEUZWvYqvbqWCpAZKlhsxdVasOZs1uF9P0V0WXYKCmZFmWN0lFygazpHhVNTu8yzovp964PI9Bz4jFlpPT5tvVbNKErG24Nwj+fvoKNFLS3nX6Ec8Q3x6HlXFKMuW8FOVAMjQSk5FEjcQdtd6L7lu+l9Xv1FvWtbXpyBxXTwRc6TKDnIZSBmct1jpuTmie+mh3d7xtyFm6u0r8/eXcUMWjEuboKhMzakAEHJLRA0dvM1VBUJWy2LZd/G976B8P4ZiDZXonAW6Y6OSCQWNosdIjQgwZgUtStSz+ktuPxGp0a2T0Hvw99geJYe8LeZ7ouWyyspBJDG5n6yyJGqPI7aanKGeyjZ/b+xa0KihmlK6+5kMsV0nKzyNUaImPIFIWHsPdNt0uDUqwYA7EqZE1JRzRcXxJGTjJS5GxgOPsI6USFA1E52KmVkzp+kVzVMMv/AFOqninf0gLfFS1wXHE5UuqAGYH6wGBm3AE8qLopQcVzRFWbkpPgmeu8avvsmxUnKWy9RswEcp0nXWJqLDwXEjxFWWyFNx66ojKAepJl5OQqQInQHIJA31NFYWD1v589BHi5rh589SbfpLcBlkVjEAsX0GQIeevqz4mhLDQSveyDDFVJSso5ny1b5bCrnpZopZQzqZBDPrMghjOu+h+zAjsrExmKwMbq+Z+H3/s9n2P2H2zUSdu6j/v5csm//wCTFscYCXWuC0DmUq4Z3OYs2YsW7dANIEDbWvNyqrM5RX1Po6wNR0I05z1TvdJJLS1ktfi2y1d9KrrbquaCJ60bkgqAdDr74FF15Mrh2TTi9G7X8PLLl/0kulSAqrvGQsoXMmUwOZklgeRJr3dHDRcYybvovufEMViHGrUgla0pL4tC8R6Ss4ZXtqwbQgtcAglSwAB0EoIH2ZMU6wqjZp7eBW8U5KzRz5NdFjm4gRUCWlFWFJucGx9yyn1doNndUZyW68AxaEGFMMdRrXPVpRnL0pbK/s8TqoVpQj6Md3b+DQHHrynWwMysCsi7KgNaOTfXW0nW33qn8tTa/Vw+/wBy14uqn+nj9vsBgeM31ChbWbKqgz0nqq1wsSZ0JF1hPcKM8PTbbvbp4fYWGKqpJKO3t8fuLxuPuX7K2wrmGuXGJzMco9QZjq4XM5/np4U40puV0tl5XToV1K0qsFFJ8X9umo27xm4yOvRAZxlLfWaFkRG0OksLaaHaNN6WOHgpJ321t7Lv6sd4mbi1l30v0T+XuJw3Fr1pUti3/DbQEOYcXC5kDSesVI7DUlQpzvK+6+lv5JGvUppRS2f1v9bC+IY5ntrbFrJb6gQAOYyZzALatJusSaanTSk5OV3x99vsLVquUFFR09/D+zJuAjQgjzFdCZyS0JS321GwqPMYBQHRDJrUuCxDioiPRko3bUsFStqy9bxq2khnVZ1jd/IVnYrGUKL9OWvLd9De7M7Jx2Mj/gptrm9I9X9LmNjuMAk5F97b+VY1ft+S0ox97+x7HBfgOL9LGVL/AO2OnWW/Sxl3b7Nufdy8qxa+MrYh/wCSTfyPaYHsjB4GNsPTUfHd9XqAFnQb/nXNa+xoOSSuzTwvALzjMVKr2tufBd60cN2XXq6v0VzZ53tD8UYHC3UXnlyjr1excXgYX/Ee/wCFegw3ZGGpaz9J+O3Q8F2j+Lu0sTeNFqnH/brL/k/okJu4c9kVuJq2h4ualduRTuWzTC3sIcRSseOonpV9oUneU/WXUu7qfJmgoq44zd4bavmyvR5MguyoYAddBnz5jpH2d+6uao6aqO99vKOumqjpq1rXNK2+MUIXyFQjKM5MdYDQgH1yACI7DtrVDjQeivuXJ11Zu23n3gNisZ0igBDcObKAQfUADAjNAI00O0TzMso0MretvuK54jOlbXyhd8YoAOxtjKWXLMMuchm6sxAMbchzorudkn/QJd9+rT+yxdXF7TbyCDroJRpnITOrCB20q7lc7jNV/CwD3sWssQmkkmQCYVidFbfVpgTJ8IijQ218+4DlXWugYbFiINppWQ0jqhwSdS2kZjrykd1S1Djf72DeutNPaZvE7N0k3LgGjC2SDIzKPE8q6KUoJZY+05q0Zt5pc7CbIBpmCNmN6GluWZBtjDzQciyFO4vFWMp1oxlcSpTtuY3GLrIQFJAIn8zXnO3cXWp1FThJpNcPafRPwT2Tg8RRniK1NSmpWTetlZcNuPIyia8y3fVn0lRSVkh+FwVy6YtozHuGnvOwq2lQqVXaCbObFY7D4WOatNRXj9Fuzp+EehDOw6Zso5hYJ8zpWpS7Idr1X7keTxn4xhdxwkL+MtF0362O54b6PYexHRoAfaPWY+81oUsPTpL0I+/ieVxnaWKxf7821yWi6IdibKTtXVFyM5qJTxGAU6yAasjUa0K5QT1MnieGRQdJ+e2r6cncoqwjY4biuNRWhZdidAASZ7NK6JYiMdFq+SOCOElO8n6MebMu7h3fW6cg9gET722Hu86rdKdTWq7LkvqWxrU6Xo0Fd+s/ohP0ex2D+pvjS91hPV+Ie9xfN+fcbaitEyzZ4XhekT+L0Zzhes4VMpIkgTrEljttzrmqzyy/Tc6KUM8f1W1LYw2YE/TJ1JG5OUKwkmdDAYAd47aqz5bf4/Oha4Zr/wCQi1ZUi30mJbU5mhh1F6MgmdTJJC+400m7yyw83Aox0zTJThuZdcUJLAAZgfrGgMTBJy7a9mtTvbPSH9A7pOOs+PMFsFAY28QxhCdxqNTDQ2mbWN+exNRVNUnDiF093GTHnDyGCYlssyVJGZm1WAZBM69g199Jmtq4aj5NGlPTyg14cIgX2AOWJZdVyyDo3LXTkO/So6t3rAKo6fqYVzhAOVfpOYEkxH2iDqZaJ037xQVdpt5LDPCp2WcopgCNRV7qIqWHaCVCNxQuhrMu2Y2j31VK50RtsKxUEa8jTQumJUs1qYPEOGvddYiAvrHbc+dY3amAq4qvFw2S1bPY/hjt3C9mYKcazbk5XUUtWrL3L3lrA8DtrBcF/HRfIUaHYtCnrN5n8BMf+M8bX9GilTjz3l12XuR0eGOQQAAvIKIA91aEYRissVZHnJ1p1JudRuT5t3LNnGsuv50HTTIqltSW40DPbRVAn5hFYcWkSabuRPzF9WVcd6TWrMZyWJ2UatPZ41XNKG5bCTnsc1xHH4jETmnD2jsu9xh39nv8qanSnPf0V8SmtiadPRek/gcpexQs4rLbJKkAMglmZsrbtvvypHJUa1odOL95FB4ihmqaO+70SV+RbfDXLmt05Rv0anXwZuXurp7qdR3qOy5L6s5+/pUtKKu/Wf0RP9m2fYX+p/jTflqPqrqD85X9d9DUFdpmBgVBQ1FQgyBQuEMJQuEbaYqdNKDSY8ZSjsXMG65lZht5aVVNO1kdNNxcrs6pEsXgIyju0rgbqQNVKnNFfFcLVYaedPGq3oJKgk7kDCHLIbUmPGpn11Dk0HHABgZ5aSKTvGthnST3IXCKmwmjnbIqaiUOI2wR2e6rabaKKyTKBSNgau3OdqxZwyyOsY7udJJ2ehZDVasVmdZ0leRo2ixbyjpbQB8SctHKrglU9HUz7uNRBmZgANdaM5RgvSEoxlVfoK5n3cXdvfwx0dv22mSO5dD+g8apXe1P0qy58S6To0t3mlyW3UqC5bw5zbv7TauZ5AfZHcIpmqVHxfPdsSM6+IfKPhokKum9f3JtIf8AMI7Y+z7/ACoJVan+1fH+AupRpbelL/qvuYYw62sdbRNFyZtyZYq0knma51CNPFRjHaxfKpKrg5Tlvf6m/cbkfnwFajMpAa9/9IoXflDedy2tWnKGBUBcaiTUCixasSN9eykcrMsjDMhtu1rGtK5DqGpfsYYORI/aqpSa2OuFNSauPxeCVD4j3A9tJGo2iydGMWN4ayDQ77TS1bvYejlW5fvsTovZt38qpilxOiTeyJwF5iYZY1n9qk4rdEpSezLihCSAd6qd9y5WKeLLlstsF2GunLxmj3tKH65JCunVl+iNynfxU9UrDc55Gr4JNKUXoc9STTyyVmVb0nmD+VWqxRK5WUxM71Y1cqWgS8QyAknTviPfVVTJFXk7F1GVSbywVzKxOOe8fq16v3jSE/l5t7tO+q4TqT/bVlzf0HqQpU/3Xd+qvqzPvW7do57jZn7WjTsypsPH86fJSpelPV839EVudev6MFaPJadWAb169EDok9th1m/Cm48THvqKVWr+nRc+PuQso0KP6vSfJaL3viHh8Als5tWbmzGW89lHcKtp0YQ235vf+CitiKlTRvTglounH3jC3zy+Jq9nPfz52Oaxbf8AMbW/qd3Y3lWdU/1kfYalNf8AwJe37Gy5+R8TWgzPQrTu8zU0Dr5RpBasOQciTQuRK4xFoMZblm00UjLoNIuW78baA1XY6Y1LBnEgaZRrz50uRjd6lpYNMROm/aKDiMplg4hSBAB/UUmV8S3vI20QVpLgysCCO3n4Gg8uw0VPR3H2MZBMiZ/KllC+w8alnqV7mMhttNwee808ad0VSq2djlPRX0gu3MVetojXXuXGnrABWmUTXtyRJ0mvMYuLlUbPU4ZxUEmdbx3iFrEEXUzpdByX7Tgq1tlGmkajvBM1rdkTk4yg1puYvbFKMZRknr9DIu34HWO1a05RgryZkU4VKjtFNi7V4XLburBAoEFtBcZnVFVTz3JkAjSuSWJk2oxVr8Wd0MJHK5SeZx3S+rMy+62zmvNnYbA+qPwpt/M0+NO4UqfpVHd+P0RSqtet6FKNlyX1YLYq7eHVXo0OzNOY9mVNwO8x3U6dWesdFze/QR9xT0k8z5Lb3v7A4fBIhzGXue20GPAeqv61ZDDxi7vV82c9bFzksuy5LRfdjrjT/r/vzroscrlcWX0g+7/b41LAv5/n7Cif3/3+FEKRzmN/8wtfg7O5qzan+sj7DVpf6GXtNp/n/YVomcDr3/8A1pbDaebmmi1YzkHIsGgxktRyrrS3HS1Gm3QTHcUMtkbGlaHja1meZZHeKK3I1eIKA1GCNzSwFvmRod6pqM7KEfAv4UqG9YZea7wapknbY6YZb2voJxboNmjkfjTRUnuVzlBbMxPSXi4sWWuKMx0Ve0s21SpJ04X4hpRVWoo8DquCrbweGsm6q2nuZC7KIOdiCZMSYE7ztWG7t2RvcDmeLcTLXXWy7X9dLzgDTtYxHcABOg0rTwzl3ahTjtu+Bk4pU41HOrLfaK3M6/ZtqM9+5J3g+qD3Jz8Wn3VeqcKfp1Hd839jmdSpW9Cmsq5Lf3s5vjnFGuXLSpKIWXIzCc7C4uqDlAnXmCRVFaq6ko205O3yL6FKNGE7u9t0n4cTZtYFVbM0u++ZtSD/AIRsv613U8PGLvu+e/8ARlVsXOosu0eS0X3ZZa58/E866LHPm8/wA7fPLyqWBdAE/PP9qNhfPnmLP5fl+9QKBPz2+4cqjCc3jT/zC3+DtPY3Os2s0sZG/I16N3gZe37D+Jcbt2tJzN7K/wCp+NPXxsIaLcTD4Cc9XojH/vKfux/UfhXH+fn6p3/+NhzPoIYVuHmboZNCwb6jA5FCw2Zphk0LDN8gpmgHMFm7qAykNigWEpeI2MdooZUyKo48QhdB027+ZoZWmN3ieggrrqae+lyrLd24mXxC6jtatTmc3bZRfadWlVM6KCREkis/F4inKOVamrgMLVhUU5aeHHobXpHg7xKPib2cBOke1bIUZWOW3ZUlZLZs2wAOXWsjM3ojcSS3KvEeK9MiMtlkcyNcuRFVVVEzKIkASYnVjXfgnWs4Q+PAzO0Fh04zqXvyW7+yMv6IC2a51zyEdUeC8/Fp91aVPDJPNN5nz+y2MerjpyWWCUY8l9Xx9xiekx/4nB/jP6jnVGL/AHaftL8D+xVfgdE3zyHlzrRtqZS88yD89vlyqE8+WDHzOvvNQnnygSPL8v3qEv587AH57fcOVFu24Um9EZnFOL27I6x63sjUnxrirYyFPQ0MPgalTV7HCYzHvcuFyxnYcoXkBWJOrKpPM3qehp0YU4ZEtCuaSw5E1CH1sd9erbS3PExhKWkU2GGHaPOk72n6y6j/AJet6j6MZmHaPOh3sOa6h7ir6r6MarDtHnQ7yHNdRlRq+q+jDVh2jzod5Dmuoyo1F/6vowwwjfXxod5Dmuo6o1PVfRkrdj/epnhzQVTqr/1fRnmuiopw5rqB0qnqvoyrfxQUwJJ5Aany+RVc8RFPLBZn4FtPBStnqvJHnLf3IU9tm1uHIvYp18Mw/wDz50jpSkr1npyW3vZYsRGDy4aOvrPV+5GNxniNq21sKwXIwcIihrpdT1SJ0QabtrrXDi8RTdoQ2XI0sDhqkJOpVvmfPVnWYzH2bSYbF41mxFq/1dAQloEEyEX1wstptoYFZrbvY1FZIr4u8rQbd4XrUDoysZVCgIQsDSck1tdmQtTcubPP9tVM1WMeS+ZWI+eXxNaRjHN+kn/isH+I/wDUOXKs/F/vU/aamBt+Xrew6Mj5+JrQZlgx88v3okuQR8/AVPaBXeiXn2lHiXFLVgTceDyXdz4KNvfXLWxcKaO6hgKlR67HI8T9JrlyRb+rXt3c+/l7qy62LnU20RtUMDTpbq7MFzOp1Pad65DtQAFCwbnjUIRUJY+rYdER0a8SwDBsswCE6x8Rp4VrV6ajByqyzS5cEY2FqynUjCjHJDmt3bmyBi7JYkZQx6xUZjlLdbKO4TQpzwWRZ1G5K1PtHO3CUrcNRoxFvtHk3wp82A5RK+67V5y6/wABdPb7fyNTNgeUQ912r60uofTW/kNUzYDlEnd9qetLqAbtr5DVM2A5RA6XanrS6kdJZ7vI1M+B5RJ3PanrS6jsLi7Si5Cq+ZRa1BGUXWVSwHtATHfXPiJ4a8e7S3OvCUsYs3fSltpqeN1VJW0snuG3jyHvM91dUK8WstCPTRe98ThqYZqWbFT18dZP2LZFbidlhZuu5JItsQqkjUKd2307opatFuDnUd3bbZfyNRxK7yNOisqbV3vJ+18PYfNHvchtuYmD2kndvfWItT0GlzobHpOWwf0S4oNsXDcVyzB0icq21GgG8jnNLZ5r3L1Zx1O4XE27tnDXbS5EewgyxoHtlrbwBvqv51v9nP8AwW5Nnle11bEX5pAx5/n+1d5lnM+kg/4vB/iP/UPOs/Ffv0vaauC/01Y6Uj5/atB6GUtdEUeJcUtWBNxwD7PrOfBeVc1XF06fE7aGAqVPYclxP0ruPItDol9re4ffsKzKuLnU20Rs0MDTpeJzzEkySSTuTqT4muWx2gmoQg0AoEmluEAmlbDY9NDME+othggNzVrgDkO3WPqHyHdWxiaKjTlJ6vx+2y95jYXESnUjFJKOui+rer9xZwnqIdJyLrp2Cu3Dwi6UW4/BGbjKk1XklJrX1mPHuq7JD1V0RyurU9d/8mGKmSHqrogOpP13/wAghRyR9X4IHeT9b/syY8KmWPL4IGeXr/FkhR3VLL1fgg5n6/xZV4i5ULl53bIOm4NwSKzsdo4WXE2OybtVG3fTm/E0HgTAgeEflXdHbz/RmS386/V+8ReQOpVhKkEEciDoRRaTTT4iqbjJPiuvQp4XhFi2rKltQGBDTqWB5SdSO6qYYalBNKO5fUxdeo05S2287Hzfj3D/AKPfe2JyggqTuVYSJrCxFLuqjgtj0uFrd9SU3vxOq9AcWzW7lsnqoQVHYH9bviRtXf2ZJ2kvYZfbEV6D9p1RHz+3xrVbsYur2OM9K+IKuKsEam1q4G+pkCe2BWTjKy72LXA3MDhZdxOMtMxU4j6W3bki2BaU89389hVVXF1Km2iOqjgaVLxOfdiSSSSeZJkn31zeJ2cLIGoA9UICTQYyBJpHIKQVjDs5hQT29g8TypGxrFjoLa+sc7di6KPFufupQ2RPSr90nm/xqBufSMa31bfhfn/gat/GfsSt5+rPO4D9+F/Hxe3RIZgz9Xb/AAJ+ldOGt3Udtjjxl+/nvv4FgGrtPA5bvx+AYqWXgS78fgEKll4fEmvj8Ah87UNPAnpePwDFB28A6+PwMT0oxgti0PtNdtx/I6kzWfj7Xh7TW7LdlV328DZJn95jy3NaC28/Aynq/LfvZMfPP3CiA8B87nz5UCHz308KtilCEM2RVKqJIYE6d51rE7QadX0eR6LspNUHm5/Yt+jdr6Er3sT9XmACIdXImScu/nTYV/l7znx4AxkPzVqcOGrZW4t6WXLkraBtL2nVz8KWri6lTbRFlHBU6e+rOaYkmTJncnUn31ya3O26sFTikVCHqFw2AZqVzCkFh7DXDCAsf08eyq27jpFz6Nbt/wAQ9I/sIdB+Jv8AQUBtAL+IZhBhV5Iui+/t99QFyq9zsqEF56gLn1LHH6tvwv2ewfKt7G/sy/v+vceewH70Pf4cOC3ftY7Bfw7f4F/QV04d/wCKPsOLGfvT9viWQavv4/I5bedQxUv50JZeHxDUUNfNiaeHRhx8xU182DZeHRnqgNPDocv6bgzhf/l7R2jyrNx+8Paa/Za0qezkdVbtn5182P8ApXemZrg+Pn3Fi1hJ7h5D3k6mkc7F0aDZmcex6WbZHSqhP2yJKjnkT7T9hOg31rnrVbR0dvE66GHTeqv54s4FuMpan6Lbysd79yGvGdyPZrO7yMf2173ua3dSl+49OS2Me9eZyWdizHdmJJ86qd27vVlyslZKwFQJFCxD01LhALUjkFRDw+He4cqKWPdy8eyq27jpFxcFbtn61ukf7tNh+J9h7qAbBX8UxXKItp7Caf1HdvfUCUWvAbVACGcmoAgCoQ9lqEPqHEf4Tfhb/pO371vY39mXnovuef7P/fi14/Li38kWcF/Dt/gXkewV1Yf9qPsOLGX76Xt5liO4+Rq7zscuvlhKD2HyNBteUDXx6jVU9h8jQ08oKUvHqOS0TtS5kiyMG/7HWk7QPIUrfIsiufzOY9P1E4OPvuwbSvn4Vm416w9pr4CKyztyOk4jxmzYBNxhp2x5QNAe4TXTOpGKu3YphScnornD8a9OHuStkFR7Tf6L8a4qmLb0h1Z208Gl+vojk795nOZ2LN2kyf2rld3+p3OtJJWS0GWMI76gQsgZjoskwNfhRsRytuXbWFS2bZZXdiCxAyldMwcQeakTR2EzNpiuMWApDagtMqQikQB1oTSDQYYO+hmFqRysWqJNm01w5UUs3d86VW5DqJau4AW/XYM/O2uuX8TbClDYN8W2TIIRPZTSe9m3aoG5We8BounZ21AFZ7hNQBCoTUIHatyQACzHYATRSbdkBtJXZ0vDPRF2g32Ftd8o1c/6LWhR7OnLWei+Jl1+1acdKer+Bs/3Uwn+P+qu3/x1Lkzh/wDKV+aMrGekyuSg0SHk66kqQB2nWuHE4vOnFbeepp4XBKm1KWr8+5GgvpBiRlCYlltKqhFUqOQ3kVyxi90zuduKLI9KsV/7hvK1/wBtWWlzFyxIvemWJQa4l/K1/wBlCz5ktHkYmO9N8bc0+kOF7IQfotC7XEFlxMv+28R9835fCm7yfMHdw5Hv7axH3rfl8KneVOYO7hyKeIxjuRndmjUSZg1VKUnuyyMYrZHnus2rMWPKSTHh2UV4g04B4ewzkBftEgE6LI1OtOuQG0tWWxhggzOCwkpcUaFGiVZe2RrRtYW99ixjr4D3FYno3VWtkbIQJQgctZBHfUbtcWKdk1vxKl/izttAkanchiuV2U/ZkbxSOoWKkuJSs2y7BVBZuQGtVN3LUjRHD0t/x2k/dIQW/mbZaUaxN3GkqVtgW05qmhP433NQl+RQa6B8BUAV3uk1AAqhO1QgxLUkAAsx2A1n3c6KV3ZAbSV2dDw70WuPBvHo19ndz7th760aHZ1Ses9F8TLxHatOGlP0n8DpsFgrVkfVKFPNt3Pi1a1LD06S9FGLWxFWs/Td/DgHcfvq64iQvOKW41jiMFghoX33A7PGvNKPM9dc1Vb404Bd7GKrKs7kCeyTE1G7AezF3+G5iMzneDoNDnCge8GaFrlaqb6FS7w9ReW3LKDuz5RzO0GNY59tLbWwyneOYsW+DqSwm4IKiCoBUsCSW1iBG4psorqi34WPqwC3Xyy3VyAES0azoAajWoVUumSvCB9YxY5UIJMCTbKZp8dhQy3B3rVtNWBwjCrcDhgZGUgz6oJ1JGxG091SKvcM5ONrGhicUlv1gFbRwFggXEgERyDLseYPdTXS3EUW9jMu8WfXJCjYGBIUeqO+O3eq5VC2NJcSlbRrjQoLsfearcmy1LkXhgEt63mzN90hk/zNstAZLmM+mEAi3FpTuE3Pi+591QJQuXgNtT+X71ANiGvE6Tp5UBQUtk/GoQdZsZjlVS7HYATTRi5OyBKSirydkdHw30TdoN9sg9hdW952H51p0OzZS1qOy5GPiO14x0pK758DpMHgrVn+EgU823Y/zHWtWlh6dL9Ct4mPVxFWt+uV/DgMdjVrK0hT0B0KalY6F0BjmFavOnqSpisdyXzpXNIaxQLEmZqvMGxoXOMuSZy6uj+9IgeGlF1GyvuYiXx03A4S2DrI1KtMzIPiamfW42TSzYWJ4izrlhQvVAAJ0CzAk+NR1L6AVNJ3GLxRtCFQOFyh9c0RAqd4R0lzCHF7mnqk9WSftQpWG7ZBNHvWDuIlJLpXNBADDKR/hJmPyFLmHcU9yLdtmOVQWY+8+VLcaxdXh629b7S33Sat/M2y0Bsoy5jDGVALaHkkifxPuagblG5fA0Gv6VAXK9y4W3qCkLbJ+NQhYw2GLsFRS7nYATTRg5O0VdgnOMFmk7I6vhfoUWhsTcyj7tNW/mbYe6a0qPZsnrU08DIxHbEFdU9XzOmw2Cs2RltKFHaNz4nc1r0qUKatFWMGtXqVpXm7nnYVaV2EO9QsSFM9BsdIUzUjY6QpmoFiQM0A2OCu4kt4dgrzDk2eqsGMJAm4cg5D7R8B8aQax5Mk6oSOzNB/SoTQeOi+6b/M/agTQMG19y3+YfhUDoeJtfct/mftUJoeAtfct/mftUJoFFr7lv8AM/aoTQW+SZFo5ewuf1ok0HrizlyoBbXmF9ZvxPvUCU3vgCBUFK928W3qAuAiT8ahCxh7BZgqKbjHYATTRi5OyWos5xhHNJ2R03DvRFmhsQ2Ufdrv4FthWpQ7Mk9ajt4GNie2Iq8aKu+b2/k6nB4ZLK5bShBzjc+J3Na1OlCmrQRh1q1StK83fzyDL1YVpC2aoOkAxoXGQpjQuOkLY0o6FMaUdCyagyRFC4xxKXgvqDX221b3DlXlj1IktzOp7TqfOoEE3KhLnulqEuSL5qEue6c1CXJ+kHuqEueN89lQmYn6QahLi2uk1CXBVZqAH2bBZgqgux2AE600YuTskCUoxWaTsjpuG+iLNBvtkXfIsFj4nYfnWnQ7Mk9ajsuXExsT2xGPo0Vd83t/J1WDwluyuW0gUd258Tua1qVGFNWgrGHWr1KzvOV/kNLVaVJAlqgUhZaoNYBmpbjJCyaFx0hbGgOkATQCgDQHQDUGMgagTgC9eWPUgk1CHoqEJioQ9FQhMCoQ9A7ahCdO2oQ8AO2oQZZsFmCqpdjsBr+lNGLk7IEpRgrydkdLw30RZoN9si+wurHxOwrSo9mSlrUdvDiY+I7YhHSkrvnwOqwWDt2RFtAvaeZ8Tua16VGFJWgrfMw61epWd6kr/LoOLVaUpAk1A2BmoGxBoDaEFTQuFMHozQDcg2qAcwBt1AqQJQVBrsWQKAyuAYoDag6UA6nzqvLHrD1QhcwHDrl4wiyOZ2UeJq2lRnVdooprV6dFXmzqeGejVu3rcPSN2bIPd9qtaj2fCOs9X8DGxHac5aU1b5/wbAwlv7tP6V+Fd/dU/VXQzu+q+s+rCGEt/dp/Svwqd1T9VdAd9U9Z9WF9Ft/d2/6F+FTuqfqroDvqnrPqyfolv7tP6F+FTuafqroDvqnrPqz30S392n9C/Cp3NP1V0B31X1n1Yy1bVZyqqz7IA/SmjCMf0qwspzl+pt+3UZNOIemgCx7NUDY9nqEsz3TeFQOUA3jUuHKCbppbhyoAualxlFCy1C41kLZqFx0gCaFxkgCagwM0oSJqE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SEhQUEhQVFBQXFxUWFRUXFxQVFBQUFBUXFxQVFxYYHCggGBolHBUUITEhJSkrLi4uFx8zODMsNygtLisBCgoKDg0OGhAQGy0kICQsLCwtLCwsLCwsLCwsLCwsLCwsLCwsLCwsLCwsLCwsLCwsLCwsLCwsLCwsLCwsLCwsLP/AABEIAPAAuQMBEQACEQEDEQH/xAAbAAACAwEBAQAAAAAAAAAAAAACAwEEBQYAB//EAEYQAAIBAgQCBgYIAwYEBwAAAAECEQADBBIhMQVBEyJRYXGRBjJSgdHwFCNCU3KhseEzgpIVFmKTwfEkJbLSNDVDVHOiwv/EABsBAAIDAQEBAAAAAAAAAAAAAAECAAMFBAYH/8QAOxEAAgECBAMECAYBBAIDAAAAAAECAxEEEiExQVGRBRNh8CJScYGhscHRBhQyM+HxIzRikqIVQiSCsv/aAAwDAQACEQMRAD8A+dAV6Aw2EBRsKwwKYFwgtFCtjAtEUILTWBcILRsLcIJRsC4WWpYFyQlGwuY9kqWDmPZKliZj2WhYlwclSwbglaFg3BK0GhrgMlLYZMArQsNcArStDJgFaWw1wSKAQSKgbgEUoxEVCFkCrUVMMCmsAMAUbC6hqKNhWXLWFJttcCkopUM/JS85QfGD5VzzdRVYqLVra3+nG/wO+l+WeFk6qee/o2vf/wC1/Ry/9rigtdljMYarUEYQWiLcnLUJcnLUsC57LRJc9loEuRlqWJcgrUDcErUDcBhSjJglaAwsrStDoErQDcWy0rQyYBWlaGTFkUBgSKUa5EVAltVq6xRc7D0T4th7GHvJdZiX6WbRUlHDWstvYanNM5jA0gc65a9Gcppx6nVQqwhHVmnd9JrbXLhXElQ6k2H6Hr4SWRjaMDrIcsdXs76VYaSS9HbfXcd14X3/AIHYL0ptKbBL28qZulToGlrg6T622R1QrFwSIBjShLCz1svZr7NALEw0u/gBa9KkNqGusHy4Nn6ulx7LN066CJZcgnYxTvCyzaLT0uPPYVYmFtXyG4v0kw6Wbi4dyzk3SD0eXS7iBcZRO3UJWfHapHDVHJOei048lYWWJpxi1H5c2ZPpdxVMQyG2ylBmKKLbI9sNHUYkwwEaRp510YWi6aeb5nNiqym1l2Ofy11HETFEh6KgD0VCE1CERQIXMNbsZQbhcNrIWO05Y07I1nt99cs19LF0VC2txnR4YfaczyOkGN8wGuscu3xpf8g67vxF3rOHyyjNOYDKxHqwZOg22/Sped9UNaFtAbaYaFJNwtAzLMLMCYOWd8x+dQ899LWCsluIItYXXrXOY1j3Novj5c+S/wCQZOHiLxmGw4Cm27MSdQY0EHUwNDtp31Iub3QzUVswEs4aFJe4TAkbQx3M5TtrprypXn5BSgC9jCD/ANS6eUQB/NMaDuoXnyGtHmIv2cOUYqzhwsgEjKTIEDqydPjptSelfUe0bGSaYWzImoGxeUV0I5mx9q4w2JFHKhczGi83tGjlQrmxgvN7Ro5UK5sMXm9o+dHKhHNhi63tGiooGdki83tGplQM7C6dvaNTKgZmT0zdpo5UDMz3TN2mplRM7PdM3aamVEzsg3m9o1MqDmZHTN7RoZUTMzxvt7RqZUHMwDfb2jUyoOYg3m9o0MqDnZHTN7RqZUHOwDeb2jQyobOwDeb2jQcUMpsWb7e0aXKhlNi2vt7RpXFDqTFtfb2jSuKHUmKa+/tGkyjqQP0h/aNSwcxaVa6UjkbLdjBOyu6qStvKXI2UMYWfEg+VRySaT4kUZSTaWwK05VZlm5hHVgjKQ5ywu5OcApAG8yPOgpxaumGdOUXZrUm5YKwTAzCRqDpJGoB0Mg6HWmTTK5RktwrdkkEiIUSdQNJjSTrvsKjklbxAot38D1u2WIVRJJAAHMkwB51G0lcVRbdkMu4Vlc22Uhw2UrzzTEADcz2VFNOOZbbhcJKWVrUh7JWJESCRqJ0YqZHIyDoaikmK4SW4FMCzPZahAStAJ6KhD2WoTxIy1AkFagQCKAQStANwCKAyAZaDQ6YlloMdMWwpWhkxTLSMsTAy0obmiorpOW5v8K4wlqybJTMLhu9MftQyZLXR6j1TmJmdTXPUouUs99rW66l9OvGEMtt9zWwvpTaDIXtMcmigC2BkyWQyEcwWtuf5+dVPCT1SfnX7ot/Nwvqn8PD+T1r0jRUtuF+sS7YA2z9DbW21wTEQzWwBz1aj+Vd3HhZ9WD83FJSW917dALfH0AIAcNAHSZLTM0XbrkOp0IYXFnvUcqZ4WTf0u+SX0E/NwXP26c3uK/tm309250bFX6PQ5ZlLiO5gzlBykASYmn7ieRRvtf5CLFU1OUrbk3+No2JS/kMojQCFAN0G4bRIEdUZk216lSOHkqTp33fw0uLLFQdVVLbL48Cz/eReowVkcXLVy5lClbhTowRLSy/w5Bn7bTSLCPVXurNLwvf7/Ab85HezTun8vsQvH7fXm2zZkdZYJLlnvsA/YsXU1Gs2xReGm7a8vklp0+JFioa3W6+revUTxPjK3QQA69W4ogW9Vbo8iN/hGRyY161NSw7g+j+f8CVcTGa0vx5eH8mGRXUcQJFQJEVCJiMQxBEaaV5XtyvUo4iDptr0eHtPqX4KwWHxfZ1WFeCks/FeC6HkxPaPeN6XDfiGa0rxv4rf7D9pfgGhO8sHNxfqy1j7nuviNUg7EeFegw2Pw+I/RLXlxPBdodg4/Aa1qby+stY9Vt77Ala6zIBK1BgagbgstAKYlxSstTEstAdMWwpGOgIpRjQUVecjZ1no1btHC3g/Rhi7CX6MEL0HVPWIaA8RkkzHKa48RnVWNr7cPad2Hyd07hDg2FMhLjaXmt9a7ZGVFICszRs/WhlBAgUe+qrdcL7Pzp4lbo0tbPjbdfY0Bw3Bq1gZ0uKtxlcG4iyjO2V3I9frZV5QNToar7ys1JpWuuT3twLu6oJxTadvFfEq3MBhWRSxKsllc6rctDOwt3Wyjq+vmRVJ1nNsNKsVStFtLW75PmvErlSou13w5rk/AIcBwpZQL4jqFpu2gOj6RQ7zEAlCxCnUFec1PzFWz9H4PfkK8NRv+rlxW3EZheFYZLWdmLB1yk9Jb1b6hpTQ9GwLuIMmFmhKrUc8q3T5Px357cAwo0owvfdeHht14mfxHhdpOiyPIa4yMWuJMB4DgKCFSPtHv00q2lVnJO62V9vh7SirRpxtle7tq15t4l+9wTCLni8ZB6pF22yqAtlmBgdbV3Gker3Gq44is7ej8H4+Pgi2WGoq/pfFeHh4lD0lsW0uW1tRlW0oJDI8kXLmrMuhYjKfeKtwspSi3Ln7OCKcXGEZJR5fVmSa6TlByzUARkqBEX7GbmKwu1+zKmKmp02tFax7n8J/iXDdmU5UMRF2lK+Za20tqtyoyEbiPntrylbC1aDtUi155n1LB9pYXGRzYeopex6r2rde8Guc7XFNajVxB8fGtTDdsYmjpfMuT1/k8z2l+EuzcbeWXJLnDTqtn0Gi6p7vH416HDduYerpP0X47dTwXaP4Jx+GvKh/kj4aS6cfcwslbMZKSzRd14HkKlOdOThNNNcGrP4kNbqCoS6UBkxLLULExTLSNDpgZaWw1zQQVecjZ0XBOC271i5cYtnVnVACgkrZNyAhGZySNlOgk8q5q1ecKiirW/m3uOujh41Kbk27jU9FLhbLntjS2QTmAPSB4EESI6J5kcqH5uCjdJ8fhb7oCwU29+XxFtwA5A6sgUi3lzNBuM4mEBUHYg5dT3mnWJ9LK076+6wksK8uZP8An5CsfwY2o6yP9Y1vqSQrqYKsSIBnYHUjXampV1N7NbPqV1cO4Le+rXQuf3XuSwz29Bp63WYG4Co03Bs3BJ00qv8ANxstH5t9y38lLVXXm/2Yzh/DvpNjPcvEBOlCKZyp0dpXDEwdNdQNdBQqVe6qZYx3tf3uw1Ki61PNKW10ulypxDgrWUzOyTmK5A3WIVmXOBzWVPhVlOvGpKyTKKmHlTjdvzsZi6Vec9xwFKOeZKNyWISyWYKolmIAHaTsKjaSbYFFt2Q25hXCg5TDCVjUxrrA1jQ0inFvRjunJcBd3CsrZSpDdka/vTKcWroVwadgbeHZiFVWJJgCDrJj9dKWeSUWp2t4j0nVpzUqTafNafEViOGwSCpBBPqiV00MRpv2VkV+xcLWWaHovw26HrsB+NO08I1CtapFc/1e6S+qZUvcPddcpPuMgdsRWDiOxsRS1jaS5r7Huuz/AMY9n4qyqS7uXKei/wCW3yEdA22VuQ2O52rKcWuB6dVabSaas/EfgMJcuMVtiWAJIJVYAMGSxA3IHvrow1etRlek2mZ3aeEwOIp//KgpLnbX3Nali1h7hzA2yMphjosGYiGInUEVvYbt2e1ePvX2+x4XtH8FYd2lgqtr6qMtfHRpXXv6imsnkrEdsH4eNekjOMkmuOvU+fTpyhJxa1Ta8LrQBcG5DHKYVczGCIXQSfMVHJEUZWvYqvbqWCpAZKlhsxdVasOZs1uF9P0V0WXYKCmZFmWN0lFygazpHhVNTu8yzovp964PI9Bz4jFlpPT5tvVbNKErG24Nwj+fvoKNFLS3nX6Ec8Q3x6HlXFKMuW8FOVAMjQSk5FEjcQdtd6L7lu+l9Xv1FvWtbXpyBxXTwRc6TKDnIZSBmct1jpuTmie+mh3d7xtyFm6u0r8/eXcUMWjEuboKhMzakAEHJLRA0dvM1VBUJWy2LZd/G976B8P4ZiDZXonAW6Y6OSCQWNosdIjQgwZgUtStSz+ktuPxGp0a2T0Hvw99geJYe8LeZ7ouWyyspBJDG5n6yyJGqPI7aanKGeyjZ/b+xa0KihmlK6+5kMsV0nKzyNUaImPIFIWHsPdNt0uDUqwYA7EqZE1JRzRcXxJGTjJS5GxgOPsI6USFA1E52KmVkzp+kVzVMMv/AFOqninf0gLfFS1wXHE5UuqAGYH6wGBm3AE8qLopQcVzRFWbkpPgmeu8avvsmxUnKWy9RswEcp0nXWJqLDwXEjxFWWyFNx66ojKAepJl5OQqQInQHIJA31NFYWD1v589BHi5rh589SbfpLcBlkVjEAsX0GQIeevqz4mhLDQSveyDDFVJSso5ny1b5bCrnpZopZQzqZBDPrMghjOu+h+zAjsrExmKwMbq+Z+H3/s9n2P2H2zUSdu6j/v5csm//wCTFscYCXWuC0DmUq4Z3OYs2YsW7dANIEDbWvNyqrM5RX1Po6wNR0I05z1TvdJJLS1ktfi2y1d9KrrbquaCJ60bkgqAdDr74FF15Mrh2TTi9G7X8PLLl/0kulSAqrvGQsoXMmUwOZklgeRJr3dHDRcYybvovufEMViHGrUgla0pL4tC8R6Ss4ZXtqwbQgtcAglSwAB0EoIH2ZMU6wqjZp7eBW8U5KzRz5NdFjm4gRUCWlFWFJucGx9yyn1doNndUZyW68AxaEGFMMdRrXPVpRnL0pbK/s8TqoVpQj6Md3b+DQHHrynWwMysCsi7KgNaOTfXW0nW33qn8tTa/Vw+/wBy14uqn+nj9vsBgeM31ChbWbKqgz0nqq1wsSZ0JF1hPcKM8PTbbvbp4fYWGKqpJKO3t8fuLxuPuX7K2wrmGuXGJzMco9QZjq4XM5/np4U40puV0tl5XToV1K0qsFFJ8X9umo27xm4yOvRAZxlLfWaFkRG0OksLaaHaNN6WOHgpJ321t7Lv6sd4mbi1l30v0T+XuJw3Fr1pUti3/DbQEOYcXC5kDSesVI7DUlQpzvK+6+lv5JGvUppRS2f1v9bC+IY5ntrbFrJb6gQAOYyZzALatJusSaanTSk5OV3x99vsLVquUFFR09/D+zJuAjQgjzFdCZyS0JS321GwqPMYBQHRDJrUuCxDioiPRko3bUsFStqy9bxq2khnVZ1jd/IVnYrGUKL9OWvLd9De7M7Jx2Mj/gptrm9I9X9LmNjuMAk5F97b+VY1ft+S0ox97+x7HBfgOL9LGVL/AO2OnWW/Sxl3b7Nufdy8qxa+MrYh/wCSTfyPaYHsjB4GNsPTUfHd9XqAFnQb/nXNa+xoOSSuzTwvALzjMVKr2tufBd60cN2XXq6v0VzZ53tD8UYHC3UXnlyjr1excXgYX/Ee/wCFegw3ZGGpaz9J+O3Q8F2j+Lu0sTeNFqnH/brL/k/okJu4c9kVuJq2h4ualduRTuWzTC3sIcRSseOonpV9oUneU/WXUu7qfJmgoq44zd4bavmyvR5MguyoYAddBnz5jpH2d+6uao6aqO99vKOumqjpq1rXNK2+MUIXyFQjKM5MdYDQgH1yACI7DtrVDjQeivuXJ11Zu23n3gNisZ0igBDcObKAQfUADAjNAI00O0TzMso0MretvuK54jOlbXyhd8YoAOxtjKWXLMMuchm6sxAMbchzorudkn/QJd9+rT+yxdXF7TbyCDroJRpnITOrCB20q7lc7jNV/CwD3sWssQmkkmQCYVidFbfVpgTJ8IijQ218+4DlXWugYbFiINppWQ0jqhwSdS2kZjrykd1S1Djf72DeutNPaZvE7N0k3LgGjC2SDIzKPE8q6KUoJZY+05q0Zt5pc7CbIBpmCNmN6GluWZBtjDzQciyFO4vFWMp1oxlcSpTtuY3GLrIQFJAIn8zXnO3cXWp1FThJpNcPafRPwT2Tg8RRniK1NSmpWTetlZcNuPIyia8y3fVn0lRSVkh+FwVy6YtozHuGnvOwq2lQqVXaCbObFY7D4WOatNRXj9Fuzp+EehDOw6Zso5hYJ8zpWpS7Idr1X7keTxn4xhdxwkL+MtF0362O54b6PYexHRoAfaPWY+81oUsPTpL0I+/ieVxnaWKxf7821yWi6IdibKTtXVFyM5qJTxGAU6yAasjUa0K5QT1MnieGRQdJ+e2r6cncoqwjY4biuNRWhZdidAASZ7NK6JYiMdFq+SOCOElO8n6MebMu7h3fW6cg9gET722Hu86rdKdTWq7LkvqWxrU6Xo0Fd+s/ohP0ex2D+pvjS91hPV+Ie9xfN+fcbaitEyzZ4XhekT+L0Zzhes4VMpIkgTrEljttzrmqzyy/Tc6KUM8f1W1LYw2YE/TJ1JG5OUKwkmdDAYAd47aqz5bf4/Oha4Zr/wCQi1ZUi30mJbU5mhh1F6MgmdTJJC+400m7yyw83Aox0zTJThuZdcUJLAAZgfrGgMTBJy7a9mtTvbPSH9A7pOOs+PMFsFAY28QxhCdxqNTDQ2mbWN+exNRVNUnDiF093GTHnDyGCYlssyVJGZm1WAZBM69g199Jmtq4aj5NGlPTyg14cIgX2AOWJZdVyyDo3LXTkO/So6t3rAKo6fqYVzhAOVfpOYEkxH2iDqZaJ037xQVdpt5LDPCp2WcopgCNRV7qIqWHaCVCNxQuhrMu2Y2j31VK50RtsKxUEa8jTQumJUs1qYPEOGvddYiAvrHbc+dY3amAq4qvFw2S1bPY/hjt3C9mYKcazbk5XUUtWrL3L3lrA8DtrBcF/HRfIUaHYtCnrN5n8BMf+M8bX9GilTjz3l12XuR0eGOQQAAvIKIA91aEYRissVZHnJ1p1JudRuT5t3LNnGsuv50HTTIqltSW40DPbRVAn5hFYcWkSabuRPzF9WVcd6TWrMZyWJ2UatPZ41XNKG5bCTnsc1xHH4jETmnD2jsu9xh39nv8qanSnPf0V8SmtiadPRek/gcpexQs4rLbJKkAMglmZsrbtvvypHJUa1odOL95FB4ihmqaO+70SV+RbfDXLmt05Rv0anXwZuXurp7qdR3qOy5L6s5+/pUtKKu/Wf0RP9m2fYX+p/jTflqPqrqD85X9d9DUFdpmBgVBQ1FQgyBQuEMJQuEbaYqdNKDSY8ZSjsXMG65lZht5aVVNO1kdNNxcrs6pEsXgIyju0rgbqQNVKnNFfFcLVYaedPGq3oJKgk7kDCHLIbUmPGpn11Dk0HHABgZ5aSKTvGthnST3IXCKmwmjnbIqaiUOI2wR2e6rabaKKyTKBSNgau3OdqxZwyyOsY7udJJ2ehZDVasVmdZ0leRo2ixbyjpbQB8SctHKrglU9HUz7uNRBmZgANdaM5RgvSEoxlVfoK5n3cXdvfwx0dv22mSO5dD+g8apXe1P0qy58S6To0t3mlyW3UqC5bw5zbv7TauZ5AfZHcIpmqVHxfPdsSM6+IfKPhokKum9f3JtIf8AMI7Y+z7/ACoJVan+1fH+AupRpbelL/qvuYYw62sdbRNFyZtyZYq0knma51CNPFRjHaxfKpKrg5Tlvf6m/cbkfnwFajMpAa9/9IoXflDedy2tWnKGBUBcaiTUCixasSN9eykcrMsjDMhtu1rGtK5DqGpfsYYORI/aqpSa2OuFNSauPxeCVD4j3A9tJGo2iydGMWN4ayDQ77TS1bvYejlW5fvsTovZt38qpilxOiTeyJwF5iYZY1n9qk4rdEpSezLihCSAd6qd9y5WKeLLlstsF2GunLxmj3tKH65JCunVl+iNynfxU9UrDc55Gr4JNKUXoc9STTyyVmVb0nmD+VWqxRK5WUxM71Y1cqWgS8QyAknTviPfVVTJFXk7F1GVSbywVzKxOOe8fq16v3jSE/l5t7tO+q4TqT/bVlzf0HqQpU/3Xd+qvqzPvW7do57jZn7WjTsypsPH86fJSpelPV839EVudev6MFaPJadWAb169EDok9th1m/Cm48THvqKVWr+nRc+PuQso0KP6vSfJaL3viHh8Als5tWbmzGW89lHcKtp0YQ235vf+CitiKlTRvTglounH3jC3zy+Jq9nPfz52Oaxbf8AMbW/qd3Y3lWdU/1kfYalNf8AwJe37Gy5+R8TWgzPQrTu8zU0Dr5RpBasOQciTQuRK4xFoMZblm00UjLoNIuW78baA1XY6Y1LBnEgaZRrz50uRjd6lpYNMROm/aKDiMplg4hSBAB/UUmV8S3vI20QVpLgysCCO3n4Gg8uw0VPR3H2MZBMiZ/KllC+w8alnqV7mMhttNwee808ad0VSq2djlPRX0gu3MVetojXXuXGnrABWmUTXtyRJ0mvMYuLlUbPU4ZxUEmdbx3iFrEEXUzpdByX7Tgq1tlGmkajvBM1rdkTk4yg1puYvbFKMZRknr9DIu34HWO1a05RgryZkU4VKjtFNi7V4XLburBAoEFtBcZnVFVTz3JkAjSuSWJk2oxVr8Wd0MJHK5SeZx3S+rMy+62zmvNnYbA+qPwpt/M0+NO4UqfpVHd+P0RSqtet6FKNlyX1YLYq7eHVXo0OzNOY9mVNwO8x3U6dWesdFze/QR9xT0k8z5Lb3v7A4fBIhzGXue20GPAeqv61ZDDxi7vV82c9bFzksuy5LRfdjrjT/r/vzroscrlcWX0g+7/b41LAv5/n7Cif3/3+FEKRzmN/8wtfg7O5qzan+sj7DVpf6GXtNp/n/YVomcDr3/8A1pbDaebmmi1YzkHIsGgxktRyrrS3HS1Gm3QTHcUMtkbGlaHja1meZZHeKK3I1eIKA1GCNzSwFvmRod6pqM7KEfAv4UqG9YZea7wapknbY6YZb2voJxboNmjkfjTRUnuVzlBbMxPSXi4sWWuKMx0Ve0s21SpJ04X4hpRVWoo8DquCrbweGsm6q2nuZC7KIOdiCZMSYE7ztWG7t2RvcDmeLcTLXXWy7X9dLzgDTtYxHcABOg0rTwzl3ahTjtu+Bk4pU41HOrLfaK3M6/ZtqM9+5J3g+qD3Jz8Wn3VeqcKfp1Hd839jmdSpW9Cmsq5Lf3s5vjnFGuXLSpKIWXIzCc7C4uqDlAnXmCRVFaq6ko205O3yL6FKNGE7u9t0n4cTZtYFVbM0u++ZtSD/AIRsv613U8PGLvu+e/8ARlVsXOosu0eS0X3ZZa58/E866LHPm8/wA7fPLyqWBdAE/PP9qNhfPnmLP5fl+9QKBPz2+4cqjCc3jT/zC3+DtPY3Os2s0sZG/I16N3gZe37D+Jcbt2tJzN7K/wCp+NPXxsIaLcTD4Cc9XojH/vKfux/UfhXH+fn6p3/+NhzPoIYVuHmboZNCwb6jA5FCw2Zphk0LDN8gpmgHMFm7qAykNigWEpeI2MdooZUyKo48QhdB027+ZoZWmN3ieggrrqae+lyrLd24mXxC6jtatTmc3bZRfadWlVM6KCREkis/F4inKOVamrgMLVhUU5aeHHobXpHg7xKPib2cBOke1bIUZWOW3ZUlZLZs2wAOXWsjM3ojcSS3KvEeK9MiMtlkcyNcuRFVVVEzKIkASYnVjXfgnWs4Q+PAzO0Fh04zqXvyW7+yMv6IC2a51zyEdUeC8/Fp91aVPDJPNN5nz+y2MerjpyWWCUY8l9Xx9xiekx/4nB/jP6jnVGL/AHaftL8D+xVfgdE3zyHlzrRtqZS88yD89vlyqE8+WDHzOvvNQnnygSPL8v3qEv587AH57fcOVFu24Um9EZnFOL27I6x63sjUnxrirYyFPQ0MPgalTV7HCYzHvcuFyxnYcoXkBWJOrKpPM3qehp0YU4ZEtCuaSw5E1CH1sd9erbS3PExhKWkU2GGHaPOk72n6y6j/AJet6j6MZmHaPOh3sOa6h7ir6r6MarDtHnQ7yHNdRlRq+q+jDVh2jzod5Dmuoyo1F/6vowwwjfXxod5Dmuo6o1PVfRkrdj/epnhzQVTqr/1fRnmuiopw5rqB0qnqvoyrfxQUwJJ5Aany+RVc8RFPLBZn4FtPBStnqvJHnLf3IU9tm1uHIvYp18Mw/wDz50jpSkr1npyW3vZYsRGDy4aOvrPV+5GNxniNq21sKwXIwcIihrpdT1SJ0QabtrrXDi8RTdoQ2XI0sDhqkJOpVvmfPVnWYzH2bSYbF41mxFq/1dAQloEEyEX1wstptoYFZrbvY1FZIr4u8rQbd4XrUDoysZVCgIQsDSck1tdmQtTcubPP9tVM1WMeS+ZWI+eXxNaRjHN+kn/isH+I/wDUOXKs/F/vU/aamBt+Xrew6Mj5+JrQZlgx88v3okuQR8/AVPaBXeiXn2lHiXFLVgTceDyXdz4KNvfXLWxcKaO6hgKlR67HI8T9JrlyRb+rXt3c+/l7qy62LnU20RtUMDTpbq7MFzOp1Pad65DtQAFCwbnjUIRUJY+rYdER0a8SwDBsswCE6x8Rp4VrV6ajByqyzS5cEY2FqynUjCjHJDmt3bmyBi7JYkZQx6xUZjlLdbKO4TQpzwWRZ1G5K1PtHO3CUrcNRoxFvtHk3wp82A5RK+67V5y6/wABdPb7fyNTNgeUQ912r60uofTW/kNUzYDlEnd9qetLqAbtr5DVM2A5RA6XanrS6kdJZ7vI1M+B5RJ3PanrS6jsLi7Si5Cq+ZRa1BGUXWVSwHtATHfXPiJ4a8e7S3OvCUsYs3fSltpqeN1VJW0snuG3jyHvM91dUK8WstCPTRe98ThqYZqWbFT18dZP2LZFbidlhZuu5JItsQqkjUKd2307opatFuDnUd3bbZfyNRxK7yNOisqbV3vJ+18PYfNHvchtuYmD2kndvfWItT0GlzobHpOWwf0S4oNsXDcVyzB0icq21GgG8jnNLZ5r3L1Zx1O4XE27tnDXbS5EewgyxoHtlrbwBvqv51v9nP8AwW5Nnle11bEX5pAx5/n+1d5lnM+kg/4vB/iP/UPOs/Ffv0vaauC/01Y6Uj5/atB6GUtdEUeJcUtWBNxwD7PrOfBeVc1XF06fE7aGAqVPYclxP0ruPItDol9re4ffsKzKuLnU20Rs0MDTpeJzzEkySSTuTqT4muWx2gmoQg0AoEmluEAmlbDY9NDME+othggNzVrgDkO3WPqHyHdWxiaKjTlJ6vx+2y95jYXESnUjFJKOui+rer9xZwnqIdJyLrp2Cu3Dwi6UW4/BGbjKk1XklJrX1mPHuq7JD1V0RyurU9d/8mGKmSHqrogOpP13/wAghRyR9X4IHeT9b/syY8KmWPL4IGeXr/FkhR3VLL1fgg5n6/xZV4i5ULl53bIOm4NwSKzsdo4WXE2OybtVG3fTm/E0HgTAgeEflXdHbz/RmS386/V+8ReQOpVhKkEEciDoRRaTTT4iqbjJPiuvQp4XhFi2rKltQGBDTqWB5SdSO6qYYalBNKO5fUxdeo05S2287Hzfj3D/AKPfe2JyggqTuVYSJrCxFLuqjgtj0uFrd9SU3vxOq9AcWzW7lsnqoQVHYH9bviRtXf2ZJ2kvYZfbEV6D9p1RHz+3xrVbsYur2OM9K+IKuKsEam1q4G+pkCe2BWTjKy72LXA3MDhZdxOMtMxU4j6W3bki2BaU89389hVVXF1Km2iOqjgaVLxOfdiSSSSeZJkn31zeJ2cLIGoA9UICTQYyBJpHIKQVjDs5hQT29g8TypGxrFjoLa+sc7di6KPFufupQ2RPSr90nm/xqBufSMa31bfhfn/gat/GfsSt5+rPO4D9+F/Hxe3RIZgz9Xb/AAJ+ldOGt3Udtjjxl+/nvv4FgGrtPA5bvx+AYqWXgS78fgEKll4fEmvj8Ah87UNPAnpePwDFB28A6+PwMT0oxgti0PtNdtx/I6kzWfj7Xh7TW7LdlV328DZJn95jy3NaC28/Aynq/LfvZMfPP3CiA8B87nz5UCHz308KtilCEM2RVKqJIYE6d51rE7QadX0eR6LspNUHm5/Yt+jdr6Er3sT9XmACIdXImScu/nTYV/l7znx4AxkPzVqcOGrZW4t6WXLkraBtL2nVz8KWri6lTbRFlHBU6e+rOaYkmTJncnUn31ya3O26sFTikVCHqFw2AZqVzCkFh7DXDCAsf08eyq27jpFz6Nbt/wAQ9I/sIdB+Jv8AQUBtAL+IZhBhV5Iui+/t99QFyq9zsqEF56gLn1LHH6tvwv2ewfKt7G/sy/v+vceewH70Pf4cOC3ftY7Bfw7f4F/QV04d/wCKPsOLGfvT9viWQavv4/I5bedQxUv50JZeHxDUUNfNiaeHRhx8xU182DZeHRnqgNPDocv6bgzhf/l7R2jyrNx+8Paa/Za0qezkdVbtn5182P8ApXemZrg+Pn3Fi1hJ7h5D3k6mkc7F0aDZmcex6WbZHSqhP2yJKjnkT7T9hOg31rnrVbR0dvE66GHTeqv54s4FuMpan6Lbysd79yGvGdyPZrO7yMf2173ua3dSl+49OS2Me9eZyWdizHdmJJ86qd27vVlyslZKwFQJFCxD01LhALUjkFRDw+He4cqKWPdy8eyq27jpFxcFbtn61ukf7tNh+J9h7qAbBX8UxXKItp7Caf1HdvfUCUWvAbVACGcmoAgCoQ9lqEPqHEf4Tfhb/pO371vY39mXnovuef7P/fi14/Li38kWcF/Dt/gXkewV1Yf9qPsOLGX76Xt5liO4+Rq7zscuvlhKD2HyNBteUDXx6jVU9h8jQ08oKUvHqOS0TtS5kiyMG/7HWk7QPIUrfIsiufzOY9P1E4OPvuwbSvn4Vm416w9pr4CKyztyOk4jxmzYBNxhp2x5QNAe4TXTOpGKu3YphScnornD8a9OHuStkFR7Tf6L8a4qmLb0h1Z208Gl+vojk795nOZ2LN2kyf2rld3+p3OtJJWS0GWMI76gQsgZjoskwNfhRsRytuXbWFS2bZZXdiCxAyldMwcQeakTR2EzNpiuMWApDagtMqQikQB1oTSDQYYO+hmFqRysWqJNm01w5UUs3d86VW5DqJau4AW/XYM/O2uuX8TbClDYN8W2TIIRPZTSe9m3aoG5We8BounZ21AFZ7hNQBCoTUIHatyQACzHYATRSbdkBtJXZ0vDPRF2g32Ftd8o1c/6LWhR7OnLWei+Jl1+1acdKer+Bs/3Uwn+P+qu3/x1Lkzh/wDKV+aMrGekyuSg0SHk66kqQB2nWuHE4vOnFbeepp4XBKm1KWr8+5GgvpBiRlCYlltKqhFUqOQ3kVyxi90zuduKLI9KsV/7hvK1/wBtWWlzFyxIvemWJQa4l/K1/wBlCz5ktHkYmO9N8bc0+kOF7IQfotC7XEFlxMv+28R9835fCm7yfMHdw5Hv7axH3rfl8KneVOYO7hyKeIxjuRndmjUSZg1VKUnuyyMYrZHnus2rMWPKSTHh2UV4g04B4ewzkBftEgE6LI1OtOuQG0tWWxhggzOCwkpcUaFGiVZe2RrRtYW99ixjr4D3FYno3VWtkbIQJQgctZBHfUbtcWKdk1vxKl/izttAkanchiuV2U/ZkbxSOoWKkuJSs2y7BVBZuQGtVN3LUjRHD0t/x2k/dIQW/mbZaUaxN3GkqVtgW05qmhP433NQl+RQa6B8BUAV3uk1AAqhO1QgxLUkAAsx2A1n3c6KV3ZAbSV2dDw70WuPBvHo19ndz7th760aHZ1Ses9F8TLxHatOGlP0n8DpsFgrVkfVKFPNt3Pi1a1LD06S9FGLWxFWs/Td/DgHcfvq64iQvOKW41jiMFghoX33A7PGvNKPM9dc1Vb404Bd7GKrKs7kCeyTE1G7AezF3+G5iMzneDoNDnCge8GaFrlaqb6FS7w9ReW3LKDuz5RzO0GNY59tLbWwyneOYsW+DqSwm4IKiCoBUsCSW1iBG4psorqi34WPqwC3Xyy3VyAES0azoAajWoVUumSvCB9YxY5UIJMCTbKZp8dhQy3B3rVtNWBwjCrcDhgZGUgz6oJ1JGxG091SKvcM5ONrGhicUlv1gFbRwFggXEgERyDLseYPdTXS3EUW9jMu8WfXJCjYGBIUeqO+O3eq5VC2NJcSlbRrjQoLsfearcmy1LkXhgEt63mzN90hk/zNstAZLmM+mEAi3FpTuE3Pi+591QJQuXgNtT+X71ANiGvE6Tp5UBQUtk/GoQdZsZjlVS7HYATTRi5OyBKSirydkdHw30TdoN9sg9hdW952H51p0OzZS1qOy5GPiO14x0pK758DpMHgrVn+EgU823Y/zHWtWlh6dL9Ct4mPVxFWt+uV/DgMdjVrK0hT0B0KalY6F0BjmFavOnqSpisdyXzpXNIaxQLEmZqvMGxoXOMuSZy6uj+9IgeGlF1GyvuYiXx03A4S2DrI1KtMzIPiamfW42TSzYWJ4izrlhQvVAAJ0CzAk+NR1L6AVNJ3GLxRtCFQOFyh9c0RAqd4R0lzCHF7mnqk9WSftQpWG7ZBNHvWDuIlJLpXNBADDKR/hJmPyFLmHcU9yLdtmOVQWY+8+VLcaxdXh629b7S33Sat/M2y0Bsoy5jDGVALaHkkifxPuagblG5fA0Gv6VAXK9y4W3qCkLbJ+NQhYw2GLsFRS7nYATTRg5O0VdgnOMFmk7I6vhfoUWhsTcyj7tNW/mbYe6a0qPZsnrU08DIxHbEFdU9XzOmw2Cs2RltKFHaNz4nc1r0qUKatFWMGtXqVpXm7nnYVaV2EO9QsSFM9BsdIUzUjY6QpmoFiQM0A2OCu4kt4dgrzDk2eqsGMJAm4cg5D7R8B8aQax5Mk6oSOzNB/SoTQeOi+6b/M/agTQMG19y3+YfhUDoeJtfct/mftUJoeAtfct/mftUJoFFr7lv8AM/aoTQW+SZFo5ewuf1ok0HrizlyoBbXmF9ZvxPvUCU3vgCBUFK928W3qAuAiT8ahCxh7BZgqKbjHYATTRi5OyWos5xhHNJ2R03DvRFmhsQ2Ufdrv4FthWpQ7Mk9ajt4GNie2Iq8aKu+b2/k6nB4ZLK5bShBzjc+J3Na1OlCmrQRh1q1StK83fzyDL1YVpC2aoOkAxoXGQpjQuOkLY0o6FMaUdCyagyRFC4xxKXgvqDX221b3DlXlj1IktzOp7TqfOoEE3KhLnulqEuSL5qEue6c1CXJ+kHuqEueN89lQmYn6QahLi2uk1CXBVZqAH2bBZgqgux2AE600YuTskCUoxWaTsjpuG+iLNBvtkXfIsFj4nYfnWnQ7Mk9ajsuXExsT2xGPo0Vd83t/J1WDwluyuW0gUd258Tua1qVGFNWgrGHWr1KzvOV/kNLVaVJAlqgUhZaoNYBmpbjJCyaFx0hbGgOkATQCgDQHQDUGMgagTgC9eWPUgk1CHoqEJioQ9FQhMCoQ9A7ahCdO2oQ8AO2oQZZsFmCqpdjsBr+lNGLk7IEpRgrydkdLw30RZoN9si+wurHxOwrSo9mSlrUdvDiY+I7YhHSkrvnwOqwWDt2RFtAvaeZ8Tua16VGFJWgrfMw61epWd6kr/LoOLVaUpAk1A2BmoGxBoDaEFTQuFMHozQDcg2qAcwBt1AqQJQVBrsWQKAyuAYoDag6UA6nzqvLHrD1QhcwHDrl4wiyOZ2UeJq2lRnVdooprV6dFXmzqeGejVu3rcPSN2bIPd9qtaj2fCOs9X8DGxHac5aU1b5/wbAwlv7tP6V+Fd/dU/VXQzu+q+s+rCGEt/dp/Svwqd1T9VdAd9U9Z9WF9Ft/d2/6F+FTuqfqroDvqnrPqyfolv7tP6F+FTuafqroDvqnrPqz30S392n9C/Cp3NP1V0B31X1n1Yy1bVZyqqz7IA/SmjCMf0qwspzl+pt+3UZNOIemgCx7NUDY9nqEsz3TeFQOUA3jUuHKCbppbhyoAualxlFCy1C41kLZqFx0gCaFxkgCagwM0oSJqE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BA: Current State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1628" cy="42139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"</a:t>
            </a:r>
            <a:r>
              <a:rPr lang="en-US" dirty="0"/>
              <a:t>Analytics in Action: Breakthroughs and Barriers to ROI.” Accenture, 2013</a:t>
            </a:r>
          </a:p>
          <a:p>
            <a:pPr lvl="1"/>
            <a:r>
              <a:rPr lang="en-US" dirty="0" smtClean="0"/>
              <a:t>Highlights (cont’d):</a:t>
            </a:r>
          </a:p>
          <a:p>
            <a:pPr lvl="2"/>
            <a:r>
              <a:rPr lang="en-US" dirty="0" smtClean="0"/>
              <a:t>Most analytics implementations are tactically focused</a:t>
            </a:r>
          </a:p>
          <a:p>
            <a:pPr lvl="2"/>
            <a:r>
              <a:rPr lang="en-US" dirty="0" smtClean="0"/>
              <a:t>Only 20% of organizations claim to have a good performance management capability have any causal link between what they measure and the outcomes they are intending to drive</a:t>
            </a:r>
          </a:p>
          <a:p>
            <a:pPr lvl="2"/>
            <a:r>
              <a:rPr lang="en-US" dirty="0" smtClean="0"/>
              <a:t>Increase in using external analysts/consultants to source analytics projects (59% in 2012; 53% in 2009)</a:t>
            </a:r>
          </a:p>
          <a:p>
            <a:pPr lvl="2"/>
            <a:r>
              <a:rPr lang="en-US" dirty="0" smtClean="0"/>
              <a:t>35% of firms report some degree of satisfaction with analytics only 22% state they are “very” satisfied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utoShape 2" descr="data:image/jpeg;base64,/9j/4AAQSkZJRgABAQAAAQABAAD/2wCEAAkGBxQSEhQUEhQVFBQXFxUWFRUXFxQVFBQUFBUXFxQVFxYYHCggGBolHBUUITEhJSkrLi4uFx8zODMsNygtLisBCgoKDg0OGhAQGy0kICQsLCwtLCwsLCwsLCwsLCwsLCwsLCwsLCwsLCwsLCwsLCwsLCwsLCwsLCwsLCwsLCwsLP/AABEIAPAAuQMBEQACEQEDEQH/xAAbAAACAwEBAQAAAAAAAAAAAAACAwEEBQYAB//EAEYQAAIBAgQCBgYIAwYEBwAAAAECEQADBBIhMQVBEyJRYXGRBjJSgdHwFCNCU3KhseEzgpIVFmKTwfEkJbLSNDVDVHOiwv/EABsBAAIDAQEBAAAAAAAAAAAAAAECAAMFBAYH/8QAOxEAAgECBAMECAYBBAIDAAAAAAECAxEEEiExQVGRBRNh8CJScYGhscHRBhQyM+HxIzRikqIVQiSCsv/aAAwDAQACEQMRAD8A+dAV6Aw2EBRsKwwKYFwgtFCtjAtEUILTWBcILRsLcIJRsC4WWpYFyQlGwuY9kqWDmPZKliZj2WhYlwclSwbglaFg3BK0GhrgMlLYZMArQsNcArStDJgFaWw1wSKAQSKgbgEUoxEVCFkCrUVMMCmsAMAUbC6hqKNhWXLWFJttcCkopUM/JS85QfGD5VzzdRVYqLVra3+nG/wO+l+WeFk6qee/o2vf/wC1/Ry/9rigtdljMYarUEYQWiLcnLUJcnLUsC57LRJc9loEuRlqWJcgrUDcErUDcBhSjJglaAwsrStDoErQDcWy0rQyYBWlaGTFkUBgSKUa5EVAltVq6xRc7D0T4th7GHvJdZiX6WbRUlHDWstvYanNM5jA0gc65a9Gcppx6nVQqwhHVmnd9JrbXLhXElQ6k2H6Hr4SWRjaMDrIcsdXs76VYaSS9HbfXcd14X3/AIHYL0ptKbBL28qZulToGlrg6T622R1QrFwSIBjShLCz1svZr7NALEw0u/gBa9KkNqGusHy4Nn6ulx7LN066CJZcgnYxTvCyzaLT0uPPYVYmFtXyG4v0kw6Wbi4dyzk3SD0eXS7iBcZRO3UJWfHapHDVHJOei048lYWWJpxi1H5c2ZPpdxVMQyG2ylBmKKLbI9sNHUYkwwEaRp510YWi6aeb5nNiqym1l2Ofy11HETFEh6KgD0VCE1CERQIXMNbsZQbhcNrIWO05Y07I1nt99cs19LF0VC2txnR4YfaczyOkGN8wGuscu3xpf8g67vxF3rOHyyjNOYDKxHqwZOg22/Sped9UNaFtAbaYaFJNwtAzLMLMCYOWd8x+dQ899LWCsluIItYXXrXOY1j3Novj5c+S/wCQZOHiLxmGw4Cm27MSdQY0EHUwNDtp31Iub3QzUVswEs4aFJe4TAkbQx3M5TtrprypXn5BSgC9jCD/ANS6eUQB/NMaDuoXnyGtHmIv2cOUYqzhwsgEjKTIEDqydPjptSelfUe0bGSaYWzImoGxeUV0I5mx9q4w2JFHKhczGi83tGjlQrmxgvN7Ro5UK5sMXm9o+dHKhHNhi63tGiooGdki83tGplQM7C6dvaNTKgZmT0zdpo5UDMz3TN2mplRM7PdM3aamVEzsg3m9o1MqDmZHTN7RoZUTMzxvt7RqZUHMwDfb2jUyoOYg3m9o0MqDnZHTN7RqZUHOwDeb2jQyobOwDeb2jQcUMpsWb7e0aXKhlNi2vt7RpXFDqTFtfb2jSuKHUmKa+/tGkyjqQP0h/aNSwcxaVa6UjkbLdjBOyu6qStvKXI2UMYWfEg+VRySaT4kUZSTaWwK05VZlm5hHVgjKQ5ywu5OcApAG8yPOgpxaumGdOUXZrUm5YKwTAzCRqDpJGoB0Mg6HWmTTK5RktwrdkkEiIUSdQNJjSTrvsKjklbxAot38D1u2WIVRJJAAHMkwB51G0lcVRbdkMu4Vlc22Uhw2UrzzTEADcz2VFNOOZbbhcJKWVrUh7JWJESCRqJ0YqZHIyDoaikmK4SW4FMCzPZahAStAJ6KhD2WoTxIy1AkFagQCKAQStANwCKAyAZaDQ6YlloMdMWwpWhkxTLSMsTAy0obmiorpOW5v8K4wlqybJTMLhu9MftQyZLXR6j1TmJmdTXPUouUs99rW66l9OvGEMtt9zWwvpTaDIXtMcmigC2BkyWQyEcwWtuf5+dVPCT1SfnX7ot/Nwvqn8PD+T1r0jRUtuF+sS7YA2z9DbW21wTEQzWwBz1aj+Vd3HhZ9WD83FJSW917dALfH0AIAcNAHSZLTM0XbrkOp0IYXFnvUcqZ4WTf0u+SX0E/NwXP26c3uK/tm309250bFX6PQ5ZlLiO5gzlBykASYmn7ieRRvtf5CLFU1OUrbk3+No2JS/kMojQCFAN0G4bRIEdUZk216lSOHkqTp33fw0uLLFQdVVLbL48Cz/eReowVkcXLVy5lClbhTowRLSy/w5Bn7bTSLCPVXurNLwvf7/Ab85HezTun8vsQvH7fXm2zZkdZYJLlnvsA/YsXU1Gs2xReGm7a8vklp0+JFioa3W6+revUTxPjK3QQA69W4ogW9Vbo8iN/hGRyY161NSw7g+j+f8CVcTGa0vx5eH8mGRXUcQJFQJEVCJiMQxBEaaV5XtyvUo4iDptr0eHtPqX4KwWHxfZ1WFeCks/FeC6HkxPaPeN6XDfiGa0rxv4rf7D9pfgGhO8sHNxfqy1j7nuviNUg7EeFegw2Pw+I/RLXlxPBdodg4/Aa1qby+stY9Vt77Ala6zIBK1BgagbgstAKYlxSstTEstAdMWwpGOgIpRjQUVecjZ1no1btHC3g/Rhi7CX6MEL0HVPWIaA8RkkzHKa48RnVWNr7cPad2Hyd07hDg2FMhLjaXmt9a7ZGVFICszRs/WhlBAgUe+qrdcL7Pzp4lbo0tbPjbdfY0Bw3Bq1gZ0uKtxlcG4iyjO2V3I9frZV5QNToar7ys1JpWuuT3twLu6oJxTadvFfEq3MBhWRSxKsllc6rctDOwt3Wyjq+vmRVJ1nNsNKsVStFtLW75PmvErlSou13w5rk/AIcBwpZQL4jqFpu2gOj6RQ7zEAlCxCnUFec1PzFWz9H4PfkK8NRv+rlxW3EZheFYZLWdmLB1yk9Jb1b6hpTQ9GwLuIMmFmhKrUc8q3T5Px357cAwo0owvfdeHht14mfxHhdpOiyPIa4yMWuJMB4DgKCFSPtHv00q2lVnJO62V9vh7SirRpxtle7tq15t4l+9wTCLni8ZB6pF22yqAtlmBgdbV3Gker3Gq44is7ej8H4+Pgi2WGoq/pfFeHh4lD0lsW0uW1tRlW0oJDI8kXLmrMuhYjKfeKtwspSi3Ln7OCKcXGEZJR5fVmSa6TlByzUARkqBEX7GbmKwu1+zKmKmp02tFax7n8J/iXDdmU5UMRF2lK+Za20tqtyoyEbiPntrylbC1aDtUi155n1LB9pYXGRzYeopex6r2rde8Guc7XFNajVxB8fGtTDdsYmjpfMuT1/k8z2l+EuzcbeWXJLnDTqtn0Gi6p7vH416HDduYerpP0X47dTwXaP4Jx+GvKh/kj4aS6cfcwslbMZKSzRd14HkKlOdOThNNNcGrP4kNbqCoS6UBkxLLULExTLSNDpgZaWw1zQQVecjZ0XBOC271i5cYtnVnVACgkrZNyAhGZySNlOgk8q5q1ecKiirW/m3uOujh41Kbk27jU9FLhbLntjS2QTmAPSB4EESI6J5kcqH5uCjdJ8fhb7oCwU29+XxFtwA5A6sgUi3lzNBuM4mEBUHYg5dT3mnWJ9LK076+6wksK8uZP8An5CsfwY2o6yP9Y1vqSQrqYKsSIBnYHUjXampV1N7NbPqV1cO4Le+rXQuf3XuSwz29Bp63WYG4Co03Bs3BJ00qv8ANxstH5t9y38lLVXXm/2Yzh/DvpNjPcvEBOlCKZyp0dpXDEwdNdQNdBQqVe6qZYx3tf3uw1Ki61PNKW10ulypxDgrWUzOyTmK5A3WIVmXOBzWVPhVlOvGpKyTKKmHlTjdvzsZi6Vec9xwFKOeZKNyWISyWYKolmIAHaTsKjaSbYFFt2Q25hXCg5TDCVjUxrrA1jQ0inFvRjunJcBd3CsrZSpDdka/vTKcWroVwadgbeHZiFVWJJgCDrJj9dKWeSUWp2t4j0nVpzUqTafNafEViOGwSCpBBPqiV00MRpv2VkV+xcLWWaHovw26HrsB+NO08I1CtapFc/1e6S+qZUvcPddcpPuMgdsRWDiOxsRS1jaS5r7Huuz/AMY9n4qyqS7uXKei/wCW3yEdA22VuQ2O52rKcWuB6dVabSaas/EfgMJcuMVtiWAJIJVYAMGSxA3IHvrow1etRlek2mZ3aeEwOIp//KgpLnbX3Nali1h7hzA2yMphjosGYiGInUEVvYbt2e1ePvX2+x4XtH8FYd2lgqtr6qMtfHRpXXv6imsnkrEdsH4eNekjOMkmuOvU+fTpyhJxa1Ta8LrQBcG5DHKYVczGCIXQSfMVHJEUZWvYqvbqWCpAZKlhsxdVasOZs1uF9P0V0WXYKCmZFmWN0lFygazpHhVNTu8yzovp964PI9Bz4jFlpPT5tvVbNKErG24Nwj+fvoKNFLS3nX6Ec8Q3x6HlXFKMuW8FOVAMjQSk5FEjcQdtd6L7lu+l9Xv1FvWtbXpyBxXTwRc6TKDnIZSBmct1jpuTmie+mh3d7xtyFm6u0r8/eXcUMWjEuboKhMzakAEHJLRA0dvM1VBUJWy2LZd/G976B8P4ZiDZXonAW6Y6OSCQWNosdIjQgwZgUtStSz+ktuPxGp0a2T0Hvw99geJYe8LeZ7ouWyyspBJDG5n6yyJGqPI7aanKGeyjZ/b+xa0KihmlK6+5kMsV0nKzyNUaImPIFIWHsPdNt0uDUqwYA7EqZE1JRzRcXxJGTjJS5GxgOPsI6USFA1E52KmVkzp+kVzVMMv/AFOqninf0gLfFS1wXHE5UuqAGYH6wGBm3AE8qLopQcVzRFWbkpPgmeu8avvsmxUnKWy9RswEcp0nXWJqLDwXEjxFWWyFNx66ojKAepJl5OQqQInQHIJA31NFYWD1v589BHi5rh589SbfpLcBlkVjEAsX0GQIeevqz4mhLDQSveyDDFVJSso5ny1b5bCrnpZopZQzqZBDPrMghjOu+h+zAjsrExmKwMbq+Z+H3/s9n2P2H2zUSdu6j/v5csm//wCTFscYCXWuC0DmUq4Z3OYs2YsW7dANIEDbWvNyqrM5RX1Po6wNR0I05z1TvdJJLS1ktfi2y1d9KrrbquaCJ60bkgqAdDr74FF15Mrh2TTi9G7X8PLLl/0kulSAqrvGQsoXMmUwOZklgeRJr3dHDRcYybvovufEMViHGrUgla0pL4tC8R6Ss4ZXtqwbQgtcAglSwAB0EoIH2ZMU6wqjZp7eBW8U5KzRz5NdFjm4gRUCWlFWFJucGx9yyn1doNndUZyW68AxaEGFMMdRrXPVpRnL0pbK/s8TqoVpQj6Md3b+DQHHrynWwMysCsi7KgNaOTfXW0nW33qn8tTa/Vw+/wBy14uqn+nj9vsBgeM31ChbWbKqgz0nqq1wsSZ0JF1hPcKM8PTbbvbp4fYWGKqpJKO3t8fuLxuPuX7K2wrmGuXGJzMco9QZjq4XM5/np4U40puV0tl5XToV1K0qsFFJ8X9umo27xm4yOvRAZxlLfWaFkRG0OksLaaHaNN6WOHgpJ321t7Lv6sd4mbi1l30v0T+XuJw3Fr1pUti3/DbQEOYcXC5kDSesVI7DUlQpzvK+6+lv5JGvUppRS2f1v9bC+IY5ntrbFrJb6gQAOYyZzALatJusSaanTSk5OV3x99vsLVquUFFR09/D+zJuAjQgjzFdCZyS0JS321GwqPMYBQHRDJrUuCxDioiPRko3bUsFStqy9bxq2khnVZ1jd/IVnYrGUKL9OWvLd9De7M7Jx2Mj/gptrm9I9X9LmNjuMAk5F97b+VY1ft+S0ox97+x7HBfgOL9LGVL/AO2OnWW/Sxl3b7Nufdy8qxa+MrYh/wCSTfyPaYHsjB4GNsPTUfHd9XqAFnQb/nXNa+xoOSSuzTwvALzjMVKr2tufBd60cN2XXq6v0VzZ53tD8UYHC3UXnlyjr1excXgYX/Ee/wCFegw3ZGGpaz9J+O3Q8F2j+Lu0sTeNFqnH/brL/k/okJu4c9kVuJq2h4ualduRTuWzTC3sIcRSseOonpV9oUneU/WXUu7qfJmgoq44zd4bavmyvR5MguyoYAddBnz5jpH2d+6uao6aqO99vKOumqjpq1rXNK2+MUIXyFQjKM5MdYDQgH1yACI7DtrVDjQeivuXJ11Zu23n3gNisZ0igBDcObKAQfUADAjNAI00O0TzMso0MretvuK54jOlbXyhd8YoAOxtjKWXLMMuchm6sxAMbchzorudkn/QJd9+rT+yxdXF7TbyCDroJRpnITOrCB20q7lc7jNV/CwD3sWssQmkkmQCYVidFbfVpgTJ8IijQ218+4DlXWugYbFiINppWQ0jqhwSdS2kZjrykd1S1Djf72DeutNPaZvE7N0k3LgGjC2SDIzKPE8q6KUoJZY+05q0Zt5pc7CbIBpmCNmN6GluWZBtjDzQciyFO4vFWMp1oxlcSpTtuY3GLrIQFJAIn8zXnO3cXWp1FThJpNcPafRPwT2Tg8RRniK1NSmpWTetlZcNuPIyia8y3fVn0lRSVkh+FwVy6YtozHuGnvOwq2lQqVXaCbObFY7D4WOatNRXj9Fuzp+EehDOw6Zso5hYJ8zpWpS7Idr1X7keTxn4xhdxwkL+MtF0362O54b6PYexHRoAfaPWY+81oUsPTpL0I+/ieVxnaWKxf7821yWi6IdibKTtXVFyM5qJTxGAU6yAasjUa0K5QT1MnieGRQdJ+e2r6cncoqwjY4biuNRWhZdidAASZ7NK6JYiMdFq+SOCOElO8n6MebMu7h3fW6cg9gET722Hu86rdKdTWq7LkvqWxrU6Xo0Fd+s/ohP0ex2D+pvjS91hPV+Ie9xfN+fcbaitEyzZ4XhekT+L0Zzhes4VMpIkgTrEljttzrmqzyy/Tc6KUM8f1W1LYw2YE/TJ1JG5OUKwkmdDAYAd47aqz5bf4/Oha4Zr/wCQi1ZUi30mJbU5mhh1F6MgmdTJJC+400m7yyw83Aox0zTJThuZdcUJLAAZgfrGgMTBJy7a9mtTvbPSH9A7pOOs+PMFsFAY28QxhCdxqNTDQ2mbWN+exNRVNUnDiF093GTHnDyGCYlssyVJGZm1WAZBM69g199Jmtq4aj5NGlPTyg14cIgX2AOWJZdVyyDo3LXTkO/So6t3rAKo6fqYVzhAOVfpOYEkxH2iDqZaJ037xQVdpt5LDPCp2WcopgCNRV7qIqWHaCVCNxQuhrMu2Y2j31VK50RtsKxUEa8jTQumJUs1qYPEOGvddYiAvrHbc+dY3amAq4qvFw2S1bPY/hjt3C9mYKcazbk5XUUtWrL3L3lrA8DtrBcF/HRfIUaHYtCnrN5n8BMf+M8bX9GilTjz3l12XuR0eGOQQAAvIKIA91aEYRissVZHnJ1p1JudRuT5t3LNnGsuv50HTTIqltSW40DPbRVAn5hFYcWkSabuRPzF9WVcd6TWrMZyWJ2UatPZ41XNKG5bCTnsc1xHH4jETmnD2jsu9xh39nv8qanSnPf0V8SmtiadPRek/gcpexQs4rLbJKkAMglmZsrbtvvypHJUa1odOL95FB4ihmqaO+70SV+RbfDXLmt05Rv0anXwZuXurp7qdR3qOy5L6s5+/pUtKKu/Wf0RP9m2fYX+p/jTflqPqrqD85X9d9DUFdpmBgVBQ1FQgyBQuEMJQuEbaYqdNKDSY8ZSjsXMG65lZht5aVVNO1kdNNxcrs6pEsXgIyju0rgbqQNVKnNFfFcLVYaedPGq3oJKgk7kDCHLIbUmPGpn11Dk0HHABgZ5aSKTvGthnST3IXCKmwmjnbIqaiUOI2wR2e6rabaKKyTKBSNgau3OdqxZwyyOsY7udJJ2ehZDVasVmdZ0leRo2ixbyjpbQB8SctHKrglU9HUz7uNRBmZgANdaM5RgvSEoxlVfoK5n3cXdvfwx0dv22mSO5dD+g8apXe1P0qy58S6To0t3mlyW3UqC5bw5zbv7TauZ5AfZHcIpmqVHxfPdsSM6+IfKPhokKum9f3JtIf8AMI7Y+z7/ACoJVan+1fH+AupRpbelL/qvuYYw62sdbRNFyZtyZYq0knma51CNPFRjHaxfKpKrg5Tlvf6m/cbkfnwFajMpAa9/9IoXflDedy2tWnKGBUBcaiTUCixasSN9eykcrMsjDMhtu1rGtK5DqGpfsYYORI/aqpSa2OuFNSauPxeCVD4j3A9tJGo2iydGMWN4ayDQ77TS1bvYejlW5fvsTovZt38qpilxOiTeyJwF5iYZY1n9qk4rdEpSezLihCSAd6qd9y5WKeLLlstsF2GunLxmj3tKH65JCunVl+iNynfxU9UrDc55Gr4JNKUXoc9STTyyVmVb0nmD+VWqxRK5WUxM71Y1cqWgS8QyAknTviPfVVTJFXk7F1GVSbywVzKxOOe8fq16v3jSE/l5t7tO+q4TqT/bVlzf0HqQpU/3Xd+qvqzPvW7do57jZn7WjTsypsPH86fJSpelPV839EVudev6MFaPJadWAb169EDok9th1m/Cm48THvqKVWr+nRc+PuQso0KP6vSfJaL3viHh8Als5tWbmzGW89lHcKtp0YQ235vf+CitiKlTRvTglounH3jC3zy+Jq9nPfz52Oaxbf8AMbW/qd3Y3lWdU/1kfYalNf8AwJe37Gy5+R8TWgzPQrTu8zU0Dr5RpBasOQciTQuRK4xFoMZblm00UjLoNIuW78baA1XY6Y1LBnEgaZRrz50uRjd6lpYNMROm/aKDiMplg4hSBAB/UUmV8S3vI20QVpLgysCCO3n4Gg8uw0VPR3H2MZBMiZ/KllC+w8alnqV7mMhttNwee808ad0VSq2djlPRX0gu3MVetojXXuXGnrABWmUTXtyRJ0mvMYuLlUbPU4ZxUEmdbx3iFrEEXUzpdByX7Tgq1tlGmkajvBM1rdkTk4yg1puYvbFKMZRknr9DIu34HWO1a05RgryZkU4VKjtFNi7V4XLburBAoEFtBcZnVFVTz3JkAjSuSWJk2oxVr8Wd0MJHK5SeZx3S+rMy+62zmvNnYbA+qPwpt/M0+NO4UqfpVHd+P0RSqtet6FKNlyX1YLYq7eHVXo0OzNOY9mVNwO8x3U6dWesdFze/QR9xT0k8z5Lb3v7A4fBIhzGXue20GPAeqv61ZDDxi7vV82c9bFzksuy5LRfdjrjT/r/vzroscrlcWX0g+7/b41LAv5/n7Cif3/3+FEKRzmN/8wtfg7O5qzan+sj7DVpf6GXtNp/n/YVomcDr3/8A1pbDaebmmi1YzkHIsGgxktRyrrS3HS1Gm3QTHcUMtkbGlaHja1meZZHeKK3I1eIKA1GCNzSwFvmRod6pqM7KEfAv4UqG9YZea7wapknbY6YZb2voJxboNmjkfjTRUnuVzlBbMxPSXi4sWWuKMx0Ve0s21SpJ04X4hpRVWoo8DquCrbweGsm6q2nuZC7KIOdiCZMSYE7ztWG7t2RvcDmeLcTLXXWy7X9dLzgDTtYxHcABOg0rTwzl3ahTjtu+Bk4pU41HOrLfaK3M6/ZtqM9+5J3g+qD3Jz8Wn3VeqcKfp1Hd839jmdSpW9Cmsq5Lf3s5vjnFGuXLSpKIWXIzCc7C4uqDlAnXmCRVFaq6ko205O3yL6FKNGE7u9t0n4cTZtYFVbM0u++ZtSD/AIRsv613U8PGLvu+e/8ARlVsXOosu0eS0X3ZZa58/E866LHPm8/wA7fPLyqWBdAE/PP9qNhfPnmLP5fl+9QKBPz2+4cqjCc3jT/zC3+DtPY3Os2s0sZG/I16N3gZe37D+Jcbt2tJzN7K/wCp+NPXxsIaLcTD4Cc9XojH/vKfux/UfhXH+fn6p3/+NhzPoIYVuHmboZNCwb6jA5FCw2Zphk0LDN8gpmgHMFm7qAykNigWEpeI2MdooZUyKo48QhdB027+ZoZWmN3ieggrrqae+lyrLd24mXxC6jtatTmc3bZRfadWlVM6KCREkis/F4inKOVamrgMLVhUU5aeHHobXpHg7xKPib2cBOke1bIUZWOW3ZUlZLZs2wAOXWsjM3ojcSS3KvEeK9MiMtlkcyNcuRFVVVEzKIkASYnVjXfgnWs4Q+PAzO0Fh04zqXvyW7+yMv6IC2a51zyEdUeC8/Fp91aVPDJPNN5nz+y2MerjpyWWCUY8l9Xx9xiekx/4nB/jP6jnVGL/AHaftL8D+xVfgdE3zyHlzrRtqZS88yD89vlyqE8+WDHzOvvNQnnygSPL8v3qEv587AH57fcOVFu24Um9EZnFOL27I6x63sjUnxrirYyFPQ0MPgalTV7HCYzHvcuFyxnYcoXkBWJOrKpPM3qehp0YU4ZEtCuaSw5E1CH1sd9erbS3PExhKWkU2GGHaPOk72n6y6j/AJet6j6MZmHaPOh3sOa6h7ir6r6MarDtHnQ7yHNdRlRq+q+jDVh2jzod5Dmuoyo1F/6vowwwjfXxod5Dmuo6o1PVfRkrdj/epnhzQVTqr/1fRnmuiopw5rqB0qnqvoyrfxQUwJJ5Aany+RVc8RFPLBZn4FtPBStnqvJHnLf3IU9tm1uHIvYp18Mw/wDz50jpSkr1npyW3vZYsRGDy4aOvrPV+5GNxniNq21sKwXIwcIihrpdT1SJ0QabtrrXDi8RTdoQ2XI0sDhqkJOpVvmfPVnWYzH2bSYbF41mxFq/1dAQloEEyEX1wstptoYFZrbvY1FZIr4u8rQbd4XrUDoysZVCgIQsDSck1tdmQtTcubPP9tVM1WMeS+ZWI+eXxNaRjHN+kn/isH+I/wDUOXKs/F/vU/aamBt+Xrew6Mj5+JrQZlgx88v3okuQR8/AVPaBXeiXn2lHiXFLVgTceDyXdz4KNvfXLWxcKaO6hgKlR67HI8T9JrlyRb+rXt3c+/l7qy62LnU20RtUMDTpbq7MFzOp1Pad65DtQAFCwbnjUIRUJY+rYdER0a8SwDBsswCE6x8Rp4VrV6ajByqyzS5cEY2FqynUjCjHJDmt3bmyBi7JYkZQx6xUZjlLdbKO4TQpzwWRZ1G5K1PtHO3CUrcNRoxFvtHk3wp82A5RK+67V5y6/wABdPb7fyNTNgeUQ912r60uofTW/kNUzYDlEnd9qetLqAbtr5DVM2A5RA6XanrS6kdJZ7vI1M+B5RJ3PanrS6jsLi7Si5Cq+ZRa1BGUXWVSwHtATHfXPiJ4a8e7S3OvCUsYs3fSltpqeN1VJW0snuG3jyHvM91dUK8WstCPTRe98ThqYZqWbFT18dZP2LZFbidlhZuu5JItsQqkjUKd2307opatFuDnUd3bbZfyNRxK7yNOisqbV3vJ+18PYfNHvchtuYmD2kndvfWItT0GlzobHpOWwf0S4oNsXDcVyzB0icq21GgG8jnNLZ5r3L1Zx1O4XE27tnDXbS5EewgyxoHtlrbwBvqv51v9nP8AwW5Nnle11bEX5pAx5/n+1d5lnM+kg/4vB/iP/UPOs/Ffv0vaauC/01Y6Uj5/atB6GUtdEUeJcUtWBNxwD7PrOfBeVc1XF06fE7aGAqVPYclxP0ruPItDol9re4ffsKzKuLnU20Rs0MDTpeJzzEkySSTuTqT4muWx2gmoQg0AoEmluEAmlbDY9NDME+othggNzVrgDkO3WPqHyHdWxiaKjTlJ6vx+2y95jYXESnUjFJKOui+rer9xZwnqIdJyLrp2Cu3Dwi6UW4/BGbjKk1XklJrX1mPHuq7JD1V0RyurU9d/8mGKmSHqrogOpP13/wAghRyR9X4IHeT9b/syY8KmWPL4IGeXr/FkhR3VLL1fgg5n6/xZV4i5ULl53bIOm4NwSKzsdo4WXE2OybtVG3fTm/E0HgTAgeEflXdHbz/RmS386/V+8ReQOpVhKkEEciDoRRaTTT4iqbjJPiuvQp4XhFi2rKltQGBDTqWB5SdSO6qYYalBNKO5fUxdeo05S2287Hzfj3D/AKPfe2JyggqTuVYSJrCxFLuqjgtj0uFrd9SU3vxOq9AcWzW7lsnqoQVHYH9bviRtXf2ZJ2kvYZfbEV6D9p1RHz+3xrVbsYur2OM9K+IKuKsEam1q4G+pkCe2BWTjKy72LXA3MDhZdxOMtMxU4j6W3bki2BaU89389hVVXF1Km2iOqjgaVLxOfdiSSSSeZJkn31zeJ2cLIGoA9UICTQYyBJpHIKQVjDs5hQT29g8TypGxrFjoLa+sc7di6KPFufupQ2RPSr90nm/xqBufSMa31bfhfn/gat/GfsSt5+rPO4D9+F/Hxe3RIZgz9Xb/AAJ+ldOGt3Udtjjxl+/nvv4FgGrtPA5bvx+AYqWXgS78fgEKll4fEmvj8Ah87UNPAnpePwDFB28A6+PwMT0oxgti0PtNdtx/I6kzWfj7Xh7TW7LdlV328DZJn95jy3NaC28/Aynq/LfvZMfPP3CiA8B87nz5UCHz308KtilCEM2RVKqJIYE6d51rE7QadX0eR6LspNUHm5/Yt+jdr6Er3sT9XmACIdXImScu/nTYV/l7znx4AxkPzVqcOGrZW4t6WXLkraBtL2nVz8KWri6lTbRFlHBU6e+rOaYkmTJncnUn31ya3O26sFTikVCHqFw2AZqVzCkFh7DXDCAsf08eyq27jpFz6Nbt/wAQ9I/sIdB+Jv8AQUBtAL+IZhBhV5Iui+/t99QFyq9zsqEF56gLn1LHH6tvwv2ewfKt7G/sy/v+vceewH70Pf4cOC3ftY7Bfw7f4F/QV04d/wCKPsOLGfvT9viWQavv4/I5bedQxUv50JZeHxDUUNfNiaeHRhx8xU182DZeHRnqgNPDocv6bgzhf/l7R2jyrNx+8Paa/Za0qezkdVbtn5182P8ApXemZrg+Pn3Fi1hJ7h5D3k6mkc7F0aDZmcex6WbZHSqhP2yJKjnkT7T9hOg31rnrVbR0dvE66GHTeqv54s4FuMpan6Lbysd79yGvGdyPZrO7yMf2173ua3dSl+49OS2Me9eZyWdizHdmJJ86qd27vVlyslZKwFQJFCxD01LhALUjkFRDw+He4cqKWPdy8eyq27jpFxcFbtn61ukf7tNh+J9h7qAbBX8UxXKItp7Caf1HdvfUCUWvAbVACGcmoAgCoQ9lqEPqHEf4Tfhb/pO371vY39mXnovuef7P/fi14/Li38kWcF/Dt/gXkewV1Yf9qPsOLGX76Xt5liO4+Rq7zscuvlhKD2HyNBteUDXx6jVU9h8jQ08oKUvHqOS0TtS5kiyMG/7HWk7QPIUrfIsiufzOY9P1E4OPvuwbSvn4Vm416w9pr4CKyztyOk4jxmzYBNxhp2x5QNAe4TXTOpGKu3YphScnornD8a9OHuStkFR7Tf6L8a4qmLb0h1Z208Gl+vojk795nOZ2LN2kyf2rld3+p3OtJJWS0GWMI76gQsgZjoskwNfhRsRytuXbWFS2bZZXdiCxAyldMwcQeakTR2EzNpiuMWApDagtMqQikQB1oTSDQYYO+hmFqRysWqJNm01w5UUs3d86VW5DqJau4AW/XYM/O2uuX8TbClDYN8W2TIIRPZTSe9m3aoG5We8BounZ21AFZ7hNQBCoTUIHatyQACzHYATRSbdkBtJXZ0vDPRF2g32Ftd8o1c/6LWhR7OnLWei+Jl1+1acdKer+Bs/3Uwn+P+qu3/x1Lkzh/wDKV+aMrGekyuSg0SHk66kqQB2nWuHE4vOnFbeepp4XBKm1KWr8+5GgvpBiRlCYlltKqhFUqOQ3kVyxi90zuduKLI9KsV/7hvK1/wBtWWlzFyxIvemWJQa4l/K1/wBlCz5ktHkYmO9N8bc0+kOF7IQfotC7XEFlxMv+28R9835fCm7yfMHdw5Hv7axH3rfl8KneVOYO7hyKeIxjuRndmjUSZg1VKUnuyyMYrZHnus2rMWPKSTHh2UV4g04B4ewzkBftEgE6LI1OtOuQG0tWWxhggzOCwkpcUaFGiVZe2RrRtYW99ixjr4D3FYno3VWtkbIQJQgctZBHfUbtcWKdk1vxKl/izttAkanchiuV2U/ZkbxSOoWKkuJSs2y7BVBZuQGtVN3LUjRHD0t/x2k/dIQW/mbZaUaxN3GkqVtgW05qmhP433NQl+RQa6B8BUAV3uk1AAqhO1QgxLUkAAsx2A1n3c6KV3ZAbSV2dDw70WuPBvHo19ndz7th760aHZ1Ses9F8TLxHatOGlP0n8DpsFgrVkfVKFPNt3Pi1a1LD06S9FGLWxFWs/Td/DgHcfvq64iQvOKW41jiMFghoX33A7PGvNKPM9dc1Vb404Bd7GKrKs7kCeyTE1G7AezF3+G5iMzneDoNDnCge8GaFrlaqb6FS7w9ReW3LKDuz5RzO0GNY59tLbWwyneOYsW+DqSwm4IKiCoBUsCSW1iBG4psorqi34WPqwC3Xyy3VyAES0azoAajWoVUumSvCB9YxY5UIJMCTbKZp8dhQy3B3rVtNWBwjCrcDhgZGUgz6oJ1JGxG091SKvcM5ONrGhicUlv1gFbRwFggXEgERyDLseYPdTXS3EUW9jMu8WfXJCjYGBIUeqO+O3eq5VC2NJcSlbRrjQoLsfearcmy1LkXhgEt63mzN90hk/zNstAZLmM+mEAi3FpTuE3Pi+591QJQuXgNtT+X71ANiGvE6Tp5UBQUtk/GoQdZsZjlVS7HYATTRi5OyBKSirydkdHw30TdoN9sg9hdW952H51p0OzZS1qOy5GPiO14x0pK758DpMHgrVn+EgU823Y/zHWtWlh6dL9Ct4mPVxFWt+uV/DgMdjVrK0hT0B0KalY6F0BjmFavOnqSpisdyXzpXNIaxQLEmZqvMGxoXOMuSZy6uj+9IgeGlF1GyvuYiXx03A4S2DrI1KtMzIPiamfW42TSzYWJ4izrlhQvVAAJ0CzAk+NR1L6AVNJ3GLxRtCFQOFyh9c0RAqd4R0lzCHF7mnqk9WSftQpWG7ZBNHvWDuIlJLpXNBADDKR/hJmPyFLmHcU9yLdtmOVQWY+8+VLcaxdXh629b7S33Sat/M2y0Bsoy5jDGVALaHkkifxPuagblG5fA0Gv6VAXK9y4W3qCkLbJ+NQhYw2GLsFRS7nYATTRg5O0VdgnOMFmk7I6vhfoUWhsTcyj7tNW/mbYe6a0qPZsnrU08DIxHbEFdU9XzOmw2Cs2RltKFHaNz4nc1r0qUKatFWMGtXqVpXm7nnYVaV2EO9QsSFM9BsdIUzUjY6QpmoFiQM0A2OCu4kt4dgrzDk2eqsGMJAm4cg5D7R8B8aQax5Mk6oSOzNB/SoTQeOi+6b/M/agTQMG19y3+YfhUDoeJtfct/mftUJoeAtfct/mftUJoFFr7lv8AM/aoTQW+SZFo5ewuf1ok0HrizlyoBbXmF9ZvxPvUCU3vgCBUFK928W3qAuAiT8ahCxh7BZgqKbjHYATTRi5OyWos5xhHNJ2R03DvRFmhsQ2Ufdrv4FthWpQ7Mk9ajt4GNie2Iq8aKu+b2/k6nB4ZLK5bShBzjc+J3Na1OlCmrQRh1q1StK83fzyDL1YVpC2aoOkAxoXGQpjQuOkLY0o6FMaUdCyagyRFC4xxKXgvqDX221b3DlXlj1IktzOp7TqfOoEE3KhLnulqEuSL5qEue6c1CXJ+kHuqEueN89lQmYn6QahLi2uk1CXBVZqAH2bBZgqgux2AE600YuTskCUoxWaTsjpuG+iLNBvtkXfIsFj4nYfnWnQ7Mk9ajsuXExsT2xGPo0Vd83t/J1WDwluyuW0gUd258Tua1qVGFNWgrGHWr1KzvOV/kNLVaVJAlqgUhZaoNYBmpbjJCyaFx0hbGgOkATQCgDQHQDUGMgagTgC9eWPUgk1CHoqEJioQ9FQhMCoQ9A7ahCdO2oQ8AO2oQZZsFmCqpdjsBr+lNGLk7IEpRgrydkdLw30RZoN9si+wurHxOwrSo9mSlrUdvDiY+I7YhHSkrvnwOqwWDt2RFtAvaeZ8Tua16VGFJWgrfMw61epWd6kr/LoOLVaUpAk1A2BmoGxBoDaEFTQuFMHozQDcg2qAcwBt1AqQJQVBrsWQKAyuAYoDag6UA6nzqvLHrD1QhcwHDrl4wiyOZ2UeJq2lRnVdooprV6dFXmzqeGejVu3rcPSN2bIPd9qtaj2fCOs9X8DGxHac5aU1b5/wbAwlv7tP6V+Fd/dU/VXQzu+q+s+rCGEt/dp/Svwqd1T9VdAd9U9Z9WF9Ft/d2/6F+FTuqfqroDvqnrPqyfolv7tP6F+FTuafqroDvqnrPqz30S392n9C/Cp3NP1V0B31X1n1Yy1bVZyqqz7IA/SmjCMf0qwspzl+pt+3UZNOIemgCx7NUDY9nqEsz3TeFQOUA3jUuHKCbppbhyoAualxlFCy1C41kLZqFx0gCaFxkgCagwM0oSJqE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SEhQUEhQVFBQXFxUWFRUXFxQVFBQUFBUXFxQVFxYYHCggGBolHBUUITEhJSkrLi4uFx8zODMsNygtLisBCgoKDg0OGhAQGy0kICQsLCwtLCwsLCwsLCwsLCwsLCwsLCwsLCwsLCwsLCwsLCwsLCwsLCwsLCwsLCwsLCwsLP/AABEIAPAAuQMBEQACEQEDEQH/xAAbAAACAwEBAQAAAAAAAAAAAAACAwEEBQYAB//EAEYQAAIBAgQCBgYIAwYEBwAAAAECEQADBBIhMQVBEyJRYXGRBjJSgdHwFCNCU3KhseEzgpIVFmKTwfEkJbLSNDVDVHOiwv/EABsBAAIDAQEBAAAAAAAAAAAAAAECAAMFBAYH/8QAOxEAAgECBAMECAYBBAIDAAAAAAECAxEEEiExQVGRBRNh8CJScYGhscHRBhQyM+HxIzRikqIVQiSCsv/aAAwDAQACEQMRAD8A+dAV6Aw2EBRsKwwKYFwgtFCtjAtEUILTWBcILRsLcIJRsC4WWpYFyQlGwuY9kqWDmPZKliZj2WhYlwclSwbglaFg3BK0GhrgMlLYZMArQsNcArStDJgFaWw1wSKAQSKgbgEUoxEVCFkCrUVMMCmsAMAUbC6hqKNhWXLWFJttcCkopUM/JS85QfGD5VzzdRVYqLVra3+nG/wO+l+WeFk6qee/o2vf/wC1/Ry/9rigtdljMYarUEYQWiLcnLUJcnLUsC57LRJc9loEuRlqWJcgrUDcErUDcBhSjJglaAwsrStDoErQDcWy0rQyYBWlaGTFkUBgSKUa5EVAltVq6xRc7D0T4th7GHvJdZiX6WbRUlHDWstvYanNM5jA0gc65a9Gcppx6nVQqwhHVmnd9JrbXLhXElQ6k2H6Hr4SWRjaMDrIcsdXs76VYaSS9HbfXcd14X3/AIHYL0ptKbBL28qZulToGlrg6T622R1QrFwSIBjShLCz1svZr7NALEw0u/gBa9KkNqGusHy4Nn6ulx7LN066CJZcgnYxTvCyzaLT0uPPYVYmFtXyG4v0kw6Wbi4dyzk3SD0eXS7iBcZRO3UJWfHapHDVHJOei048lYWWJpxi1H5c2ZPpdxVMQyG2ylBmKKLbI9sNHUYkwwEaRp510YWi6aeb5nNiqym1l2Ofy11HETFEh6KgD0VCE1CERQIXMNbsZQbhcNrIWO05Y07I1nt99cs19LF0VC2txnR4YfaczyOkGN8wGuscu3xpf8g67vxF3rOHyyjNOYDKxHqwZOg22/Sped9UNaFtAbaYaFJNwtAzLMLMCYOWd8x+dQ899LWCsluIItYXXrXOY1j3Novj5c+S/wCQZOHiLxmGw4Cm27MSdQY0EHUwNDtp31Iub3QzUVswEs4aFJe4TAkbQx3M5TtrprypXn5BSgC9jCD/ANS6eUQB/NMaDuoXnyGtHmIv2cOUYqzhwsgEjKTIEDqydPjptSelfUe0bGSaYWzImoGxeUV0I5mx9q4w2JFHKhczGi83tGjlQrmxgvN7Ro5UK5sMXm9o+dHKhHNhi63tGiooGdki83tGplQM7C6dvaNTKgZmT0zdpo5UDMz3TN2mplRM7PdM3aamVEzsg3m9o1MqDmZHTN7RoZUTMzxvt7RqZUHMwDfb2jUyoOYg3m9o0MqDnZHTN7RqZUHOwDeb2jQyobOwDeb2jQcUMpsWb7e0aXKhlNi2vt7RpXFDqTFtfb2jSuKHUmKa+/tGkyjqQP0h/aNSwcxaVa6UjkbLdjBOyu6qStvKXI2UMYWfEg+VRySaT4kUZSTaWwK05VZlm5hHVgjKQ5ywu5OcApAG8yPOgpxaumGdOUXZrUm5YKwTAzCRqDpJGoB0Mg6HWmTTK5RktwrdkkEiIUSdQNJjSTrvsKjklbxAot38D1u2WIVRJJAAHMkwB51G0lcVRbdkMu4Vlc22Uhw2UrzzTEADcz2VFNOOZbbhcJKWVrUh7JWJESCRqJ0YqZHIyDoaikmK4SW4FMCzPZahAStAJ6KhD2WoTxIy1AkFagQCKAQStANwCKAyAZaDQ6YlloMdMWwpWhkxTLSMsTAy0obmiorpOW5v8K4wlqybJTMLhu9MftQyZLXR6j1TmJmdTXPUouUs99rW66l9OvGEMtt9zWwvpTaDIXtMcmigC2BkyWQyEcwWtuf5+dVPCT1SfnX7ot/Nwvqn8PD+T1r0jRUtuF+sS7YA2z9DbW21wTEQzWwBz1aj+Vd3HhZ9WD83FJSW917dALfH0AIAcNAHSZLTM0XbrkOp0IYXFnvUcqZ4WTf0u+SX0E/NwXP26c3uK/tm309250bFX6PQ5ZlLiO5gzlBykASYmn7ieRRvtf5CLFU1OUrbk3+No2JS/kMojQCFAN0G4bRIEdUZk216lSOHkqTp33fw0uLLFQdVVLbL48Cz/eReowVkcXLVy5lClbhTowRLSy/w5Bn7bTSLCPVXurNLwvf7/Ab85HezTun8vsQvH7fXm2zZkdZYJLlnvsA/YsXU1Gs2xReGm7a8vklp0+JFioa3W6+revUTxPjK3QQA69W4ogW9Vbo8iN/hGRyY161NSw7g+j+f8CVcTGa0vx5eH8mGRXUcQJFQJEVCJiMQxBEaaV5XtyvUo4iDptr0eHtPqX4KwWHxfZ1WFeCks/FeC6HkxPaPeN6XDfiGa0rxv4rf7D9pfgGhO8sHNxfqy1j7nuviNUg7EeFegw2Pw+I/RLXlxPBdodg4/Aa1qby+stY9Vt77Ala6zIBK1BgagbgstAKYlxSstTEstAdMWwpGOgIpRjQUVecjZ1no1btHC3g/Rhi7CX6MEL0HVPWIaA8RkkzHKa48RnVWNr7cPad2Hyd07hDg2FMhLjaXmt9a7ZGVFICszRs/WhlBAgUe+qrdcL7Pzp4lbo0tbPjbdfY0Bw3Bq1gZ0uKtxlcG4iyjO2V3I9frZV5QNToar7ys1JpWuuT3twLu6oJxTadvFfEq3MBhWRSxKsllc6rctDOwt3Wyjq+vmRVJ1nNsNKsVStFtLW75PmvErlSou13w5rk/AIcBwpZQL4jqFpu2gOj6RQ7zEAlCxCnUFec1PzFWz9H4PfkK8NRv+rlxW3EZheFYZLWdmLB1yk9Jb1b6hpTQ9GwLuIMmFmhKrUc8q3T5Px357cAwo0owvfdeHht14mfxHhdpOiyPIa4yMWuJMB4DgKCFSPtHv00q2lVnJO62V9vh7SirRpxtle7tq15t4l+9wTCLni8ZB6pF22yqAtlmBgdbV3Gker3Gq44is7ej8H4+Pgi2WGoq/pfFeHh4lD0lsW0uW1tRlW0oJDI8kXLmrMuhYjKfeKtwspSi3Ln7OCKcXGEZJR5fVmSa6TlByzUARkqBEX7GbmKwu1+zKmKmp02tFax7n8J/iXDdmU5UMRF2lK+Za20tqtyoyEbiPntrylbC1aDtUi155n1LB9pYXGRzYeopex6r2rde8Guc7XFNajVxB8fGtTDdsYmjpfMuT1/k8z2l+EuzcbeWXJLnDTqtn0Gi6p7vH416HDduYerpP0X47dTwXaP4Jx+GvKh/kj4aS6cfcwslbMZKSzRd14HkKlOdOThNNNcGrP4kNbqCoS6UBkxLLULExTLSNDpgZaWw1zQQVecjZ0XBOC271i5cYtnVnVACgkrZNyAhGZySNlOgk8q5q1ecKiirW/m3uOujh41Kbk27jU9FLhbLntjS2QTmAPSB4EESI6J5kcqH5uCjdJ8fhb7oCwU29+XxFtwA5A6sgUi3lzNBuM4mEBUHYg5dT3mnWJ9LK076+6wksK8uZP8An5CsfwY2o6yP9Y1vqSQrqYKsSIBnYHUjXampV1N7NbPqV1cO4Le+rXQuf3XuSwz29Bp63WYG4Co03Bs3BJ00qv8ANxstH5t9y38lLVXXm/2Yzh/DvpNjPcvEBOlCKZyp0dpXDEwdNdQNdBQqVe6qZYx3tf3uw1Ki61PNKW10ulypxDgrWUzOyTmK5A3WIVmXOBzWVPhVlOvGpKyTKKmHlTjdvzsZi6Vec9xwFKOeZKNyWISyWYKolmIAHaTsKjaSbYFFt2Q25hXCg5TDCVjUxrrA1jQ0inFvRjunJcBd3CsrZSpDdka/vTKcWroVwadgbeHZiFVWJJgCDrJj9dKWeSUWp2t4j0nVpzUqTafNafEViOGwSCpBBPqiV00MRpv2VkV+xcLWWaHovw26HrsB+NO08I1CtapFc/1e6S+qZUvcPddcpPuMgdsRWDiOxsRS1jaS5r7Huuz/AMY9n4qyqS7uXKei/wCW3yEdA22VuQ2O52rKcWuB6dVabSaas/EfgMJcuMVtiWAJIJVYAMGSxA3IHvrow1etRlek2mZ3aeEwOIp//KgpLnbX3Nali1h7hzA2yMphjosGYiGInUEVvYbt2e1ePvX2+x4XtH8FYd2lgqtr6qMtfHRpXXv6imsnkrEdsH4eNekjOMkmuOvU+fTpyhJxa1Ta8LrQBcG5DHKYVczGCIXQSfMVHJEUZWvYqvbqWCpAZKlhsxdVasOZs1uF9P0V0WXYKCmZFmWN0lFygazpHhVNTu8yzovp964PI9Bz4jFlpPT5tvVbNKErG24Nwj+fvoKNFLS3nX6Ec8Q3x6HlXFKMuW8FOVAMjQSk5FEjcQdtd6L7lu+l9Xv1FvWtbXpyBxXTwRc6TKDnIZSBmct1jpuTmie+mh3d7xtyFm6u0r8/eXcUMWjEuboKhMzakAEHJLRA0dvM1VBUJWy2LZd/G976B8P4ZiDZXonAW6Y6OSCQWNosdIjQgwZgUtStSz+ktuPxGp0a2T0Hvw99geJYe8LeZ7ouWyyspBJDG5n6yyJGqPI7aanKGeyjZ/b+xa0KihmlK6+5kMsV0nKzyNUaImPIFIWHsPdNt0uDUqwYA7EqZE1JRzRcXxJGTjJS5GxgOPsI6USFA1E52KmVkzp+kVzVMMv/AFOqninf0gLfFS1wXHE5UuqAGYH6wGBm3AE8qLopQcVzRFWbkpPgmeu8avvsmxUnKWy9RswEcp0nXWJqLDwXEjxFWWyFNx66ojKAepJl5OQqQInQHIJA31NFYWD1v589BHi5rh589SbfpLcBlkVjEAsX0GQIeevqz4mhLDQSveyDDFVJSso5ny1b5bCrnpZopZQzqZBDPrMghjOu+h+zAjsrExmKwMbq+Z+H3/s9n2P2H2zUSdu6j/v5csm//wCTFscYCXWuC0DmUq4Z3OYs2YsW7dANIEDbWvNyqrM5RX1Po6wNR0I05z1TvdJJLS1ktfi2y1d9KrrbquaCJ60bkgqAdDr74FF15Mrh2TTi9G7X8PLLl/0kulSAqrvGQsoXMmUwOZklgeRJr3dHDRcYybvovufEMViHGrUgla0pL4tC8R6Ss4ZXtqwbQgtcAglSwAB0EoIH2ZMU6wqjZp7eBW8U5KzRz5NdFjm4gRUCWlFWFJucGx9yyn1doNndUZyW68AxaEGFMMdRrXPVpRnL0pbK/s8TqoVpQj6Md3b+DQHHrynWwMysCsi7KgNaOTfXW0nW33qn8tTa/Vw+/wBy14uqn+nj9vsBgeM31ChbWbKqgz0nqq1wsSZ0JF1hPcKM8PTbbvbp4fYWGKqpJKO3t8fuLxuPuX7K2wrmGuXGJzMco9QZjq4XM5/np4U40puV0tl5XToV1K0qsFFJ8X9umo27xm4yOvRAZxlLfWaFkRG0OksLaaHaNN6WOHgpJ321t7Lv6sd4mbi1l30v0T+XuJw3Fr1pUti3/DbQEOYcXC5kDSesVI7DUlQpzvK+6+lv5JGvUppRS2f1v9bC+IY5ntrbFrJb6gQAOYyZzALatJusSaanTSk5OV3x99vsLVquUFFR09/D+zJuAjQgjzFdCZyS0JS321GwqPMYBQHRDJrUuCxDioiPRko3bUsFStqy9bxq2khnVZ1jd/IVnYrGUKL9OWvLd9De7M7Jx2Mj/gptrm9I9X9LmNjuMAk5F97b+VY1ft+S0ox97+x7HBfgOL9LGVL/AO2OnWW/Sxl3b7Nufdy8qxa+MrYh/wCSTfyPaYHsjB4GNsPTUfHd9XqAFnQb/nXNa+xoOSSuzTwvALzjMVKr2tufBd60cN2XXq6v0VzZ53tD8UYHC3UXnlyjr1excXgYX/Ee/wCFegw3ZGGpaz9J+O3Q8F2j+Lu0sTeNFqnH/brL/k/okJu4c9kVuJq2h4ualduRTuWzTC3sIcRSseOonpV9oUneU/WXUu7qfJmgoq44zd4bavmyvR5MguyoYAddBnz5jpH2d+6uao6aqO99vKOumqjpq1rXNK2+MUIXyFQjKM5MdYDQgH1yACI7DtrVDjQeivuXJ11Zu23n3gNisZ0igBDcObKAQfUADAjNAI00O0TzMso0MretvuK54jOlbXyhd8YoAOxtjKWXLMMuchm6sxAMbchzorudkn/QJd9+rT+yxdXF7TbyCDroJRpnITOrCB20q7lc7jNV/CwD3sWssQmkkmQCYVidFbfVpgTJ8IijQ218+4DlXWugYbFiINppWQ0jqhwSdS2kZjrykd1S1Djf72DeutNPaZvE7N0k3LgGjC2SDIzKPE8q6KUoJZY+05q0Zt5pc7CbIBpmCNmN6GluWZBtjDzQciyFO4vFWMp1oxlcSpTtuY3GLrIQFJAIn8zXnO3cXWp1FThJpNcPafRPwT2Tg8RRniK1NSmpWTetlZcNuPIyia8y3fVn0lRSVkh+FwVy6YtozHuGnvOwq2lQqVXaCbObFY7D4WOatNRXj9Fuzp+EehDOw6Zso5hYJ8zpWpS7Idr1X7keTxn4xhdxwkL+MtF0362O54b6PYexHRoAfaPWY+81oUsPTpL0I+/ieVxnaWKxf7821yWi6IdibKTtXVFyM5qJTxGAU6yAasjUa0K5QT1MnieGRQdJ+e2r6cncoqwjY4biuNRWhZdidAASZ7NK6JYiMdFq+SOCOElO8n6MebMu7h3fW6cg9gET722Hu86rdKdTWq7LkvqWxrU6Xo0Fd+s/ohP0ex2D+pvjS91hPV+Ie9xfN+fcbaitEyzZ4XhekT+L0Zzhes4VMpIkgTrEljttzrmqzyy/Tc6KUM8f1W1LYw2YE/TJ1JG5OUKwkmdDAYAd47aqz5bf4/Oha4Zr/wCQi1ZUi30mJbU5mhh1F6MgmdTJJC+400m7yyw83Aox0zTJThuZdcUJLAAZgfrGgMTBJy7a9mtTvbPSH9A7pOOs+PMFsFAY28QxhCdxqNTDQ2mbWN+exNRVNUnDiF093GTHnDyGCYlssyVJGZm1WAZBM69g199Jmtq4aj5NGlPTyg14cIgX2AOWJZdVyyDo3LXTkO/So6t3rAKo6fqYVzhAOVfpOYEkxH2iDqZaJ037xQVdpt5LDPCp2WcopgCNRV7qIqWHaCVCNxQuhrMu2Y2j31VK50RtsKxUEa8jTQumJUs1qYPEOGvddYiAvrHbc+dY3amAq4qvFw2S1bPY/hjt3C9mYKcazbk5XUUtWrL3L3lrA8DtrBcF/HRfIUaHYtCnrN5n8BMf+M8bX9GilTjz3l12XuR0eGOQQAAvIKIA91aEYRissVZHnJ1p1JudRuT5t3LNnGsuv50HTTIqltSW40DPbRVAn5hFYcWkSabuRPzF9WVcd6TWrMZyWJ2UatPZ41XNKG5bCTnsc1xHH4jETmnD2jsu9xh39nv8qanSnPf0V8SmtiadPRek/gcpexQs4rLbJKkAMglmZsrbtvvypHJUa1odOL95FB4ihmqaO+70SV+RbfDXLmt05Rv0anXwZuXurp7qdR3qOy5L6s5+/pUtKKu/Wf0RP9m2fYX+p/jTflqPqrqD85X9d9DUFdpmBgVBQ1FQgyBQuEMJQuEbaYqdNKDSY8ZSjsXMG65lZht5aVVNO1kdNNxcrs6pEsXgIyju0rgbqQNVKnNFfFcLVYaedPGq3oJKgk7kDCHLIbUmPGpn11Dk0HHABgZ5aSKTvGthnST3IXCKmwmjnbIqaiUOI2wR2e6rabaKKyTKBSNgau3OdqxZwyyOsY7udJJ2ehZDVasVmdZ0leRo2ixbyjpbQB8SctHKrglU9HUz7uNRBmZgANdaM5RgvSEoxlVfoK5n3cXdvfwx0dv22mSO5dD+g8apXe1P0qy58S6To0t3mlyW3UqC5bw5zbv7TauZ5AfZHcIpmqVHxfPdsSM6+IfKPhokKum9f3JtIf8AMI7Y+z7/ACoJVan+1fH+AupRpbelL/qvuYYw62sdbRNFyZtyZYq0knma51CNPFRjHaxfKpKrg5Tlvf6m/cbkfnwFajMpAa9/9IoXflDedy2tWnKGBUBcaiTUCixasSN9eykcrMsjDMhtu1rGtK5DqGpfsYYORI/aqpSa2OuFNSauPxeCVD4j3A9tJGo2iydGMWN4ayDQ77TS1bvYejlW5fvsTovZt38qpilxOiTeyJwF5iYZY1n9qk4rdEpSezLihCSAd6qd9y5WKeLLlstsF2GunLxmj3tKH65JCunVl+iNynfxU9UrDc55Gr4JNKUXoc9STTyyVmVb0nmD+VWqxRK5WUxM71Y1cqWgS8QyAknTviPfVVTJFXk7F1GVSbywVzKxOOe8fq16v3jSE/l5t7tO+q4TqT/bVlzf0HqQpU/3Xd+qvqzPvW7do57jZn7WjTsypsPH86fJSpelPV839EVudev6MFaPJadWAb169EDok9th1m/Cm48THvqKVWr+nRc+PuQso0KP6vSfJaL3viHh8Als5tWbmzGW89lHcKtp0YQ235vf+CitiKlTRvTglounH3jC3zy+Jq9nPfz52Oaxbf8AMbW/qd3Y3lWdU/1kfYalNf8AwJe37Gy5+R8TWgzPQrTu8zU0Dr5RpBasOQciTQuRK4xFoMZblm00UjLoNIuW78baA1XY6Y1LBnEgaZRrz50uRjd6lpYNMROm/aKDiMplg4hSBAB/UUmV8S3vI20QVpLgysCCO3n4Gg8uw0VPR3H2MZBMiZ/KllC+w8alnqV7mMhttNwee808ad0VSq2djlPRX0gu3MVetojXXuXGnrABWmUTXtyRJ0mvMYuLlUbPU4ZxUEmdbx3iFrEEXUzpdByX7Tgq1tlGmkajvBM1rdkTk4yg1puYvbFKMZRknr9DIu34HWO1a05RgryZkU4VKjtFNi7V4XLburBAoEFtBcZnVFVTz3JkAjSuSWJk2oxVr8Wd0MJHK5SeZx3S+rMy+62zmvNnYbA+qPwpt/M0+NO4UqfpVHd+P0RSqtet6FKNlyX1YLYq7eHVXo0OzNOY9mVNwO8x3U6dWesdFze/QR9xT0k8z5Lb3v7A4fBIhzGXue20GPAeqv61ZDDxi7vV82c9bFzksuy5LRfdjrjT/r/vzroscrlcWX0g+7/b41LAv5/n7Cif3/3+FEKRzmN/8wtfg7O5qzan+sj7DVpf6GXtNp/n/YVomcDr3/8A1pbDaebmmi1YzkHIsGgxktRyrrS3HS1Gm3QTHcUMtkbGlaHja1meZZHeKK3I1eIKA1GCNzSwFvmRod6pqM7KEfAv4UqG9YZea7wapknbY6YZb2voJxboNmjkfjTRUnuVzlBbMxPSXi4sWWuKMx0Ve0s21SpJ04X4hpRVWoo8DquCrbweGsm6q2nuZC7KIOdiCZMSYE7ztWG7t2RvcDmeLcTLXXWy7X9dLzgDTtYxHcABOg0rTwzl3ahTjtu+Bk4pU41HOrLfaK3M6/ZtqM9+5J3g+qD3Jz8Wn3VeqcKfp1Hd839jmdSpW9Cmsq5Lf3s5vjnFGuXLSpKIWXIzCc7C4uqDlAnXmCRVFaq6ko205O3yL6FKNGE7u9t0n4cTZtYFVbM0u++ZtSD/AIRsv613U8PGLvu+e/8ARlVsXOosu0eS0X3ZZa58/E866LHPm8/wA7fPLyqWBdAE/PP9qNhfPnmLP5fl+9QKBPz2+4cqjCc3jT/zC3+DtPY3Os2s0sZG/I16N3gZe37D+Jcbt2tJzN7K/wCp+NPXxsIaLcTD4Cc9XojH/vKfux/UfhXH+fn6p3/+NhzPoIYVuHmboZNCwb6jA5FCw2Zphk0LDN8gpmgHMFm7qAykNigWEpeI2MdooZUyKo48QhdB027+ZoZWmN3ieggrrqae+lyrLd24mXxC6jtatTmc3bZRfadWlVM6KCREkis/F4inKOVamrgMLVhUU5aeHHobXpHg7xKPib2cBOke1bIUZWOW3ZUlZLZs2wAOXWsjM3ojcSS3KvEeK9MiMtlkcyNcuRFVVVEzKIkASYnVjXfgnWs4Q+PAzO0Fh04zqXvyW7+yMv6IC2a51zyEdUeC8/Fp91aVPDJPNN5nz+y2MerjpyWWCUY8l9Xx9xiekx/4nB/jP6jnVGL/AHaftL8D+xVfgdE3zyHlzrRtqZS88yD89vlyqE8+WDHzOvvNQnnygSPL8v3qEv587AH57fcOVFu24Um9EZnFOL27I6x63sjUnxrirYyFPQ0MPgalTV7HCYzHvcuFyxnYcoXkBWJOrKpPM3qehp0YU4ZEtCuaSw5E1CH1sd9erbS3PExhKWkU2GGHaPOk72n6y6j/AJet6j6MZmHaPOh3sOa6h7ir6r6MarDtHnQ7yHNdRlRq+q+jDVh2jzod5Dmuoyo1F/6vowwwjfXxod5Dmuo6o1PVfRkrdj/epnhzQVTqr/1fRnmuiopw5rqB0qnqvoyrfxQUwJJ5Aany+RVc8RFPLBZn4FtPBStnqvJHnLf3IU9tm1uHIvYp18Mw/wDz50jpSkr1npyW3vZYsRGDy4aOvrPV+5GNxniNq21sKwXIwcIihrpdT1SJ0QabtrrXDi8RTdoQ2XI0sDhqkJOpVvmfPVnWYzH2bSYbF41mxFq/1dAQloEEyEX1wstptoYFZrbvY1FZIr4u8rQbd4XrUDoysZVCgIQsDSck1tdmQtTcubPP9tVM1WMeS+ZWI+eXxNaRjHN+kn/isH+I/wDUOXKs/F/vU/aamBt+Xrew6Mj5+JrQZlgx88v3okuQR8/AVPaBXeiXn2lHiXFLVgTceDyXdz4KNvfXLWxcKaO6hgKlR67HI8T9JrlyRb+rXt3c+/l7qy62LnU20RtUMDTpbq7MFzOp1Pad65DtQAFCwbnjUIRUJY+rYdER0a8SwDBsswCE6x8Rp4VrV6ajByqyzS5cEY2FqynUjCjHJDmt3bmyBi7JYkZQx6xUZjlLdbKO4TQpzwWRZ1G5K1PtHO3CUrcNRoxFvtHk3wp82A5RK+67V5y6/wABdPb7fyNTNgeUQ912r60uofTW/kNUzYDlEnd9qetLqAbtr5DVM2A5RA6XanrS6kdJZ7vI1M+B5RJ3PanrS6jsLi7Si5Cq+ZRa1BGUXWVSwHtATHfXPiJ4a8e7S3OvCUsYs3fSltpqeN1VJW0snuG3jyHvM91dUK8WstCPTRe98ThqYZqWbFT18dZP2LZFbidlhZuu5JItsQqkjUKd2307opatFuDnUd3bbZfyNRxK7yNOisqbV3vJ+18PYfNHvchtuYmD2kndvfWItT0GlzobHpOWwf0S4oNsXDcVyzB0icq21GgG8jnNLZ5r3L1Zx1O4XE27tnDXbS5EewgyxoHtlrbwBvqv51v9nP8AwW5Nnle11bEX5pAx5/n+1d5lnM+kg/4vB/iP/UPOs/Ffv0vaauC/01Y6Uj5/atB6GUtdEUeJcUtWBNxwD7PrOfBeVc1XF06fE7aGAqVPYclxP0ruPItDol9re4ffsKzKuLnU20Rs0MDTpeJzzEkySSTuTqT4muWx2gmoQg0AoEmluEAmlbDY9NDME+othggNzVrgDkO3WPqHyHdWxiaKjTlJ6vx+2y95jYXESnUjFJKOui+rer9xZwnqIdJyLrp2Cu3Dwi6UW4/BGbjKk1XklJrX1mPHuq7JD1V0RyurU9d/8mGKmSHqrogOpP13/wAghRyR9X4IHeT9b/syY8KmWPL4IGeXr/FkhR3VLL1fgg5n6/xZV4i5ULl53bIOm4NwSKzsdo4WXE2OybtVG3fTm/E0HgTAgeEflXdHbz/RmS386/V+8ReQOpVhKkEEciDoRRaTTT4iqbjJPiuvQp4XhFi2rKltQGBDTqWB5SdSO6qYYalBNKO5fUxdeo05S2287Hzfj3D/AKPfe2JyggqTuVYSJrCxFLuqjgtj0uFrd9SU3vxOq9AcWzW7lsnqoQVHYH9bviRtXf2ZJ2kvYZfbEV6D9p1RHz+3xrVbsYur2OM9K+IKuKsEam1q4G+pkCe2BWTjKy72LXA3MDhZdxOMtMxU4j6W3bki2BaU89389hVVXF1Km2iOqjgaVLxOfdiSSSSeZJkn31zeJ2cLIGoA9UICTQYyBJpHIKQVjDs5hQT29g8TypGxrFjoLa+sc7di6KPFufupQ2RPSr90nm/xqBufSMa31bfhfn/gat/GfsSt5+rPO4D9+F/Hxe3RIZgz9Xb/AAJ+ldOGt3Udtjjxl+/nvv4FgGrtPA5bvx+AYqWXgS78fgEKll4fEmvj8Ah87UNPAnpePwDFB28A6+PwMT0oxgti0PtNdtx/I6kzWfj7Xh7TW7LdlV328DZJn95jy3NaC28/Aynq/LfvZMfPP3CiA8B87nz5UCHz308KtilCEM2RVKqJIYE6d51rE7QadX0eR6LspNUHm5/Yt+jdr6Er3sT9XmACIdXImScu/nTYV/l7znx4AxkPzVqcOGrZW4t6WXLkraBtL2nVz8KWri6lTbRFlHBU6e+rOaYkmTJncnUn31ya3O26sFTikVCHqFw2AZqVzCkFh7DXDCAsf08eyq27jpFz6Nbt/wAQ9I/sIdB+Jv8AQUBtAL+IZhBhV5Iui+/t99QFyq9zsqEF56gLn1LHH6tvwv2ewfKt7G/sy/v+vceewH70Pf4cOC3ftY7Bfw7f4F/QV04d/wCKPsOLGfvT9viWQavv4/I5bedQxUv50JZeHxDUUNfNiaeHRhx8xU182DZeHRnqgNPDocv6bgzhf/l7R2jyrNx+8Paa/Za0qezkdVbtn5182P8ApXemZrg+Pn3Fi1hJ7h5D3k6mkc7F0aDZmcex6WbZHSqhP2yJKjnkT7T9hOg31rnrVbR0dvE66GHTeqv54s4FuMpan6Lbysd79yGvGdyPZrO7yMf2173ua3dSl+49OS2Me9eZyWdizHdmJJ86qd27vVlyslZKwFQJFCxD01LhALUjkFRDw+He4cqKWPdy8eyq27jpFxcFbtn61ukf7tNh+J9h7qAbBX8UxXKItp7Caf1HdvfUCUWvAbVACGcmoAgCoQ9lqEPqHEf4Tfhb/pO371vY39mXnovuef7P/fi14/Li38kWcF/Dt/gXkewV1Yf9qPsOLGX76Xt5liO4+Rq7zscuvlhKD2HyNBteUDXx6jVU9h8jQ08oKUvHqOS0TtS5kiyMG/7HWk7QPIUrfIsiufzOY9P1E4OPvuwbSvn4Vm416w9pr4CKyztyOk4jxmzYBNxhp2x5QNAe4TXTOpGKu3YphScnornD8a9OHuStkFR7Tf6L8a4qmLb0h1Z208Gl+vojk795nOZ2LN2kyf2rld3+p3OtJJWS0GWMI76gQsgZjoskwNfhRsRytuXbWFS2bZZXdiCxAyldMwcQeakTR2EzNpiuMWApDagtMqQikQB1oTSDQYYO+hmFqRysWqJNm01w5UUs3d86VW5DqJau4AW/XYM/O2uuX8TbClDYN8W2TIIRPZTSe9m3aoG5We8BounZ21AFZ7hNQBCoTUIHatyQACzHYATRSbdkBtJXZ0vDPRF2g32Ftd8o1c/6LWhR7OnLWei+Jl1+1acdKer+Bs/3Uwn+P+qu3/x1Lkzh/wDKV+aMrGekyuSg0SHk66kqQB2nWuHE4vOnFbeepp4XBKm1KWr8+5GgvpBiRlCYlltKqhFUqOQ3kVyxi90zuduKLI9KsV/7hvK1/wBtWWlzFyxIvemWJQa4l/K1/wBlCz5ktHkYmO9N8bc0+kOF7IQfotC7XEFlxMv+28R9835fCm7yfMHdw5Hv7axH3rfl8KneVOYO7hyKeIxjuRndmjUSZg1VKUnuyyMYrZHnus2rMWPKSTHh2UV4g04B4ewzkBftEgE6LI1OtOuQG0tWWxhggzOCwkpcUaFGiVZe2RrRtYW99ixjr4D3FYno3VWtkbIQJQgctZBHfUbtcWKdk1vxKl/izttAkanchiuV2U/ZkbxSOoWKkuJSs2y7BVBZuQGtVN3LUjRHD0t/x2k/dIQW/mbZaUaxN3GkqVtgW05qmhP433NQl+RQa6B8BUAV3uk1AAqhO1QgxLUkAAsx2A1n3c6KV3ZAbSV2dDw70WuPBvHo19ndz7th760aHZ1Ses9F8TLxHatOGlP0n8DpsFgrVkfVKFPNt3Pi1a1LD06S9FGLWxFWs/Td/DgHcfvq64iQvOKW41jiMFghoX33A7PGvNKPM9dc1Vb404Bd7GKrKs7kCeyTE1G7AezF3+G5iMzneDoNDnCge8GaFrlaqb6FS7w9ReW3LKDuz5RzO0GNY59tLbWwyneOYsW+DqSwm4IKiCoBUsCSW1iBG4psorqi34WPqwC3Xyy3VyAES0azoAajWoVUumSvCB9YxY5UIJMCTbKZp8dhQy3B3rVtNWBwjCrcDhgZGUgz6oJ1JGxG091SKvcM5ONrGhicUlv1gFbRwFggXEgERyDLseYPdTXS3EUW9jMu8WfXJCjYGBIUeqO+O3eq5VC2NJcSlbRrjQoLsfearcmy1LkXhgEt63mzN90hk/zNstAZLmM+mEAi3FpTuE3Pi+591QJQuXgNtT+X71ANiGvE6Tp5UBQUtk/GoQdZsZjlVS7HYATTRi5OyBKSirydkdHw30TdoN9sg9hdW952H51p0OzZS1qOy5GPiO14x0pK758DpMHgrVn+EgU823Y/zHWtWlh6dL9Ct4mPVxFWt+uV/DgMdjVrK0hT0B0KalY6F0BjmFavOnqSpisdyXzpXNIaxQLEmZqvMGxoXOMuSZy6uj+9IgeGlF1GyvuYiXx03A4S2DrI1KtMzIPiamfW42TSzYWJ4izrlhQvVAAJ0CzAk+NR1L6AVNJ3GLxRtCFQOFyh9c0RAqd4R0lzCHF7mnqk9WSftQpWG7ZBNHvWDuIlJLpXNBADDKR/hJmPyFLmHcU9yLdtmOVQWY+8+VLcaxdXh629b7S33Sat/M2y0Bsoy5jDGVALaHkkifxPuagblG5fA0Gv6VAXK9y4W3qCkLbJ+NQhYw2GLsFRS7nYATTRg5O0VdgnOMFmk7I6vhfoUWhsTcyj7tNW/mbYe6a0qPZsnrU08DIxHbEFdU9XzOmw2Cs2RltKFHaNz4nc1r0qUKatFWMGtXqVpXm7nnYVaV2EO9QsSFM9BsdIUzUjY6QpmoFiQM0A2OCu4kt4dgrzDk2eqsGMJAm4cg5D7R8B8aQax5Mk6oSOzNB/SoTQeOi+6b/M/agTQMG19y3+YfhUDoeJtfct/mftUJoeAtfct/mftUJoFFr7lv8AM/aoTQW+SZFo5ewuf1ok0HrizlyoBbXmF9ZvxPvUCU3vgCBUFK928W3qAuAiT8ahCxh7BZgqKbjHYATTRi5OyWos5xhHNJ2R03DvRFmhsQ2Ufdrv4FthWpQ7Mk9ajt4GNie2Iq8aKu+b2/k6nB4ZLK5bShBzjc+J3Na1OlCmrQRh1q1StK83fzyDL1YVpC2aoOkAxoXGQpjQuOkLY0o6FMaUdCyagyRFC4xxKXgvqDX221b3DlXlj1IktzOp7TqfOoEE3KhLnulqEuSL5qEue6c1CXJ+kHuqEueN89lQmYn6QahLi2uk1CXBVZqAH2bBZgqgux2AE600YuTskCUoxWaTsjpuG+iLNBvtkXfIsFj4nYfnWnQ7Mk9ajsuXExsT2xGPo0Vd83t/J1WDwluyuW0gUd258Tua1qVGFNWgrGHWr1KzvOV/kNLVaVJAlqgUhZaoNYBmpbjJCyaFx0hbGgOkATQCgDQHQDUGMgagTgC9eWPUgk1CHoqEJioQ9FQhMCoQ9A7ahCdO2oQ8AO2oQZZsFmCqpdjsBr+lNGLk7IEpRgrydkdLw30RZoN9si+wurHxOwrSo9mSlrUdvDiY+I7YhHSkrvnwOqwWDt2RFtAvaeZ8Tua16VGFJWgrfMw61epWd6kr/LoOLVaUpAk1A2BmoGxBoDaEFTQuFMHozQDcg2qAcwBt1AqQJQVBrsWQKAyuAYoDag6UA6nzqvLHrD1QhcwHDrl4wiyOZ2UeJq2lRnVdooprV6dFXmzqeGejVu3rcPSN2bIPd9qtaj2fCOs9X8DGxHac5aU1b5/wbAwlv7tP6V+Fd/dU/VXQzu+q+s+rCGEt/dp/Svwqd1T9VdAd9U9Z9WF9Ft/d2/6F+FTuqfqroDvqnrPqyfolv7tP6F+FTuafqroDvqnrPqz30S392n9C/Cp3NP1V0B31X1n1Yy1bVZyqqz7IA/SmjCMf0qwspzl+pt+3UZNOIemgCx7NUDY9nqEsz3TeFQOUA3jUuHKCbppbhyoAualxlFCy1C41kLZqFx0gCaFxkgCagwM0oSJqE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BA: Current State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Articles, papers and sources on current state of BA:</a:t>
            </a:r>
          </a:p>
          <a:p>
            <a:pPr lvl="1"/>
            <a:r>
              <a:rPr lang="en-US" dirty="0" err="1"/>
              <a:t>LaValle</a:t>
            </a:r>
            <a:r>
              <a:rPr lang="en-US" dirty="0"/>
              <a:t> et al, “Big Data, Analytics and the Path From Insights to Value</a:t>
            </a:r>
            <a:r>
              <a:rPr lang="en-US" dirty="0" smtClean="0"/>
              <a:t>”, </a:t>
            </a:r>
            <a:r>
              <a:rPr lang="en-US" dirty="0"/>
              <a:t>MIT Sloan Management Review (2011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McCarthy </a:t>
            </a:r>
            <a:r>
              <a:rPr lang="en-US" dirty="0"/>
              <a:t>et al, “Getting Serious About Analytics: Better Insights, Better Outcomes”, Accenture (2011)</a:t>
            </a:r>
          </a:p>
          <a:p>
            <a:pPr lvl="1"/>
            <a:r>
              <a:rPr lang="en-US" dirty="0"/>
              <a:t>"Big data: The next frontier for innovation, competition, and productivity." (2011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information-management.com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atasciencecentral.com</a:t>
            </a:r>
            <a:endParaRPr lang="en-US" dirty="0"/>
          </a:p>
          <a:p>
            <a:r>
              <a:rPr lang="en-US" dirty="0" smtClean="0"/>
              <a:t>Conferences/communities</a:t>
            </a:r>
          </a:p>
          <a:p>
            <a:pPr lvl="1"/>
            <a:r>
              <a:rPr lang="en-US" dirty="0" smtClean="0"/>
              <a:t>O’Reilly Strata Conference</a:t>
            </a:r>
          </a:p>
          <a:p>
            <a:pPr lvl="1"/>
            <a:r>
              <a:rPr lang="en-US" dirty="0" smtClean="0"/>
              <a:t>TDWI.org (The Data Warehouse Institute)</a:t>
            </a:r>
          </a:p>
          <a:p>
            <a:pPr lvl="1"/>
            <a:r>
              <a:rPr lang="en-US" dirty="0" smtClean="0"/>
              <a:t>Predictive Analytics World</a:t>
            </a:r>
          </a:p>
          <a:p>
            <a:pPr lvl="1"/>
            <a:r>
              <a:rPr lang="en-US" dirty="0" smtClean="0"/>
              <a:t>(various linked in groups)</a:t>
            </a:r>
            <a:endParaRPr lang="en-US" dirty="0"/>
          </a:p>
          <a:p>
            <a:r>
              <a:rPr lang="en-US" dirty="0" smtClean="0"/>
              <a:t>Competitions</a:t>
            </a:r>
          </a:p>
          <a:p>
            <a:pPr lvl="1"/>
            <a:r>
              <a:rPr lang="en-US" dirty="0" smtClean="0"/>
              <a:t>kaggle.com</a:t>
            </a:r>
          </a:p>
          <a:p>
            <a:pPr lvl="1"/>
            <a:r>
              <a:rPr lang="en-US" dirty="0" smtClean="0"/>
              <a:t>KDD Cup</a:t>
            </a:r>
          </a:p>
          <a:p>
            <a:pPr lvl="1"/>
            <a:r>
              <a:rPr lang="en-US" dirty="0" smtClean="0"/>
              <a:t>innocentive.com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“…basically a plan of what your BA department should focus on according to your company strategy.”*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263" y="5750919"/>
            <a:ext cx="8794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/>
              <a:t>*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916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Analytics Model (BAM)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51" y="1507102"/>
            <a:ext cx="5642027" cy="453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Arrow 2"/>
          <p:cNvSpPr/>
          <p:nvPr/>
        </p:nvSpPr>
        <p:spPr>
          <a:xfrm rot="19061696">
            <a:off x="5503549" y="2844413"/>
            <a:ext cx="281940" cy="16002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9061696">
            <a:off x="5503550" y="3365890"/>
            <a:ext cx="281940" cy="16002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9061696">
            <a:off x="5661660" y="3799241"/>
            <a:ext cx="281940" cy="16002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9061696">
            <a:off x="5905499" y="4325021"/>
            <a:ext cx="281940" cy="16002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9061696">
            <a:off x="5545460" y="4713641"/>
            <a:ext cx="281940" cy="16002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9061696">
            <a:off x="2070740" y="3288701"/>
            <a:ext cx="281940" cy="16002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9061696">
            <a:off x="6749420" y="3081308"/>
            <a:ext cx="281940" cy="16002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Strategy Sketch Framework: Radio Station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01140"/>
            <a:ext cx="6164580" cy="42703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50520" y="5783299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/>
              <a:t>Source: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547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Analytics (BA)?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Outsourcing of major functions is increasing in modern businesses leaving each with a smaller set of core competencies:</a:t>
            </a:r>
          </a:p>
          <a:p>
            <a:pPr lvl="2"/>
            <a:r>
              <a:rPr lang="en-US" dirty="0" smtClean="0"/>
              <a:t>How to handle internal processes</a:t>
            </a:r>
          </a:p>
          <a:p>
            <a:pPr lvl="2"/>
            <a:r>
              <a:rPr lang="en-US" dirty="0" smtClean="0"/>
              <a:t>Understanding customers needs now and in the future</a:t>
            </a:r>
          </a:p>
          <a:p>
            <a:r>
              <a:rPr lang="en-US" dirty="0" smtClean="0"/>
              <a:t>How to excel in these competencies?</a:t>
            </a:r>
          </a:p>
          <a:p>
            <a:pPr lvl="1"/>
            <a:r>
              <a:rPr lang="en-US" dirty="0" smtClean="0"/>
              <a:t>One solution: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Business Analytics (BA)</a:t>
            </a:r>
          </a:p>
          <a:p>
            <a:r>
              <a:rPr lang="en-US" dirty="0" smtClean="0"/>
              <a:t>Definition of BA: </a:t>
            </a:r>
            <a:r>
              <a:rPr lang="en-US" dirty="0">
                <a:solidFill>
                  <a:srgbClr val="FF0000"/>
                </a:solidFill>
              </a:rPr>
              <a:t>“Delivering the right decision to support the right people at the right time</a:t>
            </a:r>
            <a:r>
              <a:rPr lang="en-US" dirty="0" smtClean="0">
                <a:solidFill>
                  <a:srgbClr val="FF0000"/>
                </a:solidFill>
              </a:rPr>
              <a:t>”*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263" y="5798625"/>
            <a:ext cx="8794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/>
              <a:t>*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BAM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1" y="1507102"/>
            <a:ext cx="5642027" cy="453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9578" y="1630680"/>
            <a:ext cx="3058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Recall how the in the “Radio Station Example” the Information Requirements flow from the Business-driven Environment to the Technically oriented environment and back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 Maturity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3964767"/>
              </p:ext>
            </p:extLst>
          </p:nvPr>
        </p:nvGraphicFramePr>
        <p:xfrm>
          <a:off x="152400" y="1570672"/>
          <a:ext cx="8763000" cy="4145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0575"/>
                <a:gridCol w="2257426"/>
                <a:gridCol w="2209800"/>
                <a:gridCol w="1981200"/>
                <a:gridCol w="1523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Maturity Level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Focus areas</a:t>
                      </a:r>
                      <a:r>
                        <a:rPr lang="en-US" sz="1100" baseline="0" dirty="0" smtClean="0"/>
                        <a:t> and characteristics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Characteristics of Information System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Processes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Competencies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optimizing</a:t>
                      </a:r>
                      <a:r>
                        <a:rPr lang="en-US" sz="1100" baseline="0" dirty="0" smtClean="0"/>
                        <a:t> Information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Better and cheaper information and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Pervasive BA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Automated systems  push Lead</a:t>
                      </a:r>
                      <a:r>
                        <a:rPr lang="en-US" sz="1100" baseline="0" dirty="0" smtClean="0"/>
                        <a:t> and Lag </a:t>
                      </a:r>
                      <a:r>
                        <a:rPr lang="en-US" sz="1100" dirty="0" smtClean="0"/>
                        <a:t>Information to users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Lead and Lag Information</a:t>
                      </a:r>
                      <a:r>
                        <a:rPr lang="en-US" sz="1100" baseline="0" dirty="0" smtClean="0"/>
                        <a:t> accessible to both Sr. </a:t>
                      </a:r>
                      <a:r>
                        <a:rPr lang="en-US" sz="1100" baseline="0" dirty="0" err="1" smtClean="0"/>
                        <a:t>Mgmt</a:t>
                      </a:r>
                      <a:r>
                        <a:rPr lang="en-US" sz="1100" baseline="0" dirty="0" smtClean="0"/>
                        <a:t> and Operational processes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Competencies</a:t>
                      </a:r>
                      <a:r>
                        <a:rPr lang="en-US" sz="1100" baseline="0" dirty="0" smtClean="0"/>
                        <a:t> that optimize processes based on strategic business and analytical insight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generating</a:t>
                      </a:r>
                      <a:r>
                        <a:rPr lang="en-US" sz="1100" baseline="0" dirty="0" smtClean="0"/>
                        <a:t> Lead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Large amounts of information; medium amounts of knowledge; some automation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Analytical</a:t>
                      </a:r>
                      <a:r>
                        <a:rPr lang="en-US" sz="1100" baseline="0" dirty="0" smtClean="0"/>
                        <a:t> competencies support a systemized generation of Lead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On-demand distribution of Lag Information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Sr. </a:t>
                      </a:r>
                      <a:r>
                        <a:rPr lang="en-US" sz="1100" dirty="0" err="1" smtClean="0"/>
                        <a:t>Mgmt</a:t>
                      </a:r>
                      <a:r>
                        <a:rPr lang="en-US" sz="1100" dirty="0" smtClean="0"/>
                        <a:t> processes are</a:t>
                      </a:r>
                      <a:r>
                        <a:rPr lang="en-US" sz="1100" baseline="0" dirty="0" smtClean="0"/>
                        <a:t> supported by Lead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Operational processes are supported by Lag Information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Analytical competencies with sound business</a:t>
                      </a:r>
                      <a:r>
                        <a:rPr lang="en-US" sz="1100" baseline="0" dirty="0" smtClean="0"/>
                        <a:t> insight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generating</a:t>
                      </a:r>
                      <a:r>
                        <a:rPr lang="en-US" sz="1100" baseline="0" dirty="0" smtClean="0"/>
                        <a:t> Lag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Medium amounts of information; small amounts of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combined in a data warehouse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Reporting systems established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Key people have access to</a:t>
                      </a:r>
                      <a:r>
                        <a:rPr lang="en-US" sz="1100" baseline="0" dirty="0" smtClean="0"/>
                        <a:t> Lag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Analysts spend most of their time generating reports and lists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warehouse competencies with basic analytical knowledge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No focus on BI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Large</a:t>
                      </a:r>
                      <a:r>
                        <a:rPr lang="en-US" sz="1100" baseline="0" dirty="0" smtClean="0"/>
                        <a:t> amounts of data; small amounts of information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Built</a:t>
                      </a:r>
                      <a:r>
                        <a:rPr lang="en-US" sz="1100" baseline="0" dirty="0" smtClean="0"/>
                        <a:t> on source data and fragmented data islands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Very</a:t>
                      </a:r>
                      <a:r>
                        <a:rPr lang="en-US" sz="1100" baseline="0" dirty="0" smtClean="0"/>
                        <a:t> few “power users”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Difficult to access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Few analytical competencies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Varying</a:t>
                      </a:r>
                      <a:r>
                        <a:rPr lang="en-US" sz="1100" baseline="0" dirty="0" smtClean="0"/>
                        <a:t> IT competencies</a:t>
                      </a: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5799185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661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 Maturity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7962742"/>
              </p:ext>
            </p:extLst>
          </p:nvPr>
        </p:nvGraphicFramePr>
        <p:xfrm>
          <a:off x="152400" y="1570672"/>
          <a:ext cx="8763000" cy="4145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0575"/>
                <a:gridCol w="2257426"/>
                <a:gridCol w="2209800"/>
                <a:gridCol w="1981200"/>
                <a:gridCol w="1523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Maturity Level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Focus areas</a:t>
                      </a:r>
                      <a:r>
                        <a:rPr lang="en-US" sz="1100" baseline="0" dirty="0" smtClean="0"/>
                        <a:t> and characteristics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Characteristics of Information System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Processes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Competencies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optimizing</a:t>
                      </a:r>
                      <a:r>
                        <a:rPr lang="en-US" sz="1100" baseline="0" dirty="0" smtClean="0"/>
                        <a:t> Information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Better and cheaper information and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Pervasive BA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Automated systems  push Lead</a:t>
                      </a:r>
                      <a:r>
                        <a:rPr lang="en-US" sz="1100" baseline="0" dirty="0" smtClean="0"/>
                        <a:t> and Lag </a:t>
                      </a:r>
                      <a:r>
                        <a:rPr lang="en-US" sz="1100" dirty="0" smtClean="0"/>
                        <a:t>Information to users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Lead and Lag Information</a:t>
                      </a:r>
                      <a:r>
                        <a:rPr lang="en-US" sz="1100" baseline="0" dirty="0" smtClean="0"/>
                        <a:t> accessible to both Sr. </a:t>
                      </a:r>
                      <a:r>
                        <a:rPr lang="en-US" sz="1100" baseline="0" dirty="0" err="1" smtClean="0"/>
                        <a:t>Mgmt</a:t>
                      </a:r>
                      <a:r>
                        <a:rPr lang="en-US" sz="1100" baseline="0" dirty="0" smtClean="0"/>
                        <a:t> and Operational processes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Competencies</a:t>
                      </a:r>
                      <a:r>
                        <a:rPr lang="en-US" sz="1100" baseline="0" dirty="0" smtClean="0"/>
                        <a:t> that optimize processes based on strategic business and analytical insight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generating</a:t>
                      </a:r>
                      <a:r>
                        <a:rPr lang="en-US" sz="1100" baseline="0" dirty="0" smtClean="0"/>
                        <a:t> Lead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Large amounts of information; medium amounts of knowledge; some automation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Analytical</a:t>
                      </a:r>
                      <a:r>
                        <a:rPr lang="en-US" sz="1100" baseline="0" dirty="0" smtClean="0"/>
                        <a:t> competencies support a systemized generation of Lead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On-demand distribution of Lag Information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Sr. </a:t>
                      </a:r>
                      <a:r>
                        <a:rPr lang="en-US" sz="1100" dirty="0" err="1" smtClean="0"/>
                        <a:t>Mgmt</a:t>
                      </a:r>
                      <a:r>
                        <a:rPr lang="en-US" sz="1100" dirty="0" smtClean="0"/>
                        <a:t> processes are</a:t>
                      </a:r>
                      <a:r>
                        <a:rPr lang="en-US" sz="1100" baseline="0" dirty="0" smtClean="0"/>
                        <a:t> supported by Lead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Operational processes are supported by Lag Information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Analytical competencies with sound business</a:t>
                      </a:r>
                      <a:r>
                        <a:rPr lang="en-US" sz="1100" baseline="0" dirty="0" smtClean="0"/>
                        <a:t> insight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Focus on generating</a:t>
                      </a:r>
                      <a:r>
                        <a:rPr lang="en-US" sz="1100" baseline="0" dirty="0" smtClean="0"/>
                        <a:t> Lag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Medium amounts of information; small amounts of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combined in a data warehouse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Reporting systems established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Key people have access to</a:t>
                      </a:r>
                      <a:r>
                        <a:rPr lang="en-US" sz="1100" baseline="0" dirty="0" smtClean="0"/>
                        <a:t> Lag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Analysts spend most of their time generating reports and lists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Data</a:t>
                      </a:r>
                      <a:r>
                        <a:rPr lang="en-US" sz="1100" baseline="0" dirty="0" smtClean="0"/>
                        <a:t> warehouse competencies with basic analytical knowledge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No focus on BI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Large</a:t>
                      </a:r>
                      <a:r>
                        <a:rPr lang="en-US" sz="1100" baseline="0" dirty="0" smtClean="0"/>
                        <a:t> amounts of data; small amounts of information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Built</a:t>
                      </a:r>
                      <a:r>
                        <a:rPr lang="en-US" sz="1100" baseline="0" dirty="0" smtClean="0"/>
                        <a:t> on source data and fragmented data islands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Very</a:t>
                      </a:r>
                      <a:r>
                        <a:rPr lang="en-US" sz="1100" baseline="0" dirty="0" smtClean="0"/>
                        <a:t> few “power users”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Difficult to access information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Few analytical competencies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Varying</a:t>
                      </a:r>
                      <a:r>
                        <a:rPr lang="en-US" sz="1100" baseline="0" dirty="0" smtClean="0"/>
                        <a:t> IT competencies</a:t>
                      </a: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5799185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Laursen</a:t>
            </a:r>
            <a:r>
              <a:rPr lang="en-US" sz="1200" dirty="0" smtClean="0"/>
              <a:t>, G. and </a:t>
            </a:r>
            <a:r>
              <a:rPr lang="en-US" sz="1200" dirty="0" err="1" smtClean="0"/>
              <a:t>Thorlund</a:t>
            </a:r>
            <a:r>
              <a:rPr lang="en-US" sz="1200" dirty="0" smtClean="0"/>
              <a:t>, J., </a:t>
            </a:r>
            <a:r>
              <a:rPr lang="ja-JP" altLang="en-US" sz="1200" dirty="0" smtClean="0"/>
              <a:t>“</a:t>
            </a:r>
            <a:r>
              <a:rPr lang="en-US" altLang="ja-JP" sz="1200" dirty="0" smtClean="0"/>
              <a:t>Business Analytics for Managers</a:t>
            </a:r>
            <a:r>
              <a:rPr lang="ja-JP" altLang="en-US" sz="1200" dirty="0" smtClean="0"/>
              <a:t>”</a:t>
            </a:r>
            <a:r>
              <a:rPr lang="en-US" sz="1200" dirty="0" smtClean="0"/>
              <a:t> Wiley, 2010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914400" y="3872753"/>
            <a:ext cx="2205318" cy="10623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72118" y="4736867"/>
            <a:ext cx="2205318" cy="106231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2976" y="2818419"/>
            <a:ext cx="2478741" cy="1309827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53836" y="4777208"/>
            <a:ext cx="1909482" cy="92434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7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Pillars of 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813924" y="2685066"/>
            <a:ext cx="851990" cy="313520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 Management Competency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803676" y="2686570"/>
            <a:ext cx="851990" cy="313520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 Competency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4789575" y="2686570"/>
            <a:ext cx="851990" cy="3135201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Culture/Leadership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592489" y="1656520"/>
            <a:ext cx="5274364" cy="914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 Program/Competency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68278" y="1855304"/>
            <a:ext cx="2491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 Maturity Level</a:t>
            </a:r>
            <a:r>
              <a:rPr lang="en-US" dirty="0" smtClean="0"/>
              <a:t> is a function of the organization’s maturity levels for each of the three pillars: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Information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Culture/Leadership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Business Analytics (BA)?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9722" cy="415071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Related Terminology: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Business Intelligence</a:t>
            </a:r>
            <a:r>
              <a:rPr lang="en-US" dirty="0" smtClean="0"/>
              <a:t>: systems</a:t>
            </a:r>
            <a:r>
              <a:rPr lang="en-US" dirty="0"/>
              <a:t>, skills, processes, methods to support </a:t>
            </a:r>
            <a:r>
              <a:rPr lang="en-US" dirty="0" smtClean="0"/>
              <a:t>decision-making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Analytics</a:t>
            </a:r>
            <a:r>
              <a:rPr lang="en-US" dirty="0" smtClean="0"/>
              <a:t>: the </a:t>
            </a:r>
            <a:r>
              <a:rPr lang="en-US" dirty="0"/>
              <a:t>process of obtaining an optimal or </a:t>
            </a:r>
            <a:r>
              <a:rPr lang="en-US" dirty="0" smtClean="0"/>
              <a:t>effective decisions </a:t>
            </a:r>
            <a:r>
              <a:rPr lang="en-US" dirty="0"/>
              <a:t>based on existing data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Big Data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(simple definition)</a:t>
            </a:r>
            <a:r>
              <a:rPr lang="en-US" dirty="0" smtClean="0"/>
              <a:t>: data/processing that it too large to for a single machine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Big Data</a:t>
            </a:r>
            <a:r>
              <a:rPr lang="en-US" dirty="0" smtClean="0"/>
              <a:t>: Analytics practices applied to data that has one or more of the following properties: 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b="1" dirty="0" smtClean="0"/>
              <a:t>V</a:t>
            </a:r>
            <a:r>
              <a:rPr lang="en-US" dirty="0" smtClean="0"/>
              <a:t>olume</a:t>
            </a:r>
          </a:p>
          <a:p>
            <a:pPr lvl="2"/>
            <a:r>
              <a:rPr lang="en-US" dirty="0" smtClean="0"/>
              <a:t>High </a:t>
            </a:r>
            <a:r>
              <a:rPr lang="en-US" b="1" dirty="0" smtClean="0"/>
              <a:t>V</a:t>
            </a:r>
            <a:r>
              <a:rPr lang="en-US" dirty="0" smtClean="0"/>
              <a:t>ariety</a:t>
            </a:r>
          </a:p>
          <a:p>
            <a:pPr lvl="2"/>
            <a:r>
              <a:rPr lang="en-US" dirty="0" smtClean="0"/>
              <a:t>High </a:t>
            </a:r>
            <a:r>
              <a:rPr lang="en-US" b="1" dirty="0" smtClean="0"/>
              <a:t>V</a:t>
            </a:r>
            <a:r>
              <a:rPr lang="en-US" dirty="0" smtClean="0"/>
              <a:t>elocity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Hadoop</a:t>
            </a:r>
            <a:r>
              <a:rPr lang="en-US" dirty="0"/>
              <a:t>: </a:t>
            </a:r>
            <a:r>
              <a:rPr lang="en-US" dirty="0" smtClean="0"/>
              <a:t>An </a:t>
            </a:r>
            <a:r>
              <a:rPr lang="en-US" dirty="0"/>
              <a:t>open-source software framework for storage and large-scale processing of data-sets on clusters of commodity </a:t>
            </a:r>
            <a:r>
              <a:rPr lang="en-US" dirty="0" smtClean="0"/>
              <a:t>hardware* 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Science</a:t>
            </a:r>
            <a:r>
              <a:rPr lang="en-US" dirty="0" smtClean="0"/>
              <a:t>: “…refers to an emerging area of work concerned with the collection, preparation, analysis, visualization, management and preservation of large collections of information”**</a:t>
            </a: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Scientist</a:t>
            </a:r>
            <a:r>
              <a:rPr lang="en-US" dirty="0" smtClean="0"/>
              <a:t>: </a:t>
            </a:r>
            <a:r>
              <a:rPr lang="en-US" dirty="0"/>
              <a:t>Person who is better at statistics than any software engineer and better at software engineering than any statistician</a:t>
            </a:r>
            <a:r>
              <a:rPr lang="en-US" dirty="0" smtClean="0"/>
              <a:t>.***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263" y="5414744"/>
            <a:ext cx="8794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en.wikipedia.org/wiki/Apache_Hadoop</a:t>
            </a:r>
            <a:r>
              <a:rPr lang="en-US" sz="1200" dirty="0" smtClean="0"/>
              <a:t>, accessed 2014/08/25</a:t>
            </a:r>
          </a:p>
          <a:p>
            <a:r>
              <a:rPr lang="en-US" sz="1200" dirty="0" smtClean="0"/>
              <a:t>** Jeffrey </a:t>
            </a:r>
            <a:r>
              <a:rPr lang="en-US" sz="1200" dirty="0"/>
              <a:t>Stanton, Syracuse University School of Information </a:t>
            </a:r>
            <a:r>
              <a:rPr lang="en-US" sz="1200" dirty="0" smtClean="0"/>
              <a:t>Studies</a:t>
            </a:r>
          </a:p>
          <a:p>
            <a:r>
              <a:rPr lang="en-US" sz="1200" dirty="0" smtClean="0"/>
              <a:t>*** </a:t>
            </a:r>
            <a:r>
              <a:rPr lang="en-US" sz="1200" dirty="0"/>
              <a:t>Josh Wills,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twitter.com/josh_wills/status/198093512149958656</a:t>
            </a:r>
            <a:r>
              <a:rPr lang="en-US" sz="1200" dirty="0" smtClean="0"/>
              <a:t>, accesses 2014/08/25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497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Business Analytics (BA)?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Other names for/forms of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Business Analytics</a:t>
            </a:r>
          </a:p>
          <a:p>
            <a:pPr lvl="1"/>
            <a:r>
              <a:rPr lang="en-US" dirty="0" smtClean="0"/>
              <a:t>Business Intelligence</a:t>
            </a:r>
          </a:p>
          <a:p>
            <a:pPr lvl="1"/>
            <a:r>
              <a:rPr lang="en-US" dirty="0" smtClean="0"/>
              <a:t>Analytics/Advanced Analytics/Predictive Analytics/Predictive Modeling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Web|Digital|Social|Mobile|Customer|etc</a:t>
            </a:r>
            <a:r>
              <a:rPr lang="en-US" dirty="0" smtClean="0"/>
              <a:t>.] Analytics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Business|Strategic</a:t>
            </a:r>
            <a:r>
              <a:rPr lang="en-US" dirty="0" smtClean="0"/>
              <a:t>] Analysis</a:t>
            </a:r>
          </a:p>
          <a:p>
            <a:pPr lvl="1"/>
            <a:r>
              <a:rPr lang="en-US" dirty="0" smtClean="0"/>
              <a:t>FP&amp;A (Financial Planning &amp; Analytics)</a:t>
            </a:r>
          </a:p>
          <a:p>
            <a:pPr lvl="1"/>
            <a:r>
              <a:rPr lang="en-US" dirty="0" smtClean="0"/>
              <a:t>Data mining/Data visualization</a:t>
            </a:r>
          </a:p>
          <a:p>
            <a:pPr lvl="1"/>
            <a:r>
              <a:rPr lang="en-US" dirty="0" smtClean="0"/>
              <a:t>(others)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7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Business Analytics (BA)?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</a:t>
            </a:r>
            <a:r>
              <a:rPr lang="en-US" dirty="0" smtClean="0"/>
              <a:t>elements for BA as an Information System: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Information Technology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Human competencies</a:t>
            </a:r>
          </a:p>
          <a:p>
            <a:pPr marL="1371600" lvl="2" indent="-514350"/>
            <a:r>
              <a:rPr lang="en-US" dirty="0" smtClean="0"/>
              <a:t>Data management</a:t>
            </a:r>
          </a:p>
          <a:p>
            <a:pPr marL="1371600" lvl="2" indent="-514350"/>
            <a:r>
              <a:rPr lang="en-US" dirty="0" smtClean="0"/>
              <a:t>Analysis</a:t>
            </a:r>
          </a:p>
          <a:p>
            <a:pPr marL="1371600" lvl="2" indent="-514350"/>
            <a:r>
              <a:rPr lang="en-US" dirty="0" smtClean="0"/>
              <a:t>Communication</a:t>
            </a:r>
          </a:p>
          <a:p>
            <a:pPr marL="1371600" lvl="2" indent="-514350"/>
            <a:r>
              <a:rPr lang="en-US" dirty="0" smtClean="0"/>
              <a:t>Data-driven culture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Business process that makes use of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 rot="20932822">
            <a:off x="4850296" y="2623930"/>
            <a:ext cx="2067339" cy="136497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Recall the “3 pillars” of 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in the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9211" y="1665637"/>
            <a:ext cx="8288594" cy="3850265"/>
            <a:chOff x="280219" y="1886857"/>
            <a:chExt cx="8288594" cy="3850265"/>
          </a:xfrm>
        </p:grpSpPr>
        <p:sp>
          <p:nvSpPr>
            <p:cNvPr id="6" name="Flowchart: Process 5"/>
            <p:cNvSpPr/>
            <p:nvPr/>
          </p:nvSpPr>
          <p:spPr>
            <a:xfrm>
              <a:off x="280219" y="1886857"/>
              <a:ext cx="8288594" cy="3850265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Organization (viewed as a set of primary/secondary processes and competencies)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63601" y="2438398"/>
              <a:ext cx="6879595" cy="57331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Primary Process 1</a:t>
              </a:r>
              <a:endParaRPr lang="en-US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63602" y="3734496"/>
              <a:ext cx="2151743" cy="57331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Secondary Process 1</a:t>
              </a:r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845672" y="3734496"/>
              <a:ext cx="2115455" cy="57331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Secondary Process n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1372385" y="3135715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759573" y="3135715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02992" y="5000284"/>
              <a:ext cx="2151743" cy="573315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BA Process 1</a:t>
              </a:r>
              <a:endParaRPr lang="en-US" dirty="0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284534" y="4375519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191454" y="3734496"/>
              <a:ext cx="2151743" cy="573315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BA Process n</a:t>
              </a:r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060847" y="3135714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7495597" y="2438398"/>
              <a:ext cx="851990" cy="3135201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Competencies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9211" y="5663383"/>
            <a:ext cx="828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not all primary and secondary processes are supported by 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in the organization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9210" y="1665637"/>
            <a:ext cx="5439111" cy="4277963"/>
            <a:chOff x="280219" y="1886857"/>
            <a:chExt cx="8288594" cy="3850265"/>
          </a:xfrm>
        </p:grpSpPr>
        <p:sp>
          <p:nvSpPr>
            <p:cNvPr id="6" name="Flowchart: Process 5"/>
            <p:cNvSpPr/>
            <p:nvPr/>
          </p:nvSpPr>
          <p:spPr>
            <a:xfrm>
              <a:off x="280219" y="1886857"/>
              <a:ext cx="8288594" cy="3850265"/>
            </a:xfrm>
            <a:prstGeom prst="flowChart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Manufacturing Organization (viewed as a set of primary/secondary processes and competencies)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63601" y="2438398"/>
              <a:ext cx="6879595" cy="573315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 smtClean="0"/>
                <a:t>E.g. 1) acquire raw materials; 2) manufacture products; 3) warehouse products; 4) sell products; </a:t>
              </a:r>
              <a:endParaRPr lang="en-US" sz="16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63602" y="3734496"/>
              <a:ext cx="2151743" cy="57331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Maintain machinery</a:t>
              </a:r>
              <a:endParaRPr lang="en-US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845672" y="3734496"/>
              <a:ext cx="2115455" cy="573315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1372385" y="3135715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3759573" y="3135715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02990" y="5000284"/>
              <a:ext cx="4688464" cy="573316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Machine performance reporting</a:t>
              </a:r>
              <a:endParaRPr lang="en-US" dirty="0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284534" y="4375519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191454" y="3734495"/>
              <a:ext cx="2151743" cy="915565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Customer satisfaction analysis</a:t>
              </a:r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6060847" y="3135714"/>
              <a:ext cx="412955" cy="54908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7495597" y="2438398"/>
              <a:ext cx="851990" cy="3135201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Manufacturing, Warehouse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Mgmt</a:t>
              </a:r>
              <a:r>
                <a:rPr lang="en-US" sz="1600" dirty="0" smtClean="0">
                  <a:solidFill>
                    <a:schemeClr val="tx1"/>
                  </a:solidFill>
                </a:rPr>
                <a:t>, Marketing, IT, Analysis, HR, etc.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915770" y="1632649"/>
            <a:ext cx="31407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 programs can be relatively effectively deployed when viewed as this abstraction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Discussion: Why is abstraction important?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Reduces complexity in analysis and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Discussion: What are some challenges of this view of the organization?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Organizations typically have departments but processes often span departments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BA </a:t>
            </a:r>
            <a:r>
              <a:rPr lang="en-US" dirty="0"/>
              <a:t>c</a:t>
            </a:r>
            <a:r>
              <a:rPr lang="en-US" dirty="0" smtClean="0"/>
              <a:t>reates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522592" y="2362952"/>
            <a:ext cx="6879595" cy="1148874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Efficiency gains </a:t>
            </a:r>
            <a:r>
              <a:rPr lang="en-US" dirty="0" smtClean="0"/>
              <a:t>to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use fewer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 use </a:t>
            </a:r>
            <a:r>
              <a:rPr lang="en-US" dirty="0" smtClean="0"/>
              <a:t>same level of inputs </a:t>
            </a:r>
            <a:r>
              <a:rPr lang="en-US" dirty="0"/>
              <a:t>more efficiently to create more/better </a:t>
            </a:r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7554589" y="2362953"/>
            <a:ext cx="851990" cy="238749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Reduction of effects from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Cognitive Biases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22591" y="3677934"/>
            <a:ext cx="6879595" cy="107251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Providing users </a:t>
            </a:r>
            <a:r>
              <a:rPr lang="en-US" dirty="0"/>
              <a:t>of the process with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added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Mining customer data provides information not previously available to the organization and/or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8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1944</Words>
  <Application>Microsoft Macintosh PowerPoint</Application>
  <PresentationFormat>On-screen Show (4:3)</PresentationFormat>
  <Paragraphs>262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1: Introduction to Business Analytics</vt:lpstr>
      <vt:lpstr>What is Business Analytics (BA)?</vt:lpstr>
      <vt:lpstr>Three Pillars of BA</vt:lpstr>
      <vt:lpstr>What is Business Analytics (BA)? (cont’d)</vt:lpstr>
      <vt:lpstr>What is Business Analytics (BA)? (cont’d)</vt:lpstr>
      <vt:lpstr>What is Business Analytics (BA)? (cont’d)</vt:lpstr>
      <vt:lpstr>BA in the organization</vt:lpstr>
      <vt:lpstr>BA in the organization (cont’d)</vt:lpstr>
      <vt:lpstr>How BA creates value</vt:lpstr>
      <vt:lpstr>Lead and Lag Information in BA</vt:lpstr>
      <vt:lpstr>BA and Cognitive Biases</vt:lpstr>
      <vt:lpstr>BA and Cognitive Biases (cont’d)</vt:lpstr>
      <vt:lpstr>BA and Cognitive Biases (cont’d)</vt:lpstr>
      <vt:lpstr>BA: Current State</vt:lpstr>
      <vt:lpstr>BA: Current State (cont’d)</vt:lpstr>
      <vt:lpstr>BA: Current State (cont’d)</vt:lpstr>
      <vt:lpstr>The Information Strategy</vt:lpstr>
      <vt:lpstr>The Business Analytics Model (BAM)</vt:lpstr>
      <vt:lpstr>Information Strategy Sketch Framework: Radio Station Example</vt:lpstr>
      <vt:lpstr>Recall: BAM</vt:lpstr>
      <vt:lpstr>BA Maturity framework</vt:lpstr>
      <vt:lpstr>BA Maturity example</vt:lpstr>
      <vt:lpstr>Appendix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Deepti Deshpande</cp:lastModifiedBy>
  <cp:revision>196</cp:revision>
  <dcterms:created xsi:type="dcterms:W3CDTF">2010-09-20T17:57:11Z</dcterms:created>
  <dcterms:modified xsi:type="dcterms:W3CDTF">2014-09-03T17:53:42Z</dcterms:modified>
</cp:coreProperties>
</file>