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11" r:id="rId2"/>
    <p:sldId id="419" r:id="rId3"/>
    <p:sldId id="420" r:id="rId4"/>
    <p:sldId id="432" r:id="rId5"/>
    <p:sldId id="438" r:id="rId6"/>
    <p:sldId id="439" r:id="rId7"/>
    <p:sldId id="449" r:id="rId8"/>
    <p:sldId id="440" r:id="rId9"/>
    <p:sldId id="437" r:id="rId10"/>
    <p:sldId id="421" r:id="rId11"/>
    <p:sldId id="422" r:id="rId12"/>
    <p:sldId id="423" r:id="rId13"/>
    <p:sldId id="443" r:id="rId14"/>
    <p:sldId id="442" r:id="rId15"/>
    <p:sldId id="424" r:id="rId16"/>
    <p:sldId id="444" r:id="rId17"/>
    <p:sldId id="425" r:id="rId18"/>
    <p:sldId id="445" r:id="rId19"/>
    <p:sldId id="441" r:id="rId20"/>
    <p:sldId id="446" r:id="rId21"/>
    <p:sldId id="427" r:id="rId22"/>
    <p:sldId id="447" r:id="rId23"/>
    <p:sldId id="428" r:id="rId24"/>
    <p:sldId id="429" r:id="rId25"/>
    <p:sldId id="430" r:id="rId26"/>
    <p:sldId id="448" r:id="rId27"/>
    <p:sldId id="433" r:id="rId28"/>
    <p:sldId id="434" r:id="rId29"/>
    <p:sldId id="435" r:id="rId30"/>
    <p:sldId id="436" r:id="rId31"/>
    <p:sldId id="450" r:id="rId32"/>
    <p:sldId id="354" r:id="rId33"/>
  </p:sldIdLst>
  <p:sldSz cx="9144000" cy="6858000" type="screen4x3"/>
  <p:notesSz cx="7077075" cy="93932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thony Power" initials="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AEB1"/>
    <a:srgbClr val="EB5C5F"/>
    <a:srgbClr val="BB8D49"/>
    <a:srgbClr val="CC0000"/>
    <a:srgbClr val="666666"/>
    <a:srgbClr val="B50000"/>
    <a:srgbClr val="B80000"/>
    <a:srgbClr val="250000"/>
    <a:srgbClr val="2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5" autoAdjust="0"/>
    <p:restoredTop sz="98046" autoAdjust="0"/>
  </p:normalViewPr>
  <p:slideViewPr>
    <p:cSldViewPr snapToGrid="0">
      <p:cViewPr>
        <p:scale>
          <a:sx n="75" d="100"/>
          <a:sy n="75" d="100"/>
        </p:scale>
        <p:origin x="-1410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C74299-4EAE-4550-A6EC-0341E1598709}" type="doc">
      <dgm:prSet loTypeId="urn:microsoft.com/office/officeart/2005/8/layout/cycle1" loCatId="cycle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8E246399-6CF4-4027-ADA2-11C6D5D50A29}">
      <dgm:prSet phldrT="[Text]"/>
      <dgm:spPr/>
      <dgm:t>
        <a:bodyPr/>
        <a:lstStyle/>
        <a:p>
          <a:r>
            <a:rPr lang="en-US" dirty="0" smtClean="0"/>
            <a:t>Constant review to create new insights</a:t>
          </a:r>
          <a:endParaRPr lang="en-US" dirty="0"/>
        </a:p>
      </dgm:t>
    </dgm:pt>
    <dgm:pt modelId="{9A20CB2C-6339-44D3-AE98-EA3D6BC11CE2}" type="parTrans" cxnId="{FBB806D3-49D3-4D23-9DBA-625973905F92}">
      <dgm:prSet/>
      <dgm:spPr/>
      <dgm:t>
        <a:bodyPr/>
        <a:lstStyle/>
        <a:p>
          <a:endParaRPr lang="en-US"/>
        </a:p>
      </dgm:t>
    </dgm:pt>
    <dgm:pt modelId="{64324EF5-68E4-44EF-A06F-B8710AA9BED8}" type="sibTrans" cxnId="{FBB806D3-49D3-4D23-9DBA-625973905F92}">
      <dgm:prSet/>
      <dgm:spPr/>
      <dgm:t>
        <a:bodyPr/>
        <a:lstStyle/>
        <a:p>
          <a:endParaRPr lang="en-US"/>
        </a:p>
      </dgm:t>
    </dgm:pt>
    <dgm:pt modelId="{80394A84-FCBF-4B6A-8F8A-809922AD37AE}">
      <dgm:prSet phldrT="[Text]"/>
      <dgm:spPr/>
      <dgm:t>
        <a:bodyPr/>
        <a:lstStyle/>
        <a:p>
          <a:r>
            <a:rPr lang="en-US" dirty="0" smtClean="0"/>
            <a:t>Review strategy and business models</a:t>
          </a:r>
          <a:endParaRPr lang="en-US" dirty="0"/>
        </a:p>
      </dgm:t>
    </dgm:pt>
    <dgm:pt modelId="{C6AC526D-2D52-4866-B0CD-7F8FE7F1FFB7}" type="parTrans" cxnId="{82BD1312-02C0-41DE-9B01-D3A9A67AD880}">
      <dgm:prSet/>
      <dgm:spPr/>
      <dgm:t>
        <a:bodyPr/>
        <a:lstStyle/>
        <a:p>
          <a:endParaRPr lang="en-US"/>
        </a:p>
      </dgm:t>
    </dgm:pt>
    <dgm:pt modelId="{6E93D152-C14C-4187-8F94-AB315AAD3984}" type="sibTrans" cxnId="{82BD1312-02C0-41DE-9B01-D3A9A67AD880}">
      <dgm:prSet/>
      <dgm:spPr/>
      <dgm:t>
        <a:bodyPr/>
        <a:lstStyle/>
        <a:p>
          <a:endParaRPr lang="en-US"/>
        </a:p>
      </dgm:t>
    </dgm:pt>
    <dgm:pt modelId="{E9F5057E-F1BB-409C-B35A-D4C7F0F72F25}">
      <dgm:prSet phldrT="[Text]"/>
      <dgm:spPr/>
      <dgm:t>
        <a:bodyPr/>
        <a:lstStyle/>
        <a:p>
          <a:r>
            <a:rPr lang="en-US" dirty="0" smtClean="0"/>
            <a:t>Review analytical targets</a:t>
          </a:r>
          <a:endParaRPr lang="en-US" dirty="0"/>
        </a:p>
      </dgm:t>
    </dgm:pt>
    <dgm:pt modelId="{E3BEC82F-C5B3-4ADB-B322-269F76081895}" type="parTrans" cxnId="{192F9FF1-5CEC-445F-8D39-D506458F908B}">
      <dgm:prSet/>
      <dgm:spPr/>
      <dgm:t>
        <a:bodyPr/>
        <a:lstStyle/>
        <a:p>
          <a:endParaRPr lang="en-US"/>
        </a:p>
      </dgm:t>
    </dgm:pt>
    <dgm:pt modelId="{461BDABE-3E76-4FAC-A6A5-82E31F62B7DF}" type="sibTrans" cxnId="{192F9FF1-5CEC-445F-8D39-D506458F908B}">
      <dgm:prSet/>
      <dgm:spPr/>
      <dgm:t>
        <a:bodyPr/>
        <a:lstStyle/>
        <a:p>
          <a:endParaRPr lang="en-US"/>
        </a:p>
      </dgm:t>
    </dgm:pt>
    <dgm:pt modelId="{DBFC4C95-5777-495F-906E-66D9FDF0299A}">
      <dgm:prSet phldrT="[Text]"/>
      <dgm:spPr/>
      <dgm:t>
        <a:bodyPr/>
        <a:lstStyle/>
        <a:p>
          <a:r>
            <a:rPr lang="en-US" dirty="0" smtClean="0"/>
            <a:t>Review competitors</a:t>
          </a:r>
          <a:endParaRPr lang="en-US" dirty="0"/>
        </a:p>
      </dgm:t>
    </dgm:pt>
    <dgm:pt modelId="{1247F677-9C55-4E8F-9BAB-BD800A70E372}" type="parTrans" cxnId="{6DD91D95-5E04-4D33-AE9A-9833318E9DBB}">
      <dgm:prSet/>
      <dgm:spPr/>
      <dgm:t>
        <a:bodyPr/>
        <a:lstStyle/>
        <a:p>
          <a:endParaRPr lang="en-US"/>
        </a:p>
      </dgm:t>
    </dgm:pt>
    <dgm:pt modelId="{D286FB42-CD48-44A4-BFD4-D8E6C74C26DD}" type="sibTrans" cxnId="{6DD91D95-5E04-4D33-AE9A-9833318E9DBB}">
      <dgm:prSet/>
      <dgm:spPr/>
      <dgm:t>
        <a:bodyPr/>
        <a:lstStyle/>
        <a:p>
          <a:endParaRPr lang="en-US"/>
        </a:p>
      </dgm:t>
    </dgm:pt>
    <dgm:pt modelId="{FD8DEED5-4C92-4D35-91CC-7267231E6F5D}">
      <dgm:prSet phldrT="[Text]"/>
      <dgm:spPr/>
      <dgm:t>
        <a:bodyPr/>
        <a:lstStyle/>
        <a:p>
          <a:r>
            <a:rPr lang="en-US" dirty="0" smtClean="0"/>
            <a:t>Review customers and partners</a:t>
          </a:r>
          <a:endParaRPr lang="en-US" dirty="0"/>
        </a:p>
      </dgm:t>
    </dgm:pt>
    <dgm:pt modelId="{8990F7C8-D568-4246-8186-5A2826445FEF}" type="parTrans" cxnId="{F072FC67-274D-418C-B2D9-F109421D2C19}">
      <dgm:prSet/>
      <dgm:spPr/>
      <dgm:t>
        <a:bodyPr/>
        <a:lstStyle/>
        <a:p>
          <a:endParaRPr lang="en-US"/>
        </a:p>
      </dgm:t>
    </dgm:pt>
    <dgm:pt modelId="{84B24B30-A4F1-4690-84DD-E37AF8A87903}" type="sibTrans" cxnId="{F072FC67-274D-418C-B2D9-F109421D2C19}">
      <dgm:prSet/>
      <dgm:spPr/>
      <dgm:t>
        <a:bodyPr/>
        <a:lstStyle/>
        <a:p>
          <a:endParaRPr lang="en-US"/>
        </a:p>
      </dgm:t>
    </dgm:pt>
    <dgm:pt modelId="{5A0EDE4A-0C01-4C6D-9E36-D621C211C4A9}">
      <dgm:prSet phldrT="[Text]"/>
      <dgm:spPr/>
      <dgm:t>
        <a:bodyPr/>
        <a:lstStyle/>
        <a:p>
          <a:r>
            <a:rPr lang="en-US" dirty="0" smtClean="0"/>
            <a:t>Review data and technology</a:t>
          </a:r>
          <a:endParaRPr lang="en-US" dirty="0"/>
        </a:p>
      </dgm:t>
    </dgm:pt>
    <dgm:pt modelId="{8D2EB3E6-F7BE-433D-994E-91F00119FAF0}" type="parTrans" cxnId="{47E70FF5-462D-4887-96D8-84078E91A897}">
      <dgm:prSet/>
      <dgm:spPr/>
      <dgm:t>
        <a:bodyPr/>
        <a:lstStyle/>
        <a:p>
          <a:endParaRPr lang="en-US"/>
        </a:p>
      </dgm:t>
    </dgm:pt>
    <dgm:pt modelId="{A1AFF270-6CE8-46AC-AF7B-3FC443E823A3}" type="sibTrans" cxnId="{47E70FF5-462D-4887-96D8-84078E91A897}">
      <dgm:prSet/>
      <dgm:spPr/>
      <dgm:t>
        <a:bodyPr/>
        <a:lstStyle/>
        <a:p>
          <a:endParaRPr lang="en-US"/>
        </a:p>
      </dgm:t>
    </dgm:pt>
    <dgm:pt modelId="{9E70BEC4-662B-43AC-89A2-F307CDDB1BE9}">
      <dgm:prSet phldrT="[Text]"/>
      <dgm:spPr/>
      <dgm:t>
        <a:bodyPr/>
        <a:lstStyle/>
        <a:p>
          <a:r>
            <a:rPr lang="en-US" dirty="0" smtClean="0"/>
            <a:t>Review and manage models</a:t>
          </a:r>
          <a:endParaRPr lang="en-US" dirty="0"/>
        </a:p>
      </dgm:t>
    </dgm:pt>
    <dgm:pt modelId="{D344A781-D641-4E6C-B3FE-50D7171931C7}" type="parTrans" cxnId="{A1CE1607-7308-4BF7-B082-D0301E7FE973}">
      <dgm:prSet/>
      <dgm:spPr/>
      <dgm:t>
        <a:bodyPr/>
        <a:lstStyle/>
        <a:p>
          <a:endParaRPr lang="en-US"/>
        </a:p>
      </dgm:t>
    </dgm:pt>
    <dgm:pt modelId="{B5E461B0-D455-442D-AE0E-BE622B24A742}" type="sibTrans" cxnId="{A1CE1607-7308-4BF7-B082-D0301E7FE973}">
      <dgm:prSet/>
      <dgm:spPr/>
      <dgm:t>
        <a:bodyPr/>
        <a:lstStyle/>
        <a:p>
          <a:endParaRPr lang="en-US"/>
        </a:p>
      </dgm:t>
    </dgm:pt>
    <dgm:pt modelId="{2E7AA6CE-8FD7-42AC-B2B2-6E3386A02F09}" type="pres">
      <dgm:prSet presAssocID="{DCC74299-4EAE-4550-A6EC-0341E159870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DB221F-2F08-40D9-AF36-C7939877D2E1}" type="pres">
      <dgm:prSet presAssocID="{8E246399-6CF4-4027-ADA2-11C6D5D50A29}" presName="dummy" presStyleCnt="0"/>
      <dgm:spPr/>
      <dgm:t>
        <a:bodyPr/>
        <a:lstStyle/>
        <a:p>
          <a:endParaRPr lang="en-US"/>
        </a:p>
      </dgm:t>
    </dgm:pt>
    <dgm:pt modelId="{D75534AA-E210-4BFF-8BFD-1F006FE82841}" type="pres">
      <dgm:prSet presAssocID="{8E246399-6CF4-4027-ADA2-11C6D5D50A29}" presName="node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BE721A-9E95-4C53-8DCC-A5BED8A6E7B7}" type="pres">
      <dgm:prSet presAssocID="{64324EF5-68E4-44EF-A06F-B8710AA9BED8}" presName="sibTrans" presStyleLbl="node1" presStyleIdx="0" presStyleCnt="7"/>
      <dgm:spPr/>
      <dgm:t>
        <a:bodyPr/>
        <a:lstStyle/>
        <a:p>
          <a:endParaRPr lang="en-US"/>
        </a:p>
      </dgm:t>
    </dgm:pt>
    <dgm:pt modelId="{53A5A5AC-E4ED-44D7-9DA9-523839EE4F7C}" type="pres">
      <dgm:prSet presAssocID="{80394A84-FCBF-4B6A-8F8A-809922AD37AE}" presName="dummy" presStyleCnt="0"/>
      <dgm:spPr/>
      <dgm:t>
        <a:bodyPr/>
        <a:lstStyle/>
        <a:p>
          <a:endParaRPr lang="en-US"/>
        </a:p>
      </dgm:t>
    </dgm:pt>
    <dgm:pt modelId="{7D5778EB-71ED-4F6F-92BA-F4E9A5B77296}" type="pres">
      <dgm:prSet presAssocID="{80394A84-FCBF-4B6A-8F8A-809922AD37AE}" presName="node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DC02CC-5129-46C3-A7C5-FD72D943ABBA}" type="pres">
      <dgm:prSet presAssocID="{6E93D152-C14C-4187-8F94-AB315AAD3984}" presName="sibTrans" presStyleLbl="node1" presStyleIdx="1" presStyleCnt="7"/>
      <dgm:spPr/>
      <dgm:t>
        <a:bodyPr/>
        <a:lstStyle/>
        <a:p>
          <a:endParaRPr lang="en-US"/>
        </a:p>
      </dgm:t>
    </dgm:pt>
    <dgm:pt modelId="{8D6B37A2-09D4-4681-A51E-9D8E9F8EE1F0}" type="pres">
      <dgm:prSet presAssocID="{E9F5057E-F1BB-409C-B35A-D4C7F0F72F25}" presName="dummy" presStyleCnt="0"/>
      <dgm:spPr/>
      <dgm:t>
        <a:bodyPr/>
        <a:lstStyle/>
        <a:p>
          <a:endParaRPr lang="en-US"/>
        </a:p>
      </dgm:t>
    </dgm:pt>
    <dgm:pt modelId="{0072AC30-4DDD-45F8-BBC6-574141202980}" type="pres">
      <dgm:prSet presAssocID="{E9F5057E-F1BB-409C-B35A-D4C7F0F72F25}" presName="node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0E8EB7-C899-4CF6-A237-30E1EAA497DC}" type="pres">
      <dgm:prSet presAssocID="{461BDABE-3E76-4FAC-A6A5-82E31F62B7DF}" presName="sibTrans" presStyleLbl="node1" presStyleIdx="2" presStyleCnt="7"/>
      <dgm:spPr/>
      <dgm:t>
        <a:bodyPr/>
        <a:lstStyle/>
        <a:p>
          <a:endParaRPr lang="en-US"/>
        </a:p>
      </dgm:t>
    </dgm:pt>
    <dgm:pt modelId="{D1E8D4DA-F655-430E-8741-6928AA5DB791}" type="pres">
      <dgm:prSet presAssocID="{DBFC4C95-5777-495F-906E-66D9FDF0299A}" presName="dummy" presStyleCnt="0"/>
      <dgm:spPr/>
      <dgm:t>
        <a:bodyPr/>
        <a:lstStyle/>
        <a:p>
          <a:endParaRPr lang="en-US"/>
        </a:p>
      </dgm:t>
    </dgm:pt>
    <dgm:pt modelId="{C45BA59D-A9EA-4F57-98E0-C8834B2058EB}" type="pres">
      <dgm:prSet presAssocID="{DBFC4C95-5777-495F-906E-66D9FDF0299A}" presName="node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FD4B5-EE8D-4EB0-BB6A-889EA8A1B784}" type="pres">
      <dgm:prSet presAssocID="{D286FB42-CD48-44A4-BFD4-D8E6C74C26DD}" presName="sibTrans" presStyleLbl="node1" presStyleIdx="3" presStyleCnt="7"/>
      <dgm:spPr/>
      <dgm:t>
        <a:bodyPr/>
        <a:lstStyle/>
        <a:p>
          <a:endParaRPr lang="en-US"/>
        </a:p>
      </dgm:t>
    </dgm:pt>
    <dgm:pt modelId="{36DE9120-3F2D-4352-8F93-8CC6755744CE}" type="pres">
      <dgm:prSet presAssocID="{FD8DEED5-4C92-4D35-91CC-7267231E6F5D}" presName="dummy" presStyleCnt="0"/>
      <dgm:spPr/>
      <dgm:t>
        <a:bodyPr/>
        <a:lstStyle/>
        <a:p>
          <a:endParaRPr lang="en-US"/>
        </a:p>
      </dgm:t>
    </dgm:pt>
    <dgm:pt modelId="{7F81CF5E-E57F-4320-AA72-4BDD280900EB}" type="pres">
      <dgm:prSet presAssocID="{FD8DEED5-4C92-4D35-91CC-7267231E6F5D}" presName="node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1E7209-8DEF-4BEC-BB02-94D27F7D4700}" type="pres">
      <dgm:prSet presAssocID="{84B24B30-A4F1-4690-84DD-E37AF8A87903}" presName="sibTrans" presStyleLbl="node1" presStyleIdx="4" presStyleCnt="7"/>
      <dgm:spPr/>
      <dgm:t>
        <a:bodyPr/>
        <a:lstStyle/>
        <a:p>
          <a:endParaRPr lang="en-US"/>
        </a:p>
      </dgm:t>
    </dgm:pt>
    <dgm:pt modelId="{E2EEC2AF-29A8-47D6-8DA2-535F4A804C67}" type="pres">
      <dgm:prSet presAssocID="{5A0EDE4A-0C01-4C6D-9E36-D621C211C4A9}" presName="dummy" presStyleCnt="0"/>
      <dgm:spPr/>
      <dgm:t>
        <a:bodyPr/>
        <a:lstStyle/>
        <a:p>
          <a:endParaRPr lang="en-US"/>
        </a:p>
      </dgm:t>
    </dgm:pt>
    <dgm:pt modelId="{B8EAFB6B-2F5B-4601-8D47-01AB414D1FA8}" type="pres">
      <dgm:prSet presAssocID="{5A0EDE4A-0C01-4C6D-9E36-D621C211C4A9}" presName="node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EBE819-4AD5-4840-B7D1-B51FD3F3BE77}" type="pres">
      <dgm:prSet presAssocID="{A1AFF270-6CE8-46AC-AF7B-3FC443E823A3}" presName="sibTrans" presStyleLbl="node1" presStyleIdx="5" presStyleCnt="7"/>
      <dgm:spPr/>
      <dgm:t>
        <a:bodyPr/>
        <a:lstStyle/>
        <a:p>
          <a:endParaRPr lang="en-US"/>
        </a:p>
      </dgm:t>
    </dgm:pt>
    <dgm:pt modelId="{5584897A-C32B-4E72-9C6D-CC0252957E91}" type="pres">
      <dgm:prSet presAssocID="{9E70BEC4-662B-43AC-89A2-F307CDDB1BE9}" presName="dummy" presStyleCnt="0"/>
      <dgm:spPr/>
      <dgm:t>
        <a:bodyPr/>
        <a:lstStyle/>
        <a:p>
          <a:endParaRPr lang="en-US"/>
        </a:p>
      </dgm:t>
    </dgm:pt>
    <dgm:pt modelId="{A35D4C8A-53F0-43A0-BB97-6BFEA5FA0485}" type="pres">
      <dgm:prSet presAssocID="{9E70BEC4-662B-43AC-89A2-F307CDDB1BE9}" presName="node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3695B9-A121-4007-9587-7A482EA1C2D2}" type="pres">
      <dgm:prSet presAssocID="{B5E461B0-D455-442D-AE0E-BE622B24A742}" presName="sibTrans" presStyleLbl="node1" presStyleIdx="6" presStyleCnt="7"/>
      <dgm:spPr/>
      <dgm:t>
        <a:bodyPr/>
        <a:lstStyle/>
        <a:p>
          <a:endParaRPr lang="en-US"/>
        </a:p>
      </dgm:t>
    </dgm:pt>
  </dgm:ptLst>
  <dgm:cxnLst>
    <dgm:cxn modelId="{192F9FF1-5CEC-445F-8D39-D506458F908B}" srcId="{DCC74299-4EAE-4550-A6EC-0341E1598709}" destId="{E9F5057E-F1BB-409C-B35A-D4C7F0F72F25}" srcOrd="2" destOrd="0" parTransId="{E3BEC82F-C5B3-4ADB-B322-269F76081895}" sibTransId="{461BDABE-3E76-4FAC-A6A5-82E31F62B7DF}"/>
    <dgm:cxn modelId="{3A172E40-EBB1-4121-88B3-D4AD4BB8A1BF}" type="presOf" srcId="{64324EF5-68E4-44EF-A06F-B8710AA9BED8}" destId="{1CBE721A-9E95-4C53-8DCC-A5BED8A6E7B7}" srcOrd="0" destOrd="0" presId="urn:microsoft.com/office/officeart/2005/8/layout/cycle1"/>
    <dgm:cxn modelId="{47E70FF5-462D-4887-96D8-84078E91A897}" srcId="{DCC74299-4EAE-4550-A6EC-0341E1598709}" destId="{5A0EDE4A-0C01-4C6D-9E36-D621C211C4A9}" srcOrd="5" destOrd="0" parTransId="{8D2EB3E6-F7BE-433D-994E-91F00119FAF0}" sibTransId="{A1AFF270-6CE8-46AC-AF7B-3FC443E823A3}"/>
    <dgm:cxn modelId="{BCF0A76B-14F7-499F-9CB0-ED7EC7DE975C}" type="presOf" srcId="{80394A84-FCBF-4B6A-8F8A-809922AD37AE}" destId="{7D5778EB-71ED-4F6F-92BA-F4E9A5B77296}" srcOrd="0" destOrd="0" presId="urn:microsoft.com/office/officeart/2005/8/layout/cycle1"/>
    <dgm:cxn modelId="{990FFB36-6FF1-4A00-9598-13AFEAD90730}" type="presOf" srcId="{8E246399-6CF4-4027-ADA2-11C6D5D50A29}" destId="{D75534AA-E210-4BFF-8BFD-1F006FE82841}" srcOrd="0" destOrd="0" presId="urn:microsoft.com/office/officeart/2005/8/layout/cycle1"/>
    <dgm:cxn modelId="{22708FA2-23E4-485A-9D55-9A757D5DC1E3}" type="presOf" srcId="{5A0EDE4A-0C01-4C6D-9E36-D621C211C4A9}" destId="{B8EAFB6B-2F5B-4601-8D47-01AB414D1FA8}" srcOrd="0" destOrd="0" presId="urn:microsoft.com/office/officeart/2005/8/layout/cycle1"/>
    <dgm:cxn modelId="{FBB806D3-49D3-4D23-9DBA-625973905F92}" srcId="{DCC74299-4EAE-4550-A6EC-0341E1598709}" destId="{8E246399-6CF4-4027-ADA2-11C6D5D50A29}" srcOrd="0" destOrd="0" parTransId="{9A20CB2C-6339-44D3-AE98-EA3D6BC11CE2}" sibTransId="{64324EF5-68E4-44EF-A06F-B8710AA9BED8}"/>
    <dgm:cxn modelId="{11496E86-D538-44FD-B121-EF6C61EF16A2}" type="presOf" srcId="{461BDABE-3E76-4FAC-A6A5-82E31F62B7DF}" destId="{700E8EB7-C899-4CF6-A237-30E1EAA497DC}" srcOrd="0" destOrd="0" presId="urn:microsoft.com/office/officeart/2005/8/layout/cycle1"/>
    <dgm:cxn modelId="{97C41E30-C5A9-4727-A0C8-DC3BDA3473A5}" type="presOf" srcId="{6E93D152-C14C-4187-8F94-AB315AAD3984}" destId="{0BDC02CC-5129-46C3-A7C5-FD72D943ABBA}" srcOrd="0" destOrd="0" presId="urn:microsoft.com/office/officeart/2005/8/layout/cycle1"/>
    <dgm:cxn modelId="{91CC19AA-21B9-4F51-961B-0787D5F60BAB}" type="presOf" srcId="{84B24B30-A4F1-4690-84DD-E37AF8A87903}" destId="{C61E7209-8DEF-4BEC-BB02-94D27F7D4700}" srcOrd="0" destOrd="0" presId="urn:microsoft.com/office/officeart/2005/8/layout/cycle1"/>
    <dgm:cxn modelId="{A1CE1607-7308-4BF7-B082-D0301E7FE973}" srcId="{DCC74299-4EAE-4550-A6EC-0341E1598709}" destId="{9E70BEC4-662B-43AC-89A2-F307CDDB1BE9}" srcOrd="6" destOrd="0" parTransId="{D344A781-D641-4E6C-B3FE-50D7171931C7}" sibTransId="{B5E461B0-D455-442D-AE0E-BE622B24A742}"/>
    <dgm:cxn modelId="{FD256BB9-B16F-490A-B804-645294FE7BE3}" type="presOf" srcId="{E9F5057E-F1BB-409C-B35A-D4C7F0F72F25}" destId="{0072AC30-4DDD-45F8-BBC6-574141202980}" srcOrd="0" destOrd="0" presId="urn:microsoft.com/office/officeart/2005/8/layout/cycle1"/>
    <dgm:cxn modelId="{0D3AB89A-9DB6-443E-AF40-9C0B45F43231}" type="presOf" srcId="{DCC74299-4EAE-4550-A6EC-0341E1598709}" destId="{2E7AA6CE-8FD7-42AC-B2B2-6E3386A02F09}" srcOrd="0" destOrd="0" presId="urn:microsoft.com/office/officeart/2005/8/layout/cycle1"/>
    <dgm:cxn modelId="{D93EBCD2-FF5C-408B-A541-C22C3CE23B3D}" type="presOf" srcId="{B5E461B0-D455-442D-AE0E-BE622B24A742}" destId="{363695B9-A121-4007-9587-7A482EA1C2D2}" srcOrd="0" destOrd="0" presId="urn:microsoft.com/office/officeart/2005/8/layout/cycle1"/>
    <dgm:cxn modelId="{5BCE46EB-1F84-4BF2-A9D9-F2FE9D57948E}" type="presOf" srcId="{9E70BEC4-662B-43AC-89A2-F307CDDB1BE9}" destId="{A35D4C8A-53F0-43A0-BB97-6BFEA5FA0485}" srcOrd="0" destOrd="0" presId="urn:microsoft.com/office/officeart/2005/8/layout/cycle1"/>
    <dgm:cxn modelId="{26264D6D-5805-4534-BFCB-67848264E917}" type="presOf" srcId="{FD8DEED5-4C92-4D35-91CC-7267231E6F5D}" destId="{7F81CF5E-E57F-4320-AA72-4BDD280900EB}" srcOrd="0" destOrd="0" presId="urn:microsoft.com/office/officeart/2005/8/layout/cycle1"/>
    <dgm:cxn modelId="{BD333E7B-A4AC-4EB6-881B-9182AEA93B83}" type="presOf" srcId="{A1AFF270-6CE8-46AC-AF7B-3FC443E823A3}" destId="{B2EBE819-4AD5-4840-B7D1-B51FD3F3BE77}" srcOrd="0" destOrd="0" presId="urn:microsoft.com/office/officeart/2005/8/layout/cycle1"/>
    <dgm:cxn modelId="{81ECB394-D5DB-4814-B5A2-EB6D04048FE5}" type="presOf" srcId="{DBFC4C95-5777-495F-906E-66D9FDF0299A}" destId="{C45BA59D-A9EA-4F57-98E0-C8834B2058EB}" srcOrd="0" destOrd="0" presId="urn:microsoft.com/office/officeart/2005/8/layout/cycle1"/>
    <dgm:cxn modelId="{6DD91D95-5E04-4D33-AE9A-9833318E9DBB}" srcId="{DCC74299-4EAE-4550-A6EC-0341E1598709}" destId="{DBFC4C95-5777-495F-906E-66D9FDF0299A}" srcOrd="3" destOrd="0" parTransId="{1247F677-9C55-4E8F-9BAB-BD800A70E372}" sibTransId="{D286FB42-CD48-44A4-BFD4-D8E6C74C26DD}"/>
    <dgm:cxn modelId="{8B99112B-D41B-47CA-9369-72A898918D39}" type="presOf" srcId="{D286FB42-CD48-44A4-BFD4-D8E6C74C26DD}" destId="{532FD4B5-EE8D-4EB0-BB6A-889EA8A1B784}" srcOrd="0" destOrd="0" presId="urn:microsoft.com/office/officeart/2005/8/layout/cycle1"/>
    <dgm:cxn modelId="{F072FC67-274D-418C-B2D9-F109421D2C19}" srcId="{DCC74299-4EAE-4550-A6EC-0341E1598709}" destId="{FD8DEED5-4C92-4D35-91CC-7267231E6F5D}" srcOrd="4" destOrd="0" parTransId="{8990F7C8-D568-4246-8186-5A2826445FEF}" sibTransId="{84B24B30-A4F1-4690-84DD-E37AF8A87903}"/>
    <dgm:cxn modelId="{82BD1312-02C0-41DE-9B01-D3A9A67AD880}" srcId="{DCC74299-4EAE-4550-A6EC-0341E1598709}" destId="{80394A84-FCBF-4B6A-8F8A-809922AD37AE}" srcOrd="1" destOrd="0" parTransId="{C6AC526D-2D52-4866-B0CD-7F8FE7F1FFB7}" sibTransId="{6E93D152-C14C-4187-8F94-AB315AAD3984}"/>
    <dgm:cxn modelId="{0FB9C7A4-0A6E-4274-8677-5D189A6CD2D8}" type="presParOf" srcId="{2E7AA6CE-8FD7-42AC-B2B2-6E3386A02F09}" destId="{18DB221F-2F08-40D9-AF36-C7939877D2E1}" srcOrd="0" destOrd="0" presId="urn:microsoft.com/office/officeart/2005/8/layout/cycle1"/>
    <dgm:cxn modelId="{F822DD2C-8263-4DB6-9B0B-51CF6F626668}" type="presParOf" srcId="{2E7AA6CE-8FD7-42AC-B2B2-6E3386A02F09}" destId="{D75534AA-E210-4BFF-8BFD-1F006FE82841}" srcOrd="1" destOrd="0" presId="urn:microsoft.com/office/officeart/2005/8/layout/cycle1"/>
    <dgm:cxn modelId="{B6BEAA34-E4BC-43E6-A96F-C918EC84A90E}" type="presParOf" srcId="{2E7AA6CE-8FD7-42AC-B2B2-6E3386A02F09}" destId="{1CBE721A-9E95-4C53-8DCC-A5BED8A6E7B7}" srcOrd="2" destOrd="0" presId="urn:microsoft.com/office/officeart/2005/8/layout/cycle1"/>
    <dgm:cxn modelId="{7A3CB023-991A-4178-93CB-478BD98B654B}" type="presParOf" srcId="{2E7AA6CE-8FD7-42AC-B2B2-6E3386A02F09}" destId="{53A5A5AC-E4ED-44D7-9DA9-523839EE4F7C}" srcOrd="3" destOrd="0" presId="urn:microsoft.com/office/officeart/2005/8/layout/cycle1"/>
    <dgm:cxn modelId="{26B73F10-9D0F-4907-99C7-075689CB3727}" type="presParOf" srcId="{2E7AA6CE-8FD7-42AC-B2B2-6E3386A02F09}" destId="{7D5778EB-71ED-4F6F-92BA-F4E9A5B77296}" srcOrd="4" destOrd="0" presId="urn:microsoft.com/office/officeart/2005/8/layout/cycle1"/>
    <dgm:cxn modelId="{47BE69FB-9984-4873-A8CC-D07334CB6F9D}" type="presParOf" srcId="{2E7AA6CE-8FD7-42AC-B2B2-6E3386A02F09}" destId="{0BDC02CC-5129-46C3-A7C5-FD72D943ABBA}" srcOrd="5" destOrd="0" presId="urn:microsoft.com/office/officeart/2005/8/layout/cycle1"/>
    <dgm:cxn modelId="{B3B86FB5-EFD7-48B1-9B95-69F711CB400B}" type="presParOf" srcId="{2E7AA6CE-8FD7-42AC-B2B2-6E3386A02F09}" destId="{8D6B37A2-09D4-4681-A51E-9D8E9F8EE1F0}" srcOrd="6" destOrd="0" presId="urn:microsoft.com/office/officeart/2005/8/layout/cycle1"/>
    <dgm:cxn modelId="{0E6E9ED0-235D-40C5-AA69-D8B16DD67A9B}" type="presParOf" srcId="{2E7AA6CE-8FD7-42AC-B2B2-6E3386A02F09}" destId="{0072AC30-4DDD-45F8-BBC6-574141202980}" srcOrd="7" destOrd="0" presId="urn:microsoft.com/office/officeart/2005/8/layout/cycle1"/>
    <dgm:cxn modelId="{D86630F4-7F51-4FDA-B400-208ED7468374}" type="presParOf" srcId="{2E7AA6CE-8FD7-42AC-B2B2-6E3386A02F09}" destId="{700E8EB7-C899-4CF6-A237-30E1EAA497DC}" srcOrd="8" destOrd="0" presId="urn:microsoft.com/office/officeart/2005/8/layout/cycle1"/>
    <dgm:cxn modelId="{7FE12EE7-6C18-4ABB-873E-E27B714C2087}" type="presParOf" srcId="{2E7AA6CE-8FD7-42AC-B2B2-6E3386A02F09}" destId="{D1E8D4DA-F655-430E-8741-6928AA5DB791}" srcOrd="9" destOrd="0" presId="urn:microsoft.com/office/officeart/2005/8/layout/cycle1"/>
    <dgm:cxn modelId="{D28EF433-56BC-4AD9-8C13-B301729FCEA2}" type="presParOf" srcId="{2E7AA6CE-8FD7-42AC-B2B2-6E3386A02F09}" destId="{C45BA59D-A9EA-4F57-98E0-C8834B2058EB}" srcOrd="10" destOrd="0" presId="urn:microsoft.com/office/officeart/2005/8/layout/cycle1"/>
    <dgm:cxn modelId="{238EE1E7-6355-4EE0-9A98-8CEB7D137642}" type="presParOf" srcId="{2E7AA6CE-8FD7-42AC-B2B2-6E3386A02F09}" destId="{532FD4B5-EE8D-4EB0-BB6A-889EA8A1B784}" srcOrd="11" destOrd="0" presId="urn:microsoft.com/office/officeart/2005/8/layout/cycle1"/>
    <dgm:cxn modelId="{7DF549CA-3E1A-46A1-81F8-FE1083BF8430}" type="presParOf" srcId="{2E7AA6CE-8FD7-42AC-B2B2-6E3386A02F09}" destId="{36DE9120-3F2D-4352-8F93-8CC6755744CE}" srcOrd="12" destOrd="0" presId="urn:microsoft.com/office/officeart/2005/8/layout/cycle1"/>
    <dgm:cxn modelId="{2B60C851-9DAD-4E3B-BD01-FB7388CC512D}" type="presParOf" srcId="{2E7AA6CE-8FD7-42AC-B2B2-6E3386A02F09}" destId="{7F81CF5E-E57F-4320-AA72-4BDD280900EB}" srcOrd="13" destOrd="0" presId="urn:microsoft.com/office/officeart/2005/8/layout/cycle1"/>
    <dgm:cxn modelId="{582D822E-EDEF-4172-9CFB-4D38097C52F5}" type="presParOf" srcId="{2E7AA6CE-8FD7-42AC-B2B2-6E3386A02F09}" destId="{C61E7209-8DEF-4BEC-BB02-94D27F7D4700}" srcOrd="14" destOrd="0" presId="urn:microsoft.com/office/officeart/2005/8/layout/cycle1"/>
    <dgm:cxn modelId="{08235596-0916-468E-8F5E-2B7D68C7A404}" type="presParOf" srcId="{2E7AA6CE-8FD7-42AC-B2B2-6E3386A02F09}" destId="{E2EEC2AF-29A8-47D6-8DA2-535F4A804C67}" srcOrd="15" destOrd="0" presId="urn:microsoft.com/office/officeart/2005/8/layout/cycle1"/>
    <dgm:cxn modelId="{77078D95-6FDB-4132-9892-044F62C3912F}" type="presParOf" srcId="{2E7AA6CE-8FD7-42AC-B2B2-6E3386A02F09}" destId="{B8EAFB6B-2F5B-4601-8D47-01AB414D1FA8}" srcOrd="16" destOrd="0" presId="urn:microsoft.com/office/officeart/2005/8/layout/cycle1"/>
    <dgm:cxn modelId="{148CBE6E-2222-4F87-8686-BF2E0D1B10AD}" type="presParOf" srcId="{2E7AA6CE-8FD7-42AC-B2B2-6E3386A02F09}" destId="{B2EBE819-4AD5-4840-B7D1-B51FD3F3BE77}" srcOrd="17" destOrd="0" presId="urn:microsoft.com/office/officeart/2005/8/layout/cycle1"/>
    <dgm:cxn modelId="{F75A7D70-9692-4EA6-81FC-C59B93E789C6}" type="presParOf" srcId="{2E7AA6CE-8FD7-42AC-B2B2-6E3386A02F09}" destId="{5584897A-C32B-4E72-9C6D-CC0252957E91}" srcOrd="18" destOrd="0" presId="urn:microsoft.com/office/officeart/2005/8/layout/cycle1"/>
    <dgm:cxn modelId="{D2AAEF86-537D-4BFF-8927-DB526E98BD26}" type="presParOf" srcId="{2E7AA6CE-8FD7-42AC-B2B2-6E3386A02F09}" destId="{A35D4C8A-53F0-43A0-BB97-6BFEA5FA0485}" srcOrd="19" destOrd="0" presId="urn:microsoft.com/office/officeart/2005/8/layout/cycle1"/>
    <dgm:cxn modelId="{5E05FEDD-DB75-45BC-AC97-BDEE6206CCE8}" type="presParOf" srcId="{2E7AA6CE-8FD7-42AC-B2B2-6E3386A02F09}" destId="{363695B9-A121-4007-9587-7A482EA1C2D2}" srcOrd="2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5534AA-E210-4BFF-8BFD-1F006FE82841}">
      <dsp:nvSpPr>
        <dsp:cNvPr id="0" name=""/>
        <dsp:cNvSpPr/>
      </dsp:nvSpPr>
      <dsp:spPr>
        <a:xfrm>
          <a:off x="2949456" y="1856"/>
          <a:ext cx="700740" cy="700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Constant review to create new insights</a:t>
          </a:r>
          <a:endParaRPr lang="en-US" sz="1000" kern="1200" dirty="0"/>
        </a:p>
      </dsp:txBody>
      <dsp:txXfrm>
        <a:off x="2949456" y="1856"/>
        <a:ext cx="700740" cy="700740"/>
      </dsp:txXfrm>
    </dsp:sp>
    <dsp:sp modelId="{1CBE721A-9E95-4C53-8DCC-A5BED8A6E7B7}">
      <dsp:nvSpPr>
        <dsp:cNvPr id="0" name=""/>
        <dsp:cNvSpPr/>
      </dsp:nvSpPr>
      <dsp:spPr>
        <a:xfrm>
          <a:off x="761412" y="39103"/>
          <a:ext cx="3630200" cy="3630200"/>
        </a:xfrm>
        <a:prstGeom prst="circularArrow">
          <a:avLst>
            <a:gd name="adj1" fmla="val 3764"/>
            <a:gd name="adj2" fmla="val 234864"/>
            <a:gd name="adj3" fmla="val 19826823"/>
            <a:gd name="adj4" fmla="val 18605693"/>
            <a:gd name="adj5" fmla="val 4391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778EB-71ED-4F6F-92BA-F4E9A5B77296}">
      <dsp:nvSpPr>
        <dsp:cNvPr id="0" name=""/>
        <dsp:cNvSpPr/>
      </dsp:nvSpPr>
      <dsp:spPr>
        <a:xfrm>
          <a:off x="3851414" y="1132875"/>
          <a:ext cx="700740" cy="700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Review strategy and business models</a:t>
          </a:r>
          <a:endParaRPr lang="en-US" sz="1000" kern="1200" dirty="0"/>
        </a:p>
      </dsp:txBody>
      <dsp:txXfrm>
        <a:off x="3851414" y="1132875"/>
        <a:ext cx="700740" cy="700740"/>
      </dsp:txXfrm>
    </dsp:sp>
    <dsp:sp modelId="{0BDC02CC-5129-46C3-A7C5-FD72D943ABBA}">
      <dsp:nvSpPr>
        <dsp:cNvPr id="0" name=""/>
        <dsp:cNvSpPr/>
      </dsp:nvSpPr>
      <dsp:spPr>
        <a:xfrm>
          <a:off x="761412" y="39103"/>
          <a:ext cx="3630200" cy="3630200"/>
        </a:xfrm>
        <a:prstGeom prst="circularArrow">
          <a:avLst>
            <a:gd name="adj1" fmla="val 3764"/>
            <a:gd name="adj2" fmla="val 234864"/>
            <a:gd name="adj3" fmla="val 1229944"/>
            <a:gd name="adj4" fmla="val 21557545"/>
            <a:gd name="adj5" fmla="val 4391"/>
          </a:avLst>
        </a:prstGeom>
        <a:solidFill>
          <a:schemeClr val="accent3">
            <a:shade val="80000"/>
            <a:hueOff val="36485"/>
            <a:satOff val="-239"/>
            <a:lumOff val="40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2AC30-4DDD-45F8-BBC6-574141202980}">
      <dsp:nvSpPr>
        <dsp:cNvPr id="0" name=""/>
        <dsp:cNvSpPr/>
      </dsp:nvSpPr>
      <dsp:spPr>
        <a:xfrm>
          <a:off x="3529508" y="2543234"/>
          <a:ext cx="700740" cy="700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Review analytical targets</a:t>
          </a:r>
          <a:endParaRPr lang="en-US" sz="1000" kern="1200" dirty="0"/>
        </a:p>
      </dsp:txBody>
      <dsp:txXfrm>
        <a:off x="3529508" y="2543234"/>
        <a:ext cx="700740" cy="700740"/>
      </dsp:txXfrm>
    </dsp:sp>
    <dsp:sp modelId="{700E8EB7-C899-4CF6-A237-30E1EAA497DC}">
      <dsp:nvSpPr>
        <dsp:cNvPr id="0" name=""/>
        <dsp:cNvSpPr/>
      </dsp:nvSpPr>
      <dsp:spPr>
        <a:xfrm>
          <a:off x="761412" y="39103"/>
          <a:ext cx="3630200" cy="3630200"/>
        </a:xfrm>
        <a:prstGeom prst="circularArrow">
          <a:avLst>
            <a:gd name="adj1" fmla="val 3764"/>
            <a:gd name="adj2" fmla="val 234864"/>
            <a:gd name="adj3" fmla="val 4437192"/>
            <a:gd name="adj4" fmla="val 3308037"/>
            <a:gd name="adj5" fmla="val 4391"/>
          </a:avLst>
        </a:prstGeom>
        <a:solidFill>
          <a:schemeClr val="accent3">
            <a:shade val="80000"/>
            <a:hueOff val="72970"/>
            <a:satOff val="-477"/>
            <a:lumOff val="81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BA59D-A9EA-4F57-98E0-C8834B2058EB}">
      <dsp:nvSpPr>
        <dsp:cNvPr id="0" name=""/>
        <dsp:cNvSpPr/>
      </dsp:nvSpPr>
      <dsp:spPr>
        <a:xfrm>
          <a:off x="2226142" y="3170902"/>
          <a:ext cx="700740" cy="700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Review competitors</a:t>
          </a:r>
          <a:endParaRPr lang="en-US" sz="1000" kern="1200" dirty="0"/>
        </a:p>
      </dsp:txBody>
      <dsp:txXfrm>
        <a:off x="2226142" y="3170902"/>
        <a:ext cx="700740" cy="700740"/>
      </dsp:txXfrm>
    </dsp:sp>
    <dsp:sp modelId="{532FD4B5-EE8D-4EB0-BB6A-889EA8A1B784}">
      <dsp:nvSpPr>
        <dsp:cNvPr id="0" name=""/>
        <dsp:cNvSpPr/>
      </dsp:nvSpPr>
      <dsp:spPr>
        <a:xfrm>
          <a:off x="761412" y="39103"/>
          <a:ext cx="3630200" cy="3630200"/>
        </a:xfrm>
        <a:prstGeom prst="circularArrow">
          <a:avLst>
            <a:gd name="adj1" fmla="val 3764"/>
            <a:gd name="adj2" fmla="val 234864"/>
            <a:gd name="adj3" fmla="val 7257100"/>
            <a:gd name="adj4" fmla="val 6127944"/>
            <a:gd name="adj5" fmla="val 4391"/>
          </a:avLst>
        </a:prstGeom>
        <a:solidFill>
          <a:schemeClr val="accent3">
            <a:shade val="80000"/>
            <a:hueOff val="109454"/>
            <a:satOff val="-716"/>
            <a:lumOff val="122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1CF5E-E57F-4320-AA72-4BDD280900EB}">
      <dsp:nvSpPr>
        <dsp:cNvPr id="0" name=""/>
        <dsp:cNvSpPr/>
      </dsp:nvSpPr>
      <dsp:spPr>
        <a:xfrm>
          <a:off x="922775" y="2543234"/>
          <a:ext cx="700740" cy="700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Review customers and partners</a:t>
          </a:r>
          <a:endParaRPr lang="en-US" sz="1000" kern="1200" dirty="0"/>
        </a:p>
      </dsp:txBody>
      <dsp:txXfrm>
        <a:off x="922775" y="2543234"/>
        <a:ext cx="700740" cy="700740"/>
      </dsp:txXfrm>
    </dsp:sp>
    <dsp:sp modelId="{C61E7209-8DEF-4BEC-BB02-94D27F7D4700}">
      <dsp:nvSpPr>
        <dsp:cNvPr id="0" name=""/>
        <dsp:cNvSpPr/>
      </dsp:nvSpPr>
      <dsp:spPr>
        <a:xfrm>
          <a:off x="761412" y="39103"/>
          <a:ext cx="3630200" cy="3630200"/>
        </a:xfrm>
        <a:prstGeom prst="circularArrow">
          <a:avLst>
            <a:gd name="adj1" fmla="val 3764"/>
            <a:gd name="adj2" fmla="val 234864"/>
            <a:gd name="adj3" fmla="val 10607592"/>
            <a:gd name="adj4" fmla="val 9335193"/>
            <a:gd name="adj5" fmla="val 4391"/>
          </a:avLst>
        </a:prstGeom>
        <a:solidFill>
          <a:schemeClr val="accent3">
            <a:shade val="80000"/>
            <a:hueOff val="145939"/>
            <a:satOff val="-954"/>
            <a:lumOff val="163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EAFB6B-2F5B-4601-8D47-01AB414D1FA8}">
      <dsp:nvSpPr>
        <dsp:cNvPr id="0" name=""/>
        <dsp:cNvSpPr/>
      </dsp:nvSpPr>
      <dsp:spPr>
        <a:xfrm>
          <a:off x="600870" y="1132875"/>
          <a:ext cx="700740" cy="700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Review data and technology</a:t>
          </a:r>
          <a:endParaRPr lang="en-US" sz="1000" kern="1200" dirty="0"/>
        </a:p>
      </dsp:txBody>
      <dsp:txXfrm>
        <a:off x="600870" y="1132875"/>
        <a:ext cx="700740" cy="700740"/>
      </dsp:txXfrm>
    </dsp:sp>
    <dsp:sp modelId="{B2EBE819-4AD5-4840-B7D1-B51FD3F3BE77}">
      <dsp:nvSpPr>
        <dsp:cNvPr id="0" name=""/>
        <dsp:cNvSpPr/>
      </dsp:nvSpPr>
      <dsp:spPr>
        <a:xfrm>
          <a:off x="761412" y="39103"/>
          <a:ext cx="3630200" cy="3630200"/>
        </a:xfrm>
        <a:prstGeom prst="circularArrow">
          <a:avLst>
            <a:gd name="adj1" fmla="val 3764"/>
            <a:gd name="adj2" fmla="val 234864"/>
            <a:gd name="adj3" fmla="val 13559443"/>
            <a:gd name="adj4" fmla="val 12338313"/>
            <a:gd name="adj5" fmla="val 4391"/>
          </a:avLst>
        </a:prstGeom>
        <a:solidFill>
          <a:schemeClr val="accent3">
            <a:shade val="80000"/>
            <a:hueOff val="182424"/>
            <a:satOff val="-1193"/>
            <a:lumOff val="204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D4C8A-53F0-43A0-BB97-6BFEA5FA0485}">
      <dsp:nvSpPr>
        <dsp:cNvPr id="0" name=""/>
        <dsp:cNvSpPr/>
      </dsp:nvSpPr>
      <dsp:spPr>
        <a:xfrm>
          <a:off x="1502827" y="1856"/>
          <a:ext cx="700740" cy="700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Review and manage models</a:t>
          </a:r>
          <a:endParaRPr lang="en-US" sz="1000" kern="1200" dirty="0"/>
        </a:p>
      </dsp:txBody>
      <dsp:txXfrm>
        <a:off x="1502827" y="1856"/>
        <a:ext cx="700740" cy="700740"/>
      </dsp:txXfrm>
    </dsp:sp>
    <dsp:sp modelId="{363695B9-A121-4007-9587-7A482EA1C2D2}">
      <dsp:nvSpPr>
        <dsp:cNvPr id="0" name=""/>
        <dsp:cNvSpPr/>
      </dsp:nvSpPr>
      <dsp:spPr>
        <a:xfrm>
          <a:off x="761412" y="39103"/>
          <a:ext cx="3630200" cy="3630200"/>
        </a:xfrm>
        <a:prstGeom prst="circularArrow">
          <a:avLst>
            <a:gd name="adj1" fmla="val 3764"/>
            <a:gd name="adj2" fmla="val 234864"/>
            <a:gd name="adj3" fmla="val 16740766"/>
            <a:gd name="adj4" fmla="val 15424370"/>
            <a:gd name="adj5" fmla="val 4391"/>
          </a:avLst>
        </a:prstGeom>
        <a:solidFill>
          <a:schemeClr val="accent3">
            <a:shade val="80000"/>
            <a:hueOff val="218909"/>
            <a:satOff val="-1431"/>
            <a:lumOff val="2455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C362C-B8EB-FD47-9516-07D42DF4EB3B}" type="datetimeFigureOut">
              <a:rPr lang="en-US" smtClean="0"/>
              <a:pPr/>
              <a:t>8/25/2014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1A449-D09B-FB4B-806A-76724AC5FB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945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2F74A-12B1-374E-80C1-2FDEFD7DEBF6}" type="datetimeFigureOut">
              <a:rPr lang="en-US" smtClean="0"/>
              <a:pPr/>
              <a:t>8/25/2014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704850"/>
            <a:ext cx="4695825" cy="35226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61788"/>
            <a:ext cx="5661660" cy="422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CD387-5C10-F04B-A125-F0EA107DEF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96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0" y="4625436"/>
            <a:ext cx="7759700" cy="962563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2120F1-9931-5144-8579-2441D6C0DD32}" type="datetime1">
              <a:rPr lang="en-US" smtClean="0"/>
              <a:pPr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9B1B-521F-F040-A936-9C24B7C3F03A}" type="datetime1">
              <a:rPr lang="en-US" smtClean="0"/>
              <a:pPr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0697-3A82-494B-A2A9-9056C0181C76}" type="datetime1">
              <a:rPr lang="en-US" smtClean="0"/>
              <a:pPr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8DF4-C6BF-7F42-B138-795ED59850A4}" type="datetime1">
              <a:rPr lang="en-US" smtClean="0"/>
              <a:pPr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A17B-7185-6C44-A552-058DC86AD96F}" type="datetime1">
              <a:rPr lang="en-US" smtClean="0"/>
              <a:pPr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B613-38D3-1149-A0A4-2A57BFB6831E}" type="datetime1">
              <a:rPr lang="en-US" smtClean="0"/>
              <a:pPr/>
              <a:t>8/25/2014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352F-42AA-1A4A-BD42-9B228A48C236}" type="datetime1">
              <a:rPr lang="en-US" smtClean="0"/>
              <a:pPr/>
              <a:t>8/25/2014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281E-5358-9348-B9AE-FA8A5F98086C}" type="datetime1">
              <a:rPr lang="en-US" smtClean="0"/>
              <a:pPr/>
              <a:t>8/25/2014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3C27-B94C-214A-AD40-E117D03A6D82}" type="datetime1">
              <a:rPr lang="en-US" smtClean="0"/>
              <a:pPr/>
              <a:t>8/25/2014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218D-3333-E24A-A5A0-456EBB6100E7}" type="datetime1">
              <a:rPr lang="en-US" smtClean="0"/>
              <a:pPr/>
              <a:t>8/25/2014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A7FE-19C1-714A-BBBC-D934D8657335}" type="datetime1">
              <a:rPr lang="en-US" smtClean="0"/>
              <a:pPr/>
              <a:t>8/25/2014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391EC-ACC5-D54E-8D06-C2561D95A2AA}" type="datetime1">
              <a:rPr lang="en-US" smtClean="0"/>
              <a:pPr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126163"/>
            <a:ext cx="9144000" cy="1588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1417638"/>
            <a:ext cx="9144000" cy="1588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" name="Picture 9" descr="DESB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493474" y="6260130"/>
            <a:ext cx="2035776" cy="4541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66666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2: BA at the Strategic Level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/>
              <a:t>Prof. Mike Boyle</a:t>
            </a:r>
          </a:p>
          <a:p>
            <a:pPr algn="ctr"/>
            <a:r>
              <a:rPr lang="en-US" dirty="0" smtClean="0"/>
              <a:t>Department of Operations and Information Systems</a:t>
            </a:r>
          </a:p>
          <a:p>
            <a:pPr algn="ctr"/>
            <a:r>
              <a:rPr lang="en-US" dirty="0" smtClean="0"/>
              <a:t>University of Utah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 and Strategy: Scenario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498600"/>
            <a:ext cx="2514600" cy="4525963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Four common </a:t>
            </a:r>
            <a:r>
              <a:rPr lang="en-US" sz="2400" dirty="0" smtClean="0"/>
              <a:t>scenarios, increasing in degree of:</a:t>
            </a:r>
          </a:p>
          <a:p>
            <a:pPr lvl="1"/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Integration </a:t>
            </a:r>
            <a:r>
              <a:rPr lang="en-US" sz="2000" dirty="0" smtClean="0"/>
              <a:t>between BA and Strategy</a:t>
            </a:r>
          </a:p>
          <a:p>
            <a:pPr lvl="1"/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BA competency </a:t>
            </a:r>
            <a:r>
              <a:rPr lang="en-US" sz="2000" dirty="0" smtClean="0"/>
              <a:t>(i.e. technical and analysis)</a:t>
            </a:r>
          </a:p>
          <a:p>
            <a:pPr lvl="1"/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Investment</a:t>
            </a:r>
            <a:r>
              <a:rPr lang="en-US" sz="2000" dirty="0" smtClean="0"/>
              <a:t> in BA (i.e. people, technologies,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929" y="1981200"/>
            <a:ext cx="6096414" cy="309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831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1: Separate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17800"/>
            <a:ext cx="8229600" cy="34083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Common attributes:</a:t>
            </a:r>
          </a:p>
          <a:p>
            <a:pPr lvl="1"/>
            <a:r>
              <a:rPr lang="en-US" dirty="0" smtClean="0"/>
              <a:t>Data is used to answer ad hoc questions (i.e. reactive vs. proactive)</a:t>
            </a:r>
          </a:p>
          <a:p>
            <a:pPr lvl="1"/>
            <a:r>
              <a:rPr lang="en-US" dirty="0"/>
              <a:t>No feedback loop from BA to Strategy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Staff likely to have very general skills only somewhat related to analytics technologies and data science</a:t>
            </a:r>
          </a:p>
          <a:p>
            <a:pPr lvl="1"/>
            <a:r>
              <a:rPr lang="en-US" dirty="0"/>
              <a:t>Limited and/or </a:t>
            </a:r>
            <a:r>
              <a:rPr lang="en-US" dirty="0" err="1"/>
              <a:t>siloed</a:t>
            </a:r>
            <a:r>
              <a:rPr lang="en-US" dirty="0"/>
              <a:t> and/or low quality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1784350"/>
            <a:ext cx="67818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71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2: Coordinated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16200"/>
            <a:ext cx="8229600" cy="3509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Common attributes:</a:t>
            </a:r>
          </a:p>
          <a:p>
            <a:pPr lvl="1"/>
            <a:r>
              <a:rPr lang="en-US" dirty="0" smtClean="0"/>
              <a:t>BA function is performing monitoring of individual functions’ achievement of targets set by the Strategy process</a:t>
            </a:r>
          </a:p>
          <a:p>
            <a:pPr lvl="1"/>
            <a:r>
              <a:rPr lang="en-US" dirty="0"/>
              <a:t>No feedback loop from BA to Strategy process</a:t>
            </a:r>
            <a:endParaRPr lang="en-US" dirty="0" smtClean="0"/>
          </a:p>
          <a:p>
            <a:pPr lvl="1"/>
            <a:r>
              <a:rPr lang="en-US" dirty="0" smtClean="0"/>
              <a:t>Relatively small investments made in technologies and staff responsible for the monitoring/reporting function</a:t>
            </a:r>
          </a:p>
          <a:p>
            <a:pPr lvl="1"/>
            <a:r>
              <a:rPr lang="en-US" dirty="0" smtClean="0"/>
              <a:t>Through consistent use/visibility data quality, integration and breadth improves relative to Separate Scenario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1651000"/>
            <a:ext cx="72580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417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2: </a:t>
            </a:r>
            <a:r>
              <a:rPr lang="en-US" dirty="0" smtClean="0"/>
              <a:t>Coordinated (cont’d)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1486065"/>
            <a:ext cx="7493000" cy="4582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680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Targets should be:</a:t>
            </a:r>
          </a:p>
          <a:p>
            <a:pPr lvl="1"/>
            <a:r>
              <a:rPr lang="en-US" b="1" dirty="0" smtClean="0"/>
              <a:t>S</a:t>
            </a:r>
            <a:r>
              <a:rPr lang="en-US" dirty="0" smtClean="0"/>
              <a:t>pecific: increase 200% vs. increase “a lot”</a:t>
            </a:r>
          </a:p>
          <a:p>
            <a:pPr lvl="1"/>
            <a:r>
              <a:rPr lang="en-US" b="1" dirty="0" smtClean="0"/>
              <a:t>M</a:t>
            </a:r>
            <a:r>
              <a:rPr lang="en-US" dirty="0" smtClean="0"/>
              <a:t>easurable: quantitative (even if it’s imperfect) vs. qualitative</a:t>
            </a:r>
          </a:p>
          <a:p>
            <a:pPr lvl="1"/>
            <a:r>
              <a:rPr lang="en-US" b="1" dirty="0" smtClean="0"/>
              <a:t>A</a:t>
            </a:r>
            <a:r>
              <a:rPr lang="en-US" dirty="0" smtClean="0"/>
              <a:t>greed upon: ownership and accountability are necessary for achievement</a:t>
            </a:r>
          </a:p>
          <a:p>
            <a:pPr lvl="1"/>
            <a:r>
              <a:rPr lang="en-US" b="1" dirty="0" smtClean="0"/>
              <a:t>R</a:t>
            </a:r>
            <a:r>
              <a:rPr lang="en-US" dirty="0" smtClean="0"/>
              <a:t>ealistic: if it is not realistic, it won’t likely be agreed upon</a:t>
            </a:r>
          </a:p>
          <a:p>
            <a:pPr lvl="1"/>
            <a:r>
              <a:rPr lang="en-US" b="1" dirty="0" smtClean="0"/>
              <a:t>T</a:t>
            </a:r>
            <a:r>
              <a:rPr lang="en-US" dirty="0" smtClean="0"/>
              <a:t>ime-bound: if a deadline is not set when to stop and reassess will be unknown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54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3: Dialogue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2957"/>
            <a:ext cx="8229600" cy="334320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Common attributes:</a:t>
            </a:r>
          </a:p>
          <a:p>
            <a:pPr lvl="1"/>
            <a:r>
              <a:rPr lang="en-US" dirty="0"/>
              <a:t>BA function is performing </a:t>
            </a:r>
            <a:r>
              <a:rPr lang="en-US" dirty="0" smtClean="0"/>
              <a:t>monitoring of processes </a:t>
            </a:r>
            <a:r>
              <a:rPr lang="en-US" b="1" dirty="0" smtClean="0"/>
              <a:t>and is providing analyses related to their performance</a:t>
            </a:r>
          </a:p>
          <a:p>
            <a:pPr lvl="2"/>
            <a:r>
              <a:rPr lang="en-US" dirty="0" smtClean="0"/>
              <a:t>Analyses support both process improvements and strategic decision-making</a:t>
            </a:r>
            <a:endParaRPr lang="en-US" dirty="0"/>
          </a:p>
          <a:p>
            <a:pPr lvl="1"/>
            <a:r>
              <a:rPr lang="en-US" dirty="0"/>
              <a:t>F</a:t>
            </a:r>
            <a:r>
              <a:rPr lang="en-US" dirty="0" smtClean="0"/>
              <a:t>eedback loop established </a:t>
            </a:r>
            <a:r>
              <a:rPr lang="en-US" dirty="0"/>
              <a:t>from BA to Strategy process</a:t>
            </a:r>
          </a:p>
          <a:p>
            <a:pPr lvl="1"/>
            <a:r>
              <a:rPr lang="en-US" dirty="0" smtClean="0"/>
              <a:t>Relatively large investment made in analysis staff; Investments in technology likely related to analysis staff productivity</a:t>
            </a:r>
            <a:endParaRPr lang="en-US" dirty="0"/>
          </a:p>
          <a:p>
            <a:pPr lvl="1"/>
            <a:r>
              <a:rPr lang="en-US" dirty="0"/>
              <a:t>Through consistent </a:t>
            </a:r>
            <a:r>
              <a:rPr lang="en-US" dirty="0" smtClean="0"/>
              <a:t>use/visibility and dialogue around data,  </a:t>
            </a:r>
            <a:r>
              <a:rPr lang="en-US" dirty="0"/>
              <a:t>quality, integration and breadth improves relative to </a:t>
            </a:r>
            <a:r>
              <a:rPr lang="en-US" dirty="0" smtClean="0"/>
              <a:t>Coordinated </a:t>
            </a:r>
            <a:r>
              <a:rPr lang="en-US" dirty="0"/>
              <a:t>Scenario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30" y="1767923"/>
            <a:ext cx="7239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417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3: Dialogue (cont’d)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058" y="1834335"/>
            <a:ext cx="6188942" cy="3702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885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4: Holistic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44417"/>
            <a:ext cx="8229600" cy="358174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Common attributes:</a:t>
            </a:r>
          </a:p>
          <a:p>
            <a:pPr lvl="1"/>
            <a:r>
              <a:rPr lang="en-US" dirty="0"/>
              <a:t>BA function is performing monitoring </a:t>
            </a:r>
            <a:r>
              <a:rPr lang="en-US" dirty="0" smtClean="0"/>
              <a:t>processes, providing </a:t>
            </a:r>
            <a:r>
              <a:rPr lang="en-US" dirty="0"/>
              <a:t>analyses related to their </a:t>
            </a:r>
            <a:r>
              <a:rPr lang="en-US" dirty="0" smtClean="0"/>
              <a:t>performance </a:t>
            </a:r>
            <a:r>
              <a:rPr lang="en-US" b="1" dirty="0" smtClean="0"/>
              <a:t>and is represented at the executive level</a:t>
            </a:r>
            <a:endParaRPr lang="en-US" b="1" dirty="0"/>
          </a:p>
          <a:p>
            <a:pPr lvl="1"/>
            <a:r>
              <a:rPr lang="en-US" dirty="0" smtClean="0"/>
              <a:t>Feedback </a:t>
            </a:r>
            <a:r>
              <a:rPr lang="en-US" dirty="0"/>
              <a:t>loop established from BA to Strategy process</a:t>
            </a:r>
          </a:p>
          <a:p>
            <a:pPr lvl="1"/>
            <a:r>
              <a:rPr lang="en-US" dirty="0"/>
              <a:t>Relatively large investment made in </a:t>
            </a:r>
            <a:r>
              <a:rPr lang="en-US" dirty="0" smtClean="0"/>
              <a:t>BA staff (technology, analysis, leadership); </a:t>
            </a:r>
            <a:r>
              <a:rPr lang="en-US" dirty="0"/>
              <a:t>Investments in </a:t>
            </a:r>
            <a:r>
              <a:rPr lang="en-US" dirty="0" smtClean="0"/>
              <a:t>BA technology are aligned with the Strategy</a:t>
            </a:r>
            <a:endParaRPr lang="en-US" dirty="0"/>
          </a:p>
          <a:p>
            <a:pPr lvl="1"/>
            <a:r>
              <a:rPr lang="en-US" dirty="0"/>
              <a:t>Through </a:t>
            </a:r>
            <a:r>
              <a:rPr lang="en-US" b="1" dirty="0" smtClean="0"/>
              <a:t>data being a priority at the highest level </a:t>
            </a:r>
            <a:r>
              <a:rPr lang="en-US" dirty="0" smtClean="0"/>
              <a:t>and consistent </a:t>
            </a:r>
            <a:r>
              <a:rPr lang="en-US" dirty="0"/>
              <a:t>use/visibility and dialogue around data,  quality, integration and breadth improves relative to </a:t>
            </a:r>
            <a:r>
              <a:rPr lang="en-US" dirty="0" smtClean="0"/>
              <a:t>Dialogue </a:t>
            </a:r>
            <a:r>
              <a:rPr lang="en-US" dirty="0"/>
              <a:t>Scenario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64" y="1662320"/>
            <a:ext cx="67913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417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4: Holistic (cont’d)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1792236"/>
            <a:ext cx="6902098" cy="344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171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Discussion: Scenario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Does it make sense for all organizations to aim </a:t>
            </a:r>
            <a:r>
              <a:rPr lang="en-US" i="1" dirty="0" smtClean="0"/>
              <a:t>for </a:t>
            </a:r>
            <a:r>
              <a:rPr lang="en-US" i="1" dirty="0" smtClean="0"/>
              <a:t>the Holistic </a:t>
            </a:r>
            <a:r>
              <a:rPr lang="en-US" i="1" dirty="0" smtClean="0"/>
              <a:t>Scenario </a:t>
            </a:r>
            <a:r>
              <a:rPr lang="en-US" i="1" dirty="0" smtClean="0"/>
              <a:t>as soon as possible</a:t>
            </a:r>
            <a:r>
              <a:rPr lang="en-US" i="1" dirty="0" smtClean="0"/>
              <a:t>?</a:t>
            </a:r>
            <a:endParaRPr lang="en-US" i="1" dirty="0"/>
          </a:p>
          <a:p>
            <a:pPr lvl="1"/>
            <a:r>
              <a:rPr lang="en-US" i="1" dirty="0" smtClean="0"/>
              <a:t>Answer: No.  It depends on competitive landscape.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6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at the Strategic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“Analytics themselves do not constitute a strategy, but using them to constitute a distinctive business capability certainly constitutes a strategy.” *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5684664"/>
            <a:ext cx="7620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Davenport et al, </a:t>
            </a:r>
            <a:r>
              <a:rPr lang="en-US" sz="1200" dirty="0" smtClean="0"/>
              <a:t>“Competing on Analytics”, </a:t>
            </a:r>
            <a:r>
              <a:rPr lang="en-US" sz="1200" dirty="0"/>
              <a:t>Harvard Business Press, (</a:t>
            </a:r>
            <a:r>
              <a:rPr lang="en-US" sz="1200" dirty="0" smtClean="0"/>
              <a:t>2007)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0075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 and Strategy: Three Perspectives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Scenario Perspective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Strategic Position Perspective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External Perspective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6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Position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1843"/>
            <a:ext cx="8229600" cy="984320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/>
              <a:t>Discussion: how would you describe the strategic position of </a:t>
            </a:r>
            <a:r>
              <a:rPr lang="en-US" i="1" dirty="0" err="1" smtClean="0"/>
              <a:t>Modcloth</a:t>
            </a:r>
            <a:r>
              <a:rPr lang="en-US" i="1" dirty="0" smtClean="0"/>
              <a:t>?</a:t>
            </a:r>
          </a:p>
          <a:p>
            <a:pPr lvl="1"/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92" y="1509484"/>
            <a:ext cx="7676447" cy="3526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17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Strategic Position </a:t>
            </a:r>
            <a:r>
              <a:rPr lang="en-US" dirty="0" smtClean="0"/>
              <a:t>Perspective: Which Information to Deliver?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Understanding the strategic position of the organization provides direction as to which information should be delivered by the BA function</a:t>
            </a:r>
          </a:p>
          <a:p>
            <a:r>
              <a:rPr lang="en-US" dirty="0" smtClean="0"/>
              <a:t>Dimensions: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Product Innovation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Customer Intimacy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Operational Efficiency</a:t>
            </a:r>
          </a:p>
          <a:p>
            <a:r>
              <a:rPr lang="en-US" dirty="0" smtClean="0"/>
              <a:t>Article “Three Paths to Market Leadership” suggests being better than the competition on one of the dimensions and equal on the two others in order to lead in a market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2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 provides “state of the art” products</a:t>
            </a:r>
          </a:p>
          <a:p>
            <a:pPr lvl="1"/>
            <a:r>
              <a:rPr lang="en-US" dirty="0" smtClean="0"/>
              <a:t>E.g. IT-based solutions, technical apparel</a:t>
            </a:r>
          </a:p>
          <a:p>
            <a:pPr lvl="1"/>
            <a:r>
              <a:rPr lang="en-US" dirty="0" smtClean="0"/>
              <a:t>BA projects are oriented around the product and related competitive marketplace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23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Intimacy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Establishing and maintaining increasingly meaningful customer relationships</a:t>
            </a:r>
          </a:p>
          <a:p>
            <a:pPr lvl="1"/>
            <a:r>
              <a:rPr lang="en-US" dirty="0" smtClean="0"/>
              <a:t>E.g. Banks, insurance companies, telecoms</a:t>
            </a:r>
          </a:p>
          <a:p>
            <a:pPr lvl="1"/>
            <a:r>
              <a:rPr lang="en-US" dirty="0" smtClean="0"/>
              <a:t>E.g. Companies that have high degrees of penetration in mature markets focus on: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 smtClean="0"/>
              <a:t>Retaining existing customers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 smtClean="0"/>
              <a:t>Acquiring new customers from competitors</a:t>
            </a:r>
          </a:p>
          <a:p>
            <a:pPr marL="971550" lvl="1" indent="-457200"/>
            <a:r>
              <a:rPr lang="en-US" dirty="0"/>
              <a:t>BA projects are oriented around </a:t>
            </a:r>
            <a:r>
              <a:rPr lang="en-US" dirty="0" smtClean="0"/>
              <a:t>understanding customers</a:t>
            </a:r>
          </a:p>
          <a:p>
            <a:pPr marL="971550" lvl="1" indent="-457200"/>
            <a:r>
              <a:rPr lang="en-US" i="1" dirty="0" smtClean="0"/>
              <a:t>Discussion: What are some of the differences in analyzing products as compared to customers</a:t>
            </a:r>
            <a:r>
              <a:rPr lang="en-US" i="1" dirty="0" smtClean="0"/>
              <a:t>?</a:t>
            </a:r>
            <a:endParaRPr lang="en-US" i="1" dirty="0"/>
          </a:p>
          <a:p>
            <a:pPr marL="51435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2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Efficient with the production and delivery of services and products by optimizing internal processes</a:t>
            </a:r>
          </a:p>
          <a:p>
            <a:pPr lvl="1"/>
            <a:r>
              <a:rPr lang="en-US" dirty="0" smtClean="0"/>
              <a:t>Typically capital-heavy businesses</a:t>
            </a:r>
          </a:p>
          <a:p>
            <a:pPr lvl="2"/>
            <a:r>
              <a:rPr lang="en-US" dirty="0" smtClean="0"/>
              <a:t>E.g. Cement factory</a:t>
            </a:r>
          </a:p>
          <a:p>
            <a:pPr lvl="3"/>
            <a:r>
              <a:rPr lang="en-US" dirty="0" smtClean="0"/>
              <a:t>Can’t be a product innovator; </a:t>
            </a:r>
            <a:r>
              <a:rPr lang="en-US" dirty="0"/>
              <a:t>c</a:t>
            </a:r>
            <a:r>
              <a:rPr lang="en-US" dirty="0" smtClean="0"/>
              <a:t>ustomer intimacy is less relevant compared to price and availability</a:t>
            </a:r>
          </a:p>
          <a:p>
            <a:pPr lvl="3"/>
            <a:r>
              <a:rPr lang="en-US" dirty="0" smtClean="0"/>
              <a:t>Therefore, compete on price and availability (i.e. an Operational Efficiency approach)</a:t>
            </a:r>
          </a:p>
          <a:p>
            <a:pPr lvl="1"/>
            <a:r>
              <a:rPr lang="en-US" dirty="0" smtClean="0"/>
              <a:t>Alternatively economies of scale businesses (i.e. the more that is produced, the cheaper it gets)</a:t>
            </a:r>
          </a:p>
          <a:p>
            <a:pPr lvl="2"/>
            <a:r>
              <a:rPr lang="en-US" dirty="0" smtClean="0"/>
              <a:t>E.g. Airlines, hotels, logistics companies, manufacturers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09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 and Strategy: Three Perspectives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Scenario Perspective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Strategic Position Perspective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External Perspective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66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Competitors</a:t>
            </a:r>
          </a:p>
          <a:p>
            <a:r>
              <a:rPr lang="en-US" dirty="0" smtClean="0"/>
              <a:t>Marketplace: current and future</a:t>
            </a:r>
          </a:p>
          <a:p>
            <a:r>
              <a:rPr lang="en-US" dirty="0" smtClean="0"/>
              <a:t>Lead or Follow?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0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Perspective: Competitors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are your competitors?</a:t>
            </a:r>
          </a:p>
          <a:p>
            <a:r>
              <a:rPr lang="en-US" dirty="0" smtClean="0"/>
              <a:t>What are their market positions?</a:t>
            </a:r>
          </a:p>
          <a:p>
            <a:r>
              <a:rPr lang="en-US" dirty="0" smtClean="0"/>
              <a:t>What are their strategies?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90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External Perspective: Marketplace – Current and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 and in the future:</a:t>
            </a:r>
          </a:p>
          <a:p>
            <a:pPr lvl="1"/>
            <a:r>
              <a:rPr lang="en-US" dirty="0" smtClean="0"/>
              <a:t>What is your market?</a:t>
            </a:r>
          </a:p>
          <a:p>
            <a:pPr lvl="2"/>
            <a:r>
              <a:rPr lang="en-US" dirty="0" smtClean="0"/>
              <a:t>Who are your customers?</a:t>
            </a:r>
          </a:p>
          <a:p>
            <a:pPr lvl="2"/>
            <a:r>
              <a:rPr lang="en-US" dirty="0" smtClean="0"/>
              <a:t>Who are your competitors?</a:t>
            </a:r>
          </a:p>
          <a:p>
            <a:pPr lvl="1"/>
            <a:r>
              <a:rPr lang="en-US" dirty="0" smtClean="0"/>
              <a:t>How are your customers changing?  Where are they heading?</a:t>
            </a:r>
          </a:p>
          <a:p>
            <a:pPr lvl="1"/>
            <a:r>
              <a:rPr lang="en-US" dirty="0" smtClean="0"/>
              <a:t>Is your market growing/shrinking?</a:t>
            </a:r>
          </a:p>
          <a:p>
            <a:pPr lvl="1"/>
            <a:r>
              <a:rPr lang="en-US" dirty="0" smtClean="0"/>
              <a:t>How would you expand your market?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5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Data-driven Decision-making at </a:t>
            </a:r>
            <a:r>
              <a:rPr lang="en-US" dirty="0" err="1" smtClean="0"/>
              <a:t>Modcloth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video: first 15 minutes</a:t>
            </a:r>
          </a:p>
        </p:txBody>
      </p:sp>
    </p:spTree>
    <p:extLst>
      <p:ext uri="{BB962C8B-B14F-4D97-AF65-F5344CB8AC3E}">
        <p14:creationId xmlns:p14="http://schemas.microsoft.com/office/powerpoint/2010/main" val="87128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External Perspective: Lead or Follow?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your strategy to lead or to follow?</a:t>
            </a:r>
          </a:p>
          <a:p>
            <a:pPr lvl="1"/>
            <a:r>
              <a:rPr lang="en-US" dirty="0" smtClean="0"/>
              <a:t>Most people default to “lead” without considering the associated risks</a:t>
            </a:r>
          </a:p>
          <a:p>
            <a:pPr lvl="1"/>
            <a:r>
              <a:rPr lang="en-US" dirty="0" smtClean="0"/>
              <a:t>Refine to “extreme lead”, “lead”, “follow”, “extreme follow”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Periodic Review of Analytical Environment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34875642"/>
              </p:ext>
            </p:extLst>
          </p:nvPr>
        </p:nvGraphicFramePr>
        <p:xfrm>
          <a:off x="409575" y="1600200"/>
          <a:ext cx="5153025" cy="387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/>
          <p:cNvSpPr/>
          <p:nvPr/>
        </p:nvSpPr>
        <p:spPr>
          <a:xfrm>
            <a:off x="635000" y="5498931"/>
            <a:ext cx="8077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400" dirty="0" smtClean="0"/>
              <a:t>Source: Davenport et al, </a:t>
            </a:r>
            <a:r>
              <a:rPr lang="ja-JP" altLang="en-US" sz="1400" dirty="0" smtClean="0"/>
              <a:t>“</a:t>
            </a:r>
            <a:r>
              <a:rPr lang="en-US" altLang="ja-JP" sz="1400" dirty="0" smtClean="0"/>
              <a:t>Analytics at Work</a:t>
            </a:r>
            <a:r>
              <a:rPr lang="ja-JP" altLang="en-US" sz="1400" dirty="0" smtClean="0"/>
              <a:t>”</a:t>
            </a:r>
            <a:r>
              <a:rPr lang="en-US" sz="1400" dirty="0" smtClean="0"/>
              <a:t> Harvard Business Press, 2010, pp. 150 - 160 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5092700" y="1752600"/>
            <a:ext cx="3721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Concept: Perform regular reviews of the components of your BAM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Davenport et al presents a good framework for this purpose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11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67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 at the Strategic Level: Two Main Related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Left-Right Arrow 4"/>
          <p:cNvSpPr/>
          <p:nvPr/>
        </p:nvSpPr>
        <p:spPr>
          <a:xfrm>
            <a:off x="3346450" y="2811934"/>
            <a:ext cx="2844800" cy="1287165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8800" y="2332131"/>
            <a:ext cx="2489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How </a:t>
            </a:r>
            <a:r>
              <a:rPr lang="en-US" sz="2800" dirty="0"/>
              <a:t>can the BA function influence the strategy process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642100" y="2332131"/>
            <a:ext cx="19177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2800" dirty="0"/>
              <a:t>How </a:t>
            </a:r>
            <a:r>
              <a:rPr lang="en-US" sz="2800" dirty="0" smtClean="0"/>
              <a:t>does </a:t>
            </a:r>
            <a:r>
              <a:rPr lang="en-US" sz="2800" dirty="0"/>
              <a:t>the strategy influence the BA function?</a:t>
            </a:r>
          </a:p>
        </p:txBody>
      </p:sp>
    </p:spTree>
    <p:extLst>
      <p:ext uri="{BB962C8B-B14F-4D97-AF65-F5344CB8AC3E}">
        <p14:creationId xmlns:p14="http://schemas.microsoft.com/office/powerpoint/2010/main" val="218807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Strategy?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Strategy</a:t>
            </a:r>
          </a:p>
          <a:p>
            <a:pPr lvl="1"/>
            <a:r>
              <a:rPr lang="en-US" dirty="0" smtClean="0"/>
              <a:t>Definition: “…description of the overall way a business is run.”</a:t>
            </a:r>
          </a:p>
          <a:p>
            <a:pPr lvl="1"/>
            <a:r>
              <a:rPr lang="en-US" dirty="0" smtClean="0"/>
              <a:t>Covers one (1) to two (2) years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pdated annually (typically)</a:t>
            </a:r>
          </a:p>
          <a:p>
            <a:pPr lvl="2"/>
            <a:r>
              <a:rPr lang="en-US" dirty="0" smtClean="0"/>
              <a:t>Relative changes vs. wholesale changes</a:t>
            </a:r>
          </a:p>
          <a:p>
            <a:pPr lvl="1"/>
            <a:r>
              <a:rPr lang="en-US" dirty="0" smtClean="0"/>
              <a:t>Purpose: allocate the organization’s business area, resources, and activities effectively within the operating marketplace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7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Strategy?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Strategy</a:t>
            </a:r>
          </a:p>
          <a:p>
            <a:pPr lvl="1"/>
            <a:r>
              <a:rPr lang="en-US" dirty="0" smtClean="0"/>
              <a:t>Concept: handle short term issues while creating competitive advantages in the longer term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2"/>
            <a:r>
              <a:rPr lang="en-US" dirty="0" smtClean="0"/>
              <a:t>A set of specific, measurable, reasonable targets to be achieved by individual parts of the organization </a:t>
            </a:r>
          </a:p>
          <a:p>
            <a:pPr lvl="2"/>
            <a:r>
              <a:rPr lang="en-US" dirty="0" smtClean="0"/>
              <a:t>Related assumptions</a:t>
            </a:r>
          </a:p>
          <a:p>
            <a:pPr lvl="1"/>
            <a:r>
              <a:rPr lang="en-US" dirty="0" smtClean="0"/>
              <a:t>Information is used </a:t>
            </a:r>
            <a:r>
              <a:rPr lang="en-US" dirty="0" smtClean="0">
                <a:solidFill>
                  <a:srgbClr val="92D050"/>
                </a:solidFill>
              </a:rPr>
              <a:t>strategically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00B0F0"/>
                </a:solidFill>
              </a:rPr>
              <a:t>coordinate</a:t>
            </a:r>
            <a:r>
              <a:rPr lang="en-US" dirty="0" smtClean="0"/>
              <a:t> processes in </a:t>
            </a:r>
            <a:r>
              <a:rPr lang="en-US" dirty="0" smtClean="0">
                <a:solidFill>
                  <a:srgbClr val="FFC000"/>
                </a:solidFill>
              </a:rPr>
              <a:t>parallel</a:t>
            </a:r>
          </a:p>
          <a:p>
            <a:pPr lvl="2"/>
            <a:r>
              <a:rPr lang="en-US" dirty="0" smtClean="0"/>
              <a:t>Information is used </a:t>
            </a:r>
            <a:r>
              <a:rPr lang="en-US" dirty="0" smtClean="0">
                <a:solidFill>
                  <a:srgbClr val="92D050"/>
                </a:solidFill>
              </a:rPr>
              <a:t>tactically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00B0F0"/>
                </a:solidFill>
              </a:rPr>
              <a:t>execute on and improve</a:t>
            </a:r>
            <a:r>
              <a:rPr lang="en-US" dirty="0" smtClean="0"/>
              <a:t> processes in </a:t>
            </a:r>
            <a:r>
              <a:rPr lang="en-US" dirty="0" smtClean="0">
                <a:solidFill>
                  <a:srgbClr val="FFC000"/>
                </a:solidFill>
              </a:rPr>
              <a:t>serial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84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Setting</a:t>
            </a:r>
            <a:r>
              <a:rPr lang="en-US" baseline="0" dirty="0" smtClean="0"/>
              <a:t> Key Performance Indicators (KPIs)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Purpose: KPIs measuring points linking activities to objectives</a:t>
            </a:r>
          </a:p>
          <a:p>
            <a:r>
              <a:rPr lang="en-US" dirty="0" smtClean="0"/>
              <a:t>Guidance:</a:t>
            </a:r>
          </a:p>
          <a:p>
            <a:pPr lvl="1"/>
            <a:r>
              <a:rPr lang="en-US" dirty="0" smtClean="0"/>
              <a:t>Have only a few</a:t>
            </a:r>
          </a:p>
          <a:p>
            <a:pPr lvl="1"/>
            <a:r>
              <a:rPr lang="en-US" dirty="0" smtClean="0"/>
              <a:t>Make sure each one is an effective link from the activities of groups and individuals to a given objective (either departmental or organizational)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22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Vision, Mission and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Vision: “…long term goals…”</a:t>
            </a:r>
          </a:p>
          <a:p>
            <a:r>
              <a:rPr lang="en-US" dirty="0" smtClean="0"/>
              <a:t>Mission: “…brief outline of how to achieve long term goals…”</a:t>
            </a:r>
          </a:p>
          <a:p>
            <a:r>
              <a:rPr lang="en-US" dirty="0" smtClean="0"/>
              <a:t>Strategy: (see previous slides for simple definition and other details)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3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 and Strategy: Three Perspectives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Scenario Perspective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Strategic Position Perspective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External Perspective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7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5888</TotalTime>
  <Words>1283</Words>
  <Application>Microsoft Office PowerPoint</Application>
  <PresentationFormat>On-screen Show (4:3)</PresentationFormat>
  <Paragraphs>182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Lecture 2: BA at the Strategic Level</vt:lpstr>
      <vt:lpstr>BA at the Strategic Level</vt:lpstr>
      <vt:lpstr>Data-driven Decision-making at Modcloth</vt:lpstr>
      <vt:lpstr>BA at the Strategic Level: Two Main Related Questions</vt:lpstr>
      <vt:lpstr>What is a Strategy?</vt:lpstr>
      <vt:lpstr>What is a Strategy? (cont’d)</vt:lpstr>
      <vt:lpstr>Setting Key Performance Indicators (KPIs)</vt:lpstr>
      <vt:lpstr>Vision, Mission and Strategy</vt:lpstr>
      <vt:lpstr>BA and Strategy: Three Perspectives</vt:lpstr>
      <vt:lpstr>BA and Strategy: Scenario Perspective</vt:lpstr>
      <vt:lpstr>Scenario 1: Separate</vt:lpstr>
      <vt:lpstr>Scenario 2: Coordinated</vt:lpstr>
      <vt:lpstr>Scenario 2: Coordinated (cont’d)</vt:lpstr>
      <vt:lpstr>SMART Targets</vt:lpstr>
      <vt:lpstr>Scenario 3: Dialogue</vt:lpstr>
      <vt:lpstr>Scenario 3: Dialogue (cont’d)</vt:lpstr>
      <vt:lpstr>Scenario 4: Holistic</vt:lpstr>
      <vt:lpstr>Scenario 4: Holistic (cont’d)</vt:lpstr>
      <vt:lpstr>Discussion: Scenario Perspective</vt:lpstr>
      <vt:lpstr>BA and Strategy: Three Perspectives</vt:lpstr>
      <vt:lpstr>Strategic Position Perspective</vt:lpstr>
      <vt:lpstr>Strategic Position Perspective: Which Information to Deliver?</vt:lpstr>
      <vt:lpstr>Product Innovation</vt:lpstr>
      <vt:lpstr>Customer Intimacy</vt:lpstr>
      <vt:lpstr>Operational Efficiency</vt:lpstr>
      <vt:lpstr>BA and Strategy: Three Perspectives</vt:lpstr>
      <vt:lpstr>External Perspective</vt:lpstr>
      <vt:lpstr>External Perspective: Competitors</vt:lpstr>
      <vt:lpstr>External Perspective: Marketplace – Current and Future</vt:lpstr>
      <vt:lpstr>External Perspective: Lead or Follow?</vt:lpstr>
      <vt:lpstr>Periodic Review of Analytical Environment Framework</vt:lpstr>
      <vt:lpstr>Appendix</vt:lpstr>
    </vt:vector>
  </TitlesOfParts>
  <Company>self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Business Plan</dc:title>
  <dc:creator>Anthony Power</dc:creator>
  <cp:lastModifiedBy>mboyle</cp:lastModifiedBy>
  <cp:revision>207</cp:revision>
  <dcterms:created xsi:type="dcterms:W3CDTF">2010-09-20T17:57:11Z</dcterms:created>
  <dcterms:modified xsi:type="dcterms:W3CDTF">2014-08-26T05:37:56Z</dcterms:modified>
</cp:coreProperties>
</file>