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1" r:id="rId2"/>
    <p:sldId id="456" r:id="rId3"/>
    <p:sldId id="454" r:id="rId4"/>
    <p:sldId id="457" r:id="rId5"/>
    <p:sldId id="458" r:id="rId6"/>
    <p:sldId id="459" r:id="rId7"/>
    <p:sldId id="460" r:id="rId8"/>
    <p:sldId id="463" r:id="rId9"/>
    <p:sldId id="461" r:id="rId10"/>
    <p:sldId id="478" r:id="rId11"/>
    <p:sldId id="479" r:id="rId12"/>
    <p:sldId id="480" r:id="rId13"/>
    <p:sldId id="464" r:id="rId14"/>
    <p:sldId id="481" r:id="rId15"/>
    <p:sldId id="465" r:id="rId16"/>
    <p:sldId id="466" r:id="rId17"/>
    <p:sldId id="482" r:id="rId18"/>
    <p:sldId id="467" r:id="rId19"/>
    <p:sldId id="468" r:id="rId20"/>
    <p:sldId id="472" r:id="rId21"/>
    <p:sldId id="471" r:id="rId22"/>
    <p:sldId id="474" r:id="rId23"/>
    <p:sldId id="475" r:id="rId24"/>
    <p:sldId id="473" r:id="rId25"/>
    <p:sldId id="483" r:id="rId26"/>
    <p:sldId id="469" r:id="rId27"/>
    <p:sldId id="470" r:id="rId28"/>
    <p:sldId id="452" r:id="rId29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004" autoAdjust="0"/>
  </p:normalViewPr>
  <p:slideViewPr>
    <p:cSldViewPr snapToGrid="0">
      <p:cViewPr>
        <p:scale>
          <a:sx n="85" d="100"/>
          <a:sy n="85" d="100"/>
        </p:scale>
        <p:origin x="-2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 about strengths and weaknesses of lead and lag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3: </a:t>
            </a:r>
            <a:r>
              <a:rPr lang="en-US" dirty="0" smtClean="0"/>
              <a:t>BA at the Functional Level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Operations: @ point A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472551"/>
            <a:ext cx="7105650" cy="3018650"/>
            <a:chOff x="647700" y="2167751"/>
            <a:chExt cx="7105650" cy="3018650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914400" y="4812952"/>
              <a:ext cx="406400" cy="373449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6200000">
              <a:off x="946150" y="3868964"/>
              <a:ext cx="342900" cy="2921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 rot="13041859">
            <a:off x="4475737" y="4999237"/>
            <a:ext cx="900080" cy="2921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56" y="3358243"/>
            <a:ext cx="2209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1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</a:t>
            </a:r>
            <a:r>
              <a:rPr lang="en-US" dirty="0"/>
              <a:t>: @ point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472551"/>
            <a:ext cx="7105650" cy="2982099"/>
            <a:chOff x="647700" y="2167751"/>
            <a:chExt cx="7105650" cy="2982099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847270" y="3911600"/>
              <a:ext cx="342900" cy="2921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/>
          <p:cNvSpPr/>
          <p:nvPr/>
        </p:nvSpPr>
        <p:spPr>
          <a:xfrm rot="13041859">
            <a:off x="4725210" y="4789750"/>
            <a:ext cx="900080" cy="2921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3374572"/>
            <a:ext cx="22002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cdn2.iconfinder.com/data/icons/picons-essentials/71/smiley_neutral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2" y="5054593"/>
            <a:ext cx="631032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@ point </a:t>
            </a:r>
            <a:r>
              <a:rPr lang="en-US" dirty="0" smtClean="0"/>
              <a:t>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472551"/>
            <a:ext cx="7105650" cy="2982099"/>
            <a:chOff x="647700" y="2167751"/>
            <a:chExt cx="7105650" cy="2982099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945243" y="3924300"/>
              <a:ext cx="342900" cy="2921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/>
          <p:cNvSpPr/>
          <p:nvPr/>
        </p:nvSpPr>
        <p:spPr>
          <a:xfrm rot="6061300">
            <a:off x="5590626" y="3136599"/>
            <a:ext cx="900080" cy="2921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led.m29.coreserver.jp/suzukiyurie/wp-content/uploads/1380554665_monotone_smiley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24" y="5017387"/>
            <a:ext cx="669498" cy="6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7" y="3333750"/>
            <a:ext cx="22193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7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Trip to the Summerhouse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Discussion: What is the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Lag Information </a:t>
            </a:r>
            <a:r>
              <a:rPr lang="en-US" i="1" dirty="0" smtClean="0"/>
              <a:t>in this case?</a:t>
            </a:r>
          </a:p>
          <a:p>
            <a:pPr lvl="1"/>
            <a:r>
              <a:rPr lang="en-US" dirty="0" smtClean="0"/>
              <a:t>E.g.: Progress entries each minute during the trip</a:t>
            </a:r>
          </a:p>
          <a:p>
            <a:r>
              <a:rPr lang="en-US" i="1" dirty="0" smtClean="0"/>
              <a:t>Discussion: What is some potential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Lead Information </a:t>
            </a:r>
            <a:r>
              <a:rPr lang="en-US" i="1" dirty="0" smtClean="0"/>
              <a:t>in this case?</a:t>
            </a:r>
          </a:p>
          <a:p>
            <a:pPr lvl="1"/>
            <a:r>
              <a:rPr lang="en-US" dirty="0" smtClean="0"/>
              <a:t>E.g.: Using a predictive model fit with historical trip data to predict an estimated time of arrival for the current trip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Lag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Lead</a:t>
            </a:r>
            <a:r>
              <a:rPr lang="en-US" sz="2800" dirty="0" smtClean="0"/>
              <a:t> information @ point C:</a:t>
            </a:r>
          </a:p>
          <a:p>
            <a:pPr lvl="1"/>
            <a:r>
              <a:rPr lang="en-US" sz="2400" dirty="0" smtClean="0"/>
              <a:t>What are the strengths and weaknesses of each approach?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574149"/>
            <a:ext cx="7105650" cy="2982099"/>
            <a:chOff x="647700" y="2167751"/>
            <a:chExt cx="7105650" cy="2982099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945243" y="3924300"/>
              <a:ext cx="342900" cy="2921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/>
          <p:cNvSpPr/>
          <p:nvPr/>
        </p:nvSpPr>
        <p:spPr>
          <a:xfrm rot="6061300">
            <a:off x="5590626" y="3136599"/>
            <a:ext cx="900080" cy="2921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led.m29.coreserver.jp/suzukiyurie/wp-content/uploads/1380554665_monotone_smiley_s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24" y="5089957"/>
            <a:ext cx="669498" cy="6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7" y="3333750"/>
            <a:ext cx="22193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82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Trip to the Summerhouse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516572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What does it indicate when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KPI</a:t>
            </a:r>
            <a:r>
              <a:rPr lang="en-US" sz="2800" dirty="0" smtClean="0"/>
              <a:t>s are not being met?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Strategic focus issue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Strategy</a:t>
            </a:r>
            <a:r>
              <a:rPr lang="en-US" sz="2400" dirty="0" smtClean="0"/>
              <a:t>)</a:t>
            </a:r>
          </a:p>
          <a:p>
            <a:pPr marL="1314450" lvl="2" indent="-457200"/>
            <a:r>
              <a:rPr lang="en-US" sz="2000" dirty="0" smtClean="0"/>
              <a:t>E.g. not enough focus on item</a:t>
            </a:r>
          </a:p>
          <a:p>
            <a:pPr marL="1314450" lvl="2" indent="-457200"/>
            <a:r>
              <a:rPr lang="en-US" sz="2000" dirty="0" smtClean="0"/>
              <a:t>E.g. focusing on an inefficient 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Execution capability/resource issue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Functional</a:t>
            </a:r>
            <a:r>
              <a:rPr lang="en-US" sz="2400" dirty="0" smtClean="0"/>
              <a:t>)</a:t>
            </a:r>
          </a:p>
          <a:p>
            <a:pPr marL="1314450" lvl="2" indent="-457200"/>
            <a:r>
              <a:rPr lang="en-US" sz="2000" dirty="0" smtClean="0"/>
              <a:t>E.g. ineffective project management/execution</a:t>
            </a:r>
          </a:p>
          <a:p>
            <a:pPr marL="1314450" lvl="2" indent="-457200"/>
            <a:r>
              <a:rPr lang="en-US" sz="2000" dirty="0" smtClean="0"/>
              <a:t>E.g. insufficient technical skill/experience</a:t>
            </a:r>
          </a:p>
          <a:p>
            <a:pPr lvl="1"/>
            <a:r>
              <a:rPr lang="en-US" sz="2400" dirty="0" smtClean="0"/>
              <a:t>Likely it is partly due to #1 and partly due to #2</a:t>
            </a:r>
          </a:p>
          <a:p>
            <a:pPr lvl="1"/>
            <a:r>
              <a:rPr lang="en-US" sz="2400" dirty="0" smtClean="0"/>
              <a:t>E.g. In football, there is an ongoing argument: “Is it the play-calling or the execution?”</a:t>
            </a:r>
          </a:p>
          <a:p>
            <a:pPr lvl="2"/>
            <a:r>
              <a:rPr lang="en-US" sz="2000" dirty="0" smtClean="0"/>
              <a:t>Answer: It depends who you ask and how they are incented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AutoShape 2" descr="data:image/jpeg;base64,/9j/4AAQSkZJRgABAQAAAQABAAD/2wCEAAkGBhMSEBUUExQWFBQVFhcWFxUXFRcVHBkYGBQXFBcXGBgaHCYeFxojGhQYHy8gJCcpLCwsFx8xNTAqNSYrLCkBCQoKDgwOGg8PGi0kHyUpKS4uLy0tKiksKS0pLiksLy8tLC41LCwsKSwtKSwpLC4tKTAsLCwpLCwtLywqKSwuKv/AABEIAK8BHwMBIgACEQEDEQH/xAAcAAEAAQUBAQAAAAAAAAAAAAAABQECAwQGBwj/xABBEAABAwIDBAYIBAQFBQEAAAABAAIRAyEEEjEFQVFhBiJxgZHwBxMyQqGxwdEUUuHxI2JygjNDU5KjNGNzg6Ik/8QAGwEBAAMBAQEBAAAAAAAAAAAAAAECAwUEBgf/xAAvEQACAQIEBAQGAgMAAAAAAAAAAQIDEQQSITEFQVGRYXGBoRMiMrHR8AbhFELB/9oADAMBAAIRAxEAPwDw1ERAEREAREQBERAEREAREQBERAEREARFlpYdztB3oDEi3mbP0k+CzNwrB7s+fsrZQRaKUNNu5rZvqPPK6qMOIuGzvho70ykXIpFLGi38ovyWN+DaRYafb4plFyNRSVLZef2QeZ1A+Has9Xo08NlrgSIsRl1B0J105KLMkhkWSth3MMOaWnmFjUAIiIAiIgCIiAIiIAiIgCIiAIiIAiIgCIiAIiIAiIgCq1pJgXKAKUwuFyj+Y68r6BSlcFuGwIFzc/D9VsE8N9ihvy59m/gtDEY46NsOO8/ZX0RBuF0DrGORI+/eqNrM/M1RJKoq5hYmWcd3IyFa8giC6O+O7kounVLTIMLpOieyfxmOw+Gsz1xGdw1DA0vdlm05WmJm5RzSTbFiMpUczwBJI3CdOalcNsi4LiDGrQdx42JELqel3RtuBxb6FP8Aw+q9sAFzmP8AZD/zEOa5snh2qJDhpMntiwjhIHj4KYtSSkuZNhQYWghthANiLjjHCZ8VdWdlkGCTBEDjLbXBJsBvlWvaS2QDB1iDvve1llGaLtkiNDr1rcZ9ntVga1WiyoHAyRrdp5b5nlINpUBtHYOWTTkj8p113ceMfErowbkROtjqQQbggdtz8FjYYgA6zIuDG8EX3xfh8DVwcOintt7KJBqtH9QHiTw8LKBWbVgERFACIiAIiIAiIgCIiAIiIAiIgCIqgICiLZpYInWw8lZ2YNs7yOZ+MW3qbAj0Up6lotA+fHj2K6nTGoA+qnKRcw4PC5bnXdy/VbZPDw08hWh3nh2qrj3q6BixdqbotMfE3UUpXEMJYQASbKO/Du/KfAqkgjGizfhHb4b2mPhqrg1o0Bed24fcqLEmFlMnQE9i6voHtVuE2rg61TqsDsj3SIbnY6iXEzAAD8x5LnXUqhgOBY08QWtHgEcwtOWm7MN5sATvhp3dt+zRJQzRa6i57J6W8rtpaezhqYJg2PrKrhcHWHfEcQuLYQZ1Nw79eJ+8LncPj8RF6ki3tHNYDKI7AAOwALaZtOLFoO82LdSDu3W0+ymnHJBR6Bu5NMfcCDoXcuOupuJ3rJWxrrgtE7rxYdYgzPjzUdS27TynM0iQQPeEkWAtYSpB+06bxDXtcTrcA3tBDtbHmrgta4TvE8dTyk9/isNVm8GZ0HL9j87K9r5taQR7xJndbhb9991SoCACYMm30PbPDd3oDEXHKQQdJAmJneLcZ8lcfjsPkqObum3Zu7V1lR06HTflA3/Kfme/Wx+y2VbF0OaLOI133I1EHt+sNXByiLc2jst9EgOgg6OGltRyI4LTWYCIiAIiIAiIgCIiAIqtaSYGqkKeBAF7n4KUrg02YVxEgfT5ocK4ECNVKkjwVTccRp9CrZSLkY3Au3wO0/ZbuEotA0g8/us7gPO9VJjzClKwLHU1YG6cZked6ykd4+3JWv59/hqpINepd4IG4j6rMyn393f81X1gOhQ92/XzbeoJB8+fqrYM28OesgrJHmOX6qhKkgse2WkT2HdqCFtdHujhxVY03YmnRDWF7n1XFrQ0EA3OrusLW33WvfjZbexsCK2JpUi/J617aectLg0uMNOWRNyBrvWdT6W72033t6cyVudTh+j+w8LetiauNePcotLWE8nC0/8AsWxjOnGG9VUw2C2dTpitTdTLjBqkOaW+ywFziJkdYrs9l+h3B071nVMQeDnerb3NZB7i4rsNm7HoYduWhRp0gdcjGtntgXPavk63E8Knf56j8Xlj2VvdHsjSl4Ii+h+1Didn0i1+WqxgpVAW3ZWpgNe17DBBkTFjB3aqH6bbUrHDuoVKLmCqBRLmuFT1jqj2A+payajw2kKzzLARlAgzKncZ0YBxBxNCq7D13ACoWhrmVQ32fW03WcRoHCHQdVXCdG//ANAxNeqa9ZjS2lLQxlIOEPNNgmHO3uJJi2i5UKtCFX4y23S1un0vta/N8tbX0NWpNWOG6T7b6P4ku9a4sqyQalOjWpvBFut1AHER7wOi8z2nhMO1x/D4h1ency6m6m5t7C5g23iNNAu+6YekLDVKtSjW2YypVpudTc6s8Aggx1XNbmjfqLQV5pWfJJAawT7LcxA5AucXbt5K+v4bRlThrnS6SlGS9Lar2PHVab5FtMTyjdOiNaJt4jkUbO+J71cPIGn21+a6pkXMrEaZh3kcu/VZmbSfoSHDm0SPCywN7beefBUM8SpBJUtoN0c12m49ka6RCzfjmz1XHvkXvztv0jXxhoOt/NtFeO/48kBKV2NqMIdoeBFomPiBcd65OpTLSQdRZTQ5EjfY+C0NpU7h3Gx8PPgqyQNJERUJCIiAIiIAiIgN3ZzNXRyn5rezX89gWpgXdQ9vZuW0DpMTbfv1t4LRbEEv0d6NVcbXFGiBMZnOd7LG6Znb9bAb/Ej0NvoOZkvi35+IpNyz/SXTH9yhvQ9t2lQxNSlVIb+IFNtNx0zML4YTuLvWW4lsakT7SvlOL8RxWHr/AA6byxsraLXv46Hro04SjdniG2PQ/jaIJpFmJbwb/Df/ALHHKe508uPE1qTmPcx7XMe32mOBa4b7tcARYr6lUVt/oxhsazLiKYfHsv8AZe3+l4uNNNDvlZYX+Qzi7YhXXVaPts/YmeHX+p82PYDF4i4896qV2PTD0Y18GHVKZNfDiSXAddg/7jRqAPfbbWQ1cW0/fu7V9XQr068M9N3R5JRcXZlGUhJPFUNQTG/zxVzxKpTZAG+N62KlHNJ/ff5Cq50a8dd3er26K2mzd85+qAtB7PNvotjZlJ7q9EU5NQ1GZAPz5xHOJhVwWzalZ7aVJjqlRxgNaJJ58GgTcmw38V7V0A9GjMDFasRUxJFo9mlIghnFxFi7hYRJnn4/H08JC8t3suv9GtOm5vQ7lERfmx0giLLh6GbsWlOnKpLLHchu2rPD/TXsP1eMp4hogV2Frrf5lPKJJ4lhb/sK8+FvuvffTbs1rtmCoAAaNam7ucTSI/5PgvBsq/ReG5v8aMZO7Wnbb2sc2p9TaFENLocS3Trax2tmSNbjTncLPi9m1KYkgFpEio3rNPCd4txC14W/sTbJp2fJYSZbvZeJHLiPDn0ChHP/AG/RDp+q6baGwWVG56UNJE29l033aEzqFzj2QS10ggwQdxCAw03jdNjH7ePwWRoPn91UutZWtqHyEIFzyP2WvjfY+PyH1W20z57lixA6ruwqGSRCIizJCIiAIiIAiIgNzAVIkb9e7et1wn4eeaiKb4IPBSrHh4keeRV4sgvYd0T3LtujXpYxWFAZVH4mkLQ8xUaP5X3zW3OBPMLiWg/BXBZV8PSrxy1Y3X72JjJxd0e7bL9LOz6w61R1B29tVpEf3tlnxXR4Db2Gr/4NelV/oqNcfAGV8zlqsdTB1APduXDq/wAdoS+iTXZ/j7m6xMuaPqpeb9N/RS2qXV8GAyrq6hZrHnUlh0pvPD2TyuV5rsvppjcMR6rEVI/I8moy27K+cvC0HmvR+jfplpvIZjGCkf8AVZJZ/c27mf8A0OMLwLhuNwEvi4d5utufmufo2zT4sKitI8mxGDdTe5j2uY9hhzHCCDwIPngsYavorbnRjB7SpNc8B8iadem4ZgDoWvEhzd8GW8l53j/QpiA8eqr06lMnV7Sx7RNrCWvMc2zyXXw3G8PVVqvyS6Pbv+fcxlQkttTznz9103RP0fYrHQ5o9TQ/1ngwf/Gyxqdsgc9y9L6N+iXCYYh9WcRUF+uAGA8RTuD/AHF3KF2wC8OM/kCXy4ZXfV/8X57GkMPzkQ/Rronh8DTyUG3MZ6jrvfH5ncOQgDgplEXydSpKpJzm7tnrSSVkR+0cRUo/xGtNSn/mMaJe0f6lMC7495mpF23GV+3hsSyoxr2OD2OALXNMgg6EEarKod+yHUahq4UgZyXVKDjFOoTq9pAPqqk3JALXXzCTmF45Zqz0fs/P89+o1RMsbJhSLGwICg9kdIKL35Hk0a/+jVhj9xOW+WoLjrMLhzU8uvgsO6cc0lq/sYVJXdkcR6ZHxsetzfQH/Ow/RfPW9fSPTfCMxNTC4V4DmVKj6tVhkTSpUnDdcfxatLeFxG2fRFgHVMlCu+jWIBFP/HABMBzmHrtBgjMXRZdyhxCjhkqVS93rtdW25a8uhg6blqjyV0eT9lUDj8lL7c6HYnDYh9FwFTLlOdhEEPzZbGC09UyN3ZBOLD9GKpu5wZ3lx8Bb4ruQnGpFSi7pmDTWhl2DtPK4U3eyT1eR4dh+a2ek2zszPWNs5vtRvbx7vlKwOwGFp+3ULzYQCdf7LjvKnaT21GA+64b+B4q5JxMKmYDz9FZigWk8Wkt03gxp3LFSrm1t8Slypstvx8IWjtKto3vP0W/H6qHxb5efDwUS2JRhREWZIREQBERAEREAV9KqWmQrEQErQxQcNb8POqup1p07PIUQtinjnDn2q6kRYlGgrFXaTZvG/mFhZtQbwe4ys9GpmbIM6/WJhTdMFlIPkZo37/l53rewVcMc1zqbKoGrKmbKeRyOafj4rCR3fqrWs7o4DwU20sD1PoP0lwYeGUXPwD3ETRfUNbDVSXe655zU3kaXbciz4heqjmvlojku/wCgHpLdhi2hinF+H0ZUMl1LgCdXU/i3daw+X4pweU71aLbfNPV+j3fk7vo+R6qVa2jPZ0VtOoHAFpBBAIIMgg3BB3hW1qbj7Li09gI7wRPgQvj7a2PYZEULX2liaF6tH17LTUw4OYcSaDiSQP5HvP8AKt3ZW2qGJaXUajXxZwFnNPB7DDmHkQCtZUZqObddVqv69SFJbG6iIsSTDi8FTqtLKrGVGHVr2h4PcRCjsR0bw+WzarGt0bRrV6Q7A2k9oUuoXpJUYxmeq+nTaI67q9TDG1wM9My6/u7+C9NCdTMowk15fqKyStdo5DF7YfQrF9GhjGVGNNOcU99ZjmzmsX+sdlm/UqN0EzAAx4HF+tpGp+IcBVquln4h9NrK7argaNapTLXtbVZlyvIhpAFw5rDz3ST0kOc4twrjlIhz3vrVJ/oZWfl43dTlcNXqF7i50ucdXOvru5a6Cy+zo4CVWCc1llprq5O3W+3e/LY8LqWeh6T0qp7Pw1MuYcXRxD5cKDry+BLn1arHhzRIlzXmYgE7vOcRjHvHXeXaCCYE9mg8FgbTjQAdnnVXkLq4ei6MMrk5eL/du78TKUrsN8O5dZsB84dnLMPB5C5QtldHsar6vBl35c5+JIXpIRz2MaHvfzc7vGYrAGBrZJgDz3rIGxvPesOPH8M93zChgwYjaO5nitBEWbdyQiIoAREQBERAEREAREQBERAFcx5BkK1EBKYTG5rHX5rZebWufNuSgwVIYKvmPPfzHZxCumQbrAdfPagVQEhXIOy6B+kh+AIpVgauFPu6upXuaZ3tvdhtwgyD7jsbaWGxdP1mHqNqM35Tdpicr2m7HX0IBXy4fN1mwWOq0KnrKNR9KoBZzHFp4wSD1hYdU2XNxXDaNd5rK/kaxqSjofVgwjfJUbtTolhcQ4PfTiqBArU3OpVQOAqsIdF9JhcDj+neNwezcJixVZiRX9WHMq0gHAvpOqGKlItEAsIuwnmtLC+nuq5zWfg6cuc1s/iHAAucGgn+GTEn4Fcmhg3Zzopc1pptvvY0lPlI9BHRrEMBFPGvPAV6NOrHKWerce8krDW2TjWAuqY7DsptBLnfhCyAN5c/EEAcyFwfSb0yY6hXqUG0MOx9N2Vzs1SsJgHqyGcdSO5ee7b6VYrGGcTXfUGoYeqwcIpths8yJ5r0UuGKpaUlGz12TIdVrQ6npl0/eH+rwmOxFUAnPVDKVJh3ZaWSmHn+vN2TMjhcViH1H56jn1HRGd7nPPZLiT+6x5lWeK7NHD06KtCKXkkvsYuTe5YZ4efFXSqysVbENBub9hWxUuM+SlMGNVjbiWn3h8vmsj3wCYJ5CyAyMBM30EzFtQI11uFI1K5bg2tGrnu14A5vnlUVSrNe0FkgizmkyRwIMCQfhHMLJUxBhgPuzum5Mm1+HwQkq5jgbgjeLR8wo3H4j3R39vBZ8XiCA45iS47zME3MDd+yi1WTAREVCQiIgCIiAIiIAiIgCIiAIiIAiIgCuY8gyNQrUQE7SqggHiEY47x+q0tm4ixb3j7LePitU7kFSVSUJtfvHmylD0YxgaH/AIXEZTcEUXnXkBIHaqynGP1NIWbOi2xXzdHMDJ9nE1G9zfxIA7hAXK4fZNYVKTjSrBvrKZDjTeGxnbeS2CN+q6TbVJzNgYRtRpYfxdaQ8FpEitEgiR7Sgq3TTGua1jsbXAYABlqlmlhLmwXGOMrwYZTyy+Ha2ee/m9rXNJWur9EXdNq7TtLGHMP+oqDUe6cn0UI17eI7JHYu02H6VKlMxiWUsU385yMrDTR4EPtuIBPFdPiul2AxNB+XHPoyw/wa+Fo1W6aR6ol53Q15VHXr4dRpypaJJXTbXTZRb7oZYy1ueS5fPnsVwaUpt4/EzFtJ8VUuXUMjTxWOgw3sk7uxaBKoizbuWCzUcW5uhtwKwooBJUtpN3iOzRXO2gzn4KLRWzMixlr1y4z4DgsSIqkhERAEREAREQBERAEREAREQBERAEREAREQFQVK4TGB9jr81EqoKlOwJ0tuea6MekPaPq2sGKcGtEA5KWaN0uyZj2zPFcfh9o6B3j91tB077cZHBJ0qdW2eKduqT+4Ta2Ot2d6SsdTMVajcTTMTTrta4G+5wAIPMyORXcdH+mGzMSA31VHB1zFqlGllJtZtTLldcwAcrjGi8daOfxVJ3Rrbd8V4cRwyhWXyrK+sdO62fYvGrJeJ7/iNlY5l6X4Cs38r8O+iSOTmveJ/t8F5D07w1VuJ/jYOlgyQbUrtqQ7/ABAQcpPYAb9bctLZnSfF4URQxD6bR7s52jsY+WjuAWHa3SfEY1zTiKxqlgIb1WNADoLoDGtF4E77BefB4Cthq15OLXXVS7L5S06kZI0SwK0sG4CfDzvV4Kw18UGid+4XXaMCMxTYee353WJXPeSZOpVqyLBERAEREAREQBEVwpmCYsCATzMkD4HwQFqKpCqGGCYMDU8J0lAWoiIAiIgCIiAIiIAiIgCIiAIiIAiIgCyUq7m6HuWNEBvM2nxHh9isrccwnVw5HT4KMRWzMixLDFtic338FVtZsAlzZ4gx4qIRMwsSVbHtGnW7vqo97yTJVqKG7khERQAiIgCIiAIiIApjYu0KFNj21aQqEnMJJAsx4At7J6xve5GkSodFWUVJWYOmxG3MLmfOGD85bU9sXcQHOBcQXMGaQWg6CLXJ2qO28C5oBwwY3MC4E2s17mt6vWeJESeOmq49Fi8PG277stmJvpFSa6KrPVtaTla2nlAc25a/K24MWcHXB7YEIiLaEcqsV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MSEBUUExQWFBQVFhcWFxUXFRcVHBkYGBQXFBcXGBgaHCYeFxojGhQYHy8gJCcpLCwsFx8xNTAqNSYrLCkBCQoKDgwOGg8PGi0kHyUpKS4uLy0tKiksKS0pLiksLy8tLC41LCwsKSwtKSwpLC4tKTAsLCwpLCwtLywqKSwuKv/AABEIAK8BHwMBIgACEQEDEQH/xAAcAAEAAQUBAQAAAAAAAAAAAAAABQECAwQGBwj/xABBEAABAwIDBAYIBAQFBQEAAAABAAIRAyEEEjEFQVFhBiJxgZHwBxMyQqGxwdEUUuHxI2JygjNDU5KjNGNzg6Ik/8QAGwEBAAMBAQEBAAAAAAAAAAAAAAECAwUEBgf/xAAvEQACAQIEBAQGAgMAAAAAAAAAAQIDEQQSITEFQVGRYXGBoRMiMrHR8AbhFELB/9oADAMBAAIRAxEAPwDw1ERAEREAREQBERAEREAREQBERAEREARFlpYdztB3oDEi3mbP0k+CzNwrB7s+fsrZQRaKUNNu5rZvqPPK6qMOIuGzvho70ykXIpFLGi38ovyWN+DaRYafb4plFyNRSVLZef2QeZ1A+Has9Xo08NlrgSIsRl1B0J105KLMkhkWSth3MMOaWnmFjUAIiIAiIgCIiAIiIAiIgCIiAIiIAiIgCIiAIiIAiIgCq1pJgXKAKUwuFyj+Y68r6BSlcFuGwIFzc/D9VsE8N9ihvy59m/gtDEY46NsOO8/ZX0RBuF0DrGORI+/eqNrM/M1RJKoq5hYmWcd3IyFa8giC6O+O7kounVLTIMLpOieyfxmOw+Gsz1xGdw1DA0vdlm05WmJm5RzSTbFiMpUczwBJI3CdOalcNsi4LiDGrQdx42JELqel3RtuBxb6FP8Aw+q9sAFzmP8AZD/zEOa5snh2qJDhpMntiwjhIHj4KYtSSkuZNhQYWghthANiLjjHCZ8VdWdlkGCTBEDjLbXBJsBvlWvaS2QDB1iDvve1llGaLtkiNDr1rcZ9ntVga1WiyoHAyRrdp5b5nlINpUBtHYOWTTkj8p113ceMfErowbkROtjqQQbggdtz8FjYYgA6zIuDG8EX3xfh8DVwcOintt7KJBqtH9QHiTw8LKBWbVgERFACIiAIiIAiIgCIiAIiIAiIgCIqgICiLZpYInWw8lZ2YNs7yOZ+MW3qbAj0Up6lotA+fHj2K6nTGoA+qnKRcw4PC5bnXdy/VbZPDw08hWh3nh2qrj3q6BixdqbotMfE3UUpXEMJYQASbKO/Du/KfAqkgjGizfhHb4b2mPhqrg1o0Bed24fcqLEmFlMnQE9i6voHtVuE2rg61TqsDsj3SIbnY6iXEzAAD8x5LnXUqhgOBY08QWtHgEcwtOWm7MN5sATvhp3dt+zRJQzRa6i57J6W8rtpaezhqYJg2PrKrhcHWHfEcQuLYQZ1Nw79eJ+8LncPj8RF6ki3tHNYDKI7AAOwALaZtOLFoO82LdSDu3W0+ymnHJBR6Bu5NMfcCDoXcuOupuJ3rJWxrrgtE7rxYdYgzPjzUdS27TynM0iQQPeEkWAtYSpB+06bxDXtcTrcA3tBDtbHmrgta4TvE8dTyk9/isNVm8GZ0HL9j87K9r5taQR7xJndbhb9991SoCACYMm30PbPDd3oDEXHKQQdJAmJneLcZ8lcfjsPkqObum3Zu7V1lR06HTflA3/Kfme/Wx+y2VbF0OaLOI133I1EHt+sNXByiLc2jst9EgOgg6OGltRyI4LTWYCIiAIiIAiIgCIiAIqtaSYGqkKeBAF7n4KUrg02YVxEgfT5ocK4ECNVKkjwVTccRp9CrZSLkY3Au3wO0/ZbuEotA0g8/us7gPO9VJjzClKwLHU1YG6cZked6ykd4+3JWv59/hqpINepd4IG4j6rMyn393f81X1gOhQ92/XzbeoJB8+fqrYM28OesgrJHmOX6qhKkgse2WkT2HdqCFtdHujhxVY03YmnRDWF7n1XFrQ0EA3OrusLW33WvfjZbexsCK2JpUi/J617aectLg0uMNOWRNyBrvWdT6W72033t6cyVudTh+j+w8LetiauNePcotLWE8nC0/8AsWxjOnGG9VUw2C2dTpitTdTLjBqkOaW+ywFziJkdYrs9l+h3B071nVMQeDnerb3NZB7i4rsNm7HoYduWhRp0gdcjGtntgXPavk63E8Knf56j8Xlj2VvdHsjSl4Ii+h+1Didn0i1+WqxgpVAW3ZWpgNe17DBBkTFjB3aqH6bbUrHDuoVKLmCqBRLmuFT1jqj2A+payajw2kKzzLARlAgzKncZ0YBxBxNCq7D13ACoWhrmVQ32fW03WcRoHCHQdVXCdG//ANAxNeqa9ZjS2lLQxlIOEPNNgmHO3uJJi2i5UKtCFX4y23S1un0vta/N8tbX0NWpNWOG6T7b6P4ku9a4sqyQalOjWpvBFut1AHER7wOi8z2nhMO1x/D4h1ency6m6m5t7C5g23iNNAu+6YekLDVKtSjW2YypVpudTc6s8Aggx1XNbmjfqLQV5pWfJJAawT7LcxA5AucXbt5K+v4bRlThrnS6SlGS9Lar2PHVab5FtMTyjdOiNaJt4jkUbO+J71cPIGn21+a6pkXMrEaZh3kcu/VZmbSfoSHDm0SPCywN7beefBUM8SpBJUtoN0c12m49ka6RCzfjmz1XHvkXvztv0jXxhoOt/NtFeO/48kBKV2NqMIdoeBFomPiBcd65OpTLSQdRZTQ5EjfY+C0NpU7h3Gx8PPgqyQNJERUJCIiAIiIAiIgN3ZzNXRyn5rezX89gWpgXdQ9vZuW0DpMTbfv1t4LRbEEv0d6NVcbXFGiBMZnOd7LG6Znb9bAb/Ej0NvoOZkvi35+IpNyz/SXTH9yhvQ9t2lQxNSlVIb+IFNtNx0zML4YTuLvWW4lsakT7SvlOL8RxWHr/AA6byxsraLXv46Hro04SjdniG2PQ/jaIJpFmJbwb/Df/ALHHKe508uPE1qTmPcx7XMe32mOBa4b7tcARYr6lUVt/oxhsazLiKYfHsv8AZe3+l4uNNNDvlZYX+Qzi7YhXXVaPts/YmeHX+p82PYDF4i4896qV2PTD0Y18GHVKZNfDiSXAddg/7jRqAPfbbWQ1cW0/fu7V9XQr068M9N3R5JRcXZlGUhJPFUNQTG/zxVzxKpTZAG+N62KlHNJ/ff5Cq50a8dd3er26K2mzd85+qAtB7PNvotjZlJ7q9EU5NQ1GZAPz5xHOJhVwWzalZ7aVJjqlRxgNaJJ58GgTcmw38V7V0A9GjMDFasRUxJFo9mlIghnFxFi7hYRJnn4/H08JC8t3suv9GtOm5vQ7lERfmx0giLLh6GbsWlOnKpLLHchu2rPD/TXsP1eMp4hogV2Frrf5lPKJJ4lhb/sK8+FvuvffTbs1rtmCoAAaNam7ucTSI/5PgvBsq/ReG5v8aMZO7Wnbb2sc2p9TaFENLocS3Trax2tmSNbjTncLPi9m1KYkgFpEio3rNPCd4txC14W/sTbJp2fJYSZbvZeJHLiPDn0ChHP/AG/RDp+q6baGwWVG56UNJE29l033aEzqFzj2QS10ggwQdxCAw03jdNjH7ePwWRoPn91UutZWtqHyEIFzyP2WvjfY+PyH1W20z57lixA6ruwqGSRCIizJCIiAIiIAiIgNzAVIkb9e7et1wn4eeaiKb4IPBSrHh4keeRV4sgvYd0T3LtujXpYxWFAZVH4mkLQ8xUaP5X3zW3OBPMLiWg/BXBZV8PSrxy1Y3X72JjJxd0e7bL9LOz6w61R1B29tVpEf3tlnxXR4Db2Gr/4NelV/oqNcfAGV8zlqsdTB1APduXDq/wAdoS+iTXZ/j7m6xMuaPqpeb9N/RS2qXV8GAyrq6hZrHnUlh0pvPD2TyuV5rsvppjcMR6rEVI/I8moy27K+cvC0HmvR+jfplpvIZjGCkf8AVZJZ/c27mf8A0OMLwLhuNwEvi4d5utufmufo2zT4sKitI8mxGDdTe5j2uY9hhzHCCDwIPngsYavorbnRjB7SpNc8B8iadem4ZgDoWvEhzd8GW8l53j/QpiA8eqr06lMnV7Sx7RNrCWvMc2zyXXw3G8PVVqvyS6Pbv+fcxlQkttTznz9103RP0fYrHQ5o9TQ/1ngwf/Gyxqdsgc9y9L6N+iXCYYh9WcRUF+uAGA8RTuD/AHF3KF2wC8OM/kCXy4ZXfV/8X57GkMPzkQ/Rronh8DTyUG3MZ6jrvfH5ncOQgDgplEXydSpKpJzm7tnrSSVkR+0cRUo/xGtNSn/mMaJe0f6lMC7495mpF23GV+3hsSyoxr2OD2OALXNMgg6EEarKod+yHUahq4UgZyXVKDjFOoTq9pAPqqk3JALXXzCTmF45Zqz0fs/P89+o1RMsbJhSLGwICg9kdIKL35Hk0a/+jVhj9xOW+WoLjrMLhzU8uvgsO6cc0lq/sYVJXdkcR6ZHxsetzfQH/Ow/RfPW9fSPTfCMxNTC4V4DmVKj6tVhkTSpUnDdcfxatLeFxG2fRFgHVMlCu+jWIBFP/HABMBzmHrtBgjMXRZdyhxCjhkqVS93rtdW25a8uhg6blqjyV0eT9lUDj8lL7c6HYnDYh9FwFTLlOdhEEPzZbGC09UyN3ZBOLD9GKpu5wZ3lx8Bb4ruQnGpFSi7pmDTWhl2DtPK4U3eyT1eR4dh+a2ek2zszPWNs5vtRvbx7vlKwOwGFp+3ULzYQCdf7LjvKnaT21GA+64b+B4q5JxMKmYDz9FZigWk8Wkt03gxp3LFSrm1t8Slypstvx8IWjtKto3vP0W/H6qHxb5efDwUS2JRhREWZIREQBERAEREAV9KqWmQrEQErQxQcNb8POqup1p07PIUQtinjnDn2q6kRYlGgrFXaTZvG/mFhZtQbwe4ys9GpmbIM6/WJhTdMFlIPkZo37/l53rewVcMc1zqbKoGrKmbKeRyOafj4rCR3fqrWs7o4DwU20sD1PoP0lwYeGUXPwD3ETRfUNbDVSXe655zU3kaXbciz4heqjmvlojku/wCgHpLdhi2hinF+H0ZUMl1LgCdXU/i3daw+X4pweU71aLbfNPV+j3fk7vo+R6qVa2jPZ0VtOoHAFpBBAIIMgg3BB3hW1qbj7Li09gI7wRPgQvj7a2PYZEULX2liaF6tH17LTUw4OYcSaDiSQP5HvP8AKt3ZW2qGJaXUajXxZwFnNPB7DDmHkQCtZUZqObddVqv69SFJbG6iIsSTDi8FTqtLKrGVGHVr2h4PcRCjsR0bw+WzarGt0bRrV6Q7A2k9oUuoXpJUYxmeq+nTaI67q9TDG1wM9My6/u7+C9NCdTMowk15fqKyStdo5DF7YfQrF9GhjGVGNNOcU99ZjmzmsX+sdlm/UqN0EzAAx4HF+tpGp+IcBVquln4h9NrK7argaNapTLXtbVZlyvIhpAFw5rDz3ST0kOc4twrjlIhz3vrVJ/oZWfl43dTlcNXqF7i50ucdXOvru5a6Cy+zo4CVWCc1llprq5O3W+3e/LY8LqWeh6T0qp7Pw1MuYcXRxD5cKDry+BLn1arHhzRIlzXmYgE7vOcRjHvHXeXaCCYE9mg8FgbTjQAdnnVXkLq4ei6MMrk5eL/du78TKUrsN8O5dZsB84dnLMPB5C5QtldHsar6vBl35c5+JIXpIRz2MaHvfzc7vGYrAGBrZJgDz3rIGxvPesOPH8M93zChgwYjaO5nitBEWbdyQiIoAREQBERAEREAREQBERAFcx5BkK1EBKYTG5rHX5rZebWufNuSgwVIYKvmPPfzHZxCumQbrAdfPagVQEhXIOy6B+kh+AIpVgauFPu6upXuaZ3tvdhtwgyD7jsbaWGxdP1mHqNqM35Tdpicr2m7HX0IBXy4fN1mwWOq0KnrKNR9KoBZzHFp4wSD1hYdU2XNxXDaNd5rK/kaxqSjofVgwjfJUbtTolhcQ4PfTiqBArU3OpVQOAqsIdF9JhcDj+neNwezcJixVZiRX9WHMq0gHAvpOqGKlItEAsIuwnmtLC+nuq5zWfg6cuc1s/iHAAucGgn+GTEn4Fcmhg3Zzopc1pptvvY0lPlI9BHRrEMBFPGvPAV6NOrHKWerce8krDW2TjWAuqY7DsptBLnfhCyAN5c/EEAcyFwfSb0yY6hXqUG0MOx9N2Vzs1SsJgHqyGcdSO5ee7b6VYrGGcTXfUGoYeqwcIpths8yJ5r0UuGKpaUlGz12TIdVrQ6npl0/eH+rwmOxFUAnPVDKVJh3ZaWSmHn+vN2TMjhcViH1H56jn1HRGd7nPPZLiT+6x5lWeK7NHD06KtCKXkkvsYuTe5YZ4efFXSqysVbENBub9hWxUuM+SlMGNVjbiWn3h8vmsj3wCYJ5CyAyMBM30EzFtQI11uFI1K5bg2tGrnu14A5vnlUVSrNe0FkgizmkyRwIMCQfhHMLJUxBhgPuzum5Mm1+HwQkq5jgbgjeLR8wo3H4j3R39vBZ8XiCA45iS47zME3MDd+yi1WTAREVCQiIgCIiAIiIAiIgCIiAIiIAiIgCuY8gyNQrUQE7SqggHiEY47x+q0tm4ixb3j7LePitU7kFSVSUJtfvHmylD0YxgaH/AIXEZTcEUXnXkBIHaqynGP1NIWbOi2xXzdHMDJ9nE1G9zfxIA7hAXK4fZNYVKTjSrBvrKZDjTeGxnbeS2CN+q6TbVJzNgYRtRpYfxdaQ8FpEitEgiR7Sgq3TTGua1jsbXAYABlqlmlhLmwXGOMrwYZTyy+Ha2ee/m9rXNJWur9EXdNq7TtLGHMP+oqDUe6cn0UI17eI7JHYu02H6VKlMxiWUsU385yMrDTR4EPtuIBPFdPiul2AxNB+XHPoyw/wa+Fo1W6aR6ol53Q15VHXr4dRpypaJJXTbXTZRb7oZYy1ueS5fPnsVwaUpt4/EzFtJ8VUuXUMjTxWOgw3sk7uxaBKoizbuWCzUcW5uhtwKwooBJUtpN3iOzRXO2gzn4KLRWzMixlr1y4z4DgsSIqkhERAEREAREQBERAEREAREQBERAEREAREQFQVK4TGB9jr81EqoKlOwJ0tuea6MekPaPq2sGKcGtEA5KWaN0uyZj2zPFcfh9o6B3j91tB077cZHBJ0qdW2eKduqT+4Ta2Ot2d6SsdTMVajcTTMTTrta4G+5wAIPMyORXcdH+mGzMSA31VHB1zFqlGllJtZtTLldcwAcrjGi8daOfxVJ3Rrbd8V4cRwyhWXyrK+sdO62fYvGrJeJ7/iNlY5l6X4Cs38r8O+iSOTmveJ/t8F5D07w1VuJ/jYOlgyQbUrtqQ7/ABAQcpPYAb9bctLZnSfF4URQxD6bR7s52jsY+WjuAWHa3SfEY1zTiKxqlgIb1WNADoLoDGtF4E77BefB4Cthq15OLXXVS7L5S06kZI0SwK0sG4CfDzvV4Kw18UGid+4XXaMCMxTYee353WJXPeSZOpVqyLBERAEREAREQBEVwpmCYsCATzMkD4HwQFqKpCqGGCYMDU8J0lAWoiIAiIgCIiAIiIAiIgCIiAIiIAiIgCyUq7m6HuWNEBvM2nxHh9isrccwnVw5HT4KMRWzMixLDFtic338FVtZsAlzZ4gx4qIRMwsSVbHtGnW7vqo97yTJVqKG7khERQAiIgCIiAIiIApjYu0KFNj21aQqEnMJJAsx4At7J6xve5GkSodFWUVJWYOmxG3MLmfOGD85bU9sXcQHOBcQXMGaQWg6CLXJ2qO28C5oBwwY3MC4E2s17mt6vWeJESeOmq49Fi8PG277stmJvpFSa6KrPVtaTla2nlAc25a/K24MWcHXB7YEIiLaEcqsVZ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4.bp.blogspot.com/-GKNyoYh09EU/TqMpGUARY3I/AAAAAAAAhG8/EjRWjSrHSdc/s320/canary%2Bin%2Bthe%2Bcoal%2Bm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4" y="2538412"/>
            <a:ext cx="3465283" cy="21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1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Trip to the Summerhouse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Discussion: What if you are taking the trip for the first time?  Lead Information?  Lag Information?</a:t>
            </a:r>
          </a:p>
          <a:p>
            <a:r>
              <a:rPr lang="en-US" i="1" dirty="0" smtClean="0"/>
              <a:t>Discussion: What if you have taken the trip several times before, but there is a potentially better route?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(Summary) Topics to cover:</a:t>
            </a:r>
          </a:p>
          <a:p>
            <a:pPr lvl="1"/>
            <a:r>
              <a:rPr lang="en-US" dirty="0" smtClean="0"/>
              <a:t>KPIs (Strategic and Functional)</a:t>
            </a:r>
          </a:p>
          <a:p>
            <a:pPr lvl="1"/>
            <a:r>
              <a:rPr lang="en-US" dirty="0" smtClean="0"/>
              <a:t>Corporate/Business Performance Management (CPM/BMP)</a:t>
            </a:r>
          </a:p>
          <a:p>
            <a:pPr lvl="2"/>
            <a:r>
              <a:rPr lang="en-US" dirty="0"/>
              <a:t>Dashboards</a:t>
            </a:r>
            <a:endParaRPr lang="en-US" dirty="0" smtClean="0"/>
          </a:p>
          <a:p>
            <a:pPr lvl="3"/>
            <a:r>
              <a:rPr lang="en-US" dirty="0" smtClean="0"/>
              <a:t>Data and other requirements</a:t>
            </a:r>
          </a:p>
          <a:p>
            <a:pPr lvl="1"/>
            <a:r>
              <a:rPr lang="en-US" dirty="0" smtClean="0"/>
              <a:t>Lead Information</a:t>
            </a:r>
          </a:p>
          <a:p>
            <a:pPr lvl="1"/>
            <a:r>
              <a:rPr lang="en-US" dirty="0" smtClean="0"/>
              <a:t>Lag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9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New Business Processes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71" y="1524001"/>
            <a:ext cx="7153804" cy="4400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387770" y="1654630"/>
            <a:ext cx="1567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single direction starting from “Objectives” and the fork after “Critical Success Factors”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Existing Processes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95" y="1567543"/>
            <a:ext cx="6998081" cy="4339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87770" y="1654630"/>
            <a:ext cx="1567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cycle starting from “Understand financial effects”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3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at the Functional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1486065"/>
            <a:ext cx="7493000" cy="458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4281729" y="2960914"/>
            <a:ext cx="478971" cy="58057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261443" y="3628569"/>
            <a:ext cx="478971" cy="58057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6914" y="1901371"/>
            <a:ext cx="2394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Discussion: Note the difference in the order of “Strategy” and “Objectives” at the Strategic Level vs. the Functional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reflects the process of setting the direction and plan for execution for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Processes vs.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" y="2475706"/>
            <a:ext cx="4523036" cy="2782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487" y="2547144"/>
            <a:ext cx="4162425" cy="258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14400" y="1803400"/>
            <a:ext cx="302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Establish New Processes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8000" y="18034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Optimize Existing Processes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703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Establishing </a:t>
            </a:r>
            <a:r>
              <a:rPr lang="en-US" dirty="0"/>
              <a:t>New Business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574800"/>
            <a:ext cx="8229600" cy="4525963"/>
          </a:xfrm>
        </p:spPr>
        <p:txBody>
          <a:bodyPr/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telco</a:t>
            </a:r>
            <a:endParaRPr lang="en-US" dirty="0"/>
          </a:p>
          <a:p>
            <a:pPr lvl="2"/>
            <a:r>
              <a:rPr lang="en-US" dirty="0"/>
              <a:t>KPI 1: customer base 10% larger Y-O-Y</a:t>
            </a:r>
          </a:p>
          <a:p>
            <a:pPr lvl="2"/>
            <a:r>
              <a:rPr lang="en-US" dirty="0"/>
              <a:t>KPI 2: average revenue per customer 10% larger Y-O-Y</a:t>
            </a:r>
          </a:p>
          <a:p>
            <a:pPr lvl="1"/>
            <a:r>
              <a:rPr lang="en-US" dirty="0"/>
              <a:t>Marketing department (functional area)</a:t>
            </a:r>
          </a:p>
          <a:p>
            <a:pPr lvl="2"/>
            <a:r>
              <a:rPr lang="en-US" dirty="0"/>
              <a:t>Acquisition and Retention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2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Establishing </a:t>
            </a:r>
            <a:r>
              <a:rPr lang="en-US" dirty="0"/>
              <a:t>New Business </a:t>
            </a:r>
            <a:r>
              <a:rPr lang="en-US" dirty="0" smtClean="0"/>
              <a:t>Process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3393646"/>
            <a:ext cx="7454900" cy="2635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7200" y="1574800"/>
            <a:ext cx="8115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Approach: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Add 10% more “Gold” customers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Covers KPI 1; gets us close to KPI 2 as the overall average revenue per customer increases (5%) by simply bringing on higher-quality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Market growth alone covers 3% of KPI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make up the remainder of KPI 2 add a small amount of new sales (2%) to existing customers</a:t>
            </a:r>
          </a:p>
        </p:txBody>
      </p:sp>
      <p:sp>
        <p:nvSpPr>
          <p:cNvPr id="5" name="Left Arrow 4"/>
          <p:cNvSpPr/>
          <p:nvPr/>
        </p:nvSpPr>
        <p:spPr>
          <a:xfrm rot="19450088">
            <a:off x="6896276" y="2840106"/>
            <a:ext cx="2056910" cy="191203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on “Information-based” CSFs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7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Optimizing Existing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Recall: Two perspectives of efficiency gains to processes: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inputs more efficiently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Using the same level of inputs, improving the outputs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telco</a:t>
            </a:r>
            <a:r>
              <a:rPr lang="en-US" dirty="0"/>
              <a:t> – mobile phone business unit</a:t>
            </a:r>
          </a:p>
          <a:p>
            <a:pPr lvl="2"/>
            <a:r>
              <a:rPr lang="en-US" dirty="0"/>
              <a:t>KPI 1: increase customer loyalty +X%</a:t>
            </a:r>
          </a:p>
          <a:p>
            <a:pPr lvl="2"/>
            <a:r>
              <a:rPr lang="en-US" dirty="0"/>
              <a:t>KPI 2: reduce call center costs by 10% without reducing quality</a:t>
            </a:r>
          </a:p>
          <a:p>
            <a:pPr lvl="1"/>
            <a:r>
              <a:rPr lang="en-US" dirty="0"/>
              <a:t>$400 to acquire a new customer</a:t>
            </a:r>
          </a:p>
          <a:p>
            <a:pPr lvl="1"/>
            <a:r>
              <a:rPr lang="en-US" dirty="0"/>
              <a:t>Call center is </a:t>
            </a:r>
            <a:r>
              <a:rPr lang="en-US" dirty="0" smtClean="0"/>
              <a:t>salary-heavy</a:t>
            </a:r>
          </a:p>
          <a:p>
            <a:pPr lvl="1"/>
            <a:r>
              <a:rPr lang="en-US" dirty="0" smtClean="0"/>
              <a:t>Focus on Customer Service department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Functional area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Optimizing Existing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50" y="1600200"/>
            <a:ext cx="70902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Call Center</a:t>
            </a:r>
          </a:p>
          <a:p>
            <a:pPr lvl="2"/>
            <a:r>
              <a:rPr lang="en-US" dirty="0"/>
              <a:t>KPI 3: reduce repeat calls by 20%</a:t>
            </a:r>
          </a:p>
          <a:p>
            <a:pPr lvl="3"/>
            <a:r>
              <a:rPr lang="en-US" dirty="0"/>
              <a:t>Better CSR utilization (efficient use of inputs)</a:t>
            </a:r>
          </a:p>
          <a:p>
            <a:pPr lvl="3"/>
            <a:r>
              <a:rPr lang="en-US" dirty="0"/>
              <a:t>Higher customer satisfaction (improve </a:t>
            </a:r>
            <a:r>
              <a:rPr lang="en-US" dirty="0" smtClean="0"/>
              <a:t>outputs)</a:t>
            </a:r>
            <a:endParaRPr lang="en-US" dirty="0"/>
          </a:p>
          <a:p>
            <a:pPr lvl="1"/>
            <a:r>
              <a:rPr lang="en-US" dirty="0"/>
              <a:t>Lag to Lead information</a:t>
            </a:r>
          </a:p>
          <a:p>
            <a:pPr lvl="2"/>
            <a:r>
              <a:rPr lang="en-US" dirty="0"/>
              <a:t>Report 1: track issue types that lead to repeat calls (lag) and analyze for patterns (lead)</a:t>
            </a:r>
          </a:p>
          <a:p>
            <a:pPr lvl="2"/>
            <a:r>
              <a:rPr lang="en-US" dirty="0"/>
              <a:t>Report 2: track agents that have high repeat call rates (lag) and analyze for patterns (lead)</a:t>
            </a:r>
          </a:p>
          <a:p>
            <a:pPr lvl="1"/>
            <a:r>
              <a:rPr lang="en-US" dirty="0"/>
              <a:t>Corrective actions:</a:t>
            </a:r>
          </a:p>
          <a:p>
            <a:pPr lvl="2"/>
            <a:r>
              <a:rPr lang="en-US" dirty="0"/>
              <a:t>General subject training</a:t>
            </a:r>
          </a:p>
          <a:p>
            <a:pPr lvl="2"/>
            <a:r>
              <a:rPr lang="en-US" dirty="0"/>
              <a:t>Individual </a:t>
            </a:r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6200000">
            <a:off x="-1067793" y="3448137"/>
            <a:ext cx="4107542" cy="95595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(Direction)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7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Optimizing Existing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02" y="1526610"/>
            <a:ext cx="6523945" cy="4469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5400000">
            <a:off x="-1211943" y="3259451"/>
            <a:ext cx="4107542" cy="95595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(Direction)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6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Processes to Apply 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825" y="2389981"/>
            <a:ext cx="447675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4800" y="1968500"/>
            <a:ext cx="2832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Recall: The Strategic Position of the Organization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Product Innovation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Customer Intimacy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Operational Excellence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E.g. If an organization has a strong </a:t>
            </a:r>
            <a:r>
              <a:rPr lang="en-US" dirty="0" smtClean="0">
                <a:solidFill>
                  <a:srgbClr val="92D050"/>
                </a:solidFill>
              </a:rPr>
              <a:t>Customer Intimacy </a:t>
            </a:r>
            <a:r>
              <a:rPr lang="en-US" dirty="0" smtClean="0"/>
              <a:t>position, then CRM BA projects should have a relatively high amount of resource allocation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595575">
            <a:off x="6555782" y="2756482"/>
            <a:ext cx="628650" cy="34109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Discussion: KPI by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Executive</a:t>
            </a:r>
          </a:p>
          <a:p>
            <a:pPr lvl="1"/>
            <a:r>
              <a:rPr lang="en-US" i="1" dirty="0" smtClean="0"/>
              <a:t>Discuss</a:t>
            </a:r>
          </a:p>
          <a:p>
            <a:r>
              <a:rPr lang="en-US" i="1" dirty="0" smtClean="0"/>
              <a:t>Sales and Marketing</a:t>
            </a:r>
          </a:p>
          <a:p>
            <a:pPr lvl="1"/>
            <a:r>
              <a:rPr lang="en-US" i="1" dirty="0" smtClean="0"/>
              <a:t>Discuss</a:t>
            </a:r>
          </a:p>
          <a:p>
            <a:r>
              <a:rPr lang="en-US" i="1" dirty="0" smtClean="0"/>
              <a:t>Human Resources</a:t>
            </a:r>
          </a:p>
          <a:p>
            <a:pPr lvl="1"/>
            <a:r>
              <a:rPr lang="en-US" i="1" dirty="0" smtClean="0"/>
              <a:t>Discuss</a:t>
            </a:r>
          </a:p>
          <a:p>
            <a:pPr lvl="1"/>
            <a:endParaRPr lang="en-US" i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Production</a:t>
            </a:r>
          </a:p>
          <a:p>
            <a:pPr lvl="1"/>
            <a:r>
              <a:rPr lang="en-US" i="1" dirty="0" smtClean="0"/>
              <a:t>Discuss</a:t>
            </a:r>
          </a:p>
          <a:p>
            <a:r>
              <a:rPr lang="en-US" i="1" dirty="0" smtClean="0"/>
              <a:t>IT</a:t>
            </a:r>
          </a:p>
          <a:p>
            <a:pPr lvl="1"/>
            <a:r>
              <a:rPr lang="en-US" i="1" dirty="0" smtClean="0"/>
              <a:t>Discuss</a:t>
            </a:r>
          </a:p>
          <a:p>
            <a:r>
              <a:rPr lang="en-US" i="1" dirty="0" smtClean="0"/>
              <a:t>Customer Service</a:t>
            </a:r>
          </a:p>
          <a:p>
            <a:pPr lvl="1"/>
            <a:r>
              <a:rPr lang="en-US" i="1" dirty="0" smtClean="0"/>
              <a:t>Discuss</a:t>
            </a:r>
          </a:p>
          <a:p>
            <a:r>
              <a:rPr lang="en-US" i="1" dirty="0" smtClean="0"/>
              <a:t>Finance</a:t>
            </a:r>
          </a:p>
          <a:p>
            <a:pPr lvl="1"/>
            <a:r>
              <a:rPr lang="en-US" i="1" dirty="0" smtClean="0"/>
              <a:t>Discuss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3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to cover:</a:t>
            </a:r>
          </a:p>
          <a:p>
            <a:pPr lvl="1"/>
            <a:r>
              <a:rPr lang="en-US" dirty="0" smtClean="0"/>
              <a:t>KPIs (Strategic and Functional)</a:t>
            </a:r>
          </a:p>
          <a:p>
            <a:pPr lvl="1"/>
            <a:r>
              <a:rPr lang="en-US" dirty="0" smtClean="0"/>
              <a:t>Corporate/Business Performance Management (CPM/BMP)</a:t>
            </a:r>
          </a:p>
          <a:p>
            <a:pPr lvl="2"/>
            <a:r>
              <a:rPr lang="en-US" dirty="0"/>
              <a:t>Dashboards</a:t>
            </a:r>
            <a:endParaRPr lang="en-US" dirty="0" smtClean="0"/>
          </a:p>
          <a:p>
            <a:pPr lvl="3"/>
            <a:r>
              <a:rPr lang="en-US" dirty="0" smtClean="0"/>
              <a:t>Data and other requirements</a:t>
            </a:r>
          </a:p>
          <a:p>
            <a:pPr lvl="1"/>
            <a:r>
              <a:rPr lang="en-US" dirty="0" smtClean="0"/>
              <a:t>Lead Information</a:t>
            </a:r>
          </a:p>
          <a:p>
            <a:pPr lvl="1"/>
            <a:r>
              <a:rPr lang="en-US" dirty="0" smtClean="0"/>
              <a:t>Lag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3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Description:</a:t>
            </a:r>
            <a:endParaRPr lang="en-US" dirty="0"/>
          </a:p>
          <a:p>
            <a:pPr lvl="1"/>
            <a:r>
              <a:rPr lang="en-US" dirty="0" smtClean="0"/>
              <a:t>60 mile trip</a:t>
            </a:r>
          </a:p>
          <a:p>
            <a:pPr lvl="1"/>
            <a:r>
              <a:rPr lang="en-US" dirty="0" smtClean="0"/>
              <a:t>60 minutes (expected)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monitor</a:t>
            </a:r>
            <a:r>
              <a:rPr lang="en-US" dirty="0" smtClean="0"/>
              <a:t> an instance of the process.  Components of monitoring a process: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Status</a:t>
            </a:r>
            <a:r>
              <a:rPr lang="en-US" dirty="0" smtClean="0"/>
              <a:t>: what has been accomplished relative to plan</a:t>
            </a:r>
          </a:p>
          <a:p>
            <a:pPr lvl="3"/>
            <a:r>
              <a:rPr lang="en-US" dirty="0" smtClean="0"/>
              <a:t>Answers: </a:t>
            </a:r>
            <a:r>
              <a:rPr lang="en-US" dirty="0"/>
              <a:t>W</a:t>
            </a:r>
            <a:r>
              <a:rPr lang="en-US" dirty="0" smtClean="0"/>
              <a:t>here are we in the process?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Trend</a:t>
            </a:r>
            <a:r>
              <a:rPr lang="en-US" dirty="0" smtClean="0"/>
              <a:t>: speeding up/slowing down</a:t>
            </a:r>
          </a:p>
          <a:p>
            <a:pPr lvl="3"/>
            <a:r>
              <a:rPr lang="en-US" dirty="0" smtClean="0"/>
              <a:t>Answers: What is our recent rate or progress/throughput/productivity?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Projection</a:t>
            </a:r>
            <a:r>
              <a:rPr lang="en-US" dirty="0" smtClean="0"/>
              <a:t>: will we arrive before/after target time</a:t>
            </a:r>
          </a:p>
          <a:p>
            <a:pPr lvl="3"/>
            <a:r>
              <a:rPr lang="en-US" dirty="0" smtClean="0"/>
              <a:t>Answers: Are we going to going to hit our target for the process?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2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Strategic Level Objective</a:t>
            </a:r>
            <a:r>
              <a:rPr lang="en-US" dirty="0" smtClean="0"/>
              <a:t>: Reach the summerhouse in 60 minutes or less</a:t>
            </a:r>
          </a:p>
          <a:p>
            <a:pPr lvl="1"/>
            <a:r>
              <a:rPr lang="en-US" dirty="0" smtClean="0"/>
              <a:t>E.g. KPI: % of times you reach the summerhouse in 60 minutes or less</a:t>
            </a:r>
          </a:p>
          <a:p>
            <a:pPr lvl="1"/>
            <a:r>
              <a:rPr lang="en-US" dirty="0" smtClean="0"/>
              <a:t>Note: KPI objective is to measure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several instances of the process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Functional Level Objective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E.g. KPI: Actual miles/Budgeted miles (i.e. are you tracking during your trip?)</a:t>
            </a:r>
          </a:p>
          <a:p>
            <a:pPr lvl="1"/>
            <a:r>
              <a:rPr lang="en-US" dirty="0" smtClean="0"/>
              <a:t>Note: KPI focused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single instance of the process</a:t>
            </a:r>
          </a:p>
          <a:p>
            <a:r>
              <a:rPr lang="en-US" i="1" dirty="0" smtClean="0"/>
              <a:t>Discussion: What are some differences between the Strategic Level KPI compared to the Functional Level KPI?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71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Performance Management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Dashboard</a:t>
            </a:r>
            <a:r>
              <a:rPr lang="en-US" dirty="0" smtClean="0"/>
              <a:t> visually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701151"/>
            <a:ext cx="7105650" cy="3018650"/>
            <a:chOff x="647700" y="2167751"/>
            <a:chExt cx="7105650" cy="3018650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914400" y="4812952"/>
              <a:ext cx="406400" cy="373449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74700" y="3911600"/>
              <a:ext cx="342900" cy="2921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257300" y="3924300"/>
              <a:ext cx="342900" cy="2921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6200000">
              <a:off x="1708150" y="3886200"/>
              <a:ext cx="342900" cy="2921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42" y="3604981"/>
            <a:ext cx="2209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https://cdn2.iconfinder.com/data/icons/picons-essentials/71/smiley_neutral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47" y="5264874"/>
            <a:ext cx="631032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led.m29.coreserver.jp/suzukiyurie/wp-content/uploads/1380554665_monotone_smiley_s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70" y="5187436"/>
            <a:ext cx="669498" cy="6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Performance Management Dashboard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ata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equirements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7383"/>
              </p:ext>
            </p:extLst>
          </p:nvPr>
        </p:nvGraphicFramePr>
        <p:xfrm>
          <a:off x="977900" y="2794000"/>
          <a:ext cx="707390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7967"/>
                <a:gridCol w="2357967"/>
                <a:gridCol w="23579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r>
                        <a:rPr lang="en-US" baseline="0" dirty="0" smtClean="0"/>
                        <a:t> from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Actual/Target</a:t>
                      </a:r>
                      <a:r>
                        <a:rPr lang="en-US" baseline="0" dirty="0" smtClean="0"/>
                        <a:t> Miles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2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Performance Management Dashboard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equirements</a:t>
            </a:r>
          </a:p>
          <a:p>
            <a:pPr lvl="1"/>
            <a:r>
              <a:rPr lang="en-US" i="1" dirty="0" smtClean="0"/>
              <a:t>Discussion: What other requirements should be articulated for the Performance Management Dashboard?</a:t>
            </a:r>
          </a:p>
          <a:p>
            <a:pPr lvl="2"/>
            <a:r>
              <a:rPr lang="en-US" i="1" dirty="0" smtClean="0"/>
              <a:t>E.g.:</a:t>
            </a:r>
          </a:p>
          <a:p>
            <a:pPr lvl="3"/>
            <a:r>
              <a:rPr lang="en-US" i="1" dirty="0" smtClean="0"/>
              <a:t>Frequency of updates</a:t>
            </a:r>
          </a:p>
          <a:p>
            <a:pPr lvl="3"/>
            <a:r>
              <a:rPr lang="en-US" i="1" dirty="0" smtClean="0"/>
              <a:t>Alert thresholds</a:t>
            </a:r>
          </a:p>
          <a:p>
            <a:pPr lvl="3"/>
            <a:r>
              <a:rPr lang="en-US" i="1" dirty="0" smtClean="0"/>
              <a:t>Alert distribution roles and individuals</a:t>
            </a:r>
          </a:p>
          <a:p>
            <a:pPr lvl="3"/>
            <a:r>
              <a:rPr lang="en-US" i="1" dirty="0" smtClean="0"/>
              <a:t>Dashboard access for roles and individuals</a:t>
            </a:r>
          </a:p>
          <a:p>
            <a:pPr lvl="3"/>
            <a:r>
              <a:rPr lang="en-US" i="1" dirty="0" smtClean="0"/>
              <a:t>Basic interactions (e.g. drill-down, filter, etc.)</a:t>
            </a:r>
          </a:p>
          <a:p>
            <a:pPr lvl="3"/>
            <a:r>
              <a:rPr lang="en-US" i="1" dirty="0" smtClean="0"/>
              <a:t>(other)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6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Trip to the Summerhouse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onitor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900" y="2472551"/>
            <a:ext cx="7105650" cy="3018650"/>
            <a:chOff x="647700" y="2167751"/>
            <a:chExt cx="7105650" cy="3018650"/>
          </a:xfrm>
        </p:grpSpPr>
        <p:grpSp>
          <p:nvGrpSpPr>
            <p:cNvPr id="6" name="Group 5"/>
            <p:cNvGrpSpPr/>
            <p:nvPr/>
          </p:nvGrpSpPr>
          <p:grpSpPr>
            <a:xfrm>
              <a:off x="3136900" y="2167751"/>
              <a:ext cx="4616450" cy="2982099"/>
              <a:chOff x="3136900" y="2167751"/>
              <a:chExt cx="4616450" cy="2982099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2444750"/>
                <a:ext cx="4533900" cy="270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36900" y="2167751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Miles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69050" y="481295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Time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19550" y="45780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&lt; 1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6400" y="3499702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70550" y="33382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&gt; 1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2702003"/>
                <a:ext cx="698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KPI = 1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47700" y="2537083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Status: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" y="34073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Trend: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" y="4393336"/>
              <a:ext cx="123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Projection:</a:t>
              </a:r>
              <a:endParaRPr lang="en-US" b="1" dirty="0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780143" y="4812952"/>
              <a:ext cx="406400" cy="373449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74700" y="3911600"/>
              <a:ext cx="342900" cy="2921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257300" y="3924300"/>
              <a:ext cx="342900" cy="2921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6200000">
              <a:off x="1708150" y="3886200"/>
              <a:ext cx="342900" cy="2921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56" y="3358243"/>
            <a:ext cx="2209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https://cdn2.iconfinder.com/data/icons/picons-essentials/71/smiley_neutral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5047164"/>
            <a:ext cx="631032" cy="5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led.m29.coreserver.jp/suzukiyurie/wp-content/uploads/1380554665_monotone_smiley_s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58" y="4969726"/>
            <a:ext cx="669498" cy="6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3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1374</Words>
  <Application>Microsoft Macintosh PowerPoint</Application>
  <PresentationFormat>On-screen Show (4:3)</PresentationFormat>
  <Paragraphs>255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3: BA at the Functional Level</vt:lpstr>
      <vt:lpstr>BA at the Functional Level</vt:lpstr>
      <vt:lpstr>Example: A Trip to the Summerhouse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 (cont’d)</vt:lpstr>
      <vt:lpstr>Example: A Trip to the Summerhouse</vt:lpstr>
      <vt:lpstr>Establishing New Business Processes</vt:lpstr>
      <vt:lpstr>Optimizing Existing Processes</vt:lpstr>
      <vt:lpstr>New Processes vs. Optimization</vt:lpstr>
      <vt:lpstr>Example: Establishing New Business Process</vt:lpstr>
      <vt:lpstr>Example: Establishing New Business Process (cont’d)</vt:lpstr>
      <vt:lpstr>Example: Optimizing Existing Process</vt:lpstr>
      <vt:lpstr>Example: Optimizing Existing Process</vt:lpstr>
      <vt:lpstr>Example: Optimizing Existing Process</vt:lpstr>
      <vt:lpstr>Prioritizing Processes to Apply BA</vt:lpstr>
      <vt:lpstr>Discussion: KPI by Function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Deepti Deshpande</cp:lastModifiedBy>
  <cp:revision>238</cp:revision>
  <dcterms:created xsi:type="dcterms:W3CDTF">2010-09-20T17:57:11Z</dcterms:created>
  <dcterms:modified xsi:type="dcterms:W3CDTF">2014-09-04T02:39:01Z</dcterms:modified>
</cp:coreProperties>
</file>