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4" r:id="rId3"/>
    <p:sldId id="339" r:id="rId4"/>
    <p:sldId id="357" r:id="rId5"/>
    <p:sldId id="336" r:id="rId6"/>
    <p:sldId id="337" r:id="rId7"/>
    <p:sldId id="338" r:id="rId8"/>
    <p:sldId id="340" r:id="rId9"/>
    <p:sldId id="341" r:id="rId10"/>
    <p:sldId id="343" r:id="rId11"/>
    <p:sldId id="344" r:id="rId12"/>
    <p:sldId id="317" r:id="rId13"/>
    <p:sldId id="345" r:id="rId14"/>
    <p:sldId id="346" r:id="rId15"/>
    <p:sldId id="347" r:id="rId16"/>
    <p:sldId id="318" r:id="rId17"/>
    <p:sldId id="342" r:id="rId18"/>
    <p:sldId id="354" r:id="rId19"/>
    <p:sldId id="359" r:id="rId20"/>
    <p:sldId id="356" r:id="rId21"/>
    <p:sldId id="319" r:id="rId22"/>
    <p:sldId id="350" r:id="rId23"/>
    <p:sldId id="351" r:id="rId24"/>
    <p:sldId id="313" r:id="rId25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9" autoAdjust="0"/>
    <p:restoredTop sz="98046" autoAdjust="0"/>
  </p:normalViewPr>
  <p:slideViewPr>
    <p:cSldViewPr snapToGrid="0">
      <p:cViewPr varScale="1">
        <p:scale>
          <a:sx n="47" d="100"/>
          <a:sy n="47" d="100"/>
        </p:scale>
        <p:origin x="10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28BA1-5C55-4C72-90AF-04B3BEFF649E}" type="doc">
      <dgm:prSet loTypeId="urn:microsoft.com/office/officeart/2005/8/layout/cycle2" loCatId="cycl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ACE2BE6-8905-4658-A2A6-8CCFF8146B55}">
      <dgm:prSet phldrT="[Text]"/>
      <dgm:spPr/>
      <dgm:t>
        <a:bodyPr/>
        <a:lstStyle/>
        <a:p>
          <a:r>
            <a:rPr lang="en-US" dirty="0" smtClean="0"/>
            <a:t>Organization/ Strategy Assessment</a:t>
          </a:r>
          <a:endParaRPr lang="en-US" dirty="0"/>
        </a:p>
      </dgm:t>
    </dgm:pt>
    <dgm:pt modelId="{D3C3B0BF-8D4A-4B8B-B08A-95AE9A53104D}" type="parTrans" cxnId="{1F350222-218B-4437-A181-1FA25DCCAA6D}">
      <dgm:prSet/>
      <dgm:spPr/>
      <dgm:t>
        <a:bodyPr/>
        <a:lstStyle/>
        <a:p>
          <a:endParaRPr lang="en-US"/>
        </a:p>
      </dgm:t>
    </dgm:pt>
    <dgm:pt modelId="{57EFD7F0-F038-46E5-A715-1BEA7DB82B23}" type="sibTrans" cxnId="{1F350222-218B-4437-A181-1FA25DCCAA6D}">
      <dgm:prSet/>
      <dgm:spPr/>
      <dgm:t>
        <a:bodyPr/>
        <a:lstStyle/>
        <a:p>
          <a:endParaRPr lang="en-US"/>
        </a:p>
      </dgm:t>
    </dgm:pt>
    <dgm:pt modelId="{AFDB6E9D-53A0-4F41-ABF0-05F74B4093EE}">
      <dgm:prSet phldrT="[Text]"/>
      <dgm:spPr/>
      <dgm:t>
        <a:bodyPr/>
        <a:lstStyle/>
        <a:p>
          <a:r>
            <a:rPr lang="en-US" dirty="0" smtClean="0"/>
            <a:t>BA Organization Assessment</a:t>
          </a:r>
          <a:endParaRPr lang="en-US" dirty="0"/>
        </a:p>
      </dgm:t>
    </dgm:pt>
    <dgm:pt modelId="{FDB4B6FF-7147-4859-A671-83195159D9E1}" type="parTrans" cxnId="{ACD10142-C5CF-42FC-A2D1-30F0F28DB129}">
      <dgm:prSet/>
      <dgm:spPr/>
      <dgm:t>
        <a:bodyPr/>
        <a:lstStyle/>
        <a:p>
          <a:endParaRPr lang="en-US"/>
        </a:p>
      </dgm:t>
    </dgm:pt>
    <dgm:pt modelId="{5829A20D-71ED-4189-9EB6-4EEFC1B7520B}" type="sibTrans" cxnId="{ACD10142-C5CF-42FC-A2D1-30F0F28DB129}">
      <dgm:prSet/>
      <dgm:spPr/>
      <dgm:t>
        <a:bodyPr/>
        <a:lstStyle/>
        <a:p>
          <a:endParaRPr lang="en-US"/>
        </a:p>
      </dgm:t>
    </dgm:pt>
    <dgm:pt modelId="{05B570BF-E257-416A-B74C-5F199D6D5B4F}">
      <dgm:prSet phldrT="[Text]"/>
      <dgm:spPr/>
      <dgm:t>
        <a:bodyPr/>
        <a:lstStyle/>
        <a:p>
          <a:r>
            <a:rPr lang="en-US" dirty="0" smtClean="0"/>
            <a:t>BA Hiring/ Reallocation</a:t>
          </a:r>
          <a:endParaRPr lang="en-US" dirty="0"/>
        </a:p>
      </dgm:t>
    </dgm:pt>
    <dgm:pt modelId="{1E43E3FF-F3EC-46CA-B741-5D39D7A2F4C6}" type="parTrans" cxnId="{3427F968-BC92-45F0-B6FD-3E0EF14BA5F4}">
      <dgm:prSet/>
      <dgm:spPr/>
      <dgm:t>
        <a:bodyPr/>
        <a:lstStyle/>
        <a:p>
          <a:endParaRPr lang="en-US"/>
        </a:p>
      </dgm:t>
    </dgm:pt>
    <dgm:pt modelId="{25F7E741-D471-408C-B88B-80D4B9F49BF2}" type="sibTrans" cxnId="{3427F968-BC92-45F0-B6FD-3E0EF14BA5F4}">
      <dgm:prSet/>
      <dgm:spPr/>
      <dgm:t>
        <a:bodyPr/>
        <a:lstStyle/>
        <a:p>
          <a:endParaRPr lang="en-US"/>
        </a:p>
      </dgm:t>
    </dgm:pt>
    <dgm:pt modelId="{E94CC357-A325-43A4-A817-B2ABFDC5338E}">
      <dgm:prSet phldrT="[Text]"/>
      <dgm:spPr/>
      <dgm:t>
        <a:bodyPr/>
        <a:lstStyle/>
        <a:p>
          <a:r>
            <a:rPr lang="en-US" dirty="0" smtClean="0"/>
            <a:t>BA Project Prioritization, Execution and Assessment</a:t>
          </a:r>
          <a:endParaRPr lang="en-US" dirty="0"/>
        </a:p>
      </dgm:t>
    </dgm:pt>
    <dgm:pt modelId="{0BA52A6F-E28D-4E6D-9A96-DFCC9A6B5AEB}" type="parTrans" cxnId="{89A2203A-48ED-41AB-8CAE-894EBA7DAD8F}">
      <dgm:prSet/>
      <dgm:spPr/>
      <dgm:t>
        <a:bodyPr/>
        <a:lstStyle/>
        <a:p>
          <a:endParaRPr lang="en-US"/>
        </a:p>
      </dgm:t>
    </dgm:pt>
    <dgm:pt modelId="{220254E2-555B-4223-82AF-87665824154B}" type="sibTrans" cxnId="{89A2203A-48ED-41AB-8CAE-894EBA7DAD8F}">
      <dgm:prSet/>
      <dgm:spPr/>
      <dgm:t>
        <a:bodyPr/>
        <a:lstStyle/>
        <a:p>
          <a:endParaRPr lang="en-US"/>
        </a:p>
      </dgm:t>
    </dgm:pt>
    <dgm:pt modelId="{34B48996-7C61-48E3-89F9-98B977E34A01}" type="pres">
      <dgm:prSet presAssocID="{02E28BA1-5C55-4C72-90AF-04B3BEFF649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20A389-363D-4146-8E19-08BB8CEB8B86}" type="pres">
      <dgm:prSet presAssocID="{DACE2BE6-8905-4658-A2A6-8CCFF8146B5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56F08-A087-46A6-9349-357533F78F4E}" type="pres">
      <dgm:prSet presAssocID="{57EFD7F0-F038-46E5-A715-1BEA7DB82B2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31F8E29-C863-454A-80DB-5F848A6C375C}" type="pres">
      <dgm:prSet presAssocID="{57EFD7F0-F038-46E5-A715-1BEA7DB82B2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9A1786B-F8EF-4F2F-A48E-EACBCF6C6E34}" type="pres">
      <dgm:prSet presAssocID="{AFDB6E9D-53A0-4F41-ABF0-05F74B4093E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C6EA2-ADC2-467F-ADF0-37FF762490A4}" type="pres">
      <dgm:prSet presAssocID="{5829A20D-71ED-4189-9EB6-4EEFC1B7520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61A3295-C4EE-432B-A74A-1F8F4DF3DE20}" type="pres">
      <dgm:prSet presAssocID="{5829A20D-71ED-4189-9EB6-4EEFC1B7520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56C45BB-28D7-40FF-B4E2-BC0AB8635A8E}" type="pres">
      <dgm:prSet presAssocID="{05B570BF-E257-416A-B74C-5F199D6D5B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B8EA9-BAE1-4F0F-8E31-5C153E0875B8}" type="pres">
      <dgm:prSet presAssocID="{25F7E741-D471-408C-B88B-80D4B9F49BF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90AB9C4-4ACF-4D4C-8079-B637E9A374CF}" type="pres">
      <dgm:prSet presAssocID="{25F7E741-D471-408C-B88B-80D4B9F49BF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AA6BB7-C65E-4486-9473-BCA4B2F83231}" type="pres">
      <dgm:prSet presAssocID="{E94CC357-A325-43A4-A817-B2ABFDC533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8CC7B-8A6D-4F83-A522-850CC44746FD}" type="pres">
      <dgm:prSet presAssocID="{220254E2-555B-4223-82AF-87665824154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1423009-CE7C-4440-9E90-4AC3580667CD}" type="pres">
      <dgm:prSet presAssocID="{220254E2-555B-4223-82AF-87665824154B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E2968E5-5C90-4A87-A042-4F1DAD083426}" type="presOf" srcId="{02E28BA1-5C55-4C72-90AF-04B3BEFF649E}" destId="{34B48996-7C61-48E3-89F9-98B977E34A01}" srcOrd="0" destOrd="0" presId="urn:microsoft.com/office/officeart/2005/8/layout/cycle2"/>
    <dgm:cxn modelId="{29D51654-8385-43C8-B53D-3CB7C380B69B}" type="presOf" srcId="{25F7E741-D471-408C-B88B-80D4B9F49BF2}" destId="{290AB9C4-4ACF-4D4C-8079-B637E9A374CF}" srcOrd="1" destOrd="0" presId="urn:microsoft.com/office/officeart/2005/8/layout/cycle2"/>
    <dgm:cxn modelId="{C38E39D5-A6F8-446D-B95A-378D3D3013E7}" type="presOf" srcId="{220254E2-555B-4223-82AF-87665824154B}" destId="{3878CC7B-8A6D-4F83-A522-850CC44746FD}" srcOrd="0" destOrd="0" presId="urn:microsoft.com/office/officeart/2005/8/layout/cycle2"/>
    <dgm:cxn modelId="{5D8586E8-056F-487B-9D65-D7A5A687705D}" type="presOf" srcId="{57EFD7F0-F038-46E5-A715-1BEA7DB82B23}" destId="{8B956F08-A087-46A6-9349-357533F78F4E}" srcOrd="0" destOrd="0" presId="urn:microsoft.com/office/officeart/2005/8/layout/cycle2"/>
    <dgm:cxn modelId="{EAD34DA4-FBDB-4E25-81A8-D42624C84D96}" type="presOf" srcId="{220254E2-555B-4223-82AF-87665824154B}" destId="{01423009-CE7C-4440-9E90-4AC3580667CD}" srcOrd="1" destOrd="0" presId="urn:microsoft.com/office/officeart/2005/8/layout/cycle2"/>
    <dgm:cxn modelId="{89A2203A-48ED-41AB-8CAE-894EBA7DAD8F}" srcId="{02E28BA1-5C55-4C72-90AF-04B3BEFF649E}" destId="{E94CC357-A325-43A4-A817-B2ABFDC5338E}" srcOrd="3" destOrd="0" parTransId="{0BA52A6F-E28D-4E6D-9A96-DFCC9A6B5AEB}" sibTransId="{220254E2-555B-4223-82AF-87665824154B}"/>
    <dgm:cxn modelId="{9448E75C-5E83-46A9-A316-E9E7525D0B2D}" type="presOf" srcId="{25F7E741-D471-408C-B88B-80D4B9F49BF2}" destId="{029B8EA9-BAE1-4F0F-8E31-5C153E0875B8}" srcOrd="0" destOrd="0" presId="urn:microsoft.com/office/officeart/2005/8/layout/cycle2"/>
    <dgm:cxn modelId="{97A73AD1-31DE-420F-B54D-0DA9B7DAAEE6}" type="presOf" srcId="{DACE2BE6-8905-4658-A2A6-8CCFF8146B55}" destId="{A720A389-363D-4146-8E19-08BB8CEB8B86}" srcOrd="0" destOrd="0" presId="urn:microsoft.com/office/officeart/2005/8/layout/cycle2"/>
    <dgm:cxn modelId="{0F5E32D8-D3BC-4C61-99EB-70F167FC07D0}" type="presOf" srcId="{5829A20D-71ED-4189-9EB6-4EEFC1B7520B}" destId="{861A3295-C4EE-432B-A74A-1F8F4DF3DE20}" srcOrd="1" destOrd="0" presId="urn:microsoft.com/office/officeart/2005/8/layout/cycle2"/>
    <dgm:cxn modelId="{88F9BB96-8E30-4DDC-958C-26BFB66E5C1E}" type="presOf" srcId="{E94CC357-A325-43A4-A817-B2ABFDC5338E}" destId="{ACAA6BB7-C65E-4486-9473-BCA4B2F83231}" srcOrd="0" destOrd="0" presId="urn:microsoft.com/office/officeart/2005/8/layout/cycle2"/>
    <dgm:cxn modelId="{33061A7D-E7A9-405F-AD4C-025FB4FE3087}" type="presOf" srcId="{57EFD7F0-F038-46E5-A715-1BEA7DB82B23}" destId="{D31F8E29-C863-454A-80DB-5F848A6C375C}" srcOrd="1" destOrd="0" presId="urn:microsoft.com/office/officeart/2005/8/layout/cycle2"/>
    <dgm:cxn modelId="{3427F968-BC92-45F0-B6FD-3E0EF14BA5F4}" srcId="{02E28BA1-5C55-4C72-90AF-04B3BEFF649E}" destId="{05B570BF-E257-416A-B74C-5F199D6D5B4F}" srcOrd="2" destOrd="0" parTransId="{1E43E3FF-F3EC-46CA-B741-5D39D7A2F4C6}" sibTransId="{25F7E741-D471-408C-B88B-80D4B9F49BF2}"/>
    <dgm:cxn modelId="{1F350222-218B-4437-A181-1FA25DCCAA6D}" srcId="{02E28BA1-5C55-4C72-90AF-04B3BEFF649E}" destId="{DACE2BE6-8905-4658-A2A6-8CCFF8146B55}" srcOrd="0" destOrd="0" parTransId="{D3C3B0BF-8D4A-4B8B-B08A-95AE9A53104D}" sibTransId="{57EFD7F0-F038-46E5-A715-1BEA7DB82B23}"/>
    <dgm:cxn modelId="{C9CCC4BE-1C45-4318-977B-D026C7E378F8}" type="presOf" srcId="{AFDB6E9D-53A0-4F41-ABF0-05F74B4093EE}" destId="{29A1786B-F8EF-4F2F-A48E-EACBCF6C6E34}" srcOrd="0" destOrd="0" presId="urn:microsoft.com/office/officeart/2005/8/layout/cycle2"/>
    <dgm:cxn modelId="{33015537-252A-427C-96E4-86E2D753F541}" type="presOf" srcId="{05B570BF-E257-416A-B74C-5F199D6D5B4F}" destId="{B56C45BB-28D7-40FF-B4E2-BC0AB8635A8E}" srcOrd="0" destOrd="0" presId="urn:microsoft.com/office/officeart/2005/8/layout/cycle2"/>
    <dgm:cxn modelId="{ACD10142-C5CF-42FC-A2D1-30F0F28DB129}" srcId="{02E28BA1-5C55-4C72-90AF-04B3BEFF649E}" destId="{AFDB6E9D-53A0-4F41-ABF0-05F74B4093EE}" srcOrd="1" destOrd="0" parTransId="{FDB4B6FF-7147-4859-A671-83195159D9E1}" sibTransId="{5829A20D-71ED-4189-9EB6-4EEFC1B7520B}"/>
    <dgm:cxn modelId="{56F4FF2F-FA2A-4AB9-A43D-4E63EF98674C}" type="presOf" srcId="{5829A20D-71ED-4189-9EB6-4EEFC1B7520B}" destId="{59BC6EA2-ADC2-467F-ADF0-37FF762490A4}" srcOrd="0" destOrd="0" presId="urn:microsoft.com/office/officeart/2005/8/layout/cycle2"/>
    <dgm:cxn modelId="{42B1EDCE-4B17-4CCE-8835-AA19C796BA73}" type="presParOf" srcId="{34B48996-7C61-48E3-89F9-98B977E34A01}" destId="{A720A389-363D-4146-8E19-08BB8CEB8B86}" srcOrd="0" destOrd="0" presId="urn:microsoft.com/office/officeart/2005/8/layout/cycle2"/>
    <dgm:cxn modelId="{5CDD5428-D1B3-407F-ACA9-9319CB89B5FF}" type="presParOf" srcId="{34B48996-7C61-48E3-89F9-98B977E34A01}" destId="{8B956F08-A087-46A6-9349-357533F78F4E}" srcOrd="1" destOrd="0" presId="urn:microsoft.com/office/officeart/2005/8/layout/cycle2"/>
    <dgm:cxn modelId="{CC06196E-17B1-46D6-9EDA-B2D5C120FF0C}" type="presParOf" srcId="{8B956F08-A087-46A6-9349-357533F78F4E}" destId="{D31F8E29-C863-454A-80DB-5F848A6C375C}" srcOrd="0" destOrd="0" presId="urn:microsoft.com/office/officeart/2005/8/layout/cycle2"/>
    <dgm:cxn modelId="{17D1C483-AFF4-42D3-B924-A2C42150F139}" type="presParOf" srcId="{34B48996-7C61-48E3-89F9-98B977E34A01}" destId="{29A1786B-F8EF-4F2F-A48E-EACBCF6C6E34}" srcOrd="2" destOrd="0" presId="urn:microsoft.com/office/officeart/2005/8/layout/cycle2"/>
    <dgm:cxn modelId="{95CACD03-A091-43C1-98F1-0EA7125056B7}" type="presParOf" srcId="{34B48996-7C61-48E3-89F9-98B977E34A01}" destId="{59BC6EA2-ADC2-467F-ADF0-37FF762490A4}" srcOrd="3" destOrd="0" presId="urn:microsoft.com/office/officeart/2005/8/layout/cycle2"/>
    <dgm:cxn modelId="{6AA4B12E-BC40-4E93-97A6-9162F324E48C}" type="presParOf" srcId="{59BC6EA2-ADC2-467F-ADF0-37FF762490A4}" destId="{861A3295-C4EE-432B-A74A-1F8F4DF3DE20}" srcOrd="0" destOrd="0" presId="urn:microsoft.com/office/officeart/2005/8/layout/cycle2"/>
    <dgm:cxn modelId="{2D0EC80A-1263-4E74-A312-CD07870F7D3D}" type="presParOf" srcId="{34B48996-7C61-48E3-89F9-98B977E34A01}" destId="{B56C45BB-28D7-40FF-B4E2-BC0AB8635A8E}" srcOrd="4" destOrd="0" presId="urn:microsoft.com/office/officeart/2005/8/layout/cycle2"/>
    <dgm:cxn modelId="{070D84E0-0266-4082-84FD-7AEE6047EC61}" type="presParOf" srcId="{34B48996-7C61-48E3-89F9-98B977E34A01}" destId="{029B8EA9-BAE1-4F0F-8E31-5C153E0875B8}" srcOrd="5" destOrd="0" presId="urn:microsoft.com/office/officeart/2005/8/layout/cycle2"/>
    <dgm:cxn modelId="{B114F182-BFE9-4EC8-967B-72005125DD63}" type="presParOf" srcId="{029B8EA9-BAE1-4F0F-8E31-5C153E0875B8}" destId="{290AB9C4-4ACF-4D4C-8079-B637E9A374CF}" srcOrd="0" destOrd="0" presId="urn:microsoft.com/office/officeart/2005/8/layout/cycle2"/>
    <dgm:cxn modelId="{0E3FCC1E-38B3-42A8-8F1D-F019A5C3ACE5}" type="presParOf" srcId="{34B48996-7C61-48E3-89F9-98B977E34A01}" destId="{ACAA6BB7-C65E-4486-9473-BCA4B2F83231}" srcOrd="6" destOrd="0" presId="urn:microsoft.com/office/officeart/2005/8/layout/cycle2"/>
    <dgm:cxn modelId="{E86AC654-CCAB-413E-9D2D-9DFE6726EDF5}" type="presParOf" srcId="{34B48996-7C61-48E3-89F9-98B977E34A01}" destId="{3878CC7B-8A6D-4F83-A522-850CC44746FD}" srcOrd="7" destOrd="0" presId="urn:microsoft.com/office/officeart/2005/8/layout/cycle2"/>
    <dgm:cxn modelId="{868E33B2-535D-4FCA-B58D-D7562F327BA4}" type="presParOf" srcId="{3878CC7B-8A6D-4F83-A522-850CC44746FD}" destId="{01423009-CE7C-4440-9E90-4AC3580667C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28BA1-5C55-4C72-90AF-04B3BEFF649E}" type="doc">
      <dgm:prSet loTypeId="urn:microsoft.com/office/officeart/2005/8/layout/cycle2" loCatId="cycl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ACE2BE6-8905-4658-A2A6-8CCFF8146B55}">
      <dgm:prSet phldrT="[Text]"/>
      <dgm:spPr/>
      <dgm:t>
        <a:bodyPr/>
        <a:lstStyle/>
        <a:p>
          <a:r>
            <a:rPr lang="en-US" dirty="0" smtClean="0"/>
            <a:t>Organization/ Strategy Assessment</a:t>
          </a:r>
          <a:endParaRPr lang="en-US" dirty="0"/>
        </a:p>
      </dgm:t>
    </dgm:pt>
    <dgm:pt modelId="{D3C3B0BF-8D4A-4B8B-B08A-95AE9A53104D}" type="parTrans" cxnId="{1F350222-218B-4437-A181-1FA25DCCAA6D}">
      <dgm:prSet/>
      <dgm:spPr/>
      <dgm:t>
        <a:bodyPr/>
        <a:lstStyle/>
        <a:p>
          <a:endParaRPr lang="en-US"/>
        </a:p>
      </dgm:t>
    </dgm:pt>
    <dgm:pt modelId="{57EFD7F0-F038-46E5-A715-1BEA7DB82B23}" type="sibTrans" cxnId="{1F350222-218B-4437-A181-1FA25DCCAA6D}">
      <dgm:prSet/>
      <dgm:spPr/>
      <dgm:t>
        <a:bodyPr/>
        <a:lstStyle/>
        <a:p>
          <a:endParaRPr lang="en-US"/>
        </a:p>
      </dgm:t>
    </dgm:pt>
    <dgm:pt modelId="{AFDB6E9D-53A0-4F41-ABF0-05F74B4093EE}">
      <dgm:prSet phldrT="[Text]"/>
      <dgm:spPr/>
      <dgm:t>
        <a:bodyPr/>
        <a:lstStyle/>
        <a:p>
          <a:r>
            <a:rPr lang="en-US" dirty="0" smtClean="0"/>
            <a:t>BA Organization Assessment</a:t>
          </a:r>
          <a:endParaRPr lang="en-US" dirty="0"/>
        </a:p>
      </dgm:t>
    </dgm:pt>
    <dgm:pt modelId="{FDB4B6FF-7147-4859-A671-83195159D9E1}" type="parTrans" cxnId="{ACD10142-C5CF-42FC-A2D1-30F0F28DB129}">
      <dgm:prSet/>
      <dgm:spPr/>
      <dgm:t>
        <a:bodyPr/>
        <a:lstStyle/>
        <a:p>
          <a:endParaRPr lang="en-US"/>
        </a:p>
      </dgm:t>
    </dgm:pt>
    <dgm:pt modelId="{5829A20D-71ED-4189-9EB6-4EEFC1B7520B}" type="sibTrans" cxnId="{ACD10142-C5CF-42FC-A2D1-30F0F28DB129}">
      <dgm:prSet/>
      <dgm:spPr/>
      <dgm:t>
        <a:bodyPr/>
        <a:lstStyle/>
        <a:p>
          <a:endParaRPr lang="en-US"/>
        </a:p>
      </dgm:t>
    </dgm:pt>
    <dgm:pt modelId="{05B570BF-E257-416A-B74C-5F199D6D5B4F}">
      <dgm:prSet phldrT="[Text]"/>
      <dgm:spPr/>
      <dgm:t>
        <a:bodyPr/>
        <a:lstStyle/>
        <a:p>
          <a:r>
            <a:rPr lang="en-US" dirty="0" smtClean="0"/>
            <a:t>BA Hiring/ Reallocation</a:t>
          </a:r>
          <a:endParaRPr lang="en-US" dirty="0"/>
        </a:p>
      </dgm:t>
    </dgm:pt>
    <dgm:pt modelId="{1E43E3FF-F3EC-46CA-B741-5D39D7A2F4C6}" type="parTrans" cxnId="{3427F968-BC92-45F0-B6FD-3E0EF14BA5F4}">
      <dgm:prSet/>
      <dgm:spPr/>
      <dgm:t>
        <a:bodyPr/>
        <a:lstStyle/>
        <a:p>
          <a:endParaRPr lang="en-US"/>
        </a:p>
      </dgm:t>
    </dgm:pt>
    <dgm:pt modelId="{25F7E741-D471-408C-B88B-80D4B9F49BF2}" type="sibTrans" cxnId="{3427F968-BC92-45F0-B6FD-3E0EF14BA5F4}">
      <dgm:prSet/>
      <dgm:spPr/>
      <dgm:t>
        <a:bodyPr/>
        <a:lstStyle/>
        <a:p>
          <a:endParaRPr lang="en-US"/>
        </a:p>
      </dgm:t>
    </dgm:pt>
    <dgm:pt modelId="{E94CC357-A325-43A4-A817-B2ABFDC5338E}">
      <dgm:prSet phldrT="[Text]"/>
      <dgm:spPr/>
      <dgm:t>
        <a:bodyPr/>
        <a:lstStyle/>
        <a:p>
          <a:r>
            <a:rPr lang="en-US" dirty="0" smtClean="0"/>
            <a:t>BA Project Prioritization, Execution and Assessment</a:t>
          </a:r>
          <a:endParaRPr lang="en-US" dirty="0"/>
        </a:p>
      </dgm:t>
    </dgm:pt>
    <dgm:pt modelId="{0BA52A6F-E28D-4E6D-9A96-DFCC9A6B5AEB}" type="parTrans" cxnId="{89A2203A-48ED-41AB-8CAE-894EBA7DAD8F}">
      <dgm:prSet/>
      <dgm:spPr/>
      <dgm:t>
        <a:bodyPr/>
        <a:lstStyle/>
        <a:p>
          <a:endParaRPr lang="en-US"/>
        </a:p>
      </dgm:t>
    </dgm:pt>
    <dgm:pt modelId="{220254E2-555B-4223-82AF-87665824154B}" type="sibTrans" cxnId="{89A2203A-48ED-41AB-8CAE-894EBA7DAD8F}">
      <dgm:prSet/>
      <dgm:spPr/>
      <dgm:t>
        <a:bodyPr/>
        <a:lstStyle/>
        <a:p>
          <a:endParaRPr lang="en-US"/>
        </a:p>
      </dgm:t>
    </dgm:pt>
    <dgm:pt modelId="{34B48996-7C61-48E3-89F9-98B977E34A01}" type="pres">
      <dgm:prSet presAssocID="{02E28BA1-5C55-4C72-90AF-04B3BEFF649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20A389-363D-4146-8E19-08BB8CEB8B86}" type="pres">
      <dgm:prSet presAssocID="{DACE2BE6-8905-4658-A2A6-8CCFF8146B5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56F08-A087-46A6-9349-357533F78F4E}" type="pres">
      <dgm:prSet presAssocID="{57EFD7F0-F038-46E5-A715-1BEA7DB82B2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31F8E29-C863-454A-80DB-5F848A6C375C}" type="pres">
      <dgm:prSet presAssocID="{57EFD7F0-F038-46E5-A715-1BEA7DB82B2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9A1786B-F8EF-4F2F-A48E-EACBCF6C6E34}" type="pres">
      <dgm:prSet presAssocID="{AFDB6E9D-53A0-4F41-ABF0-05F74B4093E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C6EA2-ADC2-467F-ADF0-37FF762490A4}" type="pres">
      <dgm:prSet presAssocID="{5829A20D-71ED-4189-9EB6-4EEFC1B7520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61A3295-C4EE-432B-A74A-1F8F4DF3DE20}" type="pres">
      <dgm:prSet presAssocID="{5829A20D-71ED-4189-9EB6-4EEFC1B7520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56C45BB-28D7-40FF-B4E2-BC0AB8635A8E}" type="pres">
      <dgm:prSet presAssocID="{05B570BF-E257-416A-B74C-5F199D6D5B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B8EA9-BAE1-4F0F-8E31-5C153E0875B8}" type="pres">
      <dgm:prSet presAssocID="{25F7E741-D471-408C-B88B-80D4B9F49BF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90AB9C4-4ACF-4D4C-8079-B637E9A374CF}" type="pres">
      <dgm:prSet presAssocID="{25F7E741-D471-408C-B88B-80D4B9F49BF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AA6BB7-C65E-4486-9473-BCA4B2F83231}" type="pres">
      <dgm:prSet presAssocID="{E94CC357-A325-43A4-A817-B2ABFDC533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8CC7B-8A6D-4F83-A522-850CC44746FD}" type="pres">
      <dgm:prSet presAssocID="{220254E2-555B-4223-82AF-87665824154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1423009-CE7C-4440-9E90-4AC3580667CD}" type="pres">
      <dgm:prSet presAssocID="{220254E2-555B-4223-82AF-87665824154B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4B4A21C-1F10-4905-AE12-F5A152B99F4E}" type="presOf" srcId="{AFDB6E9D-53A0-4F41-ABF0-05F74B4093EE}" destId="{29A1786B-F8EF-4F2F-A48E-EACBCF6C6E34}" srcOrd="0" destOrd="0" presId="urn:microsoft.com/office/officeart/2005/8/layout/cycle2"/>
    <dgm:cxn modelId="{3427F968-BC92-45F0-B6FD-3E0EF14BA5F4}" srcId="{02E28BA1-5C55-4C72-90AF-04B3BEFF649E}" destId="{05B570BF-E257-416A-B74C-5F199D6D5B4F}" srcOrd="2" destOrd="0" parTransId="{1E43E3FF-F3EC-46CA-B741-5D39D7A2F4C6}" sibTransId="{25F7E741-D471-408C-B88B-80D4B9F49BF2}"/>
    <dgm:cxn modelId="{AD4BCD9A-AE46-4873-8DFB-5FA6AFD6959D}" type="presOf" srcId="{E94CC357-A325-43A4-A817-B2ABFDC5338E}" destId="{ACAA6BB7-C65E-4486-9473-BCA4B2F83231}" srcOrd="0" destOrd="0" presId="urn:microsoft.com/office/officeart/2005/8/layout/cycle2"/>
    <dgm:cxn modelId="{ED33CD35-156A-4606-9B49-43CCA8AC7028}" type="presOf" srcId="{DACE2BE6-8905-4658-A2A6-8CCFF8146B55}" destId="{A720A389-363D-4146-8E19-08BB8CEB8B86}" srcOrd="0" destOrd="0" presId="urn:microsoft.com/office/officeart/2005/8/layout/cycle2"/>
    <dgm:cxn modelId="{F1BBE1F3-2003-40D4-AB20-71978391FA80}" type="presOf" srcId="{02E28BA1-5C55-4C72-90AF-04B3BEFF649E}" destId="{34B48996-7C61-48E3-89F9-98B977E34A01}" srcOrd="0" destOrd="0" presId="urn:microsoft.com/office/officeart/2005/8/layout/cycle2"/>
    <dgm:cxn modelId="{9C8824E5-3E47-4449-B52A-1848D291B1AF}" type="presOf" srcId="{220254E2-555B-4223-82AF-87665824154B}" destId="{01423009-CE7C-4440-9E90-4AC3580667CD}" srcOrd="1" destOrd="0" presId="urn:microsoft.com/office/officeart/2005/8/layout/cycle2"/>
    <dgm:cxn modelId="{DD066E22-CE6D-4C3D-8BD2-4F5C6DF97DBE}" type="presOf" srcId="{25F7E741-D471-408C-B88B-80D4B9F49BF2}" destId="{290AB9C4-4ACF-4D4C-8079-B637E9A374CF}" srcOrd="1" destOrd="0" presId="urn:microsoft.com/office/officeart/2005/8/layout/cycle2"/>
    <dgm:cxn modelId="{6944118B-95EC-4062-98E3-CD85A5B599C3}" type="presOf" srcId="{5829A20D-71ED-4189-9EB6-4EEFC1B7520B}" destId="{861A3295-C4EE-432B-A74A-1F8F4DF3DE20}" srcOrd="1" destOrd="0" presId="urn:microsoft.com/office/officeart/2005/8/layout/cycle2"/>
    <dgm:cxn modelId="{C256D767-EFF8-49A3-B372-7F50899809FC}" type="presOf" srcId="{5829A20D-71ED-4189-9EB6-4EEFC1B7520B}" destId="{59BC6EA2-ADC2-467F-ADF0-37FF762490A4}" srcOrd="0" destOrd="0" presId="urn:microsoft.com/office/officeart/2005/8/layout/cycle2"/>
    <dgm:cxn modelId="{80A6D2D6-15D2-4EF6-AF61-03C49679B61F}" type="presOf" srcId="{220254E2-555B-4223-82AF-87665824154B}" destId="{3878CC7B-8A6D-4F83-A522-850CC44746FD}" srcOrd="0" destOrd="0" presId="urn:microsoft.com/office/officeart/2005/8/layout/cycle2"/>
    <dgm:cxn modelId="{A8F49874-E50E-46C8-AE95-AFD1C4C5B0EC}" type="presOf" srcId="{25F7E741-D471-408C-B88B-80D4B9F49BF2}" destId="{029B8EA9-BAE1-4F0F-8E31-5C153E0875B8}" srcOrd="0" destOrd="0" presId="urn:microsoft.com/office/officeart/2005/8/layout/cycle2"/>
    <dgm:cxn modelId="{ACD10142-C5CF-42FC-A2D1-30F0F28DB129}" srcId="{02E28BA1-5C55-4C72-90AF-04B3BEFF649E}" destId="{AFDB6E9D-53A0-4F41-ABF0-05F74B4093EE}" srcOrd="1" destOrd="0" parTransId="{FDB4B6FF-7147-4859-A671-83195159D9E1}" sibTransId="{5829A20D-71ED-4189-9EB6-4EEFC1B7520B}"/>
    <dgm:cxn modelId="{E366E5A6-129C-411E-91E0-F839D8BA5273}" type="presOf" srcId="{57EFD7F0-F038-46E5-A715-1BEA7DB82B23}" destId="{8B956F08-A087-46A6-9349-357533F78F4E}" srcOrd="0" destOrd="0" presId="urn:microsoft.com/office/officeart/2005/8/layout/cycle2"/>
    <dgm:cxn modelId="{ABD4B9E4-123A-4746-B864-C16DC81835FA}" type="presOf" srcId="{57EFD7F0-F038-46E5-A715-1BEA7DB82B23}" destId="{D31F8E29-C863-454A-80DB-5F848A6C375C}" srcOrd="1" destOrd="0" presId="urn:microsoft.com/office/officeart/2005/8/layout/cycle2"/>
    <dgm:cxn modelId="{89A2203A-48ED-41AB-8CAE-894EBA7DAD8F}" srcId="{02E28BA1-5C55-4C72-90AF-04B3BEFF649E}" destId="{E94CC357-A325-43A4-A817-B2ABFDC5338E}" srcOrd="3" destOrd="0" parTransId="{0BA52A6F-E28D-4E6D-9A96-DFCC9A6B5AEB}" sibTransId="{220254E2-555B-4223-82AF-87665824154B}"/>
    <dgm:cxn modelId="{1F350222-218B-4437-A181-1FA25DCCAA6D}" srcId="{02E28BA1-5C55-4C72-90AF-04B3BEFF649E}" destId="{DACE2BE6-8905-4658-A2A6-8CCFF8146B55}" srcOrd="0" destOrd="0" parTransId="{D3C3B0BF-8D4A-4B8B-B08A-95AE9A53104D}" sibTransId="{57EFD7F0-F038-46E5-A715-1BEA7DB82B23}"/>
    <dgm:cxn modelId="{2C4C2DC0-BC3C-490B-AB81-A4454F504FC6}" type="presOf" srcId="{05B570BF-E257-416A-B74C-5F199D6D5B4F}" destId="{B56C45BB-28D7-40FF-B4E2-BC0AB8635A8E}" srcOrd="0" destOrd="0" presId="urn:microsoft.com/office/officeart/2005/8/layout/cycle2"/>
    <dgm:cxn modelId="{EDF95A9B-4A52-4A3D-AA0C-2C60CD5B9B47}" type="presParOf" srcId="{34B48996-7C61-48E3-89F9-98B977E34A01}" destId="{A720A389-363D-4146-8E19-08BB8CEB8B86}" srcOrd="0" destOrd="0" presId="urn:microsoft.com/office/officeart/2005/8/layout/cycle2"/>
    <dgm:cxn modelId="{D939D482-F2E8-482A-85EF-405FA72CE038}" type="presParOf" srcId="{34B48996-7C61-48E3-89F9-98B977E34A01}" destId="{8B956F08-A087-46A6-9349-357533F78F4E}" srcOrd="1" destOrd="0" presId="urn:microsoft.com/office/officeart/2005/8/layout/cycle2"/>
    <dgm:cxn modelId="{9F1129B3-EA65-4A40-BEC6-28D05F3C1F5D}" type="presParOf" srcId="{8B956F08-A087-46A6-9349-357533F78F4E}" destId="{D31F8E29-C863-454A-80DB-5F848A6C375C}" srcOrd="0" destOrd="0" presId="urn:microsoft.com/office/officeart/2005/8/layout/cycle2"/>
    <dgm:cxn modelId="{B2EEB7DE-3171-4544-AD20-85AD660C2FDA}" type="presParOf" srcId="{34B48996-7C61-48E3-89F9-98B977E34A01}" destId="{29A1786B-F8EF-4F2F-A48E-EACBCF6C6E34}" srcOrd="2" destOrd="0" presId="urn:microsoft.com/office/officeart/2005/8/layout/cycle2"/>
    <dgm:cxn modelId="{89793C77-5F98-42B1-8247-60876CC8AEE1}" type="presParOf" srcId="{34B48996-7C61-48E3-89F9-98B977E34A01}" destId="{59BC6EA2-ADC2-467F-ADF0-37FF762490A4}" srcOrd="3" destOrd="0" presId="urn:microsoft.com/office/officeart/2005/8/layout/cycle2"/>
    <dgm:cxn modelId="{5033B5DA-BE92-43A8-B0E6-89F7A40DCF1C}" type="presParOf" srcId="{59BC6EA2-ADC2-467F-ADF0-37FF762490A4}" destId="{861A3295-C4EE-432B-A74A-1F8F4DF3DE20}" srcOrd="0" destOrd="0" presId="urn:microsoft.com/office/officeart/2005/8/layout/cycle2"/>
    <dgm:cxn modelId="{A595889A-723B-4A19-B4EB-92164E9EC0B2}" type="presParOf" srcId="{34B48996-7C61-48E3-89F9-98B977E34A01}" destId="{B56C45BB-28D7-40FF-B4E2-BC0AB8635A8E}" srcOrd="4" destOrd="0" presId="urn:microsoft.com/office/officeart/2005/8/layout/cycle2"/>
    <dgm:cxn modelId="{4711D056-E771-47D3-A2E8-913301C04C0F}" type="presParOf" srcId="{34B48996-7C61-48E3-89F9-98B977E34A01}" destId="{029B8EA9-BAE1-4F0F-8E31-5C153E0875B8}" srcOrd="5" destOrd="0" presId="urn:microsoft.com/office/officeart/2005/8/layout/cycle2"/>
    <dgm:cxn modelId="{14EB60ED-5293-4864-9B72-08ABFFFD369A}" type="presParOf" srcId="{029B8EA9-BAE1-4F0F-8E31-5C153E0875B8}" destId="{290AB9C4-4ACF-4D4C-8079-B637E9A374CF}" srcOrd="0" destOrd="0" presId="urn:microsoft.com/office/officeart/2005/8/layout/cycle2"/>
    <dgm:cxn modelId="{D82B54F7-C27E-4EEB-B47C-439AEDD2E63D}" type="presParOf" srcId="{34B48996-7C61-48E3-89F9-98B977E34A01}" destId="{ACAA6BB7-C65E-4486-9473-BCA4B2F83231}" srcOrd="6" destOrd="0" presId="urn:microsoft.com/office/officeart/2005/8/layout/cycle2"/>
    <dgm:cxn modelId="{D24D3289-C9FE-4CAA-920C-1526F72C9D54}" type="presParOf" srcId="{34B48996-7C61-48E3-89F9-98B977E34A01}" destId="{3878CC7B-8A6D-4F83-A522-850CC44746FD}" srcOrd="7" destOrd="0" presId="urn:microsoft.com/office/officeart/2005/8/layout/cycle2"/>
    <dgm:cxn modelId="{9DD9950F-93EE-43CF-9863-85EB9CF7D30F}" type="presParOf" srcId="{3878CC7B-8A6D-4F83-A522-850CC44746FD}" destId="{01423009-CE7C-4440-9E90-4AC3580667C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E28BA1-5C55-4C72-90AF-04B3BEFF649E}" type="doc">
      <dgm:prSet loTypeId="urn:microsoft.com/office/officeart/2005/8/layout/cycle2" loCatId="cycl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FDB6E9D-53A0-4F41-ABF0-05F74B4093EE}">
      <dgm:prSet phldrT="[Text]"/>
      <dgm:spPr/>
      <dgm:t>
        <a:bodyPr/>
        <a:lstStyle/>
        <a:p>
          <a:r>
            <a:rPr lang="en-US" dirty="0" smtClean="0"/>
            <a:t>BA Organization Assessment</a:t>
          </a:r>
          <a:endParaRPr lang="en-US" dirty="0"/>
        </a:p>
      </dgm:t>
    </dgm:pt>
    <dgm:pt modelId="{FDB4B6FF-7147-4859-A671-83195159D9E1}" type="parTrans" cxnId="{ACD10142-C5CF-42FC-A2D1-30F0F28DB129}">
      <dgm:prSet/>
      <dgm:spPr/>
      <dgm:t>
        <a:bodyPr/>
        <a:lstStyle/>
        <a:p>
          <a:endParaRPr lang="en-US"/>
        </a:p>
      </dgm:t>
    </dgm:pt>
    <dgm:pt modelId="{5829A20D-71ED-4189-9EB6-4EEFC1B7520B}" type="sibTrans" cxnId="{ACD10142-C5CF-42FC-A2D1-30F0F28DB129}">
      <dgm:prSet/>
      <dgm:spPr/>
      <dgm:t>
        <a:bodyPr/>
        <a:lstStyle/>
        <a:p>
          <a:endParaRPr lang="en-US"/>
        </a:p>
      </dgm:t>
    </dgm:pt>
    <dgm:pt modelId="{05B570BF-E257-416A-B74C-5F199D6D5B4F}">
      <dgm:prSet phldrT="[Text]"/>
      <dgm:spPr/>
      <dgm:t>
        <a:bodyPr/>
        <a:lstStyle/>
        <a:p>
          <a:r>
            <a:rPr lang="en-US" dirty="0" smtClean="0"/>
            <a:t>BA Hiring/ Reallocation</a:t>
          </a:r>
          <a:endParaRPr lang="en-US" dirty="0"/>
        </a:p>
      </dgm:t>
    </dgm:pt>
    <dgm:pt modelId="{1E43E3FF-F3EC-46CA-B741-5D39D7A2F4C6}" type="parTrans" cxnId="{3427F968-BC92-45F0-B6FD-3E0EF14BA5F4}">
      <dgm:prSet/>
      <dgm:spPr/>
      <dgm:t>
        <a:bodyPr/>
        <a:lstStyle/>
        <a:p>
          <a:endParaRPr lang="en-US"/>
        </a:p>
      </dgm:t>
    </dgm:pt>
    <dgm:pt modelId="{25F7E741-D471-408C-B88B-80D4B9F49BF2}" type="sibTrans" cxnId="{3427F968-BC92-45F0-B6FD-3E0EF14BA5F4}">
      <dgm:prSet/>
      <dgm:spPr/>
      <dgm:t>
        <a:bodyPr/>
        <a:lstStyle/>
        <a:p>
          <a:endParaRPr lang="en-US"/>
        </a:p>
      </dgm:t>
    </dgm:pt>
    <dgm:pt modelId="{E94CC357-A325-43A4-A817-B2ABFDC5338E}">
      <dgm:prSet phldrT="[Text]"/>
      <dgm:spPr/>
      <dgm:t>
        <a:bodyPr/>
        <a:lstStyle/>
        <a:p>
          <a:r>
            <a:rPr lang="en-US" dirty="0" smtClean="0"/>
            <a:t>BA Project Prioritization, Execution and Assessment</a:t>
          </a:r>
          <a:endParaRPr lang="en-US" dirty="0"/>
        </a:p>
      </dgm:t>
    </dgm:pt>
    <dgm:pt modelId="{0BA52A6F-E28D-4E6D-9A96-DFCC9A6B5AEB}" type="parTrans" cxnId="{89A2203A-48ED-41AB-8CAE-894EBA7DAD8F}">
      <dgm:prSet/>
      <dgm:spPr/>
      <dgm:t>
        <a:bodyPr/>
        <a:lstStyle/>
        <a:p>
          <a:endParaRPr lang="en-US"/>
        </a:p>
      </dgm:t>
    </dgm:pt>
    <dgm:pt modelId="{220254E2-555B-4223-82AF-87665824154B}" type="sibTrans" cxnId="{89A2203A-48ED-41AB-8CAE-894EBA7DAD8F}">
      <dgm:prSet/>
      <dgm:spPr/>
      <dgm:t>
        <a:bodyPr/>
        <a:lstStyle/>
        <a:p>
          <a:endParaRPr lang="en-US"/>
        </a:p>
      </dgm:t>
    </dgm:pt>
    <dgm:pt modelId="{DACE2BE6-8905-4658-A2A6-8CCFF8146B55}">
      <dgm:prSet phldrT="[Text]"/>
      <dgm:spPr/>
      <dgm:t>
        <a:bodyPr/>
        <a:lstStyle/>
        <a:p>
          <a:r>
            <a:rPr lang="en-US" strike="sngStrike" smtClean="0"/>
            <a:t>Organization/ Strategy Assessment</a:t>
          </a:r>
          <a:endParaRPr lang="en-US" strike="sngStrike" dirty="0"/>
        </a:p>
      </dgm:t>
    </dgm:pt>
    <dgm:pt modelId="{57EFD7F0-F038-46E5-A715-1BEA7DB82B23}" type="sibTrans" cxnId="{1F350222-218B-4437-A181-1FA25DCCAA6D}">
      <dgm:prSet/>
      <dgm:spPr/>
      <dgm:t>
        <a:bodyPr/>
        <a:lstStyle/>
        <a:p>
          <a:endParaRPr lang="en-US"/>
        </a:p>
      </dgm:t>
    </dgm:pt>
    <dgm:pt modelId="{D3C3B0BF-8D4A-4B8B-B08A-95AE9A53104D}" type="parTrans" cxnId="{1F350222-218B-4437-A181-1FA25DCCAA6D}">
      <dgm:prSet/>
      <dgm:spPr/>
      <dgm:t>
        <a:bodyPr/>
        <a:lstStyle/>
        <a:p>
          <a:endParaRPr lang="en-US"/>
        </a:p>
      </dgm:t>
    </dgm:pt>
    <dgm:pt modelId="{34B48996-7C61-48E3-89F9-98B977E34A01}" type="pres">
      <dgm:prSet presAssocID="{02E28BA1-5C55-4C72-90AF-04B3BEFF649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20A389-363D-4146-8E19-08BB8CEB8B86}" type="pres">
      <dgm:prSet presAssocID="{DACE2BE6-8905-4658-A2A6-8CCFF8146B5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56F08-A087-46A6-9349-357533F78F4E}" type="pres">
      <dgm:prSet presAssocID="{57EFD7F0-F038-46E5-A715-1BEA7DB82B2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31F8E29-C863-454A-80DB-5F848A6C375C}" type="pres">
      <dgm:prSet presAssocID="{57EFD7F0-F038-46E5-A715-1BEA7DB82B2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9A1786B-F8EF-4F2F-A48E-EACBCF6C6E34}" type="pres">
      <dgm:prSet presAssocID="{AFDB6E9D-53A0-4F41-ABF0-05F74B4093E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C6EA2-ADC2-467F-ADF0-37FF762490A4}" type="pres">
      <dgm:prSet presAssocID="{5829A20D-71ED-4189-9EB6-4EEFC1B7520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61A3295-C4EE-432B-A74A-1F8F4DF3DE20}" type="pres">
      <dgm:prSet presAssocID="{5829A20D-71ED-4189-9EB6-4EEFC1B7520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56C45BB-28D7-40FF-B4E2-BC0AB8635A8E}" type="pres">
      <dgm:prSet presAssocID="{05B570BF-E257-416A-B74C-5F199D6D5B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B8EA9-BAE1-4F0F-8E31-5C153E0875B8}" type="pres">
      <dgm:prSet presAssocID="{25F7E741-D471-408C-B88B-80D4B9F49BF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90AB9C4-4ACF-4D4C-8079-B637E9A374CF}" type="pres">
      <dgm:prSet presAssocID="{25F7E741-D471-408C-B88B-80D4B9F49BF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AA6BB7-C65E-4486-9473-BCA4B2F83231}" type="pres">
      <dgm:prSet presAssocID="{E94CC357-A325-43A4-A817-B2ABFDC533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8CC7B-8A6D-4F83-A522-850CC44746FD}" type="pres">
      <dgm:prSet presAssocID="{220254E2-555B-4223-82AF-87665824154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1423009-CE7C-4440-9E90-4AC3580667CD}" type="pres">
      <dgm:prSet presAssocID="{220254E2-555B-4223-82AF-87665824154B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A7985C0A-447A-4981-9130-9FEB8B692F99}" type="presOf" srcId="{05B570BF-E257-416A-B74C-5F199D6D5B4F}" destId="{B56C45BB-28D7-40FF-B4E2-BC0AB8635A8E}" srcOrd="0" destOrd="0" presId="urn:microsoft.com/office/officeart/2005/8/layout/cycle2"/>
    <dgm:cxn modelId="{A89EBFEF-D6A3-4BB2-94BD-1109E63A8CDD}" type="presOf" srcId="{220254E2-555B-4223-82AF-87665824154B}" destId="{3878CC7B-8A6D-4F83-A522-850CC44746FD}" srcOrd="0" destOrd="0" presId="urn:microsoft.com/office/officeart/2005/8/layout/cycle2"/>
    <dgm:cxn modelId="{AAAD0804-E832-4FCC-886F-225C21A1BD45}" type="presOf" srcId="{AFDB6E9D-53A0-4F41-ABF0-05F74B4093EE}" destId="{29A1786B-F8EF-4F2F-A48E-EACBCF6C6E34}" srcOrd="0" destOrd="0" presId="urn:microsoft.com/office/officeart/2005/8/layout/cycle2"/>
    <dgm:cxn modelId="{923D944D-2C3A-4AC9-95C7-BBA6BD8519A4}" type="presOf" srcId="{25F7E741-D471-408C-B88B-80D4B9F49BF2}" destId="{290AB9C4-4ACF-4D4C-8079-B637E9A374CF}" srcOrd="1" destOrd="0" presId="urn:microsoft.com/office/officeart/2005/8/layout/cycle2"/>
    <dgm:cxn modelId="{89A2203A-48ED-41AB-8CAE-894EBA7DAD8F}" srcId="{02E28BA1-5C55-4C72-90AF-04B3BEFF649E}" destId="{E94CC357-A325-43A4-A817-B2ABFDC5338E}" srcOrd="3" destOrd="0" parTransId="{0BA52A6F-E28D-4E6D-9A96-DFCC9A6B5AEB}" sibTransId="{220254E2-555B-4223-82AF-87665824154B}"/>
    <dgm:cxn modelId="{62918FD3-537B-484B-BFC0-9B4E66D76AF9}" type="presOf" srcId="{57EFD7F0-F038-46E5-A715-1BEA7DB82B23}" destId="{8B956F08-A087-46A6-9349-357533F78F4E}" srcOrd="0" destOrd="0" presId="urn:microsoft.com/office/officeart/2005/8/layout/cycle2"/>
    <dgm:cxn modelId="{0A1188B2-C743-4D5C-9473-43D60A4D4101}" type="presOf" srcId="{5829A20D-71ED-4189-9EB6-4EEFC1B7520B}" destId="{861A3295-C4EE-432B-A74A-1F8F4DF3DE20}" srcOrd="1" destOrd="0" presId="urn:microsoft.com/office/officeart/2005/8/layout/cycle2"/>
    <dgm:cxn modelId="{C5546530-8C32-4327-988E-81AF21F90153}" type="presOf" srcId="{5829A20D-71ED-4189-9EB6-4EEFC1B7520B}" destId="{59BC6EA2-ADC2-467F-ADF0-37FF762490A4}" srcOrd="0" destOrd="0" presId="urn:microsoft.com/office/officeart/2005/8/layout/cycle2"/>
    <dgm:cxn modelId="{07EB756D-E1DA-41D6-887D-994A5E1BE041}" type="presOf" srcId="{57EFD7F0-F038-46E5-A715-1BEA7DB82B23}" destId="{D31F8E29-C863-454A-80DB-5F848A6C375C}" srcOrd="1" destOrd="0" presId="urn:microsoft.com/office/officeart/2005/8/layout/cycle2"/>
    <dgm:cxn modelId="{4C6E57C6-A5CE-407D-B978-DF6C69999C44}" type="presOf" srcId="{DACE2BE6-8905-4658-A2A6-8CCFF8146B55}" destId="{A720A389-363D-4146-8E19-08BB8CEB8B86}" srcOrd="0" destOrd="0" presId="urn:microsoft.com/office/officeart/2005/8/layout/cycle2"/>
    <dgm:cxn modelId="{3427F968-BC92-45F0-B6FD-3E0EF14BA5F4}" srcId="{02E28BA1-5C55-4C72-90AF-04B3BEFF649E}" destId="{05B570BF-E257-416A-B74C-5F199D6D5B4F}" srcOrd="2" destOrd="0" parTransId="{1E43E3FF-F3EC-46CA-B741-5D39D7A2F4C6}" sibTransId="{25F7E741-D471-408C-B88B-80D4B9F49BF2}"/>
    <dgm:cxn modelId="{FD193FEE-3EB1-4CFC-AB79-7C36FE2C2F29}" type="presOf" srcId="{E94CC357-A325-43A4-A817-B2ABFDC5338E}" destId="{ACAA6BB7-C65E-4486-9473-BCA4B2F83231}" srcOrd="0" destOrd="0" presId="urn:microsoft.com/office/officeart/2005/8/layout/cycle2"/>
    <dgm:cxn modelId="{6326D399-2D56-4204-9C32-0BAF47B435CB}" type="presOf" srcId="{02E28BA1-5C55-4C72-90AF-04B3BEFF649E}" destId="{34B48996-7C61-48E3-89F9-98B977E34A01}" srcOrd="0" destOrd="0" presId="urn:microsoft.com/office/officeart/2005/8/layout/cycle2"/>
    <dgm:cxn modelId="{1F350222-218B-4437-A181-1FA25DCCAA6D}" srcId="{02E28BA1-5C55-4C72-90AF-04B3BEFF649E}" destId="{DACE2BE6-8905-4658-A2A6-8CCFF8146B55}" srcOrd="0" destOrd="0" parTransId="{D3C3B0BF-8D4A-4B8B-B08A-95AE9A53104D}" sibTransId="{57EFD7F0-F038-46E5-A715-1BEA7DB82B23}"/>
    <dgm:cxn modelId="{0F3706A6-5287-4D1F-938E-E17C66DBFAF2}" type="presOf" srcId="{220254E2-555B-4223-82AF-87665824154B}" destId="{01423009-CE7C-4440-9E90-4AC3580667CD}" srcOrd="1" destOrd="0" presId="urn:microsoft.com/office/officeart/2005/8/layout/cycle2"/>
    <dgm:cxn modelId="{1CFB4F95-3AAF-49AA-AF72-A8D62B8D89A5}" type="presOf" srcId="{25F7E741-D471-408C-B88B-80D4B9F49BF2}" destId="{029B8EA9-BAE1-4F0F-8E31-5C153E0875B8}" srcOrd="0" destOrd="0" presId="urn:microsoft.com/office/officeart/2005/8/layout/cycle2"/>
    <dgm:cxn modelId="{ACD10142-C5CF-42FC-A2D1-30F0F28DB129}" srcId="{02E28BA1-5C55-4C72-90AF-04B3BEFF649E}" destId="{AFDB6E9D-53A0-4F41-ABF0-05F74B4093EE}" srcOrd="1" destOrd="0" parTransId="{FDB4B6FF-7147-4859-A671-83195159D9E1}" sibTransId="{5829A20D-71ED-4189-9EB6-4EEFC1B7520B}"/>
    <dgm:cxn modelId="{173FB042-93AF-4B9A-A772-36965BFD1109}" type="presParOf" srcId="{34B48996-7C61-48E3-89F9-98B977E34A01}" destId="{A720A389-363D-4146-8E19-08BB8CEB8B86}" srcOrd="0" destOrd="0" presId="urn:microsoft.com/office/officeart/2005/8/layout/cycle2"/>
    <dgm:cxn modelId="{C7C77C20-4CD8-4D78-83D8-B2125D2A2F61}" type="presParOf" srcId="{34B48996-7C61-48E3-89F9-98B977E34A01}" destId="{8B956F08-A087-46A6-9349-357533F78F4E}" srcOrd="1" destOrd="0" presId="urn:microsoft.com/office/officeart/2005/8/layout/cycle2"/>
    <dgm:cxn modelId="{DC95098C-405E-4312-AE3A-FA12BD16705F}" type="presParOf" srcId="{8B956F08-A087-46A6-9349-357533F78F4E}" destId="{D31F8E29-C863-454A-80DB-5F848A6C375C}" srcOrd="0" destOrd="0" presId="urn:microsoft.com/office/officeart/2005/8/layout/cycle2"/>
    <dgm:cxn modelId="{48A39E2E-8EE2-4D8E-92B3-DB8FB7791DE4}" type="presParOf" srcId="{34B48996-7C61-48E3-89F9-98B977E34A01}" destId="{29A1786B-F8EF-4F2F-A48E-EACBCF6C6E34}" srcOrd="2" destOrd="0" presId="urn:microsoft.com/office/officeart/2005/8/layout/cycle2"/>
    <dgm:cxn modelId="{248CBFE9-B509-47E6-A518-4D8E23A2B375}" type="presParOf" srcId="{34B48996-7C61-48E3-89F9-98B977E34A01}" destId="{59BC6EA2-ADC2-467F-ADF0-37FF762490A4}" srcOrd="3" destOrd="0" presId="urn:microsoft.com/office/officeart/2005/8/layout/cycle2"/>
    <dgm:cxn modelId="{21689088-43A0-4081-B743-DB8AF2AAC4E9}" type="presParOf" srcId="{59BC6EA2-ADC2-467F-ADF0-37FF762490A4}" destId="{861A3295-C4EE-432B-A74A-1F8F4DF3DE20}" srcOrd="0" destOrd="0" presId="urn:microsoft.com/office/officeart/2005/8/layout/cycle2"/>
    <dgm:cxn modelId="{26B51BA4-F595-44A8-ADA3-1BDD7D051C97}" type="presParOf" srcId="{34B48996-7C61-48E3-89F9-98B977E34A01}" destId="{B56C45BB-28D7-40FF-B4E2-BC0AB8635A8E}" srcOrd="4" destOrd="0" presId="urn:microsoft.com/office/officeart/2005/8/layout/cycle2"/>
    <dgm:cxn modelId="{DC063BE7-731B-4A36-8D16-F5252288CCD3}" type="presParOf" srcId="{34B48996-7C61-48E3-89F9-98B977E34A01}" destId="{029B8EA9-BAE1-4F0F-8E31-5C153E0875B8}" srcOrd="5" destOrd="0" presId="urn:microsoft.com/office/officeart/2005/8/layout/cycle2"/>
    <dgm:cxn modelId="{399B839C-732A-4A0D-B32C-3742B7458F8B}" type="presParOf" srcId="{029B8EA9-BAE1-4F0F-8E31-5C153E0875B8}" destId="{290AB9C4-4ACF-4D4C-8079-B637E9A374CF}" srcOrd="0" destOrd="0" presId="urn:microsoft.com/office/officeart/2005/8/layout/cycle2"/>
    <dgm:cxn modelId="{17672586-CE07-48CF-A3BE-DC8EA4776223}" type="presParOf" srcId="{34B48996-7C61-48E3-89F9-98B977E34A01}" destId="{ACAA6BB7-C65E-4486-9473-BCA4B2F83231}" srcOrd="6" destOrd="0" presId="urn:microsoft.com/office/officeart/2005/8/layout/cycle2"/>
    <dgm:cxn modelId="{083C2B15-237F-42B4-98F0-5C1E5A71E373}" type="presParOf" srcId="{34B48996-7C61-48E3-89F9-98B977E34A01}" destId="{3878CC7B-8A6D-4F83-A522-850CC44746FD}" srcOrd="7" destOrd="0" presId="urn:microsoft.com/office/officeart/2005/8/layout/cycle2"/>
    <dgm:cxn modelId="{31C82453-F1F1-4216-A5F4-17ED5FCA3A4C}" type="presParOf" srcId="{3878CC7B-8A6D-4F83-A522-850CC44746FD}" destId="{01423009-CE7C-4440-9E90-4AC3580667C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A389-363D-4146-8E19-08BB8CEB8B86}">
      <dsp:nvSpPr>
        <dsp:cNvPr id="0" name=""/>
        <dsp:cNvSpPr/>
      </dsp:nvSpPr>
      <dsp:spPr>
        <a:xfrm>
          <a:off x="3318363" y="141"/>
          <a:ext cx="1382162" cy="13821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Organization/ Strategy Assessment</a:t>
          </a:r>
          <a:endParaRPr lang="en-US" sz="1300" kern="1200" dirty="0"/>
        </a:p>
      </dsp:txBody>
      <dsp:txXfrm>
        <a:off x="3520776" y="202554"/>
        <a:ext cx="977336" cy="977336"/>
      </dsp:txXfrm>
    </dsp:sp>
    <dsp:sp modelId="{8B956F08-A087-46A6-9349-357533F78F4E}">
      <dsp:nvSpPr>
        <dsp:cNvPr id="0" name=""/>
        <dsp:cNvSpPr/>
      </dsp:nvSpPr>
      <dsp:spPr>
        <a:xfrm rot="2700000">
          <a:off x="4552353" y="1185294"/>
          <a:ext cx="368807" cy="466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68556" y="1239472"/>
        <a:ext cx="258165" cy="279887"/>
      </dsp:txXfrm>
    </dsp:sp>
    <dsp:sp modelId="{29A1786B-F8EF-4F2F-A48E-EACBCF6C6E34}">
      <dsp:nvSpPr>
        <dsp:cNvPr id="0" name=""/>
        <dsp:cNvSpPr/>
      </dsp:nvSpPr>
      <dsp:spPr>
        <a:xfrm>
          <a:off x="4787749" y="1469527"/>
          <a:ext cx="1382162" cy="13821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 Organization Assessment</a:t>
          </a:r>
          <a:endParaRPr lang="en-US" sz="1300" kern="1200" dirty="0"/>
        </a:p>
      </dsp:txBody>
      <dsp:txXfrm>
        <a:off x="4990162" y="1671940"/>
        <a:ext cx="977336" cy="977336"/>
      </dsp:txXfrm>
    </dsp:sp>
    <dsp:sp modelId="{59BC6EA2-ADC2-467F-ADF0-37FF762490A4}">
      <dsp:nvSpPr>
        <dsp:cNvPr id="0" name=""/>
        <dsp:cNvSpPr/>
      </dsp:nvSpPr>
      <dsp:spPr>
        <a:xfrm rot="8100000">
          <a:off x="4567114" y="2654680"/>
          <a:ext cx="368807" cy="466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661553" y="2708858"/>
        <a:ext cx="258165" cy="279887"/>
      </dsp:txXfrm>
    </dsp:sp>
    <dsp:sp modelId="{B56C45BB-28D7-40FF-B4E2-BC0AB8635A8E}">
      <dsp:nvSpPr>
        <dsp:cNvPr id="0" name=""/>
        <dsp:cNvSpPr/>
      </dsp:nvSpPr>
      <dsp:spPr>
        <a:xfrm>
          <a:off x="3318363" y="2938913"/>
          <a:ext cx="1382162" cy="13821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 Hiring/ Reallocation</a:t>
          </a:r>
          <a:endParaRPr lang="en-US" sz="1300" kern="1200" dirty="0"/>
        </a:p>
      </dsp:txBody>
      <dsp:txXfrm>
        <a:off x="3520776" y="3141326"/>
        <a:ext cx="977336" cy="977336"/>
      </dsp:txXfrm>
    </dsp:sp>
    <dsp:sp modelId="{029B8EA9-BAE1-4F0F-8E31-5C153E0875B8}">
      <dsp:nvSpPr>
        <dsp:cNvPr id="0" name=""/>
        <dsp:cNvSpPr/>
      </dsp:nvSpPr>
      <dsp:spPr>
        <a:xfrm rot="13500000">
          <a:off x="3097728" y="2669442"/>
          <a:ext cx="368807" cy="466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192167" y="2801856"/>
        <a:ext cx="258165" cy="279887"/>
      </dsp:txXfrm>
    </dsp:sp>
    <dsp:sp modelId="{ACAA6BB7-C65E-4486-9473-BCA4B2F83231}">
      <dsp:nvSpPr>
        <dsp:cNvPr id="0" name=""/>
        <dsp:cNvSpPr/>
      </dsp:nvSpPr>
      <dsp:spPr>
        <a:xfrm>
          <a:off x="1848977" y="1469527"/>
          <a:ext cx="1382162" cy="13821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 Project Prioritization, Execution and Assessment</a:t>
          </a:r>
          <a:endParaRPr lang="en-US" sz="1300" kern="1200" dirty="0"/>
        </a:p>
      </dsp:txBody>
      <dsp:txXfrm>
        <a:off x="2051390" y="1671940"/>
        <a:ext cx="977336" cy="977336"/>
      </dsp:txXfrm>
    </dsp:sp>
    <dsp:sp modelId="{3878CC7B-8A6D-4F83-A522-850CC44746FD}">
      <dsp:nvSpPr>
        <dsp:cNvPr id="0" name=""/>
        <dsp:cNvSpPr/>
      </dsp:nvSpPr>
      <dsp:spPr>
        <a:xfrm rot="18900000">
          <a:off x="3082967" y="1200056"/>
          <a:ext cx="368807" cy="466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99170" y="1332470"/>
        <a:ext cx="258165" cy="279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A389-363D-4146-8E19-08BB8CEB8B86}">
      <dsp:nvSpPr>
        <dsp:cNvPr id="0" name=""/>
        <dsp:cNvSpPr/>
      </dsp:nvSpPr>
      <dsp:spPr>
        <a:xfrm>
          <a:off x="3390490" y="1712"/>
          <a:ext cx="1448618" cy="14486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Organization/ Strategy Assessment</a:t>
          </a:r>
          <a:endParaRPr lang="en-US" sz="1400" kern="1200" dirty="0"/>
        </a:p>
      </dsp:txBody>
      <dsp:txXfrm>
        <a:off x="3602635" y="213857"/>
        <a:ext cx="1024328" cy="1024328"/>
      </dsp:txXfrm>
    </dsp:sp>
    <dsp:sp modelId="{8B956F08-A087-46A6-9349-357533F78F4E}">
      <dsp:nvSpPr>
        <dsp:cNvPr id="0" name=""/>
        <dsp:cNvSpPr/>
      </dsp:nvSpPr>
      <dsp:spPr>
        <a:xfrm rot="2700000">
          <a:off x="4683473" y="1242357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700354" y="1299385"/>
        <a:ext cx="268964" cy="293344"/>
      </dsp:txXfrm>
    </dsp:sp>
    <dsp:sp modelId="{29A1786B-F8EF-4F2F-A48E-EACBCF6C6E34}">
      <dsp:nvSpPr>
        <dsp:cNvPr id="0" name=""/>
        <dsp:cNvSpPr/>
      </dsp:nvSpPr>
      <dsp:spPr>
        <a:xfrm>
          <a:off x="4927450" y="1538672"/>
          <a:ext cx="1448618" cy="14486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 Organization Assessment</a:t>
          </a:r>
          <a:endParaRPr lang="en-US" sz="1400" kern="1200" dirty="0"/>
        </a:p>
      </dsp:txBody>
      <dsp:txXfrm>
        <a:off x="5139595" y="1750817"/>
        <a:ext cx="1024328" cy="1024328"/>
      </dsp:txXfrm>
    </dsp:sp>
    <dsp:sp modelId="{59BC6EA2-ADC2-467F-ADF0-37FF762490A4}">
      <dsp:nvSpPr>
        <dsp:cNvPr id="0" name=""/>
        <dsp:cNvSpPr/>
      </dsp:nvSpPr>
      <dsp:spPr>
        <a:xfrm rot="8100000">
          <a:off x="4698852" y="2779317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797241" y="2836345"/>
        <a:ext cx="268964" cy="293344"/>
      </dsp:txXfrm>
    </dsp:sp>
    <dsp:sp modelId="{B56C45BB-28D7-40FF-B4E2-BC0AB8635A8E}">
      <dsp:nvSpPr>
        <dsp:cNvPr id="0" name=""/>
        <dsp:cNvSpPr/>
      </dsp:nvSpPr>
      <dsp:spPr>
        <a:xfrm>
          <a:off x="3390490" y="3075632"/>
          <a:ext cx="1448618" cy="14486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 Hiring/ Reallocation</a:t>
          </a:r>
          <a:endParaRPr lang="en-US" sz="1400" kern="1200" dirty="0"/>
        </a:p>
      </dsp:txBody>
      <dsp:txXfrm>
        <a:off x="3602635" y="3287777"/>
        <a:ext cx="1024328" cy="1024328"/>
      </dsp:txXfrm>
    </dsp:sp>
    <dsp:sp modelId="{029B8EA9-BAE1-4F0F-8E31-5C153E0875B8}">
      <dsp:nvSpPr>
        <dsp:cNvPr id="0" name=""/>
        <dsp:cNvSpPr/>
      </dsp:nvSpPr>
      <dsp:spPr>
        <a:xfrm rot="13500000">
          <a:off x="3161892" y="2794696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260281" y="2933232"/>
        <a:ext cx="268964" cy="293344"/>
      </dsp:txXfrm>
    </dsp:sp>
    <dsp:sp modelId="{ACAA6BB7-C65E-4486-9473-BCA4B2F83231}">
      <dsp:nvSpPr>
        <dsp:cNvPr id="0" name=""/>
        <dsp:cNvSpPr/>
      </dsp:nvSpPr>
      <dsp:spPr>
        <a:xfrm>
          <a:off x="1853530" y="1538672"/>
          <a:ext cx="1448618" cy="14486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 Project Prioritization, Execution and Assessment</a:t>
          </a:r>
          <a:endParaRPr lang="en-US" sz="1400" kern="1200" dirty="0"/>
        </a:p>
      </dsp:txBody>
      <dsp:txXfrm>
        <a:off x="2065675" y="1750817"/>
        <a:ext cx="1024328" cy="1024328"/>
      </dsp:txXfrm>
    </dsp:sp>
    <dsp:sp modelId="{3878CC7B-8A6D-4F83-A522-850CC44746FD}">
      <dsp:nvSpPr>
        <dsp:cNvPr id="0" name=""/>
        <dsp:cNvSpPr/>
      </dsp:nvSpPr>
      <dsp:spPr>
        <a:xfrm rot="18900000">
          <a:off x="3146513" y="1257736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163394" y="1396272"/>
        <a:ext cx="268964" cy="293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A389-363D-4146-8E19-08BB8CEB8B86}">
      <dsp:nvSpPr>
        <dsp:cNvPr id="0" name=""/>
        <dsp:cNvSpPr/>
      </dsp:nvSpPr>
      <dsp:spPr>
        <a:xfrm>
          <a:off x="3390490" y="1712"/>
          <a:ext cx="1448618" cy="14486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strike="sngStrike" kern="1200" smtClean="0"/>
            <a:t>Organization/ Strategy Assessment</a:t>
          </a:r>
          <a:endParaRPr lang="en-US" sz="1400" strike="sngStrike" kern="1200" dirty="0"/>
        </a:p>
      </dsp:txBody>
      <dsp:txXfrm>
        <a:off x="3602635" y="213857"/>
        <a:ext cx="1024328" cy="1024328"/>
      </dsp:txXfrm>
    </dsp:sp>
    <dsp:sp modelId="{8B956F08-A087-46A6-9349-357533F78F4E}">
      <dsp:nvSpPr>
        <dsp:cNvPr id="0" name=""/>
        <dsp:cNvSpPr/>
      </dsp:nvSpPr>
      <dsp:spPr>
        <a:xfrm rot="2700000">
          <a:off x="4683473" y="1242357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700354" y="1299385"/>
        <a:ext cx="268964" cy="293344"/>
      </dsp:txXfrm>
    </dsp:sp>
    <dsp:sp modelId="{29A1786B-F8EF-4F2F-A48E-EACBCF6C6E34}">
      <dsp:nvSpPr>
        <dsp:cNvPr id="0" name=""/>
        <dsp:cNvSpPr/>
      </dsp:nvSpPr>
      <dsp:spPr>
        <a:xfrm>
          <a:off x="4927450" y="1538672"/>
          <a:ext cx="1448618" cy="14486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 Organization Assessment</a:t>
          </a:r>
          <a:endParaRPr lang="en-US" sz="1400" kern="1200" dirty="0"/>
        </a:p>
      </dsp:txBody>
      <dsp:txXfrm>
        <a:off x="5139595" y="1750817"/>
        <a:ext cx="1024328" cy="1024328"/>
      </dsp:txXfrm>
    </dsp:sp>
    <dsp:sp modelId="{59BC6EA2-ADC2-467F-ADF0-37FF762490A4}">
      <dsp:nvSpPr>
        <dsp:cNvPr id="0" name=""/>
        <dsp:cNvSpPr/>
      </dsp:nvSpPr>
      <dsp:spPr>
        <a:xfrm rot="8100000">
          <a:off x="4698852" y="2779317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797241" y="2836345"/>
        <a:ext cx="268964" cy="293344"/>
      </dsp:txXfrm>
    </dsp:sp>
    <dsp:sp modelId="{B56C45BB-28D7-40FF-B4E2-BC0AB8635A8E}">
      <dsp:nvSpPr>
        <dsp:cNvPr id="0" name=""/>
        <dsp:cNvSpPr/>
      </dsp:nvSpPr>
      <dsp:spPr>
        <a:xfrm>
          <a:off x="3390490" y="3075632"/>
          <a:ext cx="1448618" cy="14486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 Hiring/ Reallocation</a:t>
          </a:r>
          <a:endParaRPr lang="en-US" sz="1400" kern="1200" dirty="0"/>
        </a:p>
      </dsp:txBody>
      <dsp:txXfrm>
        <a:off x="3602635" y="3287777"/>
        <a:ext cx="1024328" cy="1024328"/>
      </dsp:txXfrm>
    </dsp:sp>
    <dsp:sp modelId="{029B8EA9-BAE1-4F0F-8E31-5C153E0875B8}">
      <dsp:nvSpPr>
        <dsp:cNvPr id="0" name=""/>
        <dsp:cNvSpPr/>
      </dsp:nvSpPr>
      <dsp:spPr>
        <a:xfrm rot="13500000">
          <a:off x="3161892" y="2794696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260281" y="2933232"/>
        <a:ext cx="268964" cy="293344"/>
      </dsp:txXfrm>
    </dsp:sp>
    <dsp:sp modelId="{ACAA6BB7-C65E-4486-9473-BCA4B2F83231}">
      <dsp:nvSpPr>
        <dsp:cNvPr id="0" name=""/>
        <dsp:cNvSpPr/>
      </dsp:nvSpPr>
      <dsp:spPr>
        <a:xfrm>
          <a:off x="1853530" y="1538672"/>
          <a:ext cx="1448618" cy="14486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 Project Prioritization, Execution and Assessment</a:t>
          </a:r>
          <a:endParaRPr lang="en-US" sz="1400" kern="1200" dirty="0"/>
        </a:p>
      </dsp:txBody>
      <dsp:txXfrm>
        <a:off x="2065675" y="1750817"/>
        <a:ext cx="1024328" cy="1024328"/>
      </dsp:txXfrm>
    </dsp:sp>
    <dsp:sp modelId="{3878CC7B-8A6D-4F83-A522-850CC44746FD}">
      <dsp:nvSpPr>
        <dsp:cNvPr id="0" name=""/>
        <dsp:cNvSpPr/>
      </dsp:nvSpPr>
      <dsp:spPr>
        <a:xfrm rot="18900000">
          <a:off x="3146513" y="1257736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163394" y="1396272"/>
        <a:ext cx="268964" cy="293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Lecture 12: BA Program in Practice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en-US" dirty="0" smtClean="0"/>
              <a:t>aps/misallocations </a:t>
            </a:r>
            <a:r>
              <a:rPr lang="en-US" dirty="0"/>
              <a:t>r</a:t>
            </a:r>
            <a:r>
              <a:rPr lang="en-US" dirty="0" smtClean="0"/>
              <a:t>elated </a:t>
            </a:r>
            <a:r>
              <a:rPr lang="en-US" dirty="0" smtClean="0"/>
              <a:t>to </a:t>
            </a:r>
            <a:r>
              <a:rPr lang="en-US" dirty="0" smtClean="0"/>
              <a:t>maintaining current BA Maturity </a:t>
            </a:r>
            <a:r>
              <a:rPr lang="en-US" dirty="0"/>
              <a:t>l</a:t>
            </a:r>
            <a:r>
              <a:rPr lang="en-US" dirty="0" smtClean="0"/>
              <a:t>evel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429858"/>
              </p:ext>
            </p:extLst>
          </p:nvPr>
        </p:nvGraphicFramePr>
        <p:xfrm>
          <a:off x="457200" y="1600200"/>
          <a:ext cx="8229603" cy="132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1611"/>
                <a:gridCol w="1510127"/>
                <a:gridCol w="1392598"/>
                <a:gridCol w="807677"/>
                <a:gridCol w="1768546"/>
                <a:gridCol w="1789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Gap</a:t>
                      </a:r>
                      <a:r>
                        <a:rPr lang="en-US" sz="1600" baseline="0" dirty="0" smtClean="0"/>
                        <a:t> or Misallocation?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Impact</a:t>
                      </a:r>
                      <a:r>
                        <a:rPr lang="en-US" sz="1600" baseline="0" dirty="0" smtClean="0"/>
                        <a:t> (1 – 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Mitigation Approach(</a:t>
                      </a:r>
                      <a:r>
                        <a:rPr lang="en-US" sz="1600" dirty="0" err="1" smtClean="0"/>
                        <a:t>es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Additional Comments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Opportunities </a:t>
            </a:r>
            <a:r>
              <a:rPr lang="en-US" dirty="0"/>
              <a:t>to </a:t>
            </a:r>
            <a:r>
              <a:rPr lang="en-US" dirty="0"/>
              <a:t>i</a:t>
            </a:r>
            <a:r>
              <a:rPr lang="en-US" dirty="0" smtClean="0"/>
              <a:t>mprove current BA Maturity </a:t>
            </a:r>
            <a:r>
              <a:rPr lang="en-US" dirty="0"/>
              <a:t>l</a:t>
            </a:r>
            <a:r>
              <a:rPr lang="en-US" dirty="0" smtClean="0"/>
              <a:t>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884774"/>
              </p:ext>
            </p:extLst>
          </p:nvPr>
        </p:nvGraphicFramePr>
        <p:xfrm>
          <a:off x="457200" y="1600200"/>
          <a:ext cx="8229601" cy="156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1611"/>
                <a:gridCol w="1638714"/>
                <a:gridCol w="1264010"/>
                <a:gridCol w="821965"/>
                <a:gridCol w="1754257"/>
                <a:gridCol w="1789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Maturity</a:t>
                      </a:r>
                      <a:r>
                        <a:rPr lang="en-US" sz="1600" baseline="0" dirty="0" smtClean="0"/>
                        <a:t> Level Target Area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Impact</a:t>
                      </a:r>
                      <a:r>
                        <a:rPr lang="en-US" sz="1600" baseline="0" dirty="0" smtClean="0"/>
                        <a:t> (1 – 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Additional Comments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Hiring/Reallocation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</a:t>
            </a:r>
            <a:r>
              <a:rPr lang="en-US" dirty="0" smtClean="0"/>
              <a:t>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Analysis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Culture/Leadership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 Analyst </a:t>
            </a:r>
            <a:r>
              <a:rPr lang="en-US" dirty="0" smtClean="0"/>
              <a:t>Competency Assessment</a:t>
            </a:r>
            <a:r>
              <a:rPr lang="en-US" baseline="0" dirty="0" smtClean="0"/>
              <a:t>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6991237"/>
              </p:ext>
            </p:extLst>
          </p:nvPr>
        </p:nvGraphicFramePr>
        <p:xfrm>
          <a:off x="152400" y="1640840"/>
          <a:ext cx="883920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047"/>
                <a:gridCol w="4663316"/>
                <a:gridCol w="1557337"/>
                <a:gridCol w="13335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 </a:t>
                      </a:r>
                      <a:r>
                        <a:rPr lang="en-US" sz="1400" dirty="0" err="1" smtClean="0"/>
                        <a:t>teachables</a:t>
                      </a:r>
                      <a:r>
                        <a:rPr lang="en-US" sz="1400" dirty="0" smtClean="0"/>
                        <a:t> (1 – 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 </a:t>
                      </a:r>
                      <a:r>
                        <a:rPr lang="en-US" sz="1400" dirty="0" err="1" smtClean="0"/>
                        <a:t>unteachables</a:t>
                      </a:r>
                      <a:r>
                        <a:rPr lang="en-US" sz="1400" baseline="0" dirty="0" smtClean="0"/>
                        <a:t> (1 – 5)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 and domain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knowledge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 understand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eCommerce</a:t>
                      </a:r>
                      <a:r>
                        <a:rPr lang="en-US" sz="1400" baseline="0" dirty="0" smtClean="0"/>
                        <a:t> (business) and Marketing (domain) role therein; understand objectives, strategy and competitive landscape of the biz;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Analytics competency  expertise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Intelligent;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detail-oriented;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urious; open-minded;</a:t>
                      </a:r>
                      <a:r>
                        <a:rPr lang="en-US" sz="1400" baseline="0" dirty="0" smtClean="0"/>
                        <a:t> o</a:t>
                      </a:r>
                      <a:r>
                        <a:rPr lang="en-US" sz="1400" dirty="0" smtClean="0"/>
                        <a:t>bjective;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ethical;</a:t>
                      </a:r>
                      <a:r>
                        <a:rPr lang="en-US" sz="1400" baseline="0" dirty="0" smtClean="0"/>
                        <a:t> s</a:t>
                      </a:r>
                      <a:r>
                        <a:rPr lang="en-US" sz="1400" dirty="0" smtClean="0"/>
                        <a:t>ystematic in analytical approach;</a:t>
                      </a:r>
                      <a:r>
                        <a:rPr lang="en-US" sz="1400" baseline="0" dirty="0" smtClean="0"/>
                        <a:t> e</a:t>
                      </a:r>
                      <a:r>
                        <a:rPr lang="en-US" sz="1400" dirty="0" smtClean="0"/>
                        <a:t>xpert in analytics tools;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reative 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sources and uses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People</a:t>
                      </a:r>
                      <a:r>
                        <a:rPr lang="en-US" sz="1400" baseline="0" dirty="0" smtClean="0"/>
                        <a:t>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Self-aware; sociable and likeable;</a:t>
                      </a:r>
                      <a:r>
                        <a:rPr lang="en-US" sz="1400" baseline="0" dirty="0" smtClean="0"/>
                        <a:t> e</a:t>
                      </a:r>
                      <a:r>
                        <a:rPr lang="en-US" sz="1400" dirty="0" smtClean="0"/>
                        <a:t>mpathetic;</a:t>
                      </a:r>
                      <a:r>
                        <a:rPr lang="en-US" sz="1400" baseline="0" dirty="0" smtClean="0"/>
                        <a:t> v</a:t>
                      </a:r>
                      <a:r>
                        <a:rPr lang="en-US" sz="1400" dirty="0" smtClean="0"/>
                        <a:t>isible day to day; active listener;</a:t>
                      </a:r>
                      <a:r>
                        <a:rPr lang="en-US" sz="1400" baseline="0" dirty="0" smtClean="0"/>
                        <a:t> d</a:t>
                      </a:r>
                      <a:r>
                        <a:rPr lang="en-US" sz="1400" dirty="0" smtClean="0"/>
                        <a:t>esign and ask calculated questions;</a:t>
                      </a:r>
                      <a:r>
                        <a:rPr lang="en-US" sz="1400" baseline="0" dirty="0" smtClean="0"/>
                        <a:t> r</a:t>
                      </a:r>
                      <a:r>
                        <a:rPr lang="en-US" sz="1400" dirty="0" smtClean="0"/>
                        <a:t>espectful of peoples’ time;</a:t>
                      </a:r>
                      <a:r>
                        <a:rPr lang="en-US" sz="1400" baseline="0" dirty="0" smtClean="0"/>
                        <a:t> p</a:t>
                      </a:r>
                      <a:r>
                        <a:rPr lang="en-US" sz="1400" dirty="0" smtClean="0"/>
                        <a:t>roactively build trust with stakeholders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Presentation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dirty="0" smtClean="0"/>
                        <a:t>influence</a:t>
                      </a:r>
                      <a:r>
                        <a:rPr lang="en-US" sz="1400" baseline="0" dirty="0" smtClean="0"/>
                        <a:t>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 details into simple concepts;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nformation visualization;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audience-aware,</a:t>
                      </a:r>
                      <a:r>
                        <a:rPr lang="en-US" sz="1400" baseline="0" dirty="0" smtClean="0"/>
                        <a:t> business-aligned presentation material</a:t>
                      </a:r>
                      <a:r>
                        <a:rPr lang="en-US" sz="1400" dirty="0" smtClean="0"/>
                        <a:t>;</a:t>
                      </a:r>
                      <a:r>
                        <a:rPr lang="en-US" sz="1400" baseline="0" dirty="0" smtClean="0"/>
                        <a:t> u</a:t>
                      </a:r>
                      <a:r>
                        <a:rPr lang="en-US" sz="1400" dirty="0" smtClean="0"/>
                        <a:t>nderstand cognitive biases</a:t>
                      </a:r>
                      <a:r>
                        <a:rPr lang="en-US" sz="1400" baseline="0" dirty="0" smtClean="0"/>
                        <a:t> and present accordingly;</a:t>
                      </a:r>
                      <a:r>
                        <a:rPr lang="en-US" sz="1400" dirty="0" smtClean="0"/>
                        <a:t> influence action through effective communication and follow-up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Information Management: </a:t>
            </a:r>
            <a:r>
              <a:rPr lang="en-US" sz="3600" dirty="0" smtClean="0"/>
              <a:t>BI </a:t>
            </a:r>
            <a:r>
              <a:rPr lang="en-US" sz="3600" dirty="0" smtClean="0"/>
              <a:t>Engineer Competency Assessment</a:t>
            </a:r>
            <a:r>
              <a:rPr lang="en-US" sz="3600" baseline="0" dirty="0" smtClean="0"/>
              <a:t> Framework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93961615"/>
              </p:ext>
            </p:extLst>
          </p:nvPr>
        </p:nvGraphicFramePr>
        <p:xfrm>
          <a:off x="152400" y="1640840"/>
          <a:ext cx="8839204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047"/>
                <a:gridCol w="4834766"/>
                <a:gridCol w="1485901"/>
                <a:gridCol w="1233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 </a:t>
                      </a:r>
                      <a:r>
                        <a:rPr lang="en-US" sz="1400" dirty="0" err="1" smtClean="0"/>
                        <a:t>teachables</a:t>
                      </a:r>
                      <a:r>
                        <a:rPr lang="en-US" sz="1400" dirty="0" smtClean="0"/>
                        <a:t> (1 – 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 </a:t>
                      </a:r>
                      <a:r>
                        <a:rPr lang="en-US" sz="1400" dirty="0" err="1" smtClean="0"/>
                        <a:t>unteachables</a:t>
                      </a:r>
                      <a:r>
                        <a:rPr lang="en-US" sz="1400" baseline="0" dirty="0" smtClean="0"/>
                        <a:t> (1 – 5)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 and domain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knowledge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 understand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eCommerce</a:t>
                      </a:r>
                      <a:r>
                        <a:rPr lang="en-US" sz="1400" baseline="0" dirty="0" smtClean="0"/>
                        <a:t> (business) and Marketing (domain) role therein; understand objectives, strategy and competitive landscape of the biz;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Analytics competency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Understand the basic demands of the modern analyst (i.e. Data Scientist); Understand the basic demand of the modern, data-driven business user;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People</a:t>
                      </a:r>
                      <a:r>
                        <a:rPr lang="en-US" sz="1400" baseline="0" dirty="0" smtClean="0"/>
                        <a:t>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Self-aware; sociable and likeable;</a:t>
                      </a:r>
                      <a:r>
                        <a:rPr lang="en-US" sz="1400" baseline="0" dirty="0" smtClean="0"/>
                        <a:t> e</a:t>
                      </a:r>
                      <a:r>
                        <a:rPr lang="en-US" sz="1400" dirty="0" smtClean="0"/>
                        <a:t>mpathetic; active listener;</a:t>
                      </a:r>
                      <a:r>
                        <a:rPr lang="en-US" sz="1400" baseline="0" dirty="0" smtClean="0"/>
                        <a:t> d</a:t>
                      </a:r>
                      <a:r>
                        <a:rPr lang="en-US" sz="1400" dirty="0" smtClean="0"/>
                        <a:t>esign and ask calculated questions;</a:t>
                      </a:r>
                      <a:r>
                        <a:rPr lang="en-US" sz="1400" baseline="0" dirty="0" smtClean="0"/>
                        <a:t> r</a:t>
                      </a:r>
                      <a:r>
                        <a:rPr lang="en-US" sz="1400" dirty="0" smtClean="0"/>
                        <a:t>espectful of peoples’ time;</a:t>
                      </a:r>
                      <a:r>
                        <a:rPr lang="en-US" sz="1400" baseline="0" dirty="0" smtClean="0"/>
                        <a:t> p</a:t>
                      </a:r>
                      <a:r>
                        <a:rPr lang="en-US" sz="1400" dirty="0" smtClean="0"/>
                        <a:t>roactively build trust with stakeholders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Information</a:t>
                      </a:r>
                      <a:r>
                        <a:rPr lang="en-US" sz="1400" baseline="0" dirty="0" smtClean="0"/>
                        <a:t> Management competency expertise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Traditional</a:t>
                      </a:r>
                      <a:r>
                        <a:rPr lang="en-US" sz="1400" baseline="0" dirty="0" smtClean="0"/>
                        <a:t> BI Architecture, Development and Maintenance; Big Data Architecture, Development and Maintenance; Web  Application Architecture; Scripting language(s);  Transactional and dimensional data modeling; Web Document Structure (JSON, XML, HTML); Expert in representative cross-section of analytics technologies;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2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Culture/Leadership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Concept: </a:t>
            </a:r>
            <a:r>
              <a:rPr lang="en-US" dirty="0" smtClean="0"/>
              <a:t>Risks associated with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Analytics Culture/Leadership</a:t>
            </a:r>
            <a:r>
              <a:rPr lang="en-US" dirty="0" smtClean="0"/>
              <a:t> are </a:t>
            </a:r>
            <a:r>
              <a:rPr lang="en-US" dirty="0" smtClean="0"/>
              <a:t>unlikely to be </a:t>
            </a:r>
            <a:r>
              <a:rPr lang="en-US" dirty="0" smtClean="0"/>
              <a:t>mitigated </a:t>
            </a:r>
            <a:r>
              <a:rPr lang="en-US" dirty="0" smtClean="0"/>
              <a:t>by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Information Management</a:t>
            </a:r>
            <a:r>
              <a:rPr lang="en-US" dirty="0" smtClean="0"/>
              <a:t> and/or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Analyst</a:t>
            </a:r>
            <a:r>
              <a:rPr lang="en-US" dirty="0" smtClean="0"/>
              <a:t> hire/reallocation</a:t>
            </a:r>
          </a:p>
          <a:p>
            <a:pPr lvl="1"/>
            <a:r>
              <a:rPr lang="en-US" dirty="0" smtClean="0"/>
              <a:t>Instead, </a:t>
            </a:r>
            <a:r>
              <a:rPr lang="en-US" dirty="0" smtClean="0"/>
              <a:t>consider:</a:t>
            </a:r>
          </a:p>
          <a:p>
            <a:pPr lvl="2"/>
            <a:r>
              <a:rPr lang="en-US" dirty="0" smtClean="0"/>
              <a:t>Establishing the Chief Data Officer (CDO</a:t>
            </a:r>
            <a:r>
              <a:rPr lang="en-US" dirty="0" smtClean="0"/>
              <a:t>)/VP of Analytics </a:t>
            </a:r>
            <a:r>
              <a:rPr lang="en-US" dirty="0" smtClean="0"/>
              <a:t>role</a:t>
            </a:r>
          </a:p>
          <a:p>
            <a:pPr lvl="3"/>
            <a:r>
              <a:rPr lang="en-US" dirty="0" smtClean="0"/>
              <a:t>Alternatively, establishing a formal Analytics Champion</a:t>
            </a:r>
          </a:p>
          <a:p>
            <a:pPr lvl="2"/>
            <a:r>
              <a:rPr lang="en-US" dirty="0" smtClean="0"/>
              <a:t>When key leadership positions change, make analytics one of the primary selection criteria</a:t>
            </a:r>
          </a:p>
          <a:p>
            <a:pPr lvl="2"/>
            <a:r>
              <a:rPr lang="en-US" dirty="0" smtClean="0"/>
              <a:t>Establishing a Business Intelligence Competency Center (BICC)</a:t>
            </a:r>
          </a:p>
          <a:p>
            <a:pPr lvl="2"/>
            <a:r>
              <a:rPr lang="en-US" dirty="0" smtClean="0"/>
              <a:t>Engage BA consultants to </a:t>
            </a:r>
            <a:r>
              <a:rPr lang="en-US" dirty="0" smtClean="0"/>
              <a:t>advise in areas where there is lack of organizational experience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Prioritization</a:t>
            </a:r>
          </a:p>
          <a:p>
            <a:r>
              <a:rPr lang="en-US" dirty="0" smtClean="0"/>
              <a:t>Execution</a:t>
            </a:r>
          </a:p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</a:t>
            </a:r>
            <a:r>
              <a:rPr lang="en-US" dirty="0" smtClean="0"/>
              <a:t>Project Prioritization </a:t>
            </a:r>
            <a:r>
              <a:rPr lang="en-US" dirty="0"/>
              <a:t>Framework </a:t>
            </a:r>
            <a:r>
              <a:rPr lang="en-US" dirty="0" smtClean="0"/>
              <a:t>(</a:t>
            </a:r>
            <a:r>
              <a:rPr lang="en-US" dirty="0" smtClean="0"/>
              <a:t>Concept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804166"/>
              </p:ext>
            </p:extLst>
          </p:nvPr>
        </p:nvGraphicFramePr>
        <p:xfrm>
          <a:off x="236352" y="1534843"/>
          <a:ext cx="8679048" cy="355724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906648"/>
                <a:gridCol w="838200"/>
                <a:gridCol w="1600200"/>
                <a:gridCol w="1295400"/>
                <a:gridCol w="838200"/>
                <a:gridCol w="990600"/>
                <a:gridCol w="2209800"/>
              </a:tblGrid>
              <a:tr h="6288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BA </a:t>
                      </a: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Priority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Organizational KPI Support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Ability to Act on Results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Potential Impact (1-5)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Level of Effort (1-5)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Additional Context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Project</a:t>
                      </a:r>
                      <a:r>
                        <a:rPr lang="en-US" sz="1200" baseline="0" dirty="0" smtClean="0">
                          <a:effectLst/>
                        </a:rPr>
                        <a:t> A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High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KPI 1 (100%)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KPI 2 (50%)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KPI</a:t>
                      </a:r>
                      <a:r>
                        <a:rPr lang="en-US" sz="1200" baseline="0" dirty="0" smtClean="0">
                          <a:effectLst/>
                        </a:rPr>
                        <a:t> 3 (0%)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Low:</a:t>
                      </a:r>
                      <a:r>
                        <a:rPr lang="en-US" sz="1200" baseline="0" dirty="0" smtClean="0">
                          <a:effectLst/>
                        </a:rPr>
                        <a:t> Risks are: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effectLst/>
                        </a:rPr>
                        <a:t>Risk 1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effectLst/>
                        </a:rPr>
                        <a:t>Risk 2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effectLst/>
                        </a:rPr>
                        <a:t>Risk 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This is a high</a:t>
                      </a:r>
                      <a:r>
                        <a:rPr lang="en-US" sz="1200" baseline="0" dirty="0" smtClean="0">
                          <a:effectLst/>
                        </a:rPr>
                        <a:t> priority as the executive has already committed to it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6680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Project B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Medium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KPI</a:t>
                      </a:r>
                      <a:r>
                        <a:rPr kumimoji="0" lang="en-US" sz="1200" kern="1200" baseline="0" dirty="0" smtClean="0">
                          <a:effectLst/>
                        </a:rPr>
                        <a:t> 1</a:t>
                      </a:r>
                      <a:r>
                        <a:rPr kumimoji="0" lang="en-US" sz="1200" kern="1200" dirty="0" smtClean="0">
                          <a:effectLst/>
                        </a:rPr>
                        <a:t> (100%)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KPI</a:t>
                      </a:r>
                      <a:r>
                        <a:rPr kumimoji="0" lang="en-US" sz="1200" kern="1200" dirty="0" smtClean="0">
                          <a:effectLst/>
                        </a:rPr>
                        <a:t> 2 (50%)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KPI</a:t>
                      </a:r>
                      <a:r>
                        <a:rPr kumimoji="0" lang="en-US" sz="1200" kern="1200" dirty="0" smtClean="0">
                          <a:effectLst/>
                        </a:rPr>
                        <a:t> 3 (-50%)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 High: Risks are: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200" kern="1200" dirty="0" smtClean="0">
                          <a:effectLst/>
                        </a:rPr>
                        <a:t>Risk 4</a:t>
                      </a:r>
                      <a:endParaRPr kumimoji="0" lang="en-US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4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3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It is okay to have a negative effect on Goal 3 as the positive effect on Goals 1 and 2 outweigh it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806382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Project C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Medium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KPI</a:t>
                      </a:r>
                      <a:r>
                        <a:rPr kumimoji="0" lang="en-US" sz="1200" kern="1200" dirty="0" smtClean="0">
                          <a:effectLst/>
                        </a:rPr>
                        <a:t> 1 (50%)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KPI</a:t>
                      </a:r>
                      <a:r>
                        <a:rPr kumimoji="0" lang="en-US" sz="1200" kern="1200" dirty="0" smtClean="0">
                          <a:effectLst/>
                        </a:rPr>
                        <a:t> 2 (100%)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KPI</a:t>
                      </a:r>
                      <a:r>
                        <a:rPr kumimoji="0" lang="en-US" sz="1200" kern="1200" dirty="0" smtClean="0">
                          <a:effectLst/>
                        </a:rPr>
                        <a:t> 3 (100%)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Medium: Risks are: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200" kern="1200" dirty="0" smtClean="0">
                          <a:effectLst/>
                        </a:rPr>
                        <a:t>Risk 5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200" kern="1200" dirty="0" smtClean="0">
                          <a:effectLst/>
                        </a:rPr>
                        <a:t>Risk 6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3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2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effectLst/>
                        </a:rPr>
                        <a:t>This is a valuable project, but may not be very “exciting”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092409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Consider: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Adding dimension for each of the strategic positions of the company (i.e. product innovation, customer intimacy and operational excellence)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Classifying project as creating value through 1) efficient allocation of resources to processes (lag information) 2) new value created (lead information); 3) reduction in cognitive biases (improved strategic and tactical decision-making)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0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Projects: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40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highlights from: </a:t>
            </a:r>
            <a:r>
              <a:rPr lang="en-US" dirty="0"/>
              <a:t>“The Secrets to Managing Business Analytics Projects</a:t>
            </a:r>
            <a:r>
              <a:rPr lang="en-US" dirty="0" smtClean="0"/>
              <a:t>”*:</a:t>
            </a:r>
            <a:endParaRPr lang="en-US" dirty="0"/>
          </a:p>
          <a:p>
            <a:pPr lvl="1"/>
            <a:r>
              <a:rPr lang="en-US" dirty="0" smtClean="0"/>
              <a:t>Do not manage BA projects like IT projects!</a:t>
            </a:r>
          </a:p>
          <a:p>
            <a:pPr lvl="1"/>
            <a:r>
              <a:rPr lang="en-US" dirty="0" smtClean="0"/>
              <a:t>BA </a:t>
            </a:r>
            <a:r>
              <a:rPr lang="en-US" dirty="0"/>
              <a:t>project managers most important </a:t>
            </a:r>
            <a:r>
              <a:rPr lang="en-US" dirty="0" smtClean="0"/>
              <a:t>qualities:</a:t>
            </a:r>
            <a:endParaRPr lang="en-US" dirty="0"/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Delivery orientation and bias toward execution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Seeing value in use and value in learning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Working to gain commitment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Relying on intelligent experimentation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Promoting smart use of information technology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565642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/>
              <a:t>* Source: </a:t>
            </a:r>
            <a:r>
              <a:rPr lang="en-US" sz="1200" dirty="0" err="1" smtClean="0"/>
              <a:t>Viaene</a:t>
            </a:r>
            <a:r>
              <a:rPr lang="en-US" sz="1200" dirty="0" smtClean="0"/>
              <a:t> and Van den </a:t>
            </a:r>
            <a:r>
              <a:rPr lang="en-US" sz="1200" dirty="0" err="1" smtClean="0"/>
              <a:t>Bunder</a:t>
            </a:r>
            <a:r>
              <a:rPr lang="en-US" sz="1200" dirty="0" smtClean="0"/>
              <a:t>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The Secrets to Managing Business Analytics Projects</a:t>
            </a:r>
            <a:r>
              <a:rPr lang="ja-JP" altLang="en-US" sz="1200" dirty="0" smtClean="0"/>
              <a:t>”</a:t>
            </a:r>
            <a:r>
              <a:rPr lang="en-US" altLang="ja-JP" sz="1200" dirty="0" smtClean="0"/>
              <a:t>,</a:t>
            </a:r>
            <a:r>
              <a:rPr lang="en-US" sz="1200" dirty="0" smtClean="0"/>
              <a:t> MIT Sloan Management Review (2011)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26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Project </a:t>
            </a: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m</a:t>
            </a:r>
            <a:r>
              <a:rPr lang="en-US" dirty="0" smtClean="0"/>
              <a:t>anaging </a:t>
            </a:r>
            <a:r>
              <a:rPr lang="en-US" dirty="0"/>
              <a:t>a</a:t>
            </a:r>
            <a:r>
              <a:rPr lang="en-US" dirty="0" smtClean="0"/>
              <a:t>d </a:t>
            </a:r>
            <a:r>
              <a:rPr lang="en-US" dirty="0"/>
              <a:t>h</a:t>
            </a:r>
            <a:r>
              <a:rPr lang="en-US" dirty="0" smtClean="0"/>
              <a:t>oc </a:t>
            </a:r>
            <a:r>
              <a:rPr lang="en-US" dirty="0"/>
              <a:t>r</a:t>
            </a:r>
            <a:r>
              <a:rPr lang="en-US" dirty="0" smtClean="0"/>
              <a:t>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434868" y="3788076"/>
            <a:ext cx="2845586" cy="100764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BA Projects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1434868" y="4863624"/>
            <a:ext cx="5947837" cy="112783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Information Management Systems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59716" y="3908350"/>
            <a:ext cx="1304215" cy="882325"/>
            <a:chOff x="6848621" y="1733728"/>
            <a:chExt cx="1304215" cy="882325"/>
          </a:xfrm>
        </p:grpSpPr>
        <p:pic>
          <p:nvPicPr>
            <p:cNvPr id="5" name="Picture 8" descr="Pers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676" y="1733728"/>
              <a:ext cx="636104" cy="6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848621" y="2369832"/>
              <a:ext cx="1304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Analyst </a:t>
              </a:r>
              <a:r>
                <a:rPr lang="en-US" sz="1000" dirty="0" smtClean="0"/>
                <a:t>III</a:t>
              </a:r>
              <a:endParaRPr lang="en-US" sz="1000" dirty="0"/>
            </a:p>
          </p:txBody>
        </p:sp>
      </p:grpSp>
      <p:sp>
        <p:nvSpPr>
          <p:cNvPr id="29" name="Flowchart: Process 28"/>
          <p:cNvSpPr/>
          <p:nvPr/>
        </p:nvSpPr>
        <p:spPr>
          <a:xfrm>
            <a:off x="4537119" y="3788076"/>
            <a:ext cx="2845586" cy="100764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Ad Hoc Requests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078490" y="3881846"/>
            <a:ext cx="1304215" cy="882325"/>
            <a:chOff x="7001021" y="1886128"/>
            <a:chExt cx="1304215" cy="882325"/>
          </a:xfrm>
        </p:grpSpPr>
        <p:pic>
          <p:nvPicPr>
            <p:cNvPr id="30" name="Picture 8" descr="Pers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076" y="1886128"/>
              <a:ext cx="636104" cy="6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7001021" y="2522232"/>
              <a:ext cx="1304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Analyst </a:t>
              </a:r>
              <a:r>
                <a:rPr lang="en-US" sz="1000" dirty="0"/>
                <a:t>I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8330" y="5033463"/>
            <a:ext cx="1304215" cy="882325"/>
            <a:chOff x="7001021" y="1886128"/>
            <a:chExt cx="1304215" cy="882325"/>
          </a:xfrm>
        </p:grpSpPr>
        <p:pic>
          <p:nvPicPr>
            <p:cNvPr id="35" name="Picture 8" descr="Pers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076" y="1886128"/>
              <a:ext cx="636104" cy="6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7001021" y="2522232"/>
              <a:ext cx="1304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BI </a:t>
              </a:r>
              <a:r>
                <a:rPr lang="en-US" sz="1000" dirty="0" smtClean="0"/>
                <a:t>Engineer III</a:t>
              </a:r>
              <a:endParaRPr lang="en-US" sz="1000" dirty="0"/>
            </a:p>
          </p:txBody>
        </p:sp>
      </p:grpSp>
      <p:sp>
        <p:nvSpPr>
          <p:cNvPr id="37" name="Flowchart: Process 36"/>
          <p:cNvSpPr/>
          <p:nvPr/>
        </p:nvSpPr>
        <p:spPr>
          <a:xfrm>
            <a:off x="1436923" y="2822713"/>
            <a:ext cx="2843531" cy="85501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BA Project Prioritization (strategic; meeting-based)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756678" y="1621808"/>
            <a:ext cx="1304215" cy="882325"/>
            <a:chOff x="7001021" y="1886128"/>
            <a:chExt cx="1304215" cy="882325"/>
          </a:xfrm>
        </p:grpSpPr>
        <p:pic>
          <p:nvPicPr>
            <p:cNvPr id="39" name="Picture 8" descr="Pers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076" y="1886128"/>
              <a:ext cx="636104" cy="6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7001021" y="2522232"/>
              <a:ext cx="1304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BA Manager</a:t>
              </a:r>
              <a:endParaRPr lang="en-US" sz="1000" dirty="0"/>
            </a:p>
          </p:txBody>
        </p:sp>
      </p:grpSp>
      <p:sp>
        <p:nvSpPr>
          <p:cNvPr id="41" name="Flowchart: Process 40"/>
          <p:cNvSpPr/>
          <p:nvPr/>
        </p:nvSpPr>
        <p:spPr>
          <a:xfrm>
            <a:off x="4539174" y="2822712"/>
            <a:ext cx="2843531" cy="85501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Ad Hoc Request Prioritization (tactical; ticket system-based)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8854341">
            <a:off x="5108231" y="2099897"/>
            <a:ext cx="508618" cy="56480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2881246">
            <a:off x="3131622" y="2098621"/>
            <a:ext cx="508618" cy="56480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222155"/>
              </p:ext>
            </p:extLst>
          </p:nvPr>
        </p:nvGraphicFramePr>
        <p:xfrm>
          <a:off x="687787" y="1582309"/>
          <a:ext cx="8018890" cy="4321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Projects: Post-project </a:t>
            </a:r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16870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Key question:</a:t>
            </a:r>
          </a:p>
          <a:p>
            <a:pPr lvl="1"/>
            <a:r>
              <a:rPr lang="en-US" dirty="0" smtClean="0"/>
              <a:t>Was the advanced assessment of the BA project aligned with what actually happened?</a:t>
            </a:r>
          </a:p>
          <a:p>
            <a:pPr lvl="2"/>
            <a:r>
              <a:rPr lang="en-US" dirty="0" smtClean="0"/>
              <a:t>Where was it aligned?</a:t>
            </a:r>
          </a:p>
          <a:p>
            <a:pPr lvl="2"/>
            <a:r>
              <a:rPr lang="en-US" dirty="0" smtClean="0"/>
              <a:t>Where was it misaligned? </a:t>
            </a:r>
          </a:p>
          <a:p>
            <a:r>
              <a:rPr lang="en-US" dirty="0" smtClean="0"/>
              <a:t>Areas for improvement*:</a:t>
            </a:r>
          </a:p>
          <a:p>
            <a:pPr lvl="1"/>
            <a:r>
              <a:rPr lang="en-US" dirty="0" smtClean="0"/>
              <a:t>Logic errors:</a:t>
            </a:r>
          </a:p>
          <a:p>
            <a:pPr lvl="2"/>
            <a:r>
              <a:rPr lang="en-US" dirty="0" smtClean="0"/>
              <a:t>Not asking the right questions</a:t>
            </a:r>
          </a:p>
          <a:p>
            <a:pPr lvl="2"/>
            <a:r>
              <a:rPr lang="en-US" dirty="0" smtClean="0"/>
              <a:t>Making incorrect assumptions and failing to test them</a:t>
            </a:r>
          </a:p>
          <a:p>
            <a:pPr lvl="2"/>
            <a:r>
              <a:rPr lang="en-US" dirty="0" smtClean="0"/>
              <a:t>Using analytics to justify what you want</a:t>
            </a:r>
          </a:p>
          <a:p>
            <a:pPr lvl="2"/>
            <a:r>
              <a:rPr lang="en-US" dirty="0" smtClean="0"/>
              <a:t>Failing to take the time to: 1) consider all/most alternatives and/or 2) interpret the data correctly</a:t>
            </a:r>
          </a:p>
          <a:p>
            <a:pPr lvl="1"/>
            <a:r>
              <a:rPr lang="en-US" dirty="0" smtClean="0"/>
              <a:t>Process errors:</a:t>
            </a:r>
          </a:p>
          <a:p>
            <a:pPr lvl="2"/>
            <a:r>
              <a:rPr lang="en-US" dirty="0" smtClean="0"/>
              <a:t>Data entry errors</a:t>
            </a:r>
          </a:p>
          <a:p>
            <a:pPr lvl="2"/>
            <a:r>
              <a:rPr lang="en-US" dirty="0" smtClean="0"/>
              <a:t>Failing to consider alternatives seriously</a:t>
            </a:r>
          </a:p>
          <a:p>
            <a:pPr lvl="2"/>
            <a:r>
              <a:rPr lang="en-US" dirty="0" smtClean="0"/>
              <a:t>Using incorrect or insufficient decision-making criteria</a:t>
            </a:r>
          </a:p>
          <a:p>
            <a:pPr lvl="2"/>
            <a:r>
              <a:rPr lang="en-US" dirty="0" smtClean="0"/>
              <a:t>Delivering results too late</a:t>
            </a:r>
          </a:p>
          <a:p>
            <a:pPr lvl="2"/>
            <a:r>
              <a:rPr lang="en-US" dirty="0" smtClean="0"/>
              <a:t>Postponing decisions for “another round of analysis”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768907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*Source: Davenport et al,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Analytics at Work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Harvard Business Press, 2010, p. 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7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Program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Quarterly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Program Maintenance: Annually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558759"/>
              </p:ext>
            </p:extLst>
          </p:nvPr>
        </p:nvGraphicFramePr>
        <p:xfrm>
          <a:off x="457200" y="15430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3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Program Maintenance: Quarterly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541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>
            <a:off x="4371971" y="3671892"/>
            <a:ext cx="414337" cy="442913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Organization/Strategy Assessment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Strategic </a:t>
            </a:r>
            <a:r>
              <a:rPr lang="en-US" dirty="0" smtClean="0"/>
              <a:t>position </a:t>
            </a:r>
            <a:r>
              <a:rPr lang="en-US" dirty="0" smtClean="0"/>
              <a:t>of </a:t>
            </a:r>
            <a:r>
              <a:rPr lang="en-US" dirty="0" smtClean="0"/>
              <a:t>organization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Strategic KPIs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Functional </a:t>
            </a:r>
            <a:r>
              <a:rPr lang="en-US" dirty="0"/>
              <a:t>KPIs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Analysis: Organization as a set of value-adding processes supported by </a:t>
            </a:r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Strategic </a:t>
            </a:r>
            <a:r>
              <a:rPr lang="en-US" dirty="0" smtClean="0"/>
              <a:t>position </a:t>
            </a:r>
            <a:r>
              <a:rPr lang="en-US" dirty="0" smtClean="0"/>
              <a:t>of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509484"/>
            <a:ext cx="87915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1950" y="5725818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/>
              <a:t>Source: </a:t>
            </a:r>
            <a:r>
              <a:rPr lang="en-US" sz="1200" dirty="0" err="1" smtClean="0"/>
              <a:t>Laursen</a:t>
            </a:r>
            <a:r>
              <a:rPr lang="en-US" sz="1200" dirty="0" smtClean="0"/>
              <a:t>, G. and </a:t>
            </a:r>
            <a:r>
              <a:rPr lang="en-US" sz="1200" dirty="0" err="1" smtClean="0"/>
              <a:t>Thorlund</a:t>
            </a:r>
            <a:r>
              <a:rPr lang="en-US" sz="1200" dirty="0" smtClean="0"/>
              <a:t>, J.,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Business Analytics for Managers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Wiley, 2010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53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Strategy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5851577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Laursen</a:t>
            </a:r>
            <a:r>
              <a:rPr lang="en-US" sz="1200" dirty="0" smtClean="0"/>
              <a:t>, G. and </a:t>
            </a:r>
            <a:r>
              <a:rPr lang="en-US" sz="1200" dirty="0" err="1" smtClean="0"/>
              <a:t>Thorlund</a:t>
            </a:r>
            <a:r>
              <a:rPr lang="en-US" sz="1200" dirty="0" smtClean="0"/>
              <a:t>, J.,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Business Analytics for Managers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Wiley, 2010</a:t>
            </a:r>
            <a:endParaRPr lang="en-US" sz="1200" dirty="0"/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2086544417"/>
              </p:ext>
            </p:extLst>
          </p:nvPr>
        </p:nvGraphicFramePr>
        <p:xfrm>
          <a:off x="119058" y="1566023"/>
          <a:ext cx="8839207" cy="41733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1180"/>
                <a:gridCol w="3443293"/>
                <a:gridCol w="3614734"/>
              </a:tblGrid>
              <a:tr h="352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 b="1" dirty="0"/>
                        <a:t>Who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 b="1"/>
                        <a:t>What to do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 b="1" dirty="0"/>
                        <a:t>Details</a:t>
                      </a:r>
                    </a:p>
                  </a:txBody>
                  <a:tcPr marL="91425" marR="91425" marT="91425" marB="91425"/>
                </a:tc>
              </a:tr>
              <a:tr h="7057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 dirty="0" smtClean="0"/>
                        <a:t>Senior Management</a:t>
                      </a:r>
                      <a:endParaRPr lang="en"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" sz="1200" dirty="0"/>
                        <a:t>Set strategic targets for biz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&lt;Strategic</a:t>
                      </a:r>
                      <a:r>
                        <a:rPr lang="en" sz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KPI 1&gt;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&lt;Strategic</a:t>
                      </a:r>
                      <a:r>
                        <a:rPr lang="en" sz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KPI 2&gt;</a:t>
                      </a:r>
                      <a:endParaRPr lang="en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006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 dirty="0" smtClean="0"/>
                        <a:t>Operations</a:t>
                      </a:r>
                      <a:endParaRPr lang="en"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pitchFamily="34" charset="0"/>
                        <a:buChar char="•"/>
                      </a:pPr>
                      <a:r>
                        <a:rPr lang="en" sz="1200" dirty="0"/>
                        <a:t>Set strategic target at functional </a:t>
                      </a:r>
                      <a:r>
                        <a:rPr lang="en" sz="1200" dirty="0" smtClean="0"/>
                        <a:t>level</a:t>
                      </a:r>
                      <a:endParaRPr lang="en" sz="1200" dirty="0"/>
                    </a:p>
                    <a:p>
                      <a:pPr marL="285750" lvl="0" indent="-285750" rtl="0">
                        <a:buFont typeface="Arial" pitchFamily="34" charset="0"/>
                        <a:buChar char="•"/>
                      </a:pPr>
                      <a:r>
                        <a:rPr lang="en" sz="1200" dirty="0"/>
                        <a:t>Improve on business processes at functional </a:t>
                      </a:r>
                      <a:r>
                        <a:rPr lang="en" sz="1200" dirty="0" smtClean="0"/>
                        <a:t>level</a:t>
                      </a:r>
                      <a:endParaRPr lang="en" sz="12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" sz="1200" dirty="0"/>
                        <a:t>Use information to make tactical decisions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&lt;Operational</a:t>
                      </a:r>
                      <a:r>
                        <a:rPr lang="en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K</a:t>
                      </a:r>
                      <a:r>
                        <a:rPr lang="en-US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 1&gt;; related to &lt;Strategic KPI 2&gt;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&lt;Operational</a:t>
                      </a:r>
                      <a:r>
                        <a:rPr lang="en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K</a:t>
                      </a:r>
                      <a:r>
                        <a:rPr lang="en-US" sz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 2&gt;; related to &lt;Strategic KPI 1&gt; and &lt;Strategic KPI 2&gt;</a:t>
                      </a:r>
                      <a:endParaRPr lang="en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131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 dirty="0"/>
                        <a:t>Business Analytics function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" sz="1200" dirty="0"/>
                        <a:t>Gather requirements and create analytical assets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&lt;BA Project</a:t>
                      </a:r>
                      <a:r>
                        <a:rPr lang="en" sz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1&gt;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&lt;BA Project 2&gt;</a:t>
                      </a:r>
                      <a:endParaRPr lang="en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131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 dirty="0"/>
                        <a:t>Data Warehouse function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" sz="1200" dirty="0"/>
                        <a:t>Provide data for analytical assets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&lt;BA System Feature 1&gt;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" sz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&lt;BA System Feature 2&gt;</a:t>
                      </a:r>
                    </a:p>
                  </a:txBody>
                  <a:tcPr marL="91425" marR="91425" marT="91425" marB="91425"/>
                </a:tc>
              </a:tr>
              <a:tr h="8430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 dirty="0"/>
                        <a:t>Data source and IT infrastructure function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" sz="1200" dirty="0"/>
                        <a:t>Develop and maintain transactional and other business systems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&lt;Dat</a:t>
                      </a:r>
                      <a:r>
                        <a:rPr lang="en" sz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 Source 1&gt;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&lt;Data Source 2&gt;</a:t>
                      </a:r>
                      <a:endParaRPr lang="en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organization </a:t>
            </a:r>
            <a:r>
              <a:rPr lang="en-US" dirty="0" smtClean="0"/>
              <a:t>as </a:t>
            </a:r>
            <a:r>
              <a:rPr lang="en-US" dirty="0" smtClean="0"/>
              <a:t>value-adding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9211" y="1665637"/>
            <a:ext cx="8288594" cy="3850265"/>
            <a:chOff x="280219" y="1886857"/>
            <a:chExt cx="8288594" cy="3850265"/>
          </a:xfrm>
        </p:grpSpPr>
        <p:sp>
          <p:nvSpPr>
            <p:cNvPr id="6" name="Flowchart: Process 5"/>
            <p:cNvSpPr/>
            <p:nvPr/>
          </p:nvSpPr>
          <p:spPr>
            <a:xfrm>
              <a:off x="280219" y="1886857"/>
              <a:ext cx="8288594" cy="3850265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Organization viewed as a set of primary/secondary/BA processes and competencies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463601" y="2438398"/>
              <a:ext cx="6879595" cy="573315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Primary Process 1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63602" y="3734496"/>
              <a:ext cx="2151743" cy="57331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Secondary Process 1</a:t>
              </a:r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845672" y="3734496"/>
              <a:ext cx="2115455" cy="57331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Secondary Process n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1372385" y="3135715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759573" y="3135715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502992" y="5000284"/>
              <a:ext cx="2151743" cy="573315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BA Process 1</a:t>
              </a:r>
              <a:endParaRPr lang="en-US" dirty="0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284534" y="4375519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191454" y="3734496"/>
              <a:ext cx="2151743" cy="573315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BA Process n</a:t>
              </a:r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060847" y="3135714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7495597" y="2438398"/>
              <a:ext cx="851990" cy="3135201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Competencies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9211" y="5663383"/>
            <a:ext cx="828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not all primary and secondary processes are supported by 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organization </a:t>
            </a:r>
            <a:r>
              <a:rPr lang="en-US" dirty="0"/>
              <a:t>as </a:t>
            </a:r>
            <a:r>
              <a:rPr lang="en-US" dirty="0" smtClean="0"/>
              <a:t>value-adding processes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9210" y="1665637"/>
            <a:ext cx="5439111" cy="4277963"/>
            <a:chOff x="280219" y="1886857"/>
            <a:chExt cx="8288594" cy="3850265"/>
          </a:xfrm>
        </p:grpSpPr>
        <p:sp>
          <p:nvSpPr>
            <p:cNvPr id="6" name="Flowchart: Process 5"/>
            <p:cNvSpPr/>
            <p:nvPr/>
          </p:nvSpPr>
          <p:spPr>
            <a:xfrm>
              <a:off x="280219" y="1886857"/>
              <a:ext cx="8288594" cy="3850265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Manufacturing Organization viewed as a set of primary/secondary/BA processes and competencies)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463601" y="2438398"/>
              <a:ext cx="6879595" cy="573315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 smtClean="0"/>
                <a:t>E.g. 1) acquire raw materials; 2) manufacture products; 3) warehouse products; 4) sell products; </a:t>
              </a:r>
              <a:endParaRPr lang="en-US" sz="16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63602" y="3734496"/>
              <a:ext cx="2151743" cy="57331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Maintain machinery</a:t>
              </a:r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845672" y="3734496"/>
              <a:ext cx="2115455" cy="57331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1372385" y="3135715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759573" y="3135715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502990" y="5000284"/>
              <a:ext cx="4688464" cy="573316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Machine performance reporting</a:t>
              </a:r>
              <a:endParaRPr lang="en-US" dirty="0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284534" y="4375519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191454" y="3734495"/>
              <a:ext cx="2151743" cy="915565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Customer satisfaction analysis</a:t>
              </a:r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060847" y="3135714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7495597" y="2438398"/>
              <a:ext cx="851990" cy="3135201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Manufacturing, Warehouse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Mgmt</a:t>
              </a:r>
              <a:r>
                <a:rPr lang="en-US" sz="1600" dirty="0" smtClean="0">
                  <a:solidFill>
                    <a:schemeClr val="tx1"/>
                  </a:solidFill>
                </a:rPr>
                <a:t>, Marketing, IT, Analysis, HR, etc.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915770" y="1632649"/>
            <a:ext cx="3140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 programs can </a:t>
            </a:r>
            <a:r>
              <a:rPr lang="en-US" dirty="0" smtClean="0"/>
              <a:t>have</a:t>
            </a:r>
            <a:r>
              <a:rPr lang="en-US" dirty="0" smtClean="0"/>
              <a:t> </a:t>
            </a:r>
            <a:r>
              <a:rPr lang="en-US" dirty="0" smtClean="0"/>
              <a:t>relatively high levels of success when viewed as this abstraction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Why is </a:t>
            </a:r>
            <a:r>
              <a:rPr lang="en-US" dirty="0" smtClean="0"/>
              <a:t>this abstraction </a:t>
            </a:r>
            <a:r>
              <a:rPr lang="en-US" dirty="0" smtClean="0"/>
              <a:t>important?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Reduces complexity in analysis and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are some challenges of this view of the organization?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Organizations typically have departments but processes often span departments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Organization Assessment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 Maturity </a:t>
            </a:r>
            <a:r>
              <a:rPr lang="en-US" dirty="0"/>
              <a:t>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</a:t>
            </a:r>
            <a:r>
              <a:rPr lang="en-US" dirty="0" smtClean="0"/>
              <a:t>Gaps/Misallocations Related to Maintaining </a:t>
            </a:r>
            <a:r>
              <a:rPr lang="en-US" dirty="0"/>
              <a:t>Maturity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</a:t>
            </a:r>
            <a:r>
              <a:rPr lang="en-US" dirty="0" smtClean="0"/>
              <a:t>Opportunities </a:t>
            </a:r>
            <a:r>
              <a:rPr lang="en-US" dirty="0"/>
              <a:t>to </a:t>
            </a:r>
            <a:r>
              <a:rPr lang="en-US" dirty="0" smtClean="0"/>
              <a:t>Improve </a:t>
            </a:r>
            <a:r>
              <a:rPr lang="en-US" dirty="0"/>
              <a:t>Maturity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 </a:t>
            </a:r>
            <a:r>
              <a:rPr lang="en-US" dirty="0" smtClean="0"/>
              <a:t>Maturity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87229261"/>
              </p:ext>
            </p:extLst>
          </p:nvPr>
        </p:nvGraphicFramePr>
        <p:xfrm>
          <a:off x="152400" y="1570672"/>
          <a:ext cx="8763000" cy="4145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0575"/>
                <a:gridCol w="2257426"/>
                <a:gridCol w="2209800"/>
                <a:gridCol w="1981200"/>
                <a:gridCol w="1523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Maturity Level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Focus areas</a:t>
                      </a:r>
                      <a:r>
                        <a:rPr lang="en-US" sz="1100" baseline="0" dirty="0" smtClean="0"/>
                        <a:t> and characteristics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Characteristics of Information System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Processes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Competencies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Focus on optimizing</a:t>
                      </a:r>
                      <a:r>
                        <a:rPr lang="en-US" sz="1100" baseline="0" dirty="0" smtClean="0"/>
                        <a:t> Information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Better and cheaper information and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Pervasive BA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Automated systems  push Lead</a:t>
                      </a:r>
                      <a:r>
                        <a:rPr lang="en-US" sz="1100" baseline="0" dirty="0" smtClean="0"/>
                        <a:t> and Lag </a:t>
                      </a:r>
                      <a:r>
                        <a:rPr lang="en-US" sz="1100" dirty="0" smtClean="0"/>
                        <a:t>Information to users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Lead and Lag Information</a:t>
                      </a:r>
                      <a:r>
                        <a:rPr lang="en-US" sz="1100" baseline="0" dirty="0" smtClean="0"/>
                        <a:t> accessible to both Sr. </a:t>
                      </a:r>
                      <a:r>
                        <a:rPr lang="en-US" sz="1100" baseline="0" dirty="0" err="1" smtClean="0"/>
                        <a:t>Mgmt</a:t>
                      </a:r>
                      <a:r>
                        <a:rPr lang="en-US" sz="1100" baseline="0" dirty="0" smtClean="0"/>
                        <a:t> and Operational processes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Competencies</a:t>
                      </a:r>
                      <a:r>
                        <a:rPr lang="en-US" sz="1100" baseline="0" dirty="0" smtClean="0"/>
                        <a:t> that optimize processes based on strategic business and analytical insight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Focus on generating</a:t>
                      </a:r>
                      <a:r>
                        <a:rPr lang="en-US" sz="1100" baseline="0" dirty="0" smtClean="0"/>
                        <a:t> Lead 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Large amounts of information; medium amounts of knowledge; some automation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Analytical</a:t>
                      </a:r>
                      <a:r>
                        <a:rPr lang="en-US" sz="1100" baseline="0" dirty="0" smtClean="0"/>
                        <a:t> competencies support a systemized generation of Lead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On-demand distribution of Lag Information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Sr. </a:t>
                      </a:r>
                      <a:r>
                        <a:rPr lang="en-US" sz="1100" dirty="0" err="1" smtClean="0"/>
                        <a:t>Mgmt</a:t>
                      </a:r>
                      <a:r>
                        <a:rPr lang="en-US" sz="1100" dirty="0" smtClean="0"/>
                        <a:t> processes are</a:t>
                      </a:r>
                      <a:r>
                        <a:rPr lang="en-US" sz="1100" baseline="0" dirty="0" smtClean="0"/>
                        <a:t> supported by Lead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Operational processes are supported by Lag Information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Analytical competencies with sound business</a:t>
                      </a:r>
                      <a:r>
                        <a:rPr lang="en-US" sz="1100" baseline="0" dirty="0" smtClean="0"/>
                        <a:t> insight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Focus on generating</a:t>
                      </a:r>
                      <a:r>
                        <a:rPr lang="en-US" sz="1100" baseline="0" dirty="0" smtClean="0"/>
                        <a:t> Lag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Medium amounts of information; small amounts of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combined in a data warehouse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Reporting systems established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Key people have access to</a:t>
                      </a:r>
                      <a:r>
                        <a:rPr lang="en-US" sz="1100" baseline="0" dirty="0" smtClean="0"/>
                        <a:t> Lag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Analysts spend most of their time generating reports and lists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warehouse competencies with basic analytical knowledge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No focus on BI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Large</a:t>
                      </a:r>
                      <a:r>
                        <a:rPr lang="en-US" sz="1100" baseline="0" dirty="0" smtClean="0"/>
                        <a:t> amounts of data; small amounts of information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Built</a:t>
                      </a:r>
                      <a:r>
                        <a:rPr lang="en-US" sz="1100" baseline="0" dirty="0" smtClean="0"/>
                        <a:t> on source data and fragmented data islands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Very</a:t>
                      </a:r>
                      <a:r>
                        <a:rPr lang="en-US" sz="1100" baseline="0" dirty="0" smtClean="0"/>
                        <a:t> few “power users”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Difficult to access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Few analytical competencies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Varying</a:t>
                      </a:r>
                      <a:r>
                        <a:rPr lang="en-US" sz="1100" baseline="0" dirty="0" smtClean="0"/>
                        <a:t> IT competencies</a:t>
                      </a: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5799185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Laursen</a:t>
            </a:r>
            <a:r>
              <a:rPr lang="en-US" sz="1200" dirty="0" smtClean="0"/>
              <a:t>, G. and </a:t>
            </a:r>
            <a:r>
              <a:rPr lang="en-US" sz="1200" dirty="0" err="1" smtClean="0"/>
              <a:t>Thorlund</a:t>
            </a:r>
            <a:r>
              <a:rPr lang="en-US" sz="1200" dirty="0" smtClean="0"/>
              <a:t>, J.,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Business Analytics for Managers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Wiley, 2010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90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9377</TotalTime>
  <Words>1645</Words>
  <Application>Microsoft Office PowerPoint</Application>
  <PresentationFormat>On-screen Show (4:3)</PresentationFormat>
  <Paragraphs>283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Times New Roman</vt:lpstr>
      <vt:lpstr>Office Theme</vt:lpstr>
      <vt:lpstr>Lecture 12: BA Program in Practice</vt:lpstr>
      <vt:lpstr>Overview</vt:lpstr>
      <vt:lpstr>Organization/Strategy Assessment</vt:lpstr>
      <vt:lpstr>Strategic position of organization</vt:lpstr>
      <vt:lpstr>Information Strategy Framework</vt:lpstr>
      <vt:lpstr>The organization as value-adding processes</vt:lpstr>
      <vt:lpstr>The organization as value-adding processes (cont’d)</vt:lpstr>
      <vt:lpstr>BA Organization Assessment</vt:lpstr>
      <vt:lpstr>BA Maturity Framework</vt:lpstr>
      <vt:lpstr>Gaps/misallocations related to maintaining current BA Maturity level</vt:lpstr>
      <vt:lpstr>Opportunities to improve current BA Maturity level</vt:lpstr>
      <vt:lpstr>BA Hiring/Reallocation</vt:lpstr>
      <vt:lpstr>Analysis: Analyst Competency Assessment Framework</vt:lpstr>
      <vt:lpstr>Information Management: BI Engineer Competency Assessment Framework</vt:lpstr>
      <vt:lpstr>Culture/Leadership</vt:lpstr>
      <vt:lpstr>BA Projects</vt:lpstr>
      <vt:lpstr>BA Project Prioritization Framework (Concept)</vt:lpstr>
      <vt:lpstr>BA Projects: Execution</vt:lpstr>
      <vt:lpstr>BA Project execution while managing ad hoc requests</vt:lpstr>
      <vt:lpstr>BA Projects: Post-project assessment</vt:lpstr>
      <vt:lpstr>BA Program Maintenance</vt:lpstr>
      <vt:lpstr>BA Program Maintenance: Annually</vt:lpstr>
      <vt:lpstr>BA Program Maintenance: Quarterly</vt:lpstr>
      <vt:lpstr>Appendix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mboyle</cp:lastModifiedBy>
  <cp:revision>418</cp:revision>
  <dcterms:created xsi:type="dcterms:W3CDTF">2010-09-20T17:57:11Z</dcterms:created>
  <dcterms:modified xsi:type="dcterms:W3CDTF">2014-10-14T20:02:13Z</dcterms:modified>
</cp:coreProperties>
</file>