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11" r:id="rId2"/>
    <p:sldId id="460" r:id="rId3"/>
    <p:sldId id="461" r:id="rId4"/>
    <p:sldId id="463" r:id="rId5"/>
    <p:sldId id="466" r:id="rId6"/>
    <p:sldId id="464" r:id="rId7"/>
    <p:sldId id="456" r:id="rId8"/>
    <p:sldId id="467" r:id="rId9"/>
    <p:sldId id="514" r:id="rId10"/>
    <p:sldId id="468" r:id="rId11"/>
    <p:sldId id="469" r:id="rId12"/>
    <p:sldId id="517" r:id="rId13"/>
    <p:sldId id="518" r:id="rId14"/>
    <p:sldId id="519" r:id="rId15"/>
    <p:sldId id="520" r:id="rId16"/>
    <p:sldId id="521" r:id="rId17"/>
    <p:sldId id="522" r:id="rId18"/>
    <p:sldId id="523" r:id="rId19"/>
    <p:sldId id="524" r:id="rId20"/>
    <p:sldId id="525" r:id="rId21"/>
    <p:sldId id="526" r:id="rId22"/>
    <p:sldId id="527" r:id="rId23"/>
    <p:sldId id="541" r:id="rId24"/>
    <p:sldId id="528" r:id="rId25"/>
    <p:sldId id="529" r:id="rId26"/>
    <p:sldId id="543" r:id="rId27"/>
    <p:sldId id="542" r:id="rId28"/>
    <p:sldId id="452" r:id="rId29"/>
  </p:sldIdLst>
  <p:sldSz cx="9144000" cy="6858000" type="screen4x3"/>
  <p:notesSz cx="7077075" cy="93932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hony Power" initials="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EB1"/>
    <a:srgbClr val="EB5C5F"/>
    <a:srgbClr val="BB8D49"/>
    <a:srgbClr val="CC0000"/>
    <a:srgbClr val="666666"/>
    <a:srgbClr val="B50000"/>
    <a:srgbClr val="B80000"/>
    <a:srgbClr val="250000"/>
    <a:srgbClr val="2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77" autoAdjust="0"/>
    <p:restoredTop sz="98046" autoAdjust="0"/>
  </p:normalViewPr>
  <p:slideViewPr>
    <p:cSldViewPr snapToGrid="0">
      <p:cViewPr>
        <p:scale>
          <a:sx n="90" d="100"/>
          <a:sy n="90" d="100"/>
        </p:scale>
        <p:origin x="-191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C362C-B8EB-FD47-9516-07D42DF4EB3B}" type="datetimeFigureOut">
              <a:rPr lang="en-US" smtClean="0"/>
              <a:pPr/>
              <a:t>10/21/14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1A449-D09B-FB4B-806A-76724AC5F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945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2F74A-12B1-374E-80C1-2FDEFD7DEBF6}" type="datetimeFigureOut">
              <a:rPr lang="en-US" smtClean="0"/>
              <a:pPr/>
              <a:t>10/21/14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704850"/>
            <a:ext cx="4695825" cy="3522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61788"/>
            <a:ext cx="5661660" cy="422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CD387-5C10-F04B-A125-F0EA107DE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96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CD387-5C10-F04B-A125-F0EA107DEF4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0" y="4625436"/>
            <a:ext cx="7759700" cy="962563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2120F1-9931-5144-8579-2441D6C0DD32}" type="datetime1">
              <a:rPr lang="en-US" smtClean="0"/>
              <a:pPr/>
              <a:t>10/21/14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9B1B-521F-F040-A936-9C24B7C3F03A}" type="datetime1">
              <a:rPr lang="en-US" smtClean="0"/>
              <a:pPr/>
              <a:t>10/21/14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0697-3A82-494B-A2A9-9056C0181C76}" type="datetime1">
              <a:rPr lang="en-US" smtClean="0"/>
              <a:pPr/>
              <a:t>10/21/14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8DF4-C6BF-7F42-B138-795ED59850A4}" type="datetime1">
              <a:rPr lang="en-US" smtClean="0"/>
              <a:pPr/>
              <a:t>10/21/14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A17B-7185-6C44-A552-058DC86AD96F}" type="datetime1">
              <a:rPr lang="en-US" smtClean="0"/>
              <a:pPr/>
              <a:t>10/21/14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B613-38D3-1149-A0A4-2A57BFB6831E}" type="datetime1">
              <a:rPr lang="en-US" smtClean="0"/>
              <a:pPr/>
              <a:t>10/21/14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352F-42AA-1A4A-BD42-9B228A48C236}" type="datetime1">
              <a:rPr lang="en-US" smtClean="0"/>
              <a:pPr/>
              <a:t>10/21/14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281E-5358-9348-B9AE-FA8A5F98086C}" type="datetime1">
              <a:rPr lang="en-US" smtClean="0"/>
              <a:pPr/>
              <a:t>10/21/14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3C27-B94C-214A-AD40-E117D03A6D82}" type="datetime1">
              <a:rPr lang="en-US" smtClean="0"/>
              <a:pPr/>
              <a:t>10/21/14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218D-3333-E24A-A5A0-456EBB6100E7}" type="datetime1">
              <a:rPr lang="en-US" smtClean="0"/>
              <a:pPr/>
              <a:t>10/21/14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A7FE-19C1-714A-BBBC-D934D8657335}" type="datetime1">
              <a:rPr lang="en-US" smtClean="0"/>
              <a:pPr/>
              <a:t>10/21/14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91EC-ACC5-D54E-8D06-C2561D95A2AA}" type="datetime1">
              <a:rPr lang="en-US" smtClean="0"/>
              <a:pPr/>
              <a:t>10/21/14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26163"/>
            <a:ext cx="9144000" cy="1588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1417638"/>
            <a:ext cx="9144000" cy="1588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Picture 9" descr="DESB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93474" y="6260130"/>
            <a:ext cx="2035776" cy="4541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66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4: </a:t>
            </a:r>
            <a:r>
              <a:rPr lang="en-US" dirty="0" smtClean="0"/>
              <a:t>BA at the Analytical Level (part 1)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/>
              <a:t>Prof. Mike Boyle</a:t>
            </a:r>
          </a:p>
          <a:p>
            <a:pPr algn="ctr"/>
            <a:r>
              <a:rPr lang="en-US" dirty="0" smtClean="0"/>
              <a:t>Department of Operations and Information Systems</a:t>
            </a:r>
          </a:p>
          <a:p>
            <a:pPr algn="ctr"/>
            <a:r>
              <a:rPr lang="en-US" dirty="0" smtClean="0"/>
              <a:t>University of Utah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Pitfall in BA: Process Perspective vs. Systems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2908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Recall the Business Perspective: </a:t>
            </a:r>
          </a:p>
          <a:p>
            <a:pPr lvl="1"/>
            <a:r>
              <a:rPr lang="en-US" dirty="0" smtClean="0"/>
              <a:t>An organization is viewed as a set of coordinated value-adding processes that ultimately create value for customers</a:t>
            </a:r>
          </a:p>
          <a:p>
            <a:r>
              <a:rPr lang="en-US" dirty="0" smtClean="0"/>
              <a:t>A common IT Perspective (explicit or implicit):</a:t>
            </a:r>
          </a:p>
          <a:p>
            <a:pPr lvl="1"/>
            <a:r>
              <a:rPr lang="en-US" dirty="0" smtClean="0"/>
              <a:t>“…a number of technologies that constitute a systems structure, in relation to which source data moves.”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AutoShape 2" descr="data:image/jpeg;base64,/9j/4AAQSkZJRgABAQAAAQABAAD/2wCEAAkGBhQSERUUEhQVFRUVFxYYFxgYFxoXGRcWGhgXFxgYGBwZHCYeHRojGhYXHy8gIycpLCwsGh4xNTAqNSYsLCkBCQoKDgwOGg8PGikiHyQqLCwqLCwsLCwsLCwsLCwsLCwsKiwsLCksLCwpLCwsLCwpLCwpLCwpKSwsLCksLCwpLP/AABEIALcBEwMBIgACEQEDEQH/xAAcAAABBAMBAAAAAAAAAAAAAAAABAUGBwECAwj/xABHEAACAQIDBAUGDAQEBgMAAAABAgMAEQQSIQUGMUEHEyJRYTJTcYGRoRQVI1Jik6KxssHR0hZCcoI0kuHwCCQzQ3PxRIPC/8QAGgEAAgMBAQAAAAAAAAAAAAAAAAMBAgQFBv/EACwRAAICAgIBAwMDBAMAAAAAAAABAhEDIRIxBBNBUSJhgRQycVKRsfAFI0L/2gAMAwEAAhEDEQA/ALB2RgcO8ER6uFm6uO90Qm+QXvcXvelbbEh8zF9Wn6VXOwMVICCjEACn6TbEvHOayr/kILUlsf6D9iTrsKHzMX1afpUf3i2/gsJ2epieT5ojQ+3TSkEu95RGzyi/hVQ7V2yTK5BLMzHU60/F5CzftVFJw4dlkYXpBQuAcFEQToBEjN7AutWXs2DCTIrCKC5Hk9XHm9lr15x3bws0mIjFpm6w5T1YGdkPlBGbsq1hxHCpXtbdSOCVsiuGUABZcYhkznUaFMugBuo1GhJHNj0LTsu87Dg8xD9Un7a1+I4PMQ/VJ+2qn2NvDtDBrqMRJGLkgtHjECagC8ZEi9qwvm07tamu6PSrhcawif5GfgFY9lz9BiBr9FgD6alMmiSDYUHmIfqk/bWRsGDzEP1SftpyArNqLIG74hw/mIfqk/bR8Q4fzEP1SftpxtWbVFgNvxDh/MQ/VJ+2s/EGH8xD9Un7acLVmoAbviDD+Yh+qT9tHxBh/MQ/VJ+lONFADd8QYfzEP1Sftrb4hw/mIfq0/Sl9FADf8QYfzEP1SftrHxBB5iH6pP2040UAN3xBh/MQ/VJ+lZ+IMP5iH6pP204UUAN/xBh/MQ/VJ+lY+IYPMQ/VJ+lONFADb8RQeYh+qT9tY+IoPMQ/VJ+lOdYtU2A3fEUHmIfqk/Sj4ig8xD9Un6U42otRZI3fEMHmIfqk/Ss/EOH8xD9Un6U40VBA3fEOH8xD9Un6UfEOH8xD9Un6U40UANvxDB5iH6pP0o+IsP5iH6pP205Vi1TZJXW8Wzo1xDhY0A7OgRQPIXuFFKt5h/zUn9v4FrFQQVjh9uxxNa5Lc+4VJJohPAzLP2raKun+pqCbFxKJPIZbFSW+81zxGIMUpkhNkJ8m/Ksn6WCd+4/1W0IcY8mRna+VWy3J/nsTYD0Dl4d4pizm/pNSXbePURx2jQmQO5bU9rOVNwDxsot6fGoxzrZF66M0yd7J2N/y8UyLif5iz9QskV1YC6MTwGgIPPnrXXeLC9XHHJh8RGRwIjDRODlFy6eSeFsw4m9zUU2bvJNALRSyJpwV2X7jVtxMgw95wuLlAjcu6DR7ZlAKLnK3IFyxzX1sDar1ZK2QLE784sxKjy5spzBhdZY2BYeWADzJI1HaHPgYYpPhJWLxjEQssiPnySsNFKBf5rHtBhqLG/EU/wC8sCTQ/CniyXsjq7iU+WPlFmj1D65LMG0t6oVitikDPGbrxB5H0PYKSNARobkaVGiXZYe4nS8+GKQY3NJCdBKSWdL/ADvnJ7x48Ku+CdXUMjBlYAqwNwQdQQRxFeQMRtAyFjLYNyKqBdvELYDuuB6qtnoS35cFMDICysXMLX8iy5yh+iSHI7jflwq0QmXVRRRUEhRRRQAUUUUAFFFFABRRRQAUUUUAFFFFABRRRQAUUUUAFFFFABRRRQAUUUUAQPeb/FSf2/gWijeb/FSf2/gWigCvp+iOSRRJHIRnAex18oBvzpFJ0S4u1utBHoq99iQA4aA2/wC1F+Ba3xaqltBqbWOl/C/f4VFfcnRRO2uj9kwEScZ4jKxt/PGzFtPpLx9F/CoZh9lqurWJPAcgKvPfuYyKeqUhobXGoazAE6d4NuHqqmsXF8oXvo/uN+XtqqbuizS7GyXCxngCDfioJH3U+7L3laOMRvaRVGUHQNk0GV1cFXW1uNuA1NhZtmYKBqVtzsfvFdonJ1SVR33YgkHkNPXrTIzcdopSE28W2ElCLHGIlUsWsEQOTlsSsfZuACLm51pqaV2GXUgaga6eOlSI5ypXMbEjMOTEXsT32ubHxrEUI8fQaOQUM2D2ZMwLhCY18pm0TTxJsT4C9W70UbtwrjWmhl62OPsxsVKEsUu3ZIuMoYj1nvFVTjAZGGRbhTppxbvPPKO/01PdxdycTLg5Z45inVs3VqM3baw61gUYNmsFy253FqLsEqL/AKKriDdXFPEJcJtnEupF1zqsoI773B8OBI4WvUW2pvltjBjM0qzQqbGZY0kjvzVyFVkbvVwDRQF4UVRa9O+Ly6RYZj86zgezP91GC/4gsQp+Xw0Lr3xs8ZH+bNf3UUwL0oqO7ob1tjsOJ2g6lD5OZw2YDn5IsPTTPvF0oxYdssfVTN3I5NvS2XLfwBNVlJRVsZjxyyOoqydUVXWH6Z4SO3h5QfosjD3kfdSlOmDDE6xTD1Ifuel+rD5Hfo8/9LJ5RUQj6U8EeLSL6Y2/K9SuCcOoZTdWAIPeDqDV1JS6YmeKcP3Jo6UUUVYWFFFFABWk18pte9uXGt6SjEnrChBGmZSAbFdBqfnXvp3WNAGkOJSPLE8q9ZYGzMoZhwuB3X7hSy9JcTsuKRkeSNHZDdGZQSpHAgnhXHF7YWOWOIqzNJwygEKL2u2ug4+w1Dddk1YvJpj2/tmSHyAtuzq+im5IIvwuNDT2y+NqR47H5Iy4jlk4aRrdiDzAJGnOpe1omLSeyOw73yljnECottesHbJBJVPEace8UtTfNQwDpYHgytnHAE8ByB17vZTrisSkWQtmXOwUWVj2jwzZQco8TYeNYxeESQWcK4+kA2o7u41XjL5L8o/AuDVtTY201EqxG+dlLDTSwv8AoaclOlWtewtqiCbzf4qT+38C0Ubzf4qT+38C0UEEt2D/AIWD/wAUX4FrntjERqrF5UQAdrPYplPzweXrHrpqw21gcDD1byf9JATDEZX7KgEIMpUG4IzEEVGd59nZ4oSUkUhpCuFdgzzTuMsTzMGa5UBpCSTlH9NqH0SlshUm/Akx0qtlWOROqXLmFsmYqwv2hxuOfDuqKbYxfWTu2gUMSOXEnU68bffTXtSIrIeNwSA3iCdfTcGkfX3NiONy3j4n10qK1ZaT3Q4Q4J5dQb3OgZso5nnp40p2dFIzOjICI0zHTldV9H8wp33JWNjZz2yQI73K37mA19dqmeK3Kco7DKshz/zGzBgLEW8b8axy8nhOmao4FKKkiBJAhv2LW8LX9FuNP2ztyDIGYtlynLaxNjYHkfGke5+zTNjMnZIjfNMOGqkgceN2FuFXPDgRYWUAeyjyPIlDUScGKMtzKu2duNmlKdYMuma6i5vysDcDTmQfbUu6MtomKbG4cgLls6pwC2Yq1vUyenSlW0nXCt2ciIAWZzoBr9/jTJsLeCB9rQmFwxkjljdluAeznQXI1IKcfRS/HyzlkXI2TxQWKSiu1/gjCdIk2zNoYuOJQ0PwiT5JiQB2zcoR5JI04EEW00Fdt6elWF3jxODM0OJFlkUovVSR2PYk7ZzlTwOXgTw0tGulXC9XtOfXSQrIP7lF/tKah967FHEbaZNZ44Mb8phFEM5BMmFPkOeZwrczz6o6/Nvwpt2Hu1Ni5hBCpLHjpbIOZbut/pTEn+/TVwdHm/uGwmz3Z1BxGds2t5Jr6oSTrYXsTwFu81N0rYRTm6XZr0jTS4GCDBxSFYilyAdTawsbfy35VAYscba61nb+2XxOIkmkOrH1AcgPAU2pL41gn9bs7uD/AKY0Ovwutjjqa1n0roG8aqsa9x7zP2HH4dU62Z0sthoIIogrEJaQOGtcWsQQRrx76rNpLUmMlzetPjQ+owedluFNl6YXpvzL2sISfoSgg+1QRUhwfSrg2QGQvE3NShax9Kgg15uXEe2u645u+uh6cGcbkz06m/mCIv8ACEHpDD7xT1hsQsih1N1YAg2IuDwOteVdnYhnljQtYO6A37iwB++vT0u0FDZF5Afd+lZM7hjV2NgnMXs4HGo7vHvWkFgmVpL8GJUZRqdR/rxrrtTaYVo1JsZGyjxNibe6ort7YZlx0RKkqqSHu7RAUX9V650/KbdRNuLx0/3Ei2dv/h5LB80TfS7Sf510t4m1PGGwKZ2mUly+t7ggaW7PqFvb3mq6wwiw8zRvCRdb5wDlNzqGHAHUeHOnjdnCvh8YchPwaSJiy8lkUrlbwuCQbcefDS2LO5SUZFs3jKEXKLJtKuYEWIv6P1rWWVlF8ubUXA0NuZF+7upj25vzh8LhmlkljZgpKIjC8h/lVeJ1015amqUx/TftN5CyNFEvJBGGFuV2e7E+ItW2zDR6CONY8EZfFxYe41zSbXtEXPcD+pvVb9FnSTJj5nw+MCGTKWjZFK3y+UrakX1BHDgfCrNVlBNrXHHvHderIlISzbKDTxzcCisOPEENpb0m96dVGlN2HxqvKUU5ivl/R7gfGnKqpJXQS+CB7zf4qT+38C0Ubzf4qT+38C0VJUgO1l+BwAPOQkyoUVwZu0oEtlQkBVDSWvdbZxrTsuF2pj4omjkjw8eIJk60eWImRbK5AzDtXsqnhxIy027T3Gm2m8ZVxFBDDGkbMCxdyA8rBQQfLJFydcgtca04w7l4jDYcxYiXEYnDICcsMyqFUC9jDKl3UccmcjwqVGtjNyIbNuJiMirHB1roX6x0nSRZBc2yAG6t4eA4m9RPa+y2gmMR4i1rjIdQDqDwINwQeBBq2NtbxxYRYoJDJHG8Ylw+IwyiLsEeSyIwU63uBp5JsDwrLHJ1k56vrHV9buc5ztcnt8y1r2OtzS2vgmKTdMdd1tpHAyXnjcIwDBsput+ZHzeGv31Pv48wwS5nUg+Nz7ONV9u/txU+SnVnjzIbqQsqhAVCKzA9izeTpbSx5HpvXsO8XWxBZYxwmiUC5CqXWVAAwC31e1rkXte1YpYY5J2bHzxR+xN9wUVnxGKy2E8pKaWJjHA+tixqd4naWRGIBYgXAHFjyA8aoPdnfiTChUc5ouViCy+Gh4eB1qeR77RSqoWQEk6ekcjfhWbyMU1K/YthnGSo26TcWz4EMMyfKpnBHlXBsOHJhf8A9VAdzMQVx+HI86vv0PuNTXfvbavgDGSC8rIqAm1rMHLa/wBNvWKheyViweXETMXdTeONDa7DvJ5a3va3prT4yfD8lsmVRtCjpcxfWY5e9YUB0tzcjh4EVC8tKNr7WfEzvNJxc8OQA0CjwAAFKcPsiyLLNdI2vk07UlvmDu+kdK6SdLZyWnJ6E2CwckzrHEpdmIsB/vQeJp22lsGXCKjSlbuSMqnNa1tSRp7L0owG9hwwYQwxgMLXNywHiQRr30g2htGbEENK2a3AaBVv3DlSpztUasWJxkmJZ5LmsgWFbDDMeWnefypywm7GJnA6mCVweaxswPrAtSbXRtd7bGhe812JqcYboT2iwBMaJ4NIt/Xa9O0PQLjDbNLAvfq5I9ifnVqYvnFe6KxfhS3Z262LnF4MLiJB85YmKn+62X31f+5/RNhcGFeVVxE4N87DsqeWRDoLfOOvoqc2p+N8UYs8lN66PNOD6Idpy2/5Yx+LyRqPYGLe6n6PoCxhGs+HB7rubesJV80Vf1GI4ooaHoIxqyITLAVzjNlZ7hb3J1QX9FWbLsZsNlbMXTS5PEHTj4VLKwVvxpOWPqLYyEuD0Q3a2KjJSVCC6XsLi7d9vHT2XpHHvNHM5ZCbxrZlsQ2dyMq2PoNSbFbpYZyT1eUnmhK699h2fdUHx6w4bHMsiG6hBHM9rm4JsLC1rm1+Jrm5PHlB8vY6WDJGf0kzTCx6ta4ItSVcbaQxxgXmVlUkXCsqMylhe5Xjw8K1hxyhRrow07qb4cWFxUJ557HwBul/tUvHKpotOD4yv8EE6TNkzGXC4cWZhF1khjjCqXLMpYCw4BTxPMnSmPC4SOE5SBmUgMLcyQLMxufSPEW7qtve7DN1vXBGYKigZBmbRmNso1/mqMndvr4XZojCCGN5EyMTYk6HtBe+9ufGtGRycuKWheFQUeTezfo2KDGYp/KOWMM2mrlpCD3DsBfTpVjyYmvMI3tljEkUaqImZGyknjGSUOZcpbjz4jjUnw3S5i5QsSfB4NCzSuSxPee21rnkLHkB3VrxrhEyTlzlaLd2ZjFjxww8akmSOSeRi3CzBQLW5sx51LKqvo83jwplJlxKPiHZgHkj6tnQaLaRuVuCXFtOzzqS77dIcOARbWmlY2CBxoBxZrXI8NKZDa0LmqdMRbzf4qT+38C0VDdqdKeFllMmSZcwW65QbEKARcNrqONZq1FB+i3h7MWHjmigmMaZA4zszZBYMB2Ywx4XJYjkNLv2ztsCZDcGOVDlljOpR+PrUjUHmKie6u5MagS5e03a6yRQzXbtfJIbogF9HYMx42AqVLs2GHPKTlZgA8kkhuQOAYsbacrWtTNl9VRAt992y+GbDqCeqMk+F0uer0M+H/tuHXvAA5Glu5G+O0ccEUYaB8MhWKds12ICi5yO9ibENopB1Ap22hthJJIniYGLDEzTTm5iVMrI0YYaM7BjoOFhx4VS2zt4lw7zhFkkiduwDLJBYAnKzLE4u2Wwtc2qkfgJ6abLC3l6IZpMXJLDJhsPASCoYupHZGbQiw7Wb+buqIbRik2c5EeKwsytYMqSg3sQwzKrZlIKg3B5d2lKoE2bizlSPEtLYXLCQxg82Y9czKniaSb47Dw+FTLGEZmA7S9Y2XW/8zXBPIkWNLajZdZJpaehm228UiF1w7xuWzZlHybBixPA5QB2QAoFtQb6UwA61I4cazYVYEvdhYDKe0c4JF+A0ufRTQdmyRzCOVTG4I0cW8Re/I1K0Uf1MBIXGpuR46+/8qtbc2DCY7CKcThoXljOR2C5HYLbKxyWvoQD4g99Y3VhiJCTQISRYhkU8fTxB5GrH2PurhsLEwiQKjN1mW5NmICnKSSQCANL1z8me00tGxY1GnLZW22ejN0vLgcEuIUnQFxeKw5Rm2c8wTf0VX21MLiYnPX4eWN++RXB9rDh6K9Bz7XdD/y+rgj5PhnHC3dfW+vdUg2bvAJEzSr1el2ueHM3HK1aMM1kj9xUm8b0eddyOjjFbSYlQI4ge1K4OW/coHlN4D1kVZOE/wCHuIG74qRvRGq+y7NVtJa2lrcrVtWjihbzS9iIbG6K8Bh7Exdcw5ykN9kAL7qlqIAAAAANABoAPCtq1dwBcmwHEnhUpJdC5TlLt2bUVyjxKtwI9HA9/A68NaSybegDmPrUzhkRlBuVZ75Q1vJvY8akihfRTS280Qvx7LENpqoHF7cSguLkXsCCdK67V2r1UedUeTwRQxHPUFhQFMcaKqfevpUngKCLKDIiyWaPMFVuAvn1Ol/JGhHGoZjulPHyccSVHdGqp7wL++rxxt7Kt06PRLOALk2Heab8ZvLhYheXEQoPpSKPde9eYsZtuSU3llkkP03ZvxE0hbFAcqv6XyyOR6SbpU2YDb4WnqVz7wtQLpB3jwuOxUAgxAsiEiRPnMxupuL6BQbfSqo5MaO4eyuRnY8BS54uSqy8MnCV0Wzh96xEhRmVwnA5hqeIpol34iaX5Q9hbM9mIMpB0jUgGy95qAYfCSzNljR3b5qKzn2KCakeD6Kdpyi4wkgH02SM+x2B91Zl4UE7Zol5k5KkiX43pjR3RYIZZblTlzZXz38kZA2caDlr3Ul3q3x2nj4jHHgpIIm8q9wXF+BZwvZ5EADxpt2Z0U7Wgmjmjw6h4nV1+Wi4qbjg3qqV4rB7azll2fAARa2dX0yGMAEyggBDawspOtrm9aViijPzbKsl3VxjNlOHfMACR2RYcfnajupvxmCmhIEsckd+BdGW/ouNatSTaO0Iy5xWzJGVwwYxA6llVS3B7sVUDkPC9Me396Y5YJonw8kHWAnMYzGDIuVlzLcrqY1GYWtdjbtGp4IOTXRAFkPzq7oTzY+oWrmI6OrHfTEqFNt9mZbX4t7aK5Px40VV9lj0Hid41w+FiZnSFTGgEkoJLEKLiKJe3IfHRfEioBtnpHjveCMzyj/5GKAbL/4oR8mns9N6hu2doyTTM0jFiDkF+Sr2VUdwAHKkOeq99l+bXQ47V23iMSb4iaSTuDMSo/pXyQPQBTXJEK6qaGNXFMccPvQ0WEGHiUI2Zi0nM3OgAA0IHM3Pdam3q82pJ101N7+muDDUeFdU5eAqFFEts6NGeeoHjTzBiWxUMeHaMySxm0TjVurIJaM8yAbFbeNNKNW6ngfXUSipKiYT4uyxtj4gxRiHEFo5ohmiMilHy/N7QB0PqPGlMW/WIxB6mJc7qO0QbIo72blUBxe3Jpo1imleRFN1DEkpy7LHUacuFS3BbVTDQ5FjMUagMRY5mJsATfVrk8a50vGSls3rM3G0TbdfZ7pKXnkQmxtlJ0Y6XNwOAJ9tO+1Nk5gBmYKHVzlNswBvYnuv3VC9k704dwoWUBmNrNoSe7WpjgtoFQBe4PI/lT8cVDVCpNy2OOwtrSR5/hDpkMtogBlCRaLGpPMm1/SakGG2lFISI5EcqbMFYEg9xseNVtvnPhfg5VznlJ+SjuQY2+eMpBAA9vDnSDYG1lwcGIXFoSsiLLG4W5aR0ucrkWuFYG/KzVWXkJT4mjH4UsmN5F+F8/P9i28RPlGnLU+iqa3X3ax+08Q0+0JcTFh8zkR53iz3OioulowDxtrYAHUmrC3elcYeLrL5iilrm5vlHEnjTlLKT6KhZG1Zn4cXRV3SvjnwEWGgwzyKCQUlMhzJ1R0GbidJCO+1xrUdwO+2Ew0XUpE0+Zg807kpI8upzpe9rEm2bxuNTVt7Y2dFiI2imjWQMD5Qvl7iDxBHeKrTDdAeIPHFQD0CQ/kKdhmppplMiaakhVgt/sKyFOtZM1s3WowuLWc3jzKzGyWLrpY8b6KsNvlKkJCuZ8iFj1TxlbAktGhQlkyqA8bOo8llIN1sYT/h7H/cxn+SH83c/dT1hugjAjy5sS5/rRR9mP8AOnNIpzk+yoN8tsfCcZJNGWZJMjLcZcoyLdLHhlN1twsBx40yENzIHpNejcN0ObLTjC7/ANc0h9wYCn7Z252Cg1iwsCEcxGpb/MQT76spJIXxd2eYtn7BnnNoY5Zf/HE7j2gWqUbP6GtoS2Jh6sHnLIq/ZUlvdXoywrIIo5/YniU7szoBbQz4lV8IkLfacj8NS/Z3RLs7DqWaFpyATeUlyba6ILL7qmmegNVXKTJ4kK2LvJM8KS4LZyDCs4FhIiSFc+RmWJFyjLqSC19KdN4NrzYXEYdyUOEkcQyDL245HuI3zX8ktZbW0v46I8TufLhnaXZs3V5mLPh5LtBIxNzl5xse8aeiuG0tpjaWycYDGY5YhKjxkg5J4QJBYjiLgWNQAvwG0JvjPE4eWQ5DDHLAMqjKpJSSxAuSGtxvxFR7d99pSxLMMW0rxYoxTwGOFBljlyyWawN8na9dJtnYVYJdk41JJn+E2hkMsrSf9WLMoGbgOsB0FOeztlW2vi4xNPED1OKRI3Co+bsy51Km93UDloakB8G0Zk2p1DuDDNh2kiGUAo8bIrrmGrAhs2vfXXbs8aSwI8IdcRIY8+gyNlLrmHEg5W9g76b9uYxHxOzcRE4dDPLDmU3BEkTg+xovaKW77aYRpQO1h2jxC/8A1OHYetAw9dQgI9vD0ebOkt1kccTObKwIjJaxNgQVu1gTY3qB7d6GHS5w8uYfNkH/AO1F/avrq0N99mQ4jDxvKokhjkSVxcgGIgozaEHsq+f+yowIJMFhcMsMytGcUAxB61WhlkYIFZuGUFBccx7XLZBTeN3SxKOVaE3FuDoRwB0N6Kn29O+GHTFyqzElSoNluLhVBF/A6eqsVRrYUir8U/bk8JH/ABGtVFYx4+Vktzd/bmNaxvpVESzreitazV0yjOctbqbXPq/37Kw33UMNAPH/AFqSDsvA13t91cE4eulIXv8A0qSEcyKdsbt3E4+XCwzzDKCkSsw0W5tmcjVjw9nrpqcVynGno19lQ0WRfOC6LsCkCpKpzNbLJmYTE6HNdTlUDTsgFV5ljrXPE4d8K+SUk6dmTgHUd/IOBxHrHMCObF6Q3xL4HDG5dpYFlfyRkR9EGU3bMPKLaa2C3u1THpTiPxXe/k9Qb/3qCfy9dJlGx8WkVztfEK+LeXRl7IAubMAoBvaxtcf+q12vvLLPbrZCQvkILKi+CqBYCwrOyt0cZM6L1DpmGbM+gVL2zMDqL8gRc8tNaQ7x7HfC4ho5NSLFTyZDwI9Nc2UJq2z0mLLiaiou3WjOF3txEDdiR1twsSV9h0tVn7ob6/DYyHAWWO2YDgQeDD9KpedhbXl+dSTo3nPwwBeDRuD6BYj3iqrSE+RCMky4TJc064Cew8L0y4WHObKRxsfAjiPT4VJIMEFFuFbPGg0+T6OLka6Nxi/CsnEjuroIRWTDpWy4mc5iUVm9YMArHUUaJNqzXPIazY1JJvei9aUVFAR7erZWNbEQT4GSMFFkR45mcRMHtlbKnFgb+PCk+wN0Z4Y8Z1+ITrcYxZjEuVYiUK3QOdTrfXuFScue81zZRUqJUYRuTD8BgwZnkth2V0kUqsgZSxUg2IFs1uHIVnbu5iYrELOuKxMEixCK8LhMyBi+pKk8T7hSjeXeGPBQGaVXZbhbIATc3Ivciw0OtVPt/prlkuuHiWIfOPaf2nQf5fXVW0nQyMG1b0izY90UgwseHSaQGGbr45ZQHtJdm7VgoKnM2lwdeNNGM2XjzgcagaHET4uRgMkhVI4mjVCVD8D2T2e83vUf6H9s4nFTzvNiHYKg7BYnUsLMovYWsQdOYq0ZIBxIVvG1j7qtDZE4qPTsgEm82JiAGLgbD4aLDNG6ErKZ5MoRcrKLgWB7uOunDhsPb0GMwsWFDAydQryNGAOqlQx2JBA7ec5vEqe+uvSXvPiMHkESr1bixYgtZrm6m5y8LHh391Vpgt7Z4pDKgQ5rZ0yhcwF7WIGlrnw14VPLdA40rsfsSsEDGKfIZV8s5b5mPaLcP5r39dFRPbe1I8RO8zTSoXy9jq/JsoGW4OtrcedFUbKDBjP+pIDzd/xGuAe1+/n+tKdox/KP/W/4jSZhceI94pSYxxO6mthSeJ67BqYmKZsBc1sfKHh95rKOK17z33phQl3Rrukcdi0BF4YyHlPKw4J6WI9l6vDbu6+Dx7GGcL1qC4KsBIqnQHTXLpwItTPumkWydjrJILOVEj/OeRvJX3hfCqjxm3JpcQ2JLssrNmzKSCvcFPEACwpGXLw0bfG8Z5U/Yet8einEYMF4rzxDmo7aj6S8/SPYKgVW5u30vSJZMavWLw6xQM4/qHBvSLH01x3+3MhxsXwzZuVmHlomnWf28nHvq0MsZLRTL488XaKw2VtJ8PJFNHbPEyuoIuCVNxcd2lX9uX0hYfaMYRhklUC8ehbSxvHocwBA1AzDTwNUZhd08a5yjCYi/wD4nH3i1JNobLxOCkAmjlga5KEgofHKR6eXfTHszptF670dI+HwhMcQDycGRTdl11Mh1ANrnLcsTxy1HOl1FaPCyrxKlb96kZkv7D7aqaLGeNu+pPtHegYjAxxOxMsUgC3GnVBWA17xcD1UrLG4NGnx8ijkTGm9wKQNi5VYJCzhn7JCEhmuQAumpueXopdCpPAE8wACSdL2AFOe5O5eNmxcU3USJGrhjJIpRbLrYZrFjpYWrNghb2dDzctRSXbLx3H2M2FweHhlsZI1Aa3C5u1vG17X5kX51K2bnTZG1gvqv7KW30PdW+UTkHdZb8aAbf71FJBIa3633VDgAp6zv0+41k1y60EeB4itM5Xh2h3cx6KrRJ3LVoTWI5Vbhx7udYbShAYIrU0F6wWq9EWYoNYLVozGrUQMe/kqLs/EGQKQENri/bNlQjxDEH1V5nY3ufTV4dNO1cmCSIHWWTX+lB+rL7KpCOMm/gLn7vzpbrk2MafCMf5ZNOh/anVbRVb6SqyH1i4+0q1fEktq8v7ExxgxEUo4o6t7CD+VemJnuoYcCAR6CLj3VaDptEvcE/wRPpPAfZ81xwyEenOv5E1RezVZnVALliAPSdAKt/pW2qEwmTnKwH9q9on25aqrYm0lw8glZc7L5C3sM3JmPGw42HhVZPbClSv7i7Gbpzq5BTXTmO4GikmN3zxEjliyi9tAgsNANL0VSitxG3GJd3H02/EaQlbGnLFj5R/6m+80nmj51mU9nQlitWJHXmPWKxc12tatcgPD2fpTYzM08Nm4epHuBsD4ZjYoz5CkSSf0Kb29ZsPXUVLEGxqzNyIcRs6AY60UmHmQZ1zZJBY6ZcwGZgeQNO5KjKoO6JD0ybXFocOp75GHcB2VHvY+qqw600r29tpsXiZJ20zHQfNUaKPUPzpEa5+SXKVnfwR4QSNjNSvZO3JcM+eFyp524HwI4EemkNYNUSoc99lmYHpqmRQHgjk8c7KfYQRXR96sFthkgxkTRZWLq/WgC4GozWBAI8KrAGsJzpqyzXuZpeNjl0qLM2hsvYMA0EchHEAvKfapIv6SKbNk4bYcshzZ4wOTs6KfYfdeoKptWIluav60rsT+jjVF69HuxcM+OnxWFHyMaLEhAIXrCLvkvrYKFF/pGrFmw6uLMLiob0PYTJsyM+ceV/tFR7lqbU6HVmDM/ra+NCKXAfN8NDWBC2bnoPUb2/T30uopnNiTgmFHOughA5VvRUWwNTGK4vAeVKKKE2gGyaL1HvFaLi2Xyhcd9LcSLeg0mNOW0QbpKrcDWp0pLNhgdV7J91cTjWQ2cXHfVqoGhfeg0mTFKeBroJBVqCiiOmLaZfaBS+kSqoHcSMx97GkO6e67YjC4uax+Sj7NubDtMP8AIG9orXpTcHamIK8LqD6Qig+8GrM6IcOh2Z/VJIG8dFH3Vl48tfyaoy4S5fCRRd7eqvRW421BidnQtftKuQ+lNB9nL7aoTebZRw+Klhb+RyPSOR9YsfXU66H9vZEmhY2AtILnQcFb3ZfZV4vpi6rlH8r/AH+Br6VdpNJjOrKlRCMovzJsxP5eql26G6MBw6yyqJHkFxm1VVuQAB395qdbZwWGx0fbCyDkykEj0MPupnwGx/g0XVKSygsQTxAJvbT11NMHX5Kl29sN0xEiqpyhuzbhlOo9xFFTvbEXyzf2/hFFL4kciv8AEeW/9bfiNcwPYa6T+W5+m4+0a0tWN9nXj0jgUsbVxlh5ilrrWhHsqVIrLHYjDgizVh3dbdokDydbgA93dW80HdWkcltDTTJKO6ffyKoMWGFjofvpbG9xemvqOa+yluEYZdD+opU4r2NWHJK6kKQKxQKyKSa7MAUCs5a26s0AaGnPdXYD4zEpBHxc9o8kQeUx9A99hzpXu3udicc1oIyVBszk5UX0sefgLnwq9txtxYtnREKc8r26yQi1/oqOSDu58T4NhByMufOsa09j9s7AJBEkUYskahVHgBb20poorWcYKKKKACiiigAooooA0lW4NNmenHEmyH0VFdo4sqdO786bB0iUrHZphXCSTTvHdUSxOLc8GsaRfxLiYj2ozKvh5Xq7/XVuZNEqng/mjPq5f6U1bT3o+CxvJILhBe3AnkAD4k2pPh964n1uY25q6lfbf7xekG9JTFYSZARmyEjXmvaBB56iok9WiY90ymtr7Y6+eSVuMjFvaSfzq7ui/wCS2dGDpnLOPQTYfhv668/mFjwBNLcJJiYx8m0qDuVyvuBFLUlGi1Tk3p7LI6ZdkDPHiUtdhlcd5A7Lf5dL/RFVvg9oPEWMZKllKm3cdCPZXPEGdzd+sY97XY+2uHVuOKt7DUcouwkppppP+xN+jHbhjeSJj2Xs3rGhPvHsqZ72Ytlwsjo1mQKwI5EMv+oqsNhbNkVklW2Uhr66jiLW7+dS/aG2g2BmV9DksCeeot66lNU0HF2mxvn31hkOZgysQtxa4BCgG2vC4oqAs1FAq/sO+NhySuraXLMOehJIrmHHfRRWaUUdPHlfEMw76FK348aKKrwQz1WaSqNdaSyIO+iirxQjJOzMTDmaVYRM8iZTZswseV78ToeFqxRVuIlZHVEnjeH4ZhhiACjyFJggKaEhQ65VW1s2awHK1Waej7ZB/wC5MP7m/OOiijjGuhfrZI9NmY+j/ZAOskx9LN+UYpxg3V2MpB6sG3zjMw9YOh9lFFSoR+CHnyP/ANMk+H29hEUKjKqjQKqMAPQAthXT+JsP5z7L/trFFXFGf4mw/nPsv+2j+JsP5z7L/trFFAGf4mw/nPsv+2j+JsP5z7L/ALaxRQBn+JsP5z7L/to/ibD+c+y/7axRQBn+JsP5z7L/ALaP4mw/nPsv+2sUUAYk3jw5BHWcQR5L/tqOYrbsFj2wbfRf9tFFWiwsak3iwpLWYXXj2X/bUY2r0lxJogOvDQ3Pt0FFFS5NLReO3sjeK6QpnN1YIP6QxP2bUhn3geVSHYEf0KD7QoNFFZJJy7bOrjcYrUUIRiFHCw9A/wBKz8JXv++sUUj01Zq/US+xqcQO/wC+sfCR3/fRRQsaKvPIx8KH+710i2iVN1Yr6CR91FFW4Ip68vsbT7dlLXzk8NSB3AcxWKKKZb+TK6b6R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026" y="2020435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79483" y="4005945"/>
            <a:ext cx="2619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There is likely to be conflict with these two common perspectives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25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Common Pitfall in BA: Process Perspective vs. Systems Perspective </a:t>
            </a:r>
            <a:r>
              <a:rPr lang="en-US" sz="3600" dirty="0" smtClean="0"/>
              <a:t>(cont’d)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Information Strategy</a:t>
            </a:r>
            <a:r>
              <a:rPr lang="en-US" dirty="0" smtClean="0"/>
              <a:t> is used to make sure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Process Perspective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Systems Perspective</a:t>
            </a:r>
            <a:r>
              <a:rPr lang="en-US" dirty="0" smtClean="0"/>
              <a:t> are aligned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543" y="3264506"/>
            <a:ext cx="4044496" cy="269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64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Ingredients for an </a:t>
            </a:r>
            <a:r>
              <a:rPr lang="en-US" dirty="0"/>
              <a:t>E</a:t>
            </a:r>
            <a:r>
              <a:rPr lang="en-US" dirty="0" smtClean="0"/>
              <a:t>ffective </a:t>
            </a:r>
            <a:r>
              <a:rPr lang="en-US" dirty="0"/>
              <a:t>A</a:t>
            </a:r>
            <a:r>
              <a:rPr lang="en-US" dirty="0" smtClean="0"/>
              <a:t>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Understanding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reporting</a:t>
            </a:r>
            <a:r>
              <a:rPr lang="en-US" dirty="0" smtClean="0"/>
              <a:t> vs.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analysis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Individual analyst attributes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Analytical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Common analytical methodologies, tools and techniques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4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Ingredients (cont’d): Reporting vs.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 and be able to communicate the differences between reporting and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122" name="Picture 2" descr="http://www.adobepress.com/content/images/chap2_9780321794017/elementLinks/pushpull2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898" y="2695631"/>
            <a:ext cx="5547801" cy="291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3400" y="5713511"/>
            <a:ext cx="807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 smtClean="0"/>
              <a:t>* Image source: Dykes, </a:t>
            </a:r>
            <a:r>
              <a:rPr lang="ja-JP" altLang="en-US" sz="1400" dirty="0" smtClean="0"/>
              <a:t>“</a:t>
            </a:r>
            <a:r>
              <a:rPr lang="en-US" altLang="ja-JP" sz="1400" dirty="0" smtClean="0"/>
              <a:t>Web Analytics Action Hero</a:t>
            </a:r>
            <a:r>
              <a:rPr lang="ja-JP" altLang="en-US" sz="1400" dirty="0" smtClean="0"/>
              <a:t>”</a:t>
            </a:r>
            <a:r>
              <a:rPr lang="en-US" sz="1400" dirty="0" smtClean="0"/>
              <a:t> Adobe Press (2012)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20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Ingredients (cont’d): Reporting vs. Analysis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356050"/>
              </p:ext>
            </p:extLst>
          </p:nvPr>
        </p:nvGraphicFramePr>
        <p:xfrm>
          <a:off x="216977" y="1600200"/>
          <a:ext cx="8710046" cy="40922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2032"/>
                <a:gridCol w="1410666"/>
                <a:gridCol w="1361457"/>
                <a:gridCol w="1574698"/>
                <a:gridCol w="1246635"/>
                <a:gridCol w="1894558"/>
              </a:tblGrid>
              <a:tr h="3665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1988389">
                <a:tc>
                  <a:txBody>
                    <a:bodyPr/>
                    <a:lstStyle/>
                    <a:p>
                      <a:r>
                        <a:rPr lang="en-US" dirty="0" smtClean="0"/>
                        <a:t>Reporting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Monitor</a:t>
                      </a:r>
                      <a:r>
                        <a:rPr lang="en-US" baseline="0" dirty="0" smtClean="0"/>
                        <a:t> and Alert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</a:t>
                      </a:r>
                    </a:p>
                    <a:p>
                      <a:r>
                        <a:rPr lang="en-US" dirty="0" smtClean="0"/>
                        <a:t>Configure</a:t>
                      </a:r>
                    </a:p>
                    <a:p>
                      <a:r>
                        <a:rPr lang="en-US" dirty="0" smtClean="0"/>
                        <a:t>Consolidate</a:t>
                      </a:r>
                    </a:p>
                    <a:p>
                      <a:r>
                        <a:rPr lang="en-US" dirty="0" smtClean="0"/>
                        <a:t>Organize</a:t>
                      </a:r>
                    </a:p>
                    <a:p>
                      <a:r>
                        <a:rPr lang="en-US" dirty="0" smtClean="0"/>
                        <a:t>Format</a:t>
                      </a:r>
                    </a:p>
                    <a:p>
                      <a:r>
                        <a:rPr lang="en-US" dirty="0" smtClean="0"/>
                        <a:t>Summarize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r>
                        <a:rPr lang="en-US" baseline="0" dirty="0" smtClean="0"/>
                        <a:t> reports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Dashboards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Alerts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Accessed via tool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Scheduled</a:t>
                      </a:r>
                      <a:r>
                        <a:rPr lang="en-US" baseline="0" dirty="0" smtClean="0"/>
                        <a:t> for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Distills</a:t>
                      </a:r>
                      <a:r>
                        <a:rPr lang="en-US" baseline="0" dirty="0" smtClean="0"/>
                        <a:t> data into information for further analysis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Alerts company to exceptions in data</a:t>
                      </a:r>
                      <a:endParaRPr lang="en-US" dirty="0"/>
                    </a:p>
                  </a:txBody>
                  <a:tcPr/>
                </a:tc>
              </a:tr>
              <a:tr h="1717245"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Interpret and recommend 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</a:t>
                      </a:r>
                    </a:p>
                    <a:p>
                      <a:r>
                        <a:rPr lang="en-US" dirty="0" smtClean="0"/>
                        <a:t>Examine</a:t>
                      </a:r>
                    </a:p>
                    <a:p>
                      <a:r>
                        <a:rPr lang="en-US" dirty="0" smtClean="0"/>
                        <a:t>Interpret</a:t>
                      </a:r>
                    </a:p>
                    <a:p>
                      <a:r>
                        <a:rPr lang="en-US" dirty="0" smtClean="0"/>
                        <a:t>Compare</a:t>
                      </a:r>
                    </a:p>
                    <a:p>
                      <a:r>
                        <a:rPr lang="en-US" dirty="0" smtClean="0"/>
                        <a:t>Confirm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 hoc responses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Analysis</a:t>
                      </a:r>
                      <a:r>
                        <a:rPr lang="en-US" baseline="0" dirty="0" smtClean="0"/>
                        <a:t> presentations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Prepared</a:t>
                      </a:r>
                      <a:r>
                        <a:rPr lang="en-US" baseline="0" dirty="0" smtClean="0"/>
                        <a:t> and shared by analyst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</a:t>
                      </a:r>
                      <a:r>
                        <a:rPr lang="en-US" baseline="0" dirty="0" smtClean="0"/>
                        <a:t> deeper insights into biz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Offers recommendations to drive action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" y="5713511"/>
            <a:ext cx="807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 smtClean="0"/>
              <a:t>Source: Dykes, </a:t>
            </a:r>
            <a:r>
              <a:rPr lang="ja-JP" altLang="en-US" sz="1400" dirty="0" smtClean="0"/>
              <a:t>“</a:t>
            </a:r>
            <a:r>
              <a:rPr lang="en-US" altLang="ja-JP" sz="1400" dirty="0" smtClean="0"/>
              <a:t>Web Analytics Action Hero</a:t>
            </a:r>
            <a:r>
              <a:rPr lang="ja-JP" altLang="en-US" sz="1400" dirty="0" smtClean="0"/>
              <a:t>”</a:t>
            </a:r>
            <a:r>
              <a:rPr lang="en-US" sz="1400" dirty="0" smtClean="0"/>
              <a:t> Adobe Press (2012)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9521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Ingredients for an Effective Analyst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Understanding reporting vs.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Individual analyst attributes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Analytical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Common analytical methodologies, tools and techniques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8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Ingredients (cont’d): Analyst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Individual analyst attributes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Business understanding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Analytical skills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People skills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Presentation/Influence skills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Analytics industry understanding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5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Ingredients (cont’d): Analyst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Business understanding</a:t>
            </a:r>
          </a:p>
          <a:p>
            <a:pPr marL="914400" lvl="1" indent="-514350"/>
            <a:r>
              <a:rPr lang="en-US" dirty="0"/>
              <a:t>Business as a set of value-adding processes</a:t>
            </a:r>
          </a:p>
          <a:p>
            <a:pPr marL="1314450" lvl="2" indent="-514350"/>
            <a:r>
              <a:rPr lang="en-US" dirty="0"/>
              <a:t>Understand the primary value-adding process for the  organization</a:t>
            </a:r>
          </a:p>
          <a:p>
            <a:pPr marL="1314450" lvl="2" indent="-514350"/>
            <a:r>
              <a:rPr lang="en-US" dirty="0"/>
              <a:t>Which processes are used by each department use to achieve their objectives</a:t>
            </a:r>
            <a:r>
              <a:rPr lang="en-US" dirty="0" smtClean="0"/>
              <a:t>?</a:t>
            </a:r>
          </a:p>
          <a:p>
            <a:pPr marL="914400" lvl="1" indent="-514350"/>
            <a:r>
              <a:rPr lang="en-US" dirty="0" smtClean="0"/>
              <a:t>Business direction:</a:t>
            </a:r>
          </a:p>
          <a:p>
            <a:pPr marL="1314450" lvl="2" indent="-514350"/>
            <a:r>
              <a:rPr lang="en-US" dirty="0" smtClean="0"/>
              <a:t>What are the mission and the vision?</a:t>
            </a:r>
          </a:p>
          <a:p>
            <a:pPr marL="1314450" lvl="2" indent="-514350"/>
            <a:r>
              <a:rPr lang="en-US" dirty="0" smtClean="0"/>
              <a:t>What is the business strategy?  </a:t>
            </a:r>
          </a:p>
          <a:p>
            <a:pPr marL="1314450" lvl="2" indent="-514350"/>
            <a:r>
              <a:rPr lang="en-US" dirty="0" smtClean="0"/>
              <a:t>What are the business objectives and related initiatives in the short term? </a:t>
            </a:r>
          </a:p>
          <a:p>
            <a:pPr marL="914400" lvl="1" indent="-514350"/>
            <a:r>
              <a:rPr lang="en-US" dirty="0" smtClean="0"/>
              <a:t>Competitors:</a:t>
            </a:r>
          </a:p>
          <a:p>
            <a:pPr marL="1314450" lvl="2" indent="-514350"/>
            <a:r>
              <a:rPr lang="en-US" dirty="0" smtClean="0"/>
              <a:t>Understand the competitive landscape</a:t>
            </a:r>
          </a:p>
          <a:p>
            <a:pPr marL="914400" lvl="1" indent="-514350"/>
            <a:r>
              <a:rPr lang="en-US" dirty="0" smtClean="0"/>
              <a:t>Customers:</a:t>
            </a:r>
          </a:p>
          <a:p>
            <a:pPr marL="1314450" lvl="2" indent="-514350"/>
            <a:r>
              <a:rPr lang="en-US" dirty="0" smtClean="0"/>
              <a:t>Who are our [</a:t>
            </a:r>
            <a:r>
              <a:rPr lang="en-US" dirty="0" err="1" smtClean="0"/>
              <a:t>good|bad</a:t>
            </a:r>
            <a:r>
              <a:rPr lang="en-US" dirty="0" smtClean="0"/>
              <a:t>] customers?</a:t>
            </a:r>
          </a:p>
          <a:p>
            <a:pPr marL="1314450" lvl="2" indent="-514350"/>
            <a:r>
              <a:rPr lang="en-US" dirty="0" smtClean="0"/>
              <a:t>Where/How do we acquire new customers?</a:t>
            </a:r>
          </a:p>
          <a:p>
            <a:pPr marL="1314450" lvl="2" indent="-514350"/>
            <a:r>
              <a:rPr lang="en-US" dirty="0" smtClean="0"/>
              <a:t>How do we retain customers?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8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Ingredients (cont’d): Analyst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Analytical skills</a:t>
            </a:r>
          </a:p>
          <a:p>
            <a:pPr marL="914400" lvl="1" indent="-514350"/>
            <a:r>
              <a:rPr lang="en-US" dirty="0" smtClean="0"/>
              <a:t>Intelligent</a:t>
            </a:r>
          </a:p>
          <a:p>
            <a:pPr marL="914400" lvl="1" indent="-514350"/>
            <a:r>
              <a:rPr lang="en-US" dirty="0"/>
              <a:t>D</a:t>
            </a:r>
            <a:r>
              <a:rPr lang="en-US" dirty="0" smtClean="0"/>
              <a:t>etail-oriented</a:t>
            </a:r>
          </a:p>
          <a:p>
            <a:pPr marL="914400" lvl="1" indent="-514350"/>
            <a:r>
              <a:rPr lang="en-US" dirty="0" smtClean="0"/>
              <a:t>Curious</a:t>
            </a:r>
          </a:p>
          <a:p>
            <a:pPr marL="914400" lvl="1" indent="-514350"/>
            <a:r>
              <a:rPr lang="en-US" dirty="0"/>
              <a:t>O</a:t>
            </a:r>
            <a:r>
              <a:rPr lang="en-US" dirty="0" smtClean="0"/>
              <a:t>pen-minded</a:t>
            </a:r>
          </a:p>
          <a:p>
            <a:pPr marL="914400" lvl="1" indent="-514350"/>
            <a:r>
              <a:rPr lang="en-US" dirty="0" smtClean="0"/>
              <a:t>Objective</a:t>
            </a:r>
          </a:p>
          <a:p>
            <a:pPr marL="914400" lvl="1" indent="-514350"/>
            <a:r>
              <a:rPr lang="en-US" dirty="0"/>
              <a:t>E</a:t>
            </a:r>
            <a:r>
              <a:rPr lang="en-US" dirty="0" smtClean="0"/>
              <a:t>thical</a:t>
            </a:r>
          </a:p>
          <a:p>
            <a:pPr marL="914400" lvl="1" indent="-514350"/>
            <a:r>
              <a:rPr lang="en-US" dirty="0" smtClean="0"/>
              <a:t>Systematic in analytical approach</a:t>
            </a:r>
          </a:p>
          <a:p>
            <a:pPr marL="914400" lvl="1" indent="-514350"/>
            <a:r>
              <a:rPr lang="en-US" dirty="0" smtClean="0"/>
              <a:t>Expert in general analytics tools</a:t>
            </a:r>
          </a:p>
          <a:p>
            <a:pPr marL="914400" lvl="1" indent="-514350"/>
            <a:r>
              <a:rPr lang="en-US" dirty="0" smtClean="0"/>
              <a:t>Efficient and creative with</a:t>
            </a:r>
          </a:p>
          <a:p>
            <a:pPr marL="1314450" lvl="2" indent="-514350"/>
            <a:r>
              <a:rPr lang="en-US" dirty="0" smtClean="0"/>
              <a:t>sources and uses of data</a:t>
            </a:r>
          </a:p>
          <a:p>
            <a:pPr marL="1314450" lvl="2" indent="-514350"/>
            <a:r>
              <a:rPr lang="en-US" dirty="0" smtClean="0"/>
              <a:t>methodologies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39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Ingredients (cont’d): Analyst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People skills</a:t>
            </a:r>
          </a:p>
          <a:p>
            <a:pPr marL="914400" lvl="1" indent="-514350"/>
            <a:r>
              <a:rPr lang="en-US" dirty="0" smtClean="0"/>
              <a:t>Self-aware</a:t>
            </a:r>
          </a:p>
          <a:p>
            <a:pPr marL="914400" lvl="1" indent="-514350"/>
            <a:r>
              <a:rPr lang="en-US" dirty="0" smtClean="0"/>
              <a:t>Sociable and likeable</a:t>
            </a:r>
          </a:p>
          <a:p>
            <a:pPr marL="914400" lvl="1" indent="-514350"/>
            <a:r>
              <a:rPr lang="en-US" dirty="0"/>
              <a:t>Empathetic to teams and </a:t>
            </a:r>
            <a:r>
              <a:rPr lang="en-US" dirty="0" smtClean="0"/>
              <a:t>individuals</a:t>
            </a:r>
          </a:p>
          <a:p>
            <a:pPr marL="914400" lvl="1" indent="-514350"/>
            <a:r>
              <a:rPr lang="en-US" dirty="0" smtClean="0"/>
              <a:t>Visible day to day</a:t>
            </a:r>
          </a:p>
          <a:p>
            <a:pPr marL="914400" lvl="1" indent="-514350"/>
            <a:r>
              <a:rPr lang="en-US" dirty="0" smtClean="0"/>
              <a:t>Active listening and note-taking</a:t>
            </a:r>
          </a:p>
          <a:p>
            <a:pPr marL="914400" lvl="1" indent="-514350"/>
            <a:r>
              <a:rPr lang="en-US" dirty="0" smtClean="0"/>
              <a:t>Design and ask calculated questions</a:t>
            </a:r>
          </a:p>
          <a:p>
            <a:pPr marL="914400" lvl="1" indent="-514350"/>
            <a:r>
              <a:rPr lang="en-US" dirty="0" smtClean="0"/>
              <a:t>Respectful of peoples’ time</a:t>
            </a:r>
          </a:p>
          <a:p>
            <a:pPr marL="914400" lvl="1" indent="-514350"/>
            <a:r>
              <a:rPr lang="en-US" dirty="0" smtClean="0"/>
              <a:t>Consciously build trust with stakeholders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0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at the Analytical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Goals: </a:t>
            </a:r>
          </a:p>
          <a:p>
            <a:pPr lvl="1"/>
            <a:r>
              <a:rPr lang="en-US" dirty="0" smtClean="0"/>
              <a:t>Inform </a:t>
            </a:r>
            <a:r>
              <a:rPr lang="en-US" dirty="0"/>
              <a:t>individuals and groups across the company </a:t>
            </a:r>
            <a:r>
              <a:rPr lang="en-US" dirty="0" smtClean="0"/>
              <a:t>what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data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information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knowledge </a:t>
            </a:r>
            <a:r>
              <a:rPr lang="en-US" dirty="0"/>
              <a:t>are possible/expected from their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analysis competency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(recall “3 pillars”)</a:t>
            </a:r>
          </a:p>
          <a:p>
            <a:pPr lvl="1"/>
            <a:r>
              <a:rPr lang="en-US" dirty="0" smtClean="0"/>
              <a:t>Provide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data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knowledge</a:t>
            </a:r>
          </a:p>
          <a:p>
            <a:pPr lvl="1"/>
            <a:r>
              <a:rPr lang="en-US" dirty="0" smtClean="0"/>
              <a:t>Facilitate process of automating the delivery 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information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7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Ingredients (cont’d): Analyst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Presentation/Influence skills</a:t>
            </a:r>
          </a:p>
          <a:p>
            <a:pPr marL="914400" lvl="1" indent="-514350"/>
            <a:r>
              <a:rPr lang="en-US" dirty="0" smtClean="0"/>
              <a:t>Transform details into simple concepts</a:t>
            </a:r>
          </a:p>
          <a:p>
            <a:pPr marL="914400" lvl="1" indent="-514350"/>
            <a:r>
              <a:rPr lang="en-US" dirty="0" smtClean="0"/>
              <a:t>Data (information) visualization</a:t>
            </a:r>
          </a:p>
          <a:p>
            <a:pPr marL="914400" lvl="1" indent="-514350"/>
            <a:r>
              <a:rPr lang="en-US" dirty="0" smtClean="0"/>
              <a:t>Ability to align presentation with audience strengths</a:t>
            </a:r>
          </a:p>
          <a:p>
            <a:pPr marL="914400" lvl="1" indent="-514350"/>
            <a:r>
              <a:rPr lang="en-US" dirty="0"/>
              <a:t>Align interpretation of analysis with business strategy, objectives, initiatives and/or </a:t>
            </a:r>
            <a:r>
              <a:rPr lang="en-US" dirty="0" smtClean="0"/>
              <a:t>tactics</a:t>
            </a:r>
          </a:p>
          <a:p>
            <a:pPr marL="914400" lvl="1" indent="-514350"/>
            <a:r>
              <a:rPr lang="en-US" dirty="0" smtClean="0"/>
              <a:t>Understanding cognitive biases and how to communicate effectively considering the same</a:t>
            </a:r>
          </a:p>
          <a:p>
            <a:pPr marL="914400" lvl="1" indent="-514350"/>
            <a:r>
              <a:rPr lang="en-US" dirty="0" smtClean="0"/>
              <a:t>Ability to influence action through effective communication and follow-up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76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Ingredients (cont’d): Analyst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Analytics </a:t>
            </a:r>
            <a:r>
              <a:rPr lang="en-US" dirty="0"/>
              <a:t>industry </a:t>
            </a:r>
            <a:r>
              <a:rPr lang="en-US" dirty="0" smtClean="0"/>
              <a:t>understanding</a:t>
            </a:r>
          </a:p>
          <a:p>
            <a:pPr lvl="1"/>
            <a:r>
              <a:rPr lang="en-US" dirty="0" smtClean="0"/>
              <a:t>Current analytics tools and techniques</a:t>
            </a:r>
          </a:p>
          <a:p>
            <a:pPr lvl="1"/>
            <a:r>
              <a:rPr lang="en-US" dirty="0" smtClean="0"/>
              <a:t>Analytics-related conferences and thought-leaders</a:t>
            </a:r>
          </a:p>
          <a:p>
            <a:pPr lvl="1"/>
            <a:r>
              <a:rPr lang="en-US" dirty="0" smtClean="0"/>
              <a:t>Analytics career development</a:t>
            </a:r>
          </a:p>
          <a:p>
            <a:pPr lvl="2"/>
            <a:r>
              <a:rPr lang="en-US" dirty="0" smtClean="0"/>
              <a:t>Certifications</a:t>
            </a:r>
          </a:p>
          <a:p>
            <a:pPr lvl="2"/>
            <a:r>
              <a:rPr lang="en-US" dirty="0" smtClean="0"/>
              <a:t>Recruiting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est practitioner organizations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est vendor organizations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64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Ingredients (cont’d): Analyst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Discussion: Of the individual analyst attributes:</a:t>
            </a:r>
          </a:p>
          <a:p>
            <a:pPr lvl="2"/>
            <a:r>
              <a:rPr lang="en-US" i="1" dirty="0" smtClean="0"/>
              <a:t>Which can be developed?</a:t>
            </a:r>
          </a:p>
          <a:p>
            <a:pPr lvl="2"/>
            <a:r>
              <a:rPr lang="en-US" i="1" dirty="0" smtClean="0"/>
              <a:t>Which cannot be developed?  Can any of these be augmented?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27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Ingredients (cont’d): Analyst </a:t>
            </a:r>
            <a:r>
              <a:rPr lang="en-US" sz="3200" dirty="0" smtClean="0"/>
              <a:t>Attributes – Analyst Competency Assessment</a:t>
            </a:r>
            <a:r>
              <a:rPr lang="en-US" sz="3200" baseline="0" dirty="0" smtClean="0"/>
              <a:t> Framework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33936319"/>
              </p:ext>
            </p:extLst>
          </p:nvPr>
        </p:nvGraphicFramePr>
        <p:xfrm>
          <a:off x="152400" y="1553756"/>
          <a:ext cx="8839201" cy="46024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600"/>
                <a:gridCol w="5109029"/>
                <a:gridCol w="1103085"/>
                <a:gridCol w="12554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Area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Score </a:t>
                      </a:r>
                      <a:r>
                        <a:rPr lang="en-US" sz="1400" dirty="0" err="1" smtClean="0"/>
                        <a:t>teachables</a:t>
                      </a:r>
                      <a:r>
                        <a:rPr lang="en-US" sz="1400" dirty="0" smtClean="0"/>
                        <a:t> (1 – 5)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Score </a:t>
                      </a:r>
                      <a:r>
                        <a:rPr lang="en-US" sz="1400" dirty="0" err="1" smtClean="0"/>
                        <a:t>unteachables</a:t>
                      </a:r>
                      <a:r>
                        <a:rPr lang="en-US" sz="1400" baseline="0" dirty="0" smtClean="0"/>
                        <a:t> (1 – 5)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Business and domain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knowledge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E.g. understand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eCommerce</a:t>
                      </a:r>
                      <a:r>
                        <a:rPr lang="en-US" sz="1400" baseline="0" dirty="0" smtClean="0"/>
                        <a:t> (business) and Marketing (domain) role therein; understand objectives, strategy and competitive landscape of the biz;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Analysis and 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Intelligent;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detail-oriented;</a:t>
                      </a:r>
                      <a:r>
                        <a:rPr lang="en-US" sz="1400" baseline="0" dirty="0" smtClean="0"/>
                        <a:t> c</a:t>
                      </a:r>
                      <a:r>
                        <a:rPr lang="en-US" sz="1400" dirty="0" smtClean="0"/>
                        <a:t>urious; open-minded;</a:t>
                      </a:r>
                      <a:r>
                        <a:rPr lang="en-US" sz="1400" baseline="0" dirty="0" smtClean="0"/>
                        <a:t> o</a:t>
                      </a:r>
                      <a:r>
                        <a:rPr lang="en-US" sz="1400" dirty="0" smtClean="0"/>
                        <a:t>bjective;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ethical;</a:t>
                      </a:r>
                      <a:r>
                        <a:rPr lang="en-US" sz="1400" baseline="0" dirty="0" smtClean="0"/>
                        <a:t> s</a:t>
                      </a:r>
                      <a:r>
                        <a:rPr lang="en-US" sz="1400" dirty="0" smtClean="0"/>
                        <a:t>ystematic in analytical approach;</a:t>
                      </a:r>
                      <a:r>
                        <a:rPr lang="en-US" sz="1400" baseline="0" dirty="0" smtClean="0"/>
                        <a:t> e</a:t>
                      </a:r>
                      <a:r>
                        <a:rPr lang="en-US" sz="1400" dirty="0" smtClean="0"/>
                        <a:t>xpert in analytics tools;</a:t>
                      </a:r>
                      <a:r>
                        <a:rPr lang="en-US" sz="1400" baseline="0" dirty="0" smtClean="0"/>
                        <a:t> efficient and c</a:t>
                      </a:r>
                      <a:r>
                        <a:rPr lang="en-US" sz="1400" dirty="0" smtClean="0"/>
                        <a:t>reative with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sources and uses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People</a:t>
                      </a:r>
                      <a:r>
                        <a:rPr lang="en-US" sz="1400" baseline="0" dirty="0" smtClean="0"/>
                        <a:t> skills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Self-aware; sociable and likeable;</a:t>
                      </a:r>
                      <a:r>
                        <a:rPr lang="en-US" sz="1400" baseline="0" dirty="0" smtClean="0"/>
                        <a:t> e</a:t>
                      </a:r>
                      <a:r>
                        <a:rPr lang="en-US" sz="1400" dirty="0" smtClean="0"/>
                        <a:t>mpathetic;</a:t>
                      </a:r>
                      <a:r>
                        <a:rPr lang="en-US" sz="1400" baseline="0" dirty="0" smtClean="0"/>
                        <a:t> v</a:t>
                      </a:r>
                      <a:r>
                        <a:rPr lang="en-US" sz="1400" dirty="0" smtClean="0"/>
                        <a:t>isible day to day; active listener;</a:t>
                      </a:r>
                      <a:r>
                        <a:rPr lang="en-US" sz="1400" baseline="0" dirty="0" smtClean="0"/>
                        <a:t> d</a:t>
                      </a:r>
                      <a:r>
                        <a:rPr lang="en-US" sz="1400" dirty="0" smtClean="0"/>
                        <a:t>esign and ask calculated questions;</a:t>
                      </a:r>
                      <a:r>
                        <a:rPr lang="en-US" sz="1400" baseline="0" dirty="0" smtClean="0"/>
                        <a:t> r</a:t>
                      </a:r>
                      <a:r>
                        <a:rPr lang="en-US" sz="1400" dirty="0" smtClean="0"/>
                        <a:t>espectful of peoples’ time;</a:t>
                      </a:r>
                      <a:r>
                        <a:rPr lang="en-US" sz="1400" baseline="0" dirty="0" smtClean="0"/>
                        <a:t> p</a:t>
                      </a:r>
                      <a:r>
                        <a:rPr lang="en-US" sz="1400" dirty="0" smtClean="0"/>
                        <a:t>roactively build trust with stakeholders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Presentation</a:t>
                      </a:r>
                      <a:r>
                        <a:rPr lang="en-US" sz="1400" baseline="0" dirty="0" smtClean="0"/>
                        <a:t> and </a:t>
                      </a:r>
                      <a:r>
                        <a:rPr lang="en-US" sz="1400" dirty="0" smtClean="0"/>
                        <a:t>influence</a:t>
                      </a:r>
                      <a:r>
                        <a:rPr lang="en-US" sz="1400" baseline="0" dirty="0" smtClean="0"/>
                        <a:t> skills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Transform details into simple concepts;</a:t>
                      </a:r>
                      <a:r>
                        <a:rPr lang="en-US" sz="1400" baseline="0" dirty="0" smtClean="0"/>
                        <a:t> i</a:t>
                      </a:r>
                      <a:r>
                        <a:rPr lang="en-US" sz="1400" dirty="0" smtClean="0"/>
                        <a:t>nformation visualization;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audience-aware,</a:t>
                      </a:r>
                      <a:r>
                        <a:rPr lang="en-US" sz="1400" baseline="0" dirty="0" smtClean="0"/>
                        <a:t> business-aligned presentation material</a:t>
                      </a:r>
                      <a:r>
                        <a:rPr lang="en-US" sz="1400" dirty="0" smtClean="0"/>
                        <a:t>;</a:t>
                      </a:r>
                      <a:r>
                        <a:rPr lang="en-US" sz="1400" baseline="0" dirty="0" smtClean="0"/>
                        <a:t> u</a:t>
                      </a:r>
                      <a:r>
                        <a:rPr lang="en-US" sz="1400" dirty="0" smtClean="0"/>
                        <a:t>nderstand cognitive biases</a:t>
                      </a:r>
                      <a:r>
                        <a:rPr lang="en-US" sz="1400" baseline="0" dirty="0" smtClean="0"/>
                        <a:t> and present accordingly;</a:t>
                      </a:r>
                      <a:r>
                        <a:rPr lang="en-US" sz="1400" dirty="0" smtClean="0"/>
                        <a:t> influence action through effective communication and follow-up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Analytics industry</a:t>
                      </a:r>
                      <a:r>
                        <a:rPr lang="en-US" sz="1400" baseline="0" dirty="0" smtClean="0"/>
                        <a:t> awareness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Current</a:t>
                      </a:r>
                      <a:r>
                        <a:rPr lang="en-US" sz="1400" baseline="0" dirty="0" smtClean="0"/>
                        <a:t> analytics approaches; conferences; luminaries; leading companies; certifications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265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Ingredients for an Effective Analyst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Understanding reporting vs.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Individual analyst attributes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Analytical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Common analytical methodologies, tools and techniques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2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Ingredients (cont’d): Analytical Environment (Data-Driven Culture)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51371" cy="420131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Analytical Environment</a:t>
            </a:r>
          </a:p>
          <a:p>
            <a:pPr lvl="1"/>
            <a:r>
              <a:rPr lang="en-US" dirty="0" smtClean="0"/>
              <a:t>Concept: Without a supportive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analytical environment</a:t>
            </a:r>
            <a:r>
              <a:rPr lang="en-US" dirty="0" smtClean="0"/>
              <a:t> even the best analysts will not thrive</a:t>
            </a:r>
          </a:p>
          <a:p>
            <a:pPr lvl="2"/>
            <a:r>
              <a:rPr lang="en-US" dirty="0" smtClean="0"/>
              <a:t>Businesses should consider investing in analysis talent in relation to the current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analytical environment</a:t>
            </a:r>
          </a:p>
          <a:p>
            <a:pPr lvl="2"/>
            <a:r>
              <a:rPr lang="en-US" dirty="0"/>
              <a:t>Researchers have found that having management support for analytics throughout the organization including top-down mandates for analytics to be a critical cultural characteristic in organizations that are most successful with analytics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2141" y="5801517"/>
            <a:ext cx="82767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* Source: </a:t>
            </a:r>
            <a:r>
              <a:rPr lang="en-US" sz="1200" dirty="0" err="1" smtClean="0"/>
              <a:t>Kiron</a:t>
            </a:r>
            <a:r>
              <a:rPr lang="en-US" sz="1200" dirty="0"/>
              <a:t>, DAVID, and Rebecca Shockley. "Creating business value with analytics." MIT, Reprint 53112 (2011): 57-63.</a:t>
            </a:r>
          </a:p>
        </p:txBody>
      </p:sp>
    </p:spTree>
    <p:extLst>
      <p:ext uri="{BB962C8B-B14F-4D97-AF65-F5344CB8AC3E}">
        <p14:creationId xmlns:p14="http://schemas.microsoft.com/office/powerpoint/2010/main" val="1667503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Ingredients for an Effective Analyst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Understanding reporting vs.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Individual analyst attributes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Analytical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Common analytical methodologies, tools and techniques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9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Ingredients (cont’d): Analytical Methodologies, Techniques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continued…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32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at the Analytical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393543" cy="4510314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/>
              <a:t>“</a:t>
            </a:r>
            <a:r>
              <a:rPr lang="en-US" i="1" dirty="0"/>
              <a:t>There are known </a:t>
            </a:r>
            <a:r>
              <a:rPr lang="en-US" i="1" dirty="0" err="1"/>
              <a:t>knowns</a:t>
            </a:r>
            <a:r>
              <a:rPr lang="en-US" i="1" dirty="0"/>
              <a:t>; there are things we know that we </a:t>
            </a:r>
            <a:r>
              <a:rPr lang="en-US" i="1" dirty="0" smtClean="0"/>
              <a:t>know.  There </a:t>
            </a:r>
            <a:r>
              <a:rPr lang="en-US" i="1" dirty="0"/>
              <a:t>are known unknowns; that is to say, there are things that we now know we don't </a:t>
            </a:r>
            <a:r>
              <a:rPr lang="en-US" i="1" dirty="0" smtClean="0"/>
              <a:t>know.  But </a:t>
            </a:r>
            <a:r>
              <a:rPr lang="en-US" i="1" dirty="0"/>
              <a:t>there are also unknown unknowns – there are things we do not know we don't know</a:t>
            </a:r>
            <a:r>
              <a:rPr lang="en-US" i="1" dirty="0" smtClean="0"/>
              <a:t>.”</a:t>
            </a:r>
            <a:r>
              <a:rPr lang="en-US" i="1" dirty="0"/>
              <a:t> </a:t>
            </a:r>
            <a:r>
              <a:rPr lang="en-US" i="1" dirty="0" smtClean="0"/>
              <a:t>– </a:t>
            </a:r>
            <a:r>
              <a:rPr lang="en-US" dirty="0" smtClean="0"/>
              <a:t>United States Secretary of Defense, Donald Rumsfeld</a:t>
            </a:r>
          </a:p>
          <a:p>
            <a:endParaRPr lang="en-US" dirty="0" smtClean="0"/>
          </a:p>
          <a:p>
            <a:r>
              <a:rPr lang="en-US" dirty="0" smtClean="0"/>
              <a:t>Opportunities </a:t>
            </a:r>
            <a:r>
              <a:rPr lang="en-US" dirty="0"/>
              <a:t>created by the BA function are relatively abundant in the areas of:</a:t>
            </a:r>
          </a:p>
          <a:p>
            <a:pPr lvl="1"/>
            <a:r>
              <a:rPr lang="en-US" dirty="0"/>
              <a:t>known unknowns</a:t>
            </a:r>
          </a:p>
          <a:p>
            <a:pPr lvl="1"/>
            <a:r>
              <a:rPr lang="en-US" dirty="0"/>
              <a:t>unknown unknowns</a:t>
            </a:r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452" y="2509384"/>
            <a:ext cx="19145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12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Data, Information and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Data</a:t>
            </a:r>
            <a:r>
              <a:rPr lang="en-US" dirty="0" smtClean="0"/>
              <a:t>: “…carrier of information…”</a:t>
            </a:r>
          </a:p>
          <a:p>
            <a:pPr lvl="1"/>
            <a:r>
              <a:rPr lang="en-US" dirty="0" smtClean="0"/>
              <a:t>E.g. “bread” or “10.95”</a:t>
            </a:r>
          </a:p>
          <a:p>
            <a:pPr lvl="1"/>
            <a:r>
              <a:rPr lang="en-US" dirty="0" smtClean="0"/>
              <a:t>Rarely provides value to the user in this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17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Data, Information and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Information</a:t>
            </a:r>
            <a:r>
              <a:rPr lang="en-US" dirty="0" smtClean="0"/>
              <a:t>: “…data aggregated to a level where it makes sense for decision support…”</a:t>
            </a:r>
          </a:p>
          <a:p>
            <a:pPr lvl="1"/>
            <a:r>
              <a:rPr lang="en-US" dirty="0" smtClean="0"/>
              <a:t>E.g. sales of bread for the last three months are $10,000, $15,000 and $21,000 respectively</a:t>
            </a:r>
          </a:p>
          <a:p>
            <a:pPr lvl="1"/>
            <a:r>
              <a:rPr lang="en-US" dirty="0" smtClean="0"/>
              <a:t>Delivered by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Data Manager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Report Developer </a:t>
            </a:r>
            <a:r>
              <a:rPr lang="en-US" dirty="0" smtClean="0"/>
              <a:t>in the form of a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report, list or table (synonymous)</a:t>
            </a:r>
          </a:p>
          <a:p>
            <a:pPr lvl="2"/>
            <a:r>
              <a:rPr lang="en-US" dirty="0" smtClean="0"/>
              <a:t>Reports can be automated</a:t>
            </a:r>
          </a:p>
          <a:p>
            <a:pPr lvl="1"/>
            <a:r>
              <a:rPr lang="en-US" dirty="0" smtClean="0"/>
              <a:t>No analysis performed in the process of generating a report</a:t>
            </a:r>
            <a:endParaRPr lang="en-US" dirty="0"/>
          </a:p>
          <a:p>
            <a:pPr lvl="1"/>
            <a:r>
              <a:rPr lang="en-US" dirty="0" smtClean="0"/>
              <a:t>Provides some value to the user due to data being in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8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Data, Information and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Knowledge</a:t>
            </a:r>
            <a:r>
              <a:rPr lang="en-US" dirty="0" smtClean="0"/>
              <a:t>: “…information that has been analyzed and interpreted…”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xplanation(s) as to why we’re seeing changes in the sales of bread</a:t>
            </a:r>
          </a:p>
          <a:p>
            <a:pPr lvl="2"/>
            <a:r>
              <a:rPr lang="en-US" dirty="0" smtClean="0"/>
              <a:t>E.g. Increase in sales of bread is partly due to a seasonal trend and partly due to a recent change in organization’s marketing processes</a:t>
            </a:r>
          </a:p>
          <a:p>
            <a:pPr lvl="1"/>
            <a:r>
              <a:rPr lang="en-US" dirty="0" smtClean="0"/>
              <a:t>Delivered by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Analyst</a:t>
            </a:r>
            <a:r>
              <a:rPr lang="en-US" dirty="0" smtClean="0"/>
              <a:t> in a suitable presentation format (e.g. email, word document, </a:t>
            </a:r>
            <a:r>
              <a:rPr lang="en-US" dirty="0" err="1" smtClean="0"/>
              <a:t>powerpoint</a:t>
            </a:r>
            <a:r>
              <a:rPr lang="en-US" dirty="0" smtClean="0"/>
              <a:t>, etc.)</a:t>
            </a:r>
          </a:p>
          <a:p>
            <a:pPr lvl="2"/>
            <a:r>
              <a:rPr lang="en-US" dirty="0" smtClean="0"/>
              <a:t>Cannot be automated</a:t>
            </a:r>
          </a:p>
          <a:p>
            <a:pPr lvl="2"/>
            <a:r>
              <a:rPr lang="en-US" dirty="0" smtClean="0"/>
              <a:t>Data are summarized (e.g. aggregated, filtered, etc.)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7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Analyst Role in the BAM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607" y="1944446"/>
            <a:ext cx="8588730" cy="345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817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 at the Analytical Level: Key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592" y="1600200"/>
            <a:ext cx="7383113" cy="40893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Senior Manager</a:t>
            </a:r>
          </a:p>
          <a:p>
            <a:r>
              <a:rPr lang="en-US" dirty="0" smtClean="0"/>
              <a:t>Operational Decision-maker</a:t>
            </a:r>
          </a:p>
          <a:p>
            <a:r>
              <a:rPr lang="en-US" dirty="0" smtClean="0"/>
              <a:t>Analyst</a:t>
            </a:r>
          </a:p>
          <a:p>
            <a:r>
              <a:rPr lang="en-US" dirty="0" smtClean="0"/>
              <a:t>Data Manager/Report Developer</a:t>
            </a:r>
          </a:p>
          <a:p>
            <a:r>
              <a:rPr lang="en-US" dirty="0" smtClean="0"/>
              <a:t>ETL Developer/BI Developer</a:t>
            </a:r>
          </a:p>
          <a:p>
            <a:r>
              <a:rPr lang="en-US" dirty="0" smtClean="0"/>
              <a:t>Database Specialist</a:t>
            </a:r>
          </a:p>
          <a:p>
            <a:r>
              <a:rPr lang="en-US" dirty="0" smtClean="0"/>
              <a:t>IT Professional (various roles)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37935" y="1698172"/>
            <a:ext cx="3483423" cy="991425"/>
            <a:chOff x="5631543" y="1698171"/>
            <a:chExt cx="3000122" cy="1097264"/>
          </a:xfrm>
        </p:grpSpPr>
        <p:sp>
          <p:nvSpPr>
            <p:cNvPr id="5" name="Right Brace 4"/>
            <p:cNvSpPr/>
            <p:nvPr/>
          </p:nvSpPr>
          <p:spPr>
            <a:xfrm>
              <a:off x="5631543" y="1698171"/>
              <a:ext cx="304800" cy="1074058"/>
            </a:xfrm>
            <a:prstGeom prst="rightBrac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46522" y="1773535"/>
              <a:ext cx="2685143" cy="1021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Request 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data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information</a:t>
              </a:r>
              <a:r>
                <a:rPr lang="en-US" dirty="0" smtClean="0"/>
                <a:t> and/or </a:t>
              </a:r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knowledge</a:t>
              </a:r>
              <a:r>
                <a:rPr lang="en-US" dirty="0" smtClean="0"/>
                <a:t> (variable request quality)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76279" y="2669784"/>
            <a:ext cx="4060687" cy="646331"/>
            <a:chOff x="5631543" y="1671372"/>
            <a:chExt cx="2989943" cy="1248035"/>
          </a:xfrm>
        </p:grpSpPr>
        <p:sp>
          <p:nvSpPr>
            <p:cNvPr id="9" name="Right Brace 8"/>
            <p:cNvSpPr/>
            <p:nvPr/>
          </p:nvSpPr>
          <p:spPr>
            <a:xfrm>
              <a:off x="5631543" y="1698171"/>
              <a:ext cx="304800" cy="1074058"/>
            </a:xfrm>
            <a:prstGeom prst="rightBrac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6343" y="1671372"/>
              <a:ext cx="2685143" cy="1248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Request 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data</a:t>
              </a:r>
              <a:r>
                <a:rPr lang="en-US" dirty="0" smtClean="0"/>
                <a:t> (high request quality); Provide </a:t>
              </a:r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knowledge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38255" y="4283599"/>
            <a:ext cx="2338219" cy="1480674"/>
            <a:chOff x="5631543" y="1698171"/>
            <a:chExt cx="3149597" cy="1134716"/>
          </a:xfrm>
        </p:grpSpPr>
        <p:sp>
          <p:nvSpPr>
            <p:cNvPr id="12" name="Right Brace 11"/>
            <p:cNvSpPr/>
            <p:nvPr/>
          </p:nvSpPr>
          <p:spPr>
            <a:xfrm>
              <a:off x="5631543" y="1698171"/>
              <a:ext cx="304800" cy="1074058"/>
            </a:xfrm>
            <a:prstGeom prst="rightBrac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95996" y="1913013"/>
              <a:ext cx="2685144" cy="919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Provide systems that manage 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data </a:t>
              </a:r>
              <a:r>
                <a:rPr lang="en-US" dirty="0" smtClean="0"/>
                <a:t>and 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information</a:t>
              </a:r>
              <a:r>
                <a:rPr lang="en-US" dirty="0" smtClean="0"/>
                <a:t> delivery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77180" y="3274224"/>
            <a:ext cx="2947380" cy="849721"/>
            <a:chOff x="5631543" y="1698171"/>
            <a:chExt cx="3123289" cy="1074058"/>
          </a:xfrm>
        </p:grpSpPr>
        <p:sp>
          <p:nvSpPr>
            <p:cNvPr id="15" name="Right Brace 14"/>
            <p:cNvSpPr/>
            <p:nvPr/>
          </p:nvSpPr>
          <p:spPr>
            <a:xfrm>
              <a:off x="5631543" y="1698171"/>
              <a:ext cx="304800" cy="1074058"/>
            </a:xfrm>
            <a:prstGeom prst="rightBrac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69689" y="1913013"/>
              <a:ext cx="2685143" cy="816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Provide 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data</a:t>
              </a:r>
              <a:r>
                <a:rPr lang="en-US" dirty="0" smtClean="0"/>
                <a:t> and 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information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0" y="2031546"/>
            <a:ext cx="6667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41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 at the Analytical Level: </a:t>
            </a:r>
            <a:r>
              <a:rPr lang="en-US" dirty="0" smtClean="0"/>
              <a:t>What Analytical Companies are Doing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88" y="1671187"/>
            <a:ext cx="7443879" cy="3960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7973" y="5867400"/>
            <a:ext cx="83626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dirty="0" smtClean="0"/>
              <a:t>Image Source: </a:t>
            </a:r>
            <a:r>
              <a:rPr lang="en-US" sz="1200" dirty="0" err="1" smtClean="0"/>
              <a:t>LaValle</a:t>
            </a:r>
            <a:r>
              <a:rPr lang="en-US" sz="1200" dirty="0" smtClean="0"/>
              <a:t> et al, </a:t>
            </a:r>
            <a:r>
              <a:rPr lang="ja-JP" altLang="en-US" sz="1200" dirty="0" smtClean="0"/>
              <a:t>“</a:t>
            </a:r>
            <a:r>
              <a:rPr lang="en-US" altLang="ja-JP" sz="1200" dirty="0" smtClean="0"/>
              <a:t>Big Data, Analytics and the Path From Insights to Value</a:t>
            </a:r>
            <a:r>
              <a:rPr lang="ja-JP" altLang="en-US" sz="1200" dirty="0" smtClean="0"/>
              <a:t>”</a:t>
            </a:r>
            <a:r>
              <a:rPr lang="en-US" sz="1200" dirty="0" smtClean="0"/>
              <a:t> MIT Sloan Management Review (2011)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0915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7160</TotalTime>
  <Words>1492</Words>
  <Application>Microsoft Macintosh PowerPoint</Application>
  <PresentationFormat>On-screen Show (4:3)</PresentationFormat>
  <Paragraphs>238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Lecture 4: BA at the Analytical Level (part 1)</vt:lpstr>
      <vt:lpstr>BA at the Analytical Level</vt:lpstr>
      <vt:lpstr>BA at the Analytical Level</vt:lpstr>
      <vt:lpstr>Data, Information and Knowledge</vt:lpstr>
      <vt:lpstr>Data, Information and Knowledge</vt:lpstr>
      <vt:lpstr>Data, Information and Knowledge</vt:lpstr>
      <vt:lpstr>Analyst Role in the BAM</vt:lpstr>
      <vt:lpstr>BA at the Analytical Level: Key Roles</vt:lpstr>
      <vt:lpstr>BA at the Analytical Level: What Analytical Companies are Doing</vt:lpstr>
      <vt:lpstr>Common Pitfall in BA: Process Perspective vs. Systems Perspective </vt:lpstr>
      <vt:lpstr>Common Pitfall in BA: Process Perspective vs. Systems Perspective (cont’d)</vt:lpstr>
      <vt:lpstr>Ingredients for an Effective Analyst</vt:lpstr>
      <vt:lpstr>Ingredients (cont’d): Reporting vs. Analysis</vt:lpstr>
      <vt:lpstr>Ingredients (cont’d): Reporting vs. Analysis</vt:lpstr>
      <vt:lpstr>Ingredients for an Effective Analyst</vt:lpstr>
      <vt:lpstr>Ingredients (cont’d): Analyst Attributes</vt:lpstr>
      <vt:lpstr>Ingredients (cont’d): Analyst Attributes</vt:lpstr>
      <vt:lpstr>Ingredients (cont’d): Analyst Attributes</vt:lpstr>
      <vt:lpstr>Ingredients (cont’d): Analyst Attributes</vt:lpstr>
      <vt:lpstr>Ingredients (cont’d): Analyst Attributes</vt:lpstr>
      <vt:lpstr>Ingredients (cont’d): Analyst Attributes</vt:lpstr>
      <vt:lpstr>Ingredients (cont’d): Analyst Attributes</vt:lpstr>
      <vt:lpstr>Ingredients (cont’d): Analyst Attributes – Analyst Competency Assessment Framework</vt:lpstr>
      <vt:lpstr>Ingredients for an Effective Analyst</vt:lpstr>
      <vt:lpstr>Ingredients (cont’d): Analytical Environment (Data-Driven Culture)</vt:lpstr>
      <vt:lpstr>Ingredients for an Effective Analyst</vt:lpstr>
      <vt:lpstr>Ingredients (cont’d): Analytical Methodologies, Techniques and Tools</vt:lpstr>
      <vt:lpstr>Appendix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Business Plan</dc:title>
  <dc:creator>Anthony Power</dc:creator>
  <cp:lastModifiedBy>Deepti Deshpande</cp:lastModifiedBy>
  <cp:revision>263</cp:revision>
  <dcterms:created xsi:type="dcterms:W3CDTF">2010-09-20T17:57:11Z</dcterms:created>
  <dcterms:modified xsi:type="dcterms:W3CDTF">2014-10-21T20:40:01Z</dcterms:modified>
</cp:coreProperties>
</file>