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handoutMasterIdLst>
    <p:handoutMasterId r:id="rId42"/>
  </p:handoutMasterIdLst>
  <p:sldIdLst>
    <p:sldId id="311" r:id="rId2"/>
    <p:sldId id="530" r:id="rId3"/>
    <p:sldId id="555" r:id="rId4"/>
    <p:sldId id="531" r:id="rId5"/>
    <p:sldId id="532" r:id="rId6"/>
    <p:sldId id="533" r:id="rId7"/>
    <p:sldId id="534" r:id="rId8"/>
    <p:sldId id="535" r:id="rId9"/>
    <p:sldId id="576" r:id="rId10"/>
    <p:sldId id="577" r:id="rId11"/>
    <p:sldId id="536" r:id="rId12"/>
    <p:sldId id="575" r:id="rId13"/>
    <p:sldId id="537" r:id="rId14"/>
    <p:sldId id="538" r:id="rId15"/>
    <p:sldId id="540" r:id="rId16"/>
    <p:sldId id="539" r:id="rId17"/>
    <p:sldId id="542" r:id="rId18"/>
    <p:sldId id="579" r:id="rId19"/>
    <p:sldId id="578" r:id="rId20"/>
    <p:sldId id="552" r:id="rId21"/>
    <p:sldId id="572" r:id="rId22"/>
    <p:sldId id="545" r:id="rId23"/>
    <p:sldId id="544" r:id="rId24"/>
    <p:sldId id="553" r:id="rId25"/>
    <p:sldId id="543" r:id="rId26"/>
    <p:sldId id="556" r:id="rId27"/>
    <p:sldId id="557" r:id="rId28"/>
    <p:sldId id="560" r:id="rId29"/>
    <p:sldId id="558" r:id="rId30"/>
    <p:sldId id="548" r:id="rId31"/>
    <p:sldId id="563" r:id="rId32"/>
    <p:sldId id="564" r:id="rId33"/>
    <p:sldId id="567" r:id="rId34"/>
    <p:sldId id="568" r:id="rId35"/>
    <p:sldId id="569" r:id="rId36"/>
    <p:sldId id="549" r:id="rId37"/>
    <p:sldId id="550" r:id="rId38"/>
    <p:sldId id="554" r:id="rId39"/>
    <p:sldId id="452" r:id="rId40"/>
  </p:sldIdLst>
  <p:sldSz cx="9144000" cy="6858000" type="screen4x3"/>
  <p:notesSz cx="7077075" cy="93932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thony Power"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AEB1"/>
    <a:srgbClr val="EB5C5F"/>
    <a:srgbClr val="BB8D49"/>
    <a:srgbClr val="CC0000"/>
    <a:srgbClr val="666666"/>
    <a:srgbClr val="B50000"/>
    <a:srgbClr val="B80000"/>
    <a:srgbClr val="250000"/>
    <a:srgbClr val="2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9" autoAdjust="0"/>
    <p:restoredTop sz="98046" autoAdjust="0"/>
  </p:normalViewPr>
  <p:slideViewPr>
    <p:cSldViewPr snapToGrid="0">
      <p:cViewPr>
        <p:scale>
          <a:sx n="85" d="100"/>
          <a:sy n="85" d="100"/>
        </p:scale>
        <p:origin x="-1488" y="-72"/>
      </p:cViewPr>
      <p:guideLst>
        <p:guide orient="horz" pos="2160"/>
        <p:guide pos="2880"/>
      </p:guideLst>
    </p:cSldViewPr>
  </p:slideViewPr>
  <p:outlineViewPr>
    <p:cViewPr>
      <p:scale>
        <a:sx n="33" d="100"/>
        <a:sy n="33" d="100"/>
      </p:scale>
      <p:origin x="0" y="5964"/>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commentAuthors" Target="commentAuthors.xml"/><Relationship Id="rId45"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slide" Target="slides/slide37.xml"/><Relationship Id="rId3"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66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9662"/>
          </a:xfrm>
          <a:prstGeom prst="rect">
            <a:avLst/>
          </a:prstGeom>
        </p:spPr>
        <p:txBody>
          <a:bodyPr vert="horz" lIns="91440" tIns="45720" rIns="91440" bIns="45720" rtlCol="0"/>
          <a:lstStyle>
            <a:lvl1pPr algn="r">
              <a:defRPr sz="1200"/>
            </a:lvl1pPr>
          </a:lstStyle>
          <a:p>
            <a:fld id="{D74C362C-B8EB-FD47-9516-07D42DF4EB3B}" type="datetimeFigureOut">
              <a:rPr lang="en-US" smtClean="0"/>
              <a:pPr/>
              <a:t>10/20/14</a:t>
            </a:fld>
            <a:endParaRPr lang="en-US" dirty="0"/>
          </a:p>
        </p:txBody>
      </p:sp>
      <p:sp>
        <p:nvSpPr>
          <p:cNvPr id="4" name="Footer Placeholder 3"/>
          <p:cNvSpPr>
            <a:spLocks noGrp="1"/>
          </p:cNvSpPr>
          <p:nvPr>
            <p:ph type="ftr" sz="quarter" idx="2"/>
          </p:nvPr>
        </p:nvSpPr>
        <p:spPr>
          <a:xfrm>
            <a:off x="0" y="8921945"/>
            <a:ext cx="3066733" cy="46966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921945"/>
            <a:ext cx="3066733" cy="469662"/>
          </a:xfrm>
          <a:prstGeom prst="rect">
            <a:avLst/>
          </a:prstGeom>
        </p:spPr>
        <p:txBody>
          <a:bodyPr vert="horz" lIns="91440" tIns="45720" rIns="91440" bIns="45720" rtlCol="0" anchor="b"/>
          <a:lstStyle>
            <a:lvl1pPr algn="r">
              <a:defRPr sz="1200"/>
            </a:lvl1pPr>
          </a:lstStyle>
          <a:p>
            <a:fld id="{D9A1A449-D09B-FB4B-806A-76724AC5FB51}" type="slidenum">
              <a:rPr lang="en-US" smtClean="0"/>
              <a:pPr/>
              <a:t>‹#›</a:t>
            </a:fld>
            <a:endParaRPr lang="en-US" dirty="0"/>
          </a:p>
        </p:txBody>
      </p:sp>
    </p:spTree>
    <p:extLst>
      <p:ext uri="{BB962C8B-B14F-4D97-AF65-F5344CB8AC3E}">
        <p14:creationId xmlns:p14="http://schemas.microsoft.com/office/powerpoint/2010/main" val="35820945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66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08705" y="0"/>
            <a:ext cx="3066733" cy="469662"/>
          </a:xfrm>
          <a:prstGeom prst="rect">
            <a:avLst/>
          </a:prstGeom>
        </p:spPr>
        <p:txBody>
          <a:bodyPr vert="horz" lIns="91440" tIns="45720" rIns="91440" bIns="45720" rtlCol="0"/>
          <a:lstStyle>
            <a:lvl1pPr algn="r">
              <a:defRPr sz="1200"/>
            </a:lvl1pPr>
          </a:lstStyle>
          <a:p>
            <a:fld id="{C4A2F74A-12B1-374E-80C1-2FDEFD7DEBF6}" type="datetimeFigureOut">
              <a:rPr lang="en-US" smtClean="0"/>
              <a:pPr/>
              <a:t>10/20/14</a:t>
            </a:fld>
            <a:endParaRPr lang="en-US" dirty="0"/>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7708" y="4461788"/>
            <a:ext cx="5661660" cy="422695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21945"/>
            <a:ext cx="3066733" cy="46966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921945"/>
            <a:ext cx="3066733" cy="469662"/>
          </a:xfrm>
          <a:prstGeom prst="rect">
            <a:avLst/>
          </a:prstGeom>
        </p:spPr>
        <p:txBody>
          <a:bodyPr vert="horz" lIns="91440" tIns="45720" rIns="91440" bIns="45720" rtlCol="0" anchor="b"/>
          <a:lstStyle>
            <a:lvl1pPr algn="r">
              <a:defRPr sz="1200"/>
            </a:lvl1pPr>
          </a:lstStyle>
          <a:p>
            <a:fld id="{321CD387-5C10-F04B-A125-F0EA107DEF46}" type="slidenum">
              <a:rPr lang="en-US" smtClean="0"/>
              <a:pPr/>
              <a:t>‹#›</a:t>
            </a:fld>
            <a:endParaRPr lang="en-US" dirty="0"/>
          </a:p>
        </p:txBody>
      </p:sp>
    </p:spTree>
    <p:extLst>
      <p:ext uri="{BB962C8B-B14F-4D97-AF65-F5344CB8AC3E}">
        <p14:creationId xmlns:p14="http://schemas.microsoft.com/office/powerpoint/2010/main" val="3081396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49300" y="4625436"/>
            <a:ext cx="7759700" cy="962563"/>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lgn="ctr">
              <a:defRPr/>
            </a:lvl1pPr>
          </a:lstStyle>
          <a:p>
            <a:fld id="{BF2120F1-9931-5144-8579-2441D6C0DD32}" type="datetime1">
              <a:rPr lang="en-US" smtClean="0"/>
              <a:pPr/>
              <a:t>10/20/14</a:t>
            </a:fld>
            <a:endParaRPr lang="en-US" dirty="0"/>
          </a:p>
        </p:txBody>
      </p:sp>
      <p:sp>
        <p:nvSpPr>
          <p:cNvPr id="5" name="Footer Placeholder 4"/>
          <p:cNvSpPr>
            <a:spLocks noGrp="1"/>
          </p:cNvSpPr>
          <p:nvPr>
            <p:ph type="ftr" sz="quarter" idx="11"/>
          </p:nvPr>
        </p:nvSpPr>
        <p:spPr/>
        <p:txBody>
          <a:bodyPr/>
          <a:lstStyle>
            <a:lvl1pPr algn="ctr">
              <a:defRPr/>
            </a:lvl1p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B865C6C0-BAA3-C04F-B318-568435D2B33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BA9B1B-521F-F040-A936-9C24B7C3F03A}" type="datetime1">
              <a:rPr lang="en-US" smtClean="0"/>
              <a:pPr/>
              <a:t>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00697-3A82-494B-A2A9-9056C0181C76}" type="datetime1">
              <a:rPr lang="en-US" smtClean="0"/>
              <a:pPr/>
              <a:t>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D28DF4-C6BF-7F42-B138-795ED59850A4}" type="datetime1">
              <a:rPr lang="en-US" smtClean="0"/>
              <a:pPr/>
              <a:t>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AA17B-7185-6C44-A552-058DC86AD96F}" type="datetime1">
              <a:rPr lang="en-US" smtClean="0"/>
              <a:pPr/>
              <a:t>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DFB613-38D3-1149-A0A4-2A57BFB6831E}" type="datetime1">
              <a:rPr lang="en-US" smtClean="0"/>
              <a:pPr/>
              <a:t>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91352F-42AA-1A4A-BD42-9B228A48C236}" type="datetime1">
              <a:rPr lang="en-US" smtClean="0"/>
              <a:pPr/>
              <a:t>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EB281E-5358-9348-B9AE-FA8A5F98086C}" type="datetime1">
              <a:rPr lang="en-US" smtClean="0"/>
              <a:pPr/>
              <a:t>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13C27-B94C-214A-AD40-E117D03A6D82}" type="datetime1">
              <a:rPr lang="en-US" smtClean="0"/>
              <a:pPr/>
              <a:t>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1218D-3333-E24A-A5A0-456EBB6100E7}" type="datetime1">
              <a:rPr lang="en-US" smtClean="0"/>
              <a:pPr/>
              <a:t>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4A7FE-19C1-714A-BBBC-D934D8657335}" type="datetime1">
              <a:rPr lang="en-US" smtClean="0"/>
              <a:pPr/>
              <a:t>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391EC-ACC5-D54E-8D06-C2561D95A2AA}" type="datetime1">
              <a:rPr lang="en-US" smtClean="0"/>
              <a:pPr/>
              <a:t>10/20/14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5C6C0-BAA3-C04F-B318-568435D2B337}" type="slidenum">
              <a:rPr lang="en-US" smtClean="0"/>
              <a:pPr/>
              <a:t>‹#›</a:t>
            </a:fld>
            <a:endParaRPr lang="en-US" dirty="0"/>
          </a:p>
        </p:txBody>
      </p:sp>
      <p:cxnSp>
        <p:nvCxnSpPr>
          <p:cNvPr id="8" name="Straight Connector 7"/>
          <p:cNvCxnSpPr/>
          <p:nvPr userDrawn="1"/>
        </p:nvCxnSpPr>
        <p:spPr>
          <a:xfrm>
            <a:off x="0" y="6126163"/>
            <a:ext cx="9144000" cy="1588"/>
          </a:xfrm>
          <a:prstGeom prst="line">
            <a:avLst/>
          </a:prstGeom>
          <a:ln>
            <a:solidFill>
              <a:srgbClr val="CC0000"/>
            </a:solidFill>
          </a:ln>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userDrawn="1"/>
        </p:nvCxnSpPr>
        <p:spPr>
          <a:xfrm>
            <a:off x="0" y="1417638"/>
            <a:ext cx="9144000" cy="1588"/>
          </a:xfrm>
          <a:prstGeom prst="line">
            <a:avLst/>
          </a:prstGeom>
          <a:ln>
            <a:solidFill>
              <a:srgbClr val="CC0000"/>
            </a:solidFill>
          </a:ln>
        </p:spPr>
        <p:style>
          <a:lnRef idx="2">
            <a:schemeClr val="accent2"/>
          </a:lnRef>
          <a:fillRef idx="0">
            <a:schemeClr val="accent2"/>
          </a:fillRef>
          <a:effectRef idx="1">
            <a:schemeClr val="accent2"/>
          </a:effectRef>
          <a:fontRef idx="minor">
            <a:schemeClr val="tx1"/>
          </a:fontRef>
        </p:style>
      </p:cxnSp>
      <p:pic>
        <p:nvPicPr>
          <p:cNvPr id="10" name="Picture 9" descr="DESB.png"/>
          <p:cNvPicPr>
            <a:picLocks noChangeAspect="1"/>
          </p:cNvPicPr>
          <p:nvPr userDrawn="1"/>
        </p:nvPicPr>
        <p:blipFill>
          <a:blip r:embed="rId13"/>
          <a:stretch>
            <a:fillRect/>
          </a:stretch>
        </p:blipFill>
        <p:spPr>
          <a:xfrm>
            <a:off x="3493474" y="6260130"/>
            <a:ext cx="2035776" cy="45417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4400" kern="1200">
          <a:solidFill>
            <a:srgbClr val="666666"/>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hyperlink" Target="http://www.mindtools.com/pages/article/newTED_01.htm" TargetMode="External"/><Relationship Id="rId1" Type="http://schemas.openxmlformats.org/officeDocument/2006/relationships/slideLayout" Target="../slideLayouts/slideLayout2.xml"/><Relationship Id="rId2" Type="http://schemas.openxmlformats.org/officeDocument/2006/relationships/image" Target="../media/image1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witter.com/josh_wills/status/19809351214995865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tatsoft.com/textbook/" TargetMode="External"/><Relationship Id="rId3" Type="http://schemas.openxmlformats.org/officeDocument/2006/relationships/hyperlink" Target="http://www.statsoft.com/Textbook/Statistical-Adviso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Lecture 4: </a:t>
            </a:r>
            <a:r>
              <a:rPr lang="en-US" dirty="0" smtClean="0"/>
              <a:t>BA at the Analytical Level (part 2)</a:t>
            </a:r>
            <a:endParaRPr lang="en-US" dirty="0"/>
          </a:p>
        </p:txBody>
      </p:sp>
      <p:sp>
        <p:nvSpPr>
          <p:cNvPr id="6" name="Subtitle 5"/>
          <p:cNvSpPr>
            <a:spLocks noGrp="1"/>
          </p:cNvSpPr>
          <p:nvPr>
            <p:ph type="subTitle" idx="1"/>
          </p:nvPr>
        </p:nvSpPr>
        <p:spPr/>
        <p:txBody>
          <a:bodyPr>
            <a:normAutofit fontScale="62500" lnSpcReduction="20000"/>
          </a:bodyPr>
          <a:lstStyle/>
          <a:p>
            <a:pPr algn="ctr"/>
            <a:r>
              <a:rPr lang="en-US" dirty="0" smtClean="0"/>
              <a:t>Prof. Mike Boyle</a:t>
            </a:r>
          </a:p>
          <a:p>
            <a:pPr algn="ctr"/>
            <a:r>
              <a:rPr lang="en-US" dirty="0" smtClean="0"/>
              <a:t>Department of Operations and Information Systems</a:t>
            </a:r>
          </a:p>
          <a:p>
            <a:pPr algn="ctr"/>
            <a:r>
              <a:rPr lang="en-US" dirty="0" smtClean="0"/>
              <a:t>University of Utah</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Ingredients (cont’d): Analytical Methodologies, Techniques and </a:t>
            </a:r>
            <a:r>
              <a:rPr lang="en-US" dirty="0" smtClean="0"/>
              <a:t>Tools</a:t>
            </a:r>
            <a:endParaRPr lang="en-US" dirty="0"/>
          </a:p>
        </p:txBody>
      </p:sp>
      <p:sp>
        <p:nvSpPr>
          <p:cNvPr id="3" name="Content Placeholder 2"/>
          <p:cNvSpPr>
            <a:spLocks noGrp="1"/>
          </p:cNvSpPr>
          <p:nvPr>
            <p:ph idx="1"/>
          </p:nvPr>
        </p:nvSpPr>
        <p:spPr>
          <a:xfrm>
            <a:off x="457200" y="1600201"/>
            <a:ext cx="3124200" cy="1543050"/>
          </a:xfrm>
        </p:spPr>
        <p:txBody>
          <a:bodyPr>
            <a:normAutofit fontScale="62500" lnSpcReduction="20000"/>
          </a:bodyPr>
          <a:lstStyle/>
          <a:p>
            <a:pPr marL="514350" indent="-514350">
              <a:buFont typeface="+mj-lt"/>
              <a:buAutoNum type="arabicPeriod" startAt="4"/>
            </a:pPr>
            <a:r>
              <a:rPr lang="en-US" dirty="0" smtClean="0"/>
              <a:t>Basic visual analysis techniques</a:t>
            </a:r>
          </a:p>
          <a:p>
            <a:pPr lvl="1"/>
            <a:r>
              <a:rPr lang="en-US" dirty="0" smtClean="0"/>
              <a:t>Box plots</a:t>
            </a:r>
          </a:p>
          <a:p>
            <a:pPr lvl="1"/>
            <a:r>
              <a:rPr lang="en-US" dirty="0" smtClean="0"/>
              <a:t>Bullet charts</a:t>
            </a:r>
          </a:p>
          <a:p>
            <a:pPr lvl="1"/>
            <a:r>
              <a:rPr lang="en-US" dirty="0"/>
              <a:t>Bar </a:t>
            </a:r>
            <a:r>
              <a:rPr lang="en-US" dirty="0" smtClean="0"/>
              <a:t>charts (no image)</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10</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3228705"/>
            <a:ext cx="2952750" cy="2608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299" y="1862137"/>
            <a:ext cx="438150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1112" y="3790950"/>
            <a:ext cx="280987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7824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dirty="0"/>
              <a:t>Ingredients (cont’d): Analytical Methodologies, Techniques and Tools</a:t>
            </a:r>
          </a:p>
        </p:txBody>
      </p:sp>
      <p:sp>
        <p:nvSpPr>
          <p:cNvPr id="3" name="Content Placeholder 2"/>
          <p:cNvSpPr>
            <a:spLocks noGrp="1"/>
          </p:cNvSpPr>
          <p:nvPr>
            <p:ph idx="1"/>
          </p:nvPr>
        </p:nvSpPr>
        <p:spPr/>
        <p:txBody>
          <a:bodyPr/>
          <a:lstStyle/>
          <a:p>
            <a:pPr marL="514350" indent="-514350">
              <a:buFont typeface="+mj-lt"/>
              <a:buAutoNum type="arabicPeriod" startAt="5"/>
            </a:pPr>
            <a:r>
              <a:rPr lang="en-US" dirty="0" smtClean="0"/>
              <a:t>Business/process analysis techniques</a:t>
            </a:r>
          </a:p>
          <a:p>
            <a:pPr marL="914400" lvl="1" indent="-514350"/>
            <a:r>
              <a:rPr lang="en-US" dirty="0" smtClean="0"/>
              <a:t>A3 report</a:t>
            </a:r>
          </a:p>
          <a:p>
            <a:pPr marL="914400" lvl="1" indent="-514350"/>
            <a:r>
              <a:rPr lang="en-US" dirty="0" smtClean="0"/>
              <a:t>Cause-and-effect analysis</a:t>
            </a:r>
          </a:p>
          <a:p>
            <a:pPr marL="914400" lvl="1" indent="-514350"/>
            <a:r>
              <a:rPr lang="en-US" dirty="0" smtClean="0"/>
              <a:t>5-whys analysis</a:t>
            </a:r>
          </a:p>
          <a:p>
            <a:pPr marL="914400" lvl="1" indent="-514350"/>
            <a:r>
              <a:rPr lang="en-US" dirty="0" smtClean="0"/>
              <a:t>Pareto analysis</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11</a:t>
            </a:fld>
            <a:endParaRPr lang="en-US" dirty="0"/>
          </a:p>
        </p:txBody>
      </p:sp>
    </p:spTree>
    <p:extLst>
      <p:ext uri="{BB962C8B-B14F-4D97-AF65-F5344CB8AC3E}">
        <p14:creationId xmlns:p14="http://schemas.microsoft.com/office/powerpoint/2010/main" val="18661480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Ingredients (cont’d): Analytical Methodologies, Techniques and Tools</a:t>
            </a:r>
          </a:p>
        </p:txBody>
      </p:sp>
      <p:sp>
        <p:nvSpPr>
          <p:cNvPr id="3" name="Content Placeholder 2"/>
          <p:cNvSpPr>
            <a:spLocks noGrp="1"/>
          </p:cNvSpPr>
          <p:nvPr>
            <p:ph idx="1"/>
          </p:nvPr>
        </p:nvSpPr>
        <p:spPr>
          <a:xfrm>
            <a:off x="247650" y="1600200"/>
            <a:ext cx="2690813" cy="2609850"/>
          </a:xfrm>
        </p:spPr>
        <p:txBody>
          <a:bodyPr>
            <a:normAutofit/>
          </a:bodyPr>
          <a:lstStyle/>
          <a:p>
            <a:r>
              <a:rPr lang="en-US" sz="2800" dirty="0" smtClean="0"/>
              <a:t>A3 </a:t>
            </a:r>
            <a:r>
              <a:rPr lang="en-US" sz="2800" dirty="0"/>
              <a:t>R</a:t>
            </a:r>
            <a:r>
              <a:rPr lang="en-US" sz="2800" dirty="0" smtClean="0"/>
              <a:t>eport</a:t>
            </a:r>
          </a:p>
          <a:p>
            <a:pPr lvl="1"/>
            <a:r>
              <a:rPr lang="en-US" sz="2400" dirty="0" smtClean="0"/>
              <a:t>Used to organize process improvement initiative</a:t>
            </a:r>
          </a:p>
        </p:txBody>
      </p:sp>
      <p:sp>
        <p:nvSpPr>
          <p:cNvPr id="4" name="Slide Number Placeholder 3"/>
          <p:cNvSpPr>
            <a:spLocks noGrp="1"/>
          </p:cNvSpPr>
          <p:nvPr>
            <p:ph type="sldNum" sz="quarter" idx="12"/>
          </p:nvPr>
        </p:nvSpPr>
        <p:spPr/>
        <p:txBody>
          <a:bodyPr/>
          <a:lstStyle/>
          <a:p>
            <a:fld id="{B865C6C0-BAA3-C04F-B318-568435D2B337}" type="slidenum">
              <a:rPr lang="en-US" smtClean="0"/>
              <a:pPr/>
              <a:t>12</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463" y="1476375"/>
            <a:ext cx="6110287" cy="4601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8658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Ingredients (cont’d): Analytical Methodologies, Techniques and Tools</a:t>
            </a:r>
          </a:p>
        </p:txBody>
      </p:sp>
      <p:sp>
        <p:nvSpPr>
          <p:cNvPr id="3" name="Content Placeholder 2"/>
          <p:cNvSpPr>
            <a:spLocks noGrp="1"/>
          </p:cNvSpPr>
          <p:nvPr>
            <p:ph idx="1"/>
          </p:nvPr>
        </p:nvSpPr>
        <p:spPr>
          <a:xfrm>
            <a:off x="457200" y="1600200"/>
            <a:ext cx="2472571" cy="4525963"/>
          </a:xfrm>
        </p:spPr>
        <p:txBody>
          <a:bodyPr/>
          <a:lstStyle/>
          <a:p>
            <a:r>
              <a:rPr lang="en-US" dirty="0" smtClean="0"/>
              <a:t>Cause-and-effect analysis diagram</a:t>
            </a:r>
          </a:p>
          <a:p>
            <a:pPr lvl="1"/>
            <a:r>
              <a:rPr lang="en-US" dirty="0" smtClean="0"/>
              <a:t>Note the 5 M’s</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13</a:t>
            </a:fld>
            <a:endParaRPr lang="en-US" dirty="0"/>
          </a:p>
        </p:txBody>
      </p:sp>
      <p:pic>
        <p:nvPicPr>
          <p:cNvPr id="6146" name="Picture 2" descr="http://thequalityweb.com/Images/fishbon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3755" y="2103814"/>
            <a:ext cx="5962650"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05310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Ingredients (cont’d): Analytical Methodologies, Techniques and Tools</a:t>
            </a:r>
          </a:p>
        </p:txBody>
      </p:sp>
      <p:sp>
        <p:nvSpPr>
          <p:cNvPr id="3" name="Content Placeholder 2"/>
          <p:cNvSpPr>
            <a:spLocks noGrp="1"/>
          </p:cNvSpPr>
          <p:nvPr>
            <p:ph idx="1"/>
          </p:nvPr>
        </p:nvSpPr>
        <p:spPr>
          <a:xfrm>
            <a:off x="457200" y="1600200"/>
            <a:ext cx="2719953" cy="4525963"/>
          </a:xfrm>
        </p:spPr>
        <p:txBody>
          <a:bodyPr/>
          <a:lstStyle/>
          <a:p>
            <a:r>
              <a:rPr lang="en-US" dirty="0" smtClean="0"/>
              <a:t>5-whys analysis</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14</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439810"/>
            <a:ext cx="5791200"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641270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Ingredients (cont’d): Analytical Methodologies, Techniques and Tools</a:t>
            </a:r>
          </a:p>
        </p:txBody>
      </p:sp>
      <p:sp>
        <p:nvSpPr>
          <p:cNvPr id="3" name="Content Placeholder 2"/>
          <p:cNvSpPr>
            <a:spLocks noGrp="1"/>
          </p:cNvSpPr>
          <p:nvPr>
            <p:ph idx="1"/>
          </p:nvPr>
        </p:nvSpPr>
        <p:spPr/>
        <p:txBody>
          <a:bodyPr/>
          <a:lstStyle/>
          <a:p>
            <a:r>
              <a:rPr lang="en-US" dirty="0" smtClean="0"/>
              <a:t>Pareto analysis steps:</a:t>
            </a:r>
          </a:p>
          <a:p>
            <a:pPr marL="971550" lvl="1" indent="-514350">
              <a:buFont typeface="+mj-lt"/>
              <a:buAutoNum type="arabicPeriod"/>
            </a:pPr>
            <a:r>
              <a:rPr lang="en-US" dirty="0" smtClean="0"/>
              <a:t>List problems</a:t>
            </a:r>
          </a:p>
          <a:p>
            <a:pPr marL="971550" lvl="1" indent="-514350">
              <a:buFont typeface="+mj-lt"/>
              <a:buAutoNum type="arabicPeriod"/>
            </a:pPr>
            <a:r>
              <a:rPr lang="en-US" dirty="0" smtClean="0"/>
              <a:t>Identify root cause for each problem</a:t>
            </a:r>
          </a:p>
          <a:p>
            <a:pPr marL="971550" lvl="1" indent="-514350">
              <a:buFont typeface="+mj-lt"/>
              <a:buAutoNum type="arabicPeriod"/>
            </a:pPr>
            <a:r>
              <a:rPr lang="en-US" dirty="0" smtClean="0"/>
              <a:t>Score problems</a:t>
            </a:r>
          </a:p>
          <a:p>
            <a:pPr marL="971550" lvl="1" indent="-514350">
              <a:buFont typeface="+mj-lt"/>
              <a:buAutoNum type="arabicPeriod"/>
            </a:pPr>
            <a:r>
              <a:rPr lang="en-US" dirty="0" smtClean="0"/>
              <a:t>Group problems together by root cause</a:t>
            </a:r>
          </a:p>
          <a:p>
            <a:pPr marL="971550" lvl="1" indent="-514350">
              <a:buFont typeface="+mj-lt"/>
              <a:buAutoNum type="arabicPeriod"/>
            </a:pPr>
            <a:r>
              <a:rPr lang="en-US" dirty="0" smtClean="0"/>
              <a:t>Add scores up for each group and sort in descending order</a:t>
            </a:r>
          </a:p>
          <a:p>
            <a:pPr marL="971550" lvl="1" indent="-514350">
              <a:buFont typeface="+mj-lt"/>
              <a:buAutoNum type="arabicPeriod"/>
            </a:pPr>
            <a:r>
              <a:rPr lang="en-US" dirty="0" smtClean="0"/>
              <a:t>Act and measure</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15</a:t>
            </a:fld>
            <a:endParaRPr lang="en-US" dirty="0"/>
          </a:p>
        </p:txBody>
      </p:sp>
    </p:spTree>
    <p:extLst>
      <p:ext uri="{BB962C8B-B14F-4D97-AF65-F5344CB8AC3E}">
        <p14:creationId xmlns:p14="http://schemas.microsoft.com/office/powerpoint/2010/main" val="7806296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Ingredients (cont’d): Analytical Methodologies, Techniques and Tools</a:t>
            </a:r>
          </a:p>
        </p:txBody>
      </p:sp>
      <p:sp>
        <p:nvSpPr>
          <p:cNvPr id="3" name="Content Placeholder 2"/>
          <p:cNvSpPr>
            <a:spLocks noGrp="1"/>
          </p:cNvSpPr>
          <p:nvPr>
            <p:ph idx="1"/>
          </p:nvPr>
        </p:nvSpPr>
        <p:spPr>
          <a:xfrm>
            <a:off x="457200" y="1600200"/>
            <a:ext cx="8229600" cy="588963"/>
          </a:xfrm>
        </p:spPr>
        <p:txBody>
          <a:bodyPr/>
          <a:lstStyle/>
          <a:p>
            <a:r>
              <a:rPr lang="en-US" dirty="0" smtClean="0"/>
              <a:t>Pareto Analysis example</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16</a:t>
            </a:fld>
            <a:endParaRPr lang="en-US" dirty="0"/>
          </a:p>
        </p:txBody>
      </p:sp>
      <p:pic>
        <p:nvPicPr>
          <p:cNvPr id="5122" name="Picture 2" descr="Pareto Analysi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512" y="1786215"/>
            <a:ext cx="3609975" cy="4200526"/>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625" y="2111673"/>
            <a:ext cx="444817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10625" y="5797848"/>
            <a:ext cx="8283923" cy="276999"/>
          </a:xfrm>
          <a:prstGeom prst="rect">
            <a:avLst/>
          </a:prstGeom>
          <a:noFill/>
        </p:spPr>
        <p:txBody>
          <a:bodyPr wrap="square" rtlCol="0">
            <a:spAutoFit/>
          </a:bodyPr>
          <a:lstStyle/>
          <a:p>
            <a:r>
              <a:rPr lang="en-US" sz="1200" dirty="0" smtClean="0"/>
              <a:t>Source: </a:t>
            </a:r>
            <a:r>
              <a:rPr lang="en-US" sz="1200" dirty="0">
                <a:hlinkClick r:id="rId4"/>
              </a:rPr>
              <a:t>http://</a:t>
            </a:r>
            <a:r>
              <a:rPr lang="en-US" sz="1200" dirty="0" smtClean="0">
                <a:hlinkClick r:id="rId4"/>
              </a:rPr>
              <a:t>www.mindtools.com/pages/article/newTED_01.htm</a:t>
            </a:r>
            <a:r>
              <a:rPr lang="en-US" sz="1200" dirty="0" smtClean="0"/>
              <a:t>, last accessed, 2013/04/18</a:t>
            </a:r>
            <a:endParaRPr lang="en-US" sz="1200" dirty="0"/>
          </a:p>
        </p:txBody>
      </p:sp>
    </p:spTree>
    <p:extLst>
      <p:ext uri="{BB962C8B-B14F-4D97-AF65-F5344CB8AC3E}">
        <p14:creationId xmlns:p14="http://schemas.microsoft.com/office/powerpoint/2010/main" val="10027218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Ingredients (cont’d): Analytical Methodologies, Techniques and Tools</a:t>
            </a:r>
          </a:p>
        </p:txBody>
      </p:sp>
      <p:sp>
        <p:nvSpPr>
          <p:cNvPr id="3" name="Content Placeholder 2"/>
          <p:cNvSpPr>
            <a:spLocks noGrp="1"/>
          </p:cNvSpPr>
          <p:nvPr>
            <p:ph idx="1"/>
          </p:nvPr>
        </p:nvSpPr>
        <p:spPr/>
        <p:txBody>
          <a:bodyPr/>
          <a:lstStyle/>
          <a:p>
            <a:pPr marL="514350" indent="-514350">
              <a:buFont typeface="+mj-lt"/>
              <a:buAutoNum type="arabicPeriod" startAt="6"/>
            </a:pPr>
            <a:r>
              <a:rPr lang="en-US" dirty="0" smtClean="0"/>
              <a:t>Data Science Techniques</a:t>
            </a:r>
          </a:p>
          <a:p>
            <a:pPr marL="0" indent="0">
              <a:buNone/>
            </a:pP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17</a:t>
            </a:fld>
            <a:endParaRPr lang="en-US" dirty="0"/>
          </a:p>
        </p:txBody>
      </p:sp>
    </p:spTree>
    <p:extLst>
      <p:ext uri="{BB962C8B-B14F-4D97-AF65-F5344CB8AC3E}">
        <p14:creationId xmlns:p14="http://schemas.microsoft.com/office/powerpoint/2010/main" val="216231812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18</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0300" y="1886744"/>
            <a:ext cx="4343400"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108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Data Science</a:t>
            </a:r>
            <a:endParaRPr lang="en-US" dirty="0"/>
          </a:p>
        </p:txBody>
      </p:sp>
      <p:sp>
        <p:nvSpPr>
          <p:cNvPr id="3" name="Content Placeholder 2"/>
          <p:cNvSpPr>
            <a:spLocks noGrp="1"/>
          </p:cNvSpPr>
          <p:nvPr>
            <p:ph idx="1"/>
          </p:nvPr>
        </p:nvSpPr>
        <p:spPr>
          <a:xfrm>
            <a:off x="457200" y="1600201"/>
            <a:ext cx="8229600" cy="3797300"/>
          </a:xfrm>
        </p:spPr>
        <p:txBody>
          <a:bodyPr>
            <a:normAutofit fontScale="92500" lnSpcReduction="20000"/>
          </a:bodyPr>
          <a:lstStyle/>
          <a:p>
            <a:r>
              <a:rPr lang="en-US" dirty="0"/>
              <a:t>Data Science: “…refers to an emerging area of work concerned with the collection, preparation, analysis, visualization, management and preservation of large collections of information</a:t>
            </a:r>
            <a:r>
              <a:rPr lang="en-US" dirty="0" smtClean="0"/>
              <a:t>”*</a:t>
            </a:r>
            <a:endParaRPr lang="en-US" dirty="0"/>
          </a:p>
          <a:p>
            <a:pPr lvl="1"/>
            <a:r>
              <a:rPr lang="en-US" dirty="0"/>
              <a:t>Data Scientist: Person who is better at statistics than any software engineer and better at software engineering than any statistician</a:t>
            </a:r>
            <a:r>
              <a:rPr lang="en-US" dirty="0" smtClean="0"/>
              <a:t>.**</a:t>
            </a:r>
          </a:p>
          <a:p>
            <a:r>
              <a:rPr lang="en-US" dirty="0" smtClean="0"/>
              <a:t>Statistics</a:t>
            </a:r>
            <a:r>
              <a:rPr lang="en-US" dirty="0"/>
              <a:t>: t</a:t>
            </a:r>
            <a:r>
              <a:rPr lang="en-US" dirty="0" smtClean="0"/>
              <a:t>he </a:t>
            </a:r>
            <a:r>
              <a:rPr lang="en-US" dirty="0"/>
              <a:t>study of the collection, organization, analysis, interpretation and presentation of </a:t>
            </a:r>
            <a:r>
              <a:rPr lang="en-US" dirty="0" smtClean="0"/>
              <a:t>data</a:t>
            </a:r>
            <a:r>
              <a:rPr lang="en-US" dirty="0"/>
              <a:t> </a:t>
            </a:r>
            <a:r>
              <a:rPr lang="en-US" dirty="0" smtClean="0"/>
              <a:t>***</a:t>
            </a:r>
          </a:p>
        </p:txBody>
      </p:sp>
      <p:sp>
        <p:nvSpPr>
          <p:cNvPr id="4" name="Slide Number Placeholder 3"/>
          <p:cNvSpPr>
            <a:spLocks noGrp="1"/>
          </p:cNvSpPr>
          <p:nvPr>
            <p:ph type="sldNum" sz="quarter" idx="12"/>
          </p:nvPr>
        </p:nvSpPr>
        <p:spPr/>
        <p:txBody>
          <a:bodyPr/>
          <a:lstStyle/>
          <a:p>
            <a:fld id="{B865C6C0-BAA3-C04F-B318-568435D2B337}" type="slidenum">
              <a:rPr lang="en-US" smtClean="0"/>
              <a:pPr/>
              <a:t>19</a:t>
            </a:fld>
            <a:endParaRPr lang="en-US" dirty="0"/>
          </a:p>
        </p:txBody>
      </p:sp>
      <p:sp>
        <p:nvSpPr>
          <p:cNvPr id="5" name="TextBox 4"/>
          <p:cNvSpPr txBox="1"/>
          <p:nvPr/>
        </p:nvSpPr>
        <p:spPr>
          <a:xfrm>
            <a:off x="410625" y="5467648"/>
            <a:ext cx="8283923" cy="646331"/>
          </a:xfrm>
          <a:prstGeom prst="rect">
            <a:avLst/>
          </a:prstGeom>
          <a:noFill/>
        </p:spPr>
        <p:txBody>
          <a:bodyPr wrap="square" rtlCol="0">
            <a:spAutoFit/>
          </a:bodyPr>
          <a:lstStyle/>
          <a:p>
            <a:r>
              <a:rPr lang="en-US" sz="1200" dirty="0" smtClean="0"/>
              <a:t>* </a:t>
            </a:r>
            <a:r>
              <a:rPr lang="en-US" sz="1200" dirty="0"/>
              <a:t>Jeffrey Stanton, Syracuse University School of Information Studies</a:t>
            </a:r>
          </a:p>
          <a:p>
            <a:r>
              <a:rPr lang="en-US" sz="1200" dirty="0" smtClean="0"/>
              <a:t>** </a:t>
            </a:r>
            <a:r>
              <a:rPr lang="en-US" sz="1200" dirty="0"/>
              <a:t>Josh Wills, </a:t>
            </a:r>
            <a:r>
              <a:rPr lang="en-US" sz="1200" dirty="0">
                <a:hlinkClick r:id="rId2"/>
              </a:rPr>
              <a:t>https://twitter.com/josh_wills/status/198093512149958656</a:t>
            </a:r>
            <a:r>
              <a:rPr lang="en-US" sz="1200" dirty="0"/>
              <a:t>, accesses </a:t>
            </a:r>
            <a:r>
              <a:rPr lang="en-US" sz="1200" dirty="0" smtClean="0"/>
              <a:t>2014/08/25</a:t>
            </a:r>
          </a:p>
          <a:p>
            <a:r>
              <a:rPr lang="en-US" sz="1200" dirty="0" smtClean="0"/>
              <a:t>*** Source: http://www.wikipedia.org, last accessed, 2013/09/18</a:t>
            </a:r>
            <a:endParaRPr lang="en-US" sz="1200" dirty="0"/>
          </a:p>
        </p:txBody>
      </p:sp>
    </p:spTree>
    <p:extLst>
      <p:ext uri="{BB962C8B-B14F-4D97-AF65-F5344CB8AC3E}">
        <p14:creationId xmlns:p14="http://schemas.microsoft.com/office/powerpoint/2010/main" val="28857620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Ingredients for an Effective Analyst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Understanding reporting vs. analysis</a:t>
            </a:r>
          </a:p>
          <a:p>
            <a:pPr marL="514350" indent="-514350">
              <a:buFont typeface="+mj-lt"/>
              <a:buAutoNum type="arabicPeriod"/>
            </a:pPr>
            <a:r>
              <a:rPr lang="en-US" dirty="0" smtClean="0"/>
              <a:t>Individual analyst attributes</a:t>
            </a:r>
          </a:p>
          <a:p>
            <a:pPr marL="514350" indent="-514350">
              <a:buFont typeface="+mj-lt"/>
              <a:buAutoNum type="arabicPeriod"/>
            </a:pPr>
            <a:r>
              <a:rPr lang="en-US" dirty="0" smtClean="0"/>
              <a:t>Analytical environment</a:t>
            </a:r>
          </a:p>
          <a:p>
            <a:pPr marL="514350" indent="-514350">
              <a:buFont typeface="+mj-lt"/>
              <a:buAutoNum type="arabicPeriod"/>
            </a:pPr>
            <a:r>
              <a:rPr lang="en-US" b="1" dirty="0" smtClean="0"/>
              <a:t>Common analytical methodologies, tools and techniques</a:t>
            </a:r>
          </a:p>
          <a:p>
            <a:pPr marL="0" indent="0">
              <a:buNone/>
            </a:pPr>
            <a:endParaRPr lang="en-US" dirty="0" smtClean="0"/>
          </a:p>
        </p:txBody>
      </p:sp>
      <p:sp>
        <p:nvSpPr>
          <p:cNvPr id="4" name="Slide Number Placeholder 3"/>
          <p:cNvSpPr>
            <a:spLocks noGrp="1"/>
          </p:cNvSpPr>
          <p:nvPr>
            <p:ph type="sldNum" sz="quarter" idx="12"/>
          </p:nvPr>
        </p:nvSpPr>
        <p:spPr/>
        <p:txBody>
          <a:bodyPr/>
          <a:lstStyle/>
          <a:p>
            <a:fld id="{B865C6C0-BAA3-C04F-B318-568435D2B337}" type="slidenum">
              <a:rPr lang="en-US" smtClean="0"/>
              <a:pPr/>
              <a:t>2</a:t>
            </a:fld>
            <a:endParaRPr lang="en-US" dirty="0"/>
          </a:p>
        </p:txBody>
      </p:sp>
    </p:spTree>
    <p:extLst>
      <p:ext uri="{BB962C8B-B14F-4D97-AF65-F5344CB8AC3E}">
        <p14:creationId xmlns:p14="http://schemas.microsoft.com/office/powerpoint/2010/main" val="22542119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Data Science</a:t>
            </a:r>
            <a:endParaRPr lang="en-US" dirty="0"/>
          </a:p>
        </p:txBody>
      </p:sp>
      <p:sp>
        <p:nvSpPr>
          <p:cNvPr id="3" name="Content Placeholder 2"/>
          <p:cNvSpPr>
            <a:spLocks noGrp="1"/>
          </p:cNvSpPr>
          <p:nvPr>
            <p:ph idx="1"/>
          </p:nvPr>
        </p:nvSpPr>
        <p:spPr>
          <a:xfrm>
            <a:off x="457200" y="1600201"/>
            <a:ext cx="8229600" cy="4178300"/>
          </a:xfrm>
        </p:spPr>
        <p:txBody>
          <a:bodyPr>
            <a:normAutofit fontScale="92500" lnSpcReduction="10000"/>
          </a:bodyPr>
          <a:lstStyle/>
          <a:p>
            <a:r>
              <a:rPr lang="en-US" dirty="0" smtClean="0"/>
              <a:t>Data </a:t>
            </a:r>
            <a:r>
              <a:rPr lang="en-US" dirty="0"/>
              <a:t>Mining: the computational process of discovering patterns in large data sets involving methods at the intersection of artificial intelligence, machine learning, statistics, and database </a:t>
            </a:r>
            <a:r>
              <a:rPr lang="en-US" dirty="0" smtClean="0"/>
              <a:t>systems. *</a:t>
            </a:r>
          </a:p>
          <a:p>
            <a:pPr lvl="1"/>
            <a:r>
              <a:rPr lang="en-US" dirty="0" smtClean="0"/>
              <a:t>Supervised/Directed/Targeted Data Mining: Data Mining with a target variable (e.g. Neural Network)</a:t>
            </a:r>
          </a:p>
          <a:p>
            <a:pPr lvl="1"/>
            <a:r>
              <a:rPr lang="en-US" dirty="0" smtClean="0"/>
              <a:t>Unsupervised/Undirected/Exploratory Data Mining: Data Mining without a target variable.  The objective is to find patterns in the data. (e.g. Clustering)</a:t>
            </a:r>
          </a:p>
        </p:txBody>
      </p:sp>
      <p:sp>
        <p:nvSpPr>
          <p:cNvPr id="4" name="Slide Number Placeholder 3"/>
          <p:cNvSpPr>
            <a:spLocks noGrp="1"/>
          </p:cNvSpPr>
          <p:nvPr>
            <p:ph type="sldNum" sz="quarter" idx="12"/>
          </p:nvPr>
        </p:nvSpPr>
        <p:spPr/>
        <p:txBody>
          <a:bodyPr/>
          <a:lstStyle/>
          <a:p>
            <a:fld id="{B865C6C0-BAA3-C04F-B318-568435D2B337}" type="slidenum">
              <a:rPr lang="en-US" smtClean="0"/>
              <a:pPr/>
              <a:t>20</a:t>
            </a:fld>
            <a:endParaRPr lang="en-US" dirty="0"/>
          </a:p>
        </p:txBody>
      </p:sp>
      <p:sp>
        <p:nvSpPr>
          <p:cNvPr id="5" name="TextBox 4"/>
          <p:cNvSpPr txBox="1"/>
          <p:nvPr/>
        </p:nvSpPr>
        <p:spPr>
          <a:xfrm>
            <a:off x="410625" y="5874048"/>
            <a:ext cx="8283923" cy="276999"/>
          </a:xfrm>
          <a:prstGeom prst="rect">
            <a:avLst/>
          </a:prstGeom>
          <a:noFill/>
        </p:spPr>
        <p:txBody>
          <a:bodyPr wrap="square" rtlCol="0">
            <a:spAutoFit/>
          </a:bodyPr>
          <a:lstStyle/>
          <a:p>
            <a:r>
              <a:rPr lang="en-US" sz="1200" dirty="0" smtClean="0"/>
              <a:t>* Source: http://www.wikipedia.org, last accessed, 2013/09/18</a:t>
            </a:r>
            <a:endParaRPr lang="en-US" sz="1200" dirty="0"/>
          </a:p>
        </p:txBody>
      </p:sp>
    </p:spTree>
    <p:extLst>
      <p:ext uri="{BB962C8B-B14F-4D97-AF65-F5344CB8AC3E}">
        <p14:creationId xmlns:p14="http://schemas.microsoft.com/office/powerpoint/2010/main" val="8004425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Terminology: Data Science (cont’d)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Data-Driven Methodology: Analytics approach where model building (training) and evaluation (testing) are done on separate data sets</a:t>
            </a:r>
          </a:p>
          <a:p>
            <a:r>
              <a:rPr lang="en-US" dirty="0" smtClean="0"/>
              <a:t>Hypothesis-Driven Methodology: Analytics approach where evaluation is done using theory from Statistics</a:t>
            </a:r>
          </a:p>
          <a:p>
            <a:r>
              <a:rPr lang="en-US" dirty="0" smtClean="0"/>
              <a:t>Predictive Analytics/Modeling: Analytics approach where test (evaluation) data is from a time period in the future relative to the training (model building) data.  The objective is to use these models on unseen data to predict future outcomes.</a:t>
            </a:r>
          </a:p>
          <a:p>
            <a:r>
              <a:rPr lang="en-US" dirty="0" smtClean="0"/>
              <a:t>Descriptive Analytics/Modeling: Analytics approach where the test data and the training data are taken from overlapping time periods.  The objective is to describe the past in terms of the model attributes (i.e. input variables).</a:t>
            </a:r>
          </a:p>
        </p:txBody>
      </p:sp>
      <p:sp>
        <p:nvSpPr>
          <p:cNvPr id="4" name="Slide Number Placeholder 3"/>
          <p:cNvSpPr>
            <a:spLocks noGrp="1"/>
          </p:cNvSpPr>
          <p:nvPr>
            <p:ph type="sldNum" sz="quarter" idx="12"/>
          </p:nvPr>
        </p:nvSpPr>
        <p:spPr/>
        <p:txBody>
          <a:bodyPr/>
          <a:lstStyle/>
          <a:p>
            <a:fld id="{B865C6C0-BAA3-C04F-B318-568435D2B337}" type="slidenum">
              <a:rPr lang="en-US" smtClean="0"/>
              <a:pPr/>
              <a:t>21</a:t>
            </a:fld>
            <a:endParaRPr lang="en-US" dirty="0"/>
          </a:p>
        </p:txBody>
      </p:sp>
    </p:spTree>
    <p:extLst>
      <p:ext uri="{BB962C8B-B14F-4D97-AF65-F5344CB8AC3E}">
        <p14:creationId xmlns:p14="http://schemas.microsoft.com/office/powerpoint/2010/main" val="3257715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Mining Process</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22</a:t>
            </a:fld>
            <a:endParaRPr lang="en-US" dirty="0"/>
          </a:p>
        </p:txBody>
      </p:sp>
      <p:sp>
        <p:nvSpPr>
          <p:cNvPr id="6" name="TextBox 5"/>
          <p:cNvSpPr txBox="1"/>
          <p:nvPr/>
        </p:nvSpPr>
        <p:spPr>
          <a:xfrm>
            <a:off x="420915" y="4891317"/>
            <a:ext cx="854891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Step 1: Build several competing models on training (above == “historic”) data</a:t>
            </a:r>
          </a:p>
          <a:p>
            <a:pPr marL="285750" indent="-285750">
              <a:buFont typeface="Arial" panose="020B0604020202020204" pitchFamily="34" charset="0"/>
              <a:buChar char="•"/>
            </a:pPr>
            <a:r>
              <a:rPr lang="en-US" dirty="0" smtClean="0"/>
              <a:t>Step 2: Evaluate candidate models on test (above == “evaluation” data (i.e. preferably out of sample from training data)</a:t>
            </a:r>
          </a:p>
          <a:p>
            <a:pPr marL="285750" indent="-285750">
              <a:buFont typeface="Arial" panose="020B0604020202020204" pitchFamily="34" charset="0"/>
              <a:buChar char="•"/>
            </a:pPr>
            <a:r>
              <a:rPr lang="en-US" dirty="0" smtClean="0"/>
              <a:t>Step 3: Select best model(s) and operationalize (i.e. apply to actual data and act)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3" y="1871663"/>
            <a:ext cx="7419975"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466439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Predictive Analytics Process</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23</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559766" y="1692145"/>
            <a:ext cx="5485434" cy="2973994"/>
          </a:xfrm>
          <a:prstGeom prst="rect">
            <a:avLst/>
          </a:prstGeom>
          <a:ln>
            <a:noFill/>
          </a:ln>
          <a:effectLst>
            <a:outerShdw blurRad="190500" algn="tl" rotWithShape="0">
              <a:srgbClr val="000000">
                <a:alpha val="70000"/>
              </a:srgbClr>
            </a:outerShdw>
          </a:effectLst>
        </p:spPr>
      </p:pic>
      <p:sp>
        <p:nvSpPr>
          <p:cNvPr id="7" name="TextBox 6"/>
          <p:cNvSpPr txBox="1"/>
          <p:nvPr/>
        </p:nvSpPr>
        <p:spPr>
          <a:xfrm>
            <a:off x="559764" y="5036457"/>
            <a:ext cx="8322977" cy="646331"/>
          </a:xfrm>
          <a:prstGeom prst="rect">
            <a:avLst/>
          </a:prstGeom>
          <a:noFill/>
        </p:spPr>
        <p:txBody>
          <a:bodyPr wrap="square" rtlCol="0">
            <a:spAutoFit/>
          </a:bodyPr>
          <a:lstStyle/>
          <a:p>
            <a:pPr marL="342900" indent="-342900">
              <a:buFont typeface="+mj-lt"/>
              <a:buAutoNum type="arabicPeriod"/>
            </a:pPr>
            <a:r>
              <a:rPr lang="en-US" dirty="0" smtClean="0"/>
              <a:t>Build predictive model on historical data separated into time periods t and t – 1</a:t>
            </a:r>
          </a:p>
          <a:p>
            <a:pPr marL="342900" indent="-342900">
              <a:buFont typeface="+mj-lt"/>
              <a:buAutoNum type="arabicPeriod"/>
            </a:pPr>
            <a:r>
              <a:rPr lang="en-US" dirty="0" smtClean="0"/>
              <a:t>Apply predictive model on data up until time t to predict outcomes in time t + 1</a:t>
            </a:r>
          </a:p>
        </p:txBody>
      </p:sp>
      <p:sp>
        <p:nvSpPr>
          <p:cNvPr id="3" name="Right Brace 2"/>
          <p:cNvSpPr/>
          <p:nvPr/>
        </p:nvSpPr>
        <p:spPr>
          <a:xfrm>
            <a:off x="5664200" y="2247900"/>
            <a:ext cx="444500" cy="943942"/>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
        <p:nvSpPr>
          <p:cNvPr id="6" name="TextBox 5"/>
          <p:cNvSpPr txBox="1"/>
          <p:nvPr/>
        </p:nvSpPr>
        <p:spPr>
          <a:xfrm>
            <a:off x="6235700" y="2135095"/>
            <a:ext cx="2647042" cy="1169551"/>
          </a:xfrm>
          <a:prstGeom prst="rect">
            <a:avLst/>
          </a:prstGeom>
          <a:noFill/>
        </p:spPr>
        <p:txBody>
          <a:bodyPr wrap="square" rtlCol="0">
            <a:spAutoFit/>
          </a:bodyPr>
          <a:lstStyle/>
          <a:p>
            <a:r>
              <a:rPr lang="en-US" sz="1400" dirty="0" smtClean="0"/>
              <a:t>Step 1 example: Using 5 weeks of historical data build a model that will predict the likelihood of being ill in the 5</a:t>
            </a:r>
            <a:r>
              <a:rPr lang="en-US" sz="1400" baseline="30000" dirty="0" smtClean="0"/>
              <a:t>th</a:t>
            </a:r>
            <a:r>
              <a:rPr lang="en-US" sz="1400" dirty="0" smtClean="0"/>
              <a:t> week given the previous 4 weeks of data.</a:t>
            </a:r>
            <a:endParaRPr lang="en-US" sz="1400" dirty="0"/>
          </a:p>
        </p:txBody>
      </p:sp>
      <p:sp>
        <p:nvSpPr>
          <p:cNvPr id="10" name="Right Brace 9"/>
          <p:cNvSpPr/>
          <p:nvPr/>
        </p:nvSpPr>
        <p:spPr>
          <a:xfrm>
            <a:off x="5664200" y="3532449"/>
            <a:ext cx="444500" cy="943942"/>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11" name="TextBox 10"/>
          <p:cNvSpPr txBox="1"/>
          <p:nvPr/>
        </p:nvSpPr>
        <p:spPr>
          <a:xfrm>
            <a:off x="6235700" y="3419644"/>
            <a:ext cx="2647042" cy="1169551"/>
          </a:xfrm>
          <a:prstGeom prst="rect">
            <a:avLst/>
          </a:prstGeom>
          <a:noFill/>
        </p:spPr>
        <p:txBody>
          <a:bodyPr wrap="square" rtlCol="0">
            <a:spAutoFit/>
          </a:bodyPr>
          <a:lstStyle/>
          <a:p>
            <a:r>
              <a:rPr lang="en-US" sz="1400" dirty="0" smtClean="0"/>
              <a:t>Step 2 example: Using the predictive model above, take the last 4 weeks of data relative to today and predict the likelihood of being ill in this upcoming week.</a:t>
            </a:r>
            <a:endParaRPr lang="en-US" sz="1400" dirty="0"/>
          </a:p>
        </p:txBody>
      </p:sp>
    </p:spTree>
    <p:extLst>
      <p:ext uri="{BB962C8B-B14F-4D97-AF65-F5344CB8AC3E}">
        <p14:creationId xmlns:p14="http://schemas.microsoft.com/office/powerpoint/2010/main" val="130130402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Descriptive vs. Predictive Analytics</a:t>
            </a:r>
            <a:endParaRPr lang="en-US" dirty="0"/>
          </a:p>
        </p:txBody>
      </p:sp>
      <p:sp>
        <p:nvSpPr>
          <p:cNvPr id="6" name="Text Placeholder 5"/>
          <p:cNvSpPr>
            <a:spLocks noGrp="1"/>
          </p:cNvSpPr>
          <p:nvPr>
            <p:ph type="body" idx="1"/>
          </p:nvPr>
        </p:nvSpPr>
        <p:spPr/>
        <p:txBody>
          <a:bodyPr/>
          <a:lstStyle/>
          <a:p>
            <a:r>
              <a:rPr lang="en-US" dirty="0" smtClean="0"/>
              <a:t>Descriptive Analytics</a:t>
            </a:r>
            <a:endParaRPr lang="en-US" dirty="0"/>
          </a:p>
        </p:txBody>
      </p:sp>
      <p:sp>
        <p:nvSpPr>
          <p:cNvPr id="7" name="Content Placeholder 6"/>
          <p:cNvSpPr>
            <a:spLocks noGrp="1"/>
          </p:cNvSpPr>
          <p:nvPr>
            <p:ph sz="half" idx="2"/>
          </p:nvPr>
        </p:nvSpPr>
        <p:spPr/>
        <p:txBody>
          <a:bodyPr/>
          <a:lstStyle/>
          <a:p>
            <a:r>
              <a:rPr lang="en-US" dirty="0" smtClean="0">
                <a:solidFill>
                  <a:schemeClr val="accent3">
                    <a:lumMod val="75000"/>
                  </a:schemeClr>
                </a:solidFill>
              </a:rPr>
              <a:t>Target </a:t>
            </a:r>
            <a:r>
              <a:rPr lang="en-US" dirty="0">
                <a:solidFill>
                  <a:schemeClr val="accent3">
                    <a:lumMod val="75000"/>
                  </a:schemeClr>
                </a:solidFill>
              </a:rPr>
              <a:t>Variable</a:t>
            </a:r>
            <a:r>
              <a:rPr lang="en-US" dirty="0"/>
              <a:t> and </a:t>
            </a:r>
            <a:r>
              <a:rPr lang="en-US" dirty="0">
                <a:solidFill>
                  <a:schemeClr val="accent6">
                    <a:lumMod val="75000"/>
                  </a:schemeClr>
                </a:solidFill>
              </a:rPr>
              <a:t>Model Attributes</a:t>
            </a:r>
            <a:r>
              <a:rPr lang="en-US" dirty="0"/>
              <a:t> are both from time t</a:t>
            </a:r>
          </a:p>
          <a:p>
            <a:pPr marL="0" indent="0">
              <a:buNone/>
            </a:pPr>
            <a:endParaRPr lang="en-US" dirty="0"/>
          </a:p>
        </p:txBody>
      </p:sp>
      <p:sp>
        <p:nvSpPr>
          <p:cNvPr id="8" name="Text Placeholder 7"/>
          <p:cNvSpPr>
            <a:spLocks noGrp="1"/>
          </p:cNvSpPr>
          <p:nvPr>
            <p:ph type="body" sz="quarter" idx="3"/>
          </p:nvPr>
        </p:nvSpPr>
        <p:spPr/>
        <p:txBody>
          <a:bodyPr/>
          <a:lstStyle/>
          <a:p>
            <a:r>
              <a:rPr lang="en-US" dirty="0" smtClean="0"/>
              <a:t>Predictive Analytics</a:t>
            </a:r>
            <a:endParaRPr lang="en-US" dirty="0"/>
          </a:p>
        </p:txBody>
      </p:sp>
      <p:sp>
        <p:nvSpPr>
          <p:cNvPr id="9" name="Content Placeholder 8"/>
          <p:cNvSpPr>
            <a:spLocks noGrp="1"/>
          </p:cNvSpPr>
          <p:nvPr>
            <p:ph sz="quarter" idx="4"/>
          </p:nvPr>
        </p:nvSpPr>
        <p:spPr/>
        <p:txBody>
          <a:bodyPr/>
          <a:lstStyle/>
          <a:p>
            <a:r>
              <a:rPr lang="en-US" dirty="0">
                <a:solidFill>
                  <a:schemeClr val="accent3">
                    <a:lumMod val="75000"/>
                  </a:schemeClr>
                </a:solidFill>
              </a:rPr>
              <a:t>Target Variable</a:t>
            </a:r>
            <a:r>
              <a:rPr lang="en-US" dirty="0"/>
              <a:t> (e.g. y) is from time t </a:t>
            </a:r>
            <a:r>
              <a:rPr lang="en-US" dirty="0" smtClean="0"/>
              <a:t> </a:t>
            </a:r>
            <a:r>
              <a:rPr lang="en-US" dirty="0"/>
              <a:t>whereas the </a:t>
            </a:r>
            <a:r>
              <a:rPr lang="en-US" dirty="0">
                <a:solidFill>
                  <a:schemeClr val="accent6">
                    <a:lumMod val="75000"/>
                  </a:schemeClr>
                </a:solidFill>
              </a:rPr>
              <a:t>Model Attributes</a:t>
            </a:r>
            <a:r>
              <a:rPr lang="en-US" dirty="0"/>
              <a:t> (e.g. x matrix) are from time </a:t>
            </a:r>
            <a:r>
              <a:rPr lang="en-US" dirty="0" smtClean="0"/>
              <a:t>t - 1</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24</a:t>
            </a:fld>
            <a:endParaRPr lang="en-US" dirty="0"/>
          </a:p>
        </p:txBody>
      </p:sp>
    </p:spTree>
    <p:extLst>
      <p:ext uri="{BB962C8B-B14F-4D97-AF65-F5344CB8AC3E}">
        <p14:creationId xmlns:p14="http://schemas.microsoft.com/office/powerpoint/2010/main" val="382367181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the Text: A Process for Choosing an Analytical Approach</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25</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212215" y="1674227"/>
            <a:ext cx="8590051" cy="310097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1829508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the Text: A Process for Choosing an Analytical Approach (cont’d)</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26</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212215" y="2550527"/>
            <a:ext cx="8590051" cy="3100973"/>
          </a:xfrm>
          <a:prstGeom prst="rect">
            <a:avLst/>
          </a:prstGeom>
          <a:ln>
            <a:noFill/>
          </a:ln>
          <a:effectLst>
            <a:outerShdw blurRad="190500" algn="tl" rotWithShape="0">
              <a:srgbClr val="000000">
                <a:alpha val="70000"/>
              </a:srgbClr>
            </a:outerShdw>
          </a:effectLst>
        </p:spPr>
      </p:pic>
      <p:sp>
        <p:nvSpPr>
          <p:cNvPr id="3" name="TextBox 2"/>
          <p:cNvSpPr txBox="1"/>
          <p:nvPr/>
        </p:nvSpPr>
        <p:spPr>
          <a:xfrm>
            <a:off x="0" y="1674227"/>
            <a:ext cx="8590051" cy="646331"/>
          </a:xfrm>
          <a:prstGeom prst="rect">
            <a:avLst/>
          </a:prstGeom>
          <a:noFill/>
        </p:spPr>
        <p:txBody>
          <a:bodyPr wrap="square" rtlCol="0">
            <a:spAutoFit/>
          </a:bodyPr>
          <a:lstStyle/>
          <a:p>
            <a:r>
              <a:rPr lang="en-US" dirty="0" smtClean="0"/>
              <a:t>Question 1: “Determine with the process owner whether the quantitative analytical competencies, or the data manager and report developer competencies are required.”</a:t>
            </a:r>
            <a:endParaRPr lang="en-US" dirty="0"/>
          </a:p>
        </p:txBody>
      </p:sp>
      <p:sp>
        <p:nvSpPr>
          <p:cNvPr id="6" name="Right Arrow 5"/>
          <p:cNvSpPr/>
          <p:nvPr/>
        </p:nvSpPr>
        <p:spPr>
          <a:xfrm rot="2483947">
            <a:off x="224915" y="2489200"/>
            <a:ext cx="791085" cy="3429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8978251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the Text: A Process for Choosing an Analytical Approach (cont’d)</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27</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212215" y="2829927"/>
            <a:ext cx="8590051" cy="3100973"/>
          </a:xfrm>
          <a:prstGeom prst="rect">
            <a:avLst/>
          </a:prstGeom>
          <a:ln>
            <a:noFill/>
          </a:ln>
          <a:effectLst>
            <a:outerShdw blurRad="190500" algn="tl" rotWithShape="0">
              <a:srgbClr val="000000">
                <a:alpha val="70000"/>
              </a:srgbClr>
            </a:outerShdw>
          </a:effectLst>
        </p:spPr>
      </p:pic>
      <p:sp>
        <p:nvSpPr>
          <p:cNvPr id="3" name="TextBox 2"/>
          <p:cNvSpPr txBox="1"/>
          <p:nvPr/>
        </p:nvSpPr>
        <p:spPr>
          <a:xfrm>
            <a:off x="110615" y="1632532"/>
            <a:ext cx="8590051" cy="646331"/>
          </a:xfrm>
          <a:prstGeom prst="rect">
            <a:avLst/>
          </a:prstGeom>
          <a:noFill/>
        </p:spPr>
        <p:txBody>
          <a:bodyPr wrap="square" rtlCol="0">
            <a:spAutoFit/>
          </a:bodyPr>
          <a:lstStyle/>
          <a:p>
            <a:r>
              <a:rPr lang="en-US" dirty="0" smtClean="0"/>
              <a:t>Question 2: “Determine whether hypothesis-driven analytics, or data-driven analytics can be expected to yield the best decision support.”</a:t>
            </a:r>
          </a:p>
        </p:txBody>
      </p:sp>
      <p:sp>
        <p:nvSpPr>
          <p:cNvPr id="6" name="Right Arrow 5"/>
          <p:cNvSpPr/>
          <p:nvPr/>
        </p:nvSpPr>
        <p:spPr>
          <a:xfrm rot="2483947">
            <a:off x="2663318" y="2658477"/>
            <a:ext cx="791085" cy="3429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410550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the Text: A Process for Choosing an Analytical Approach (cont’d)</a:t>
            </a:r>
          </a:p>
        </p:txBody>
      </p:sp>
      <p:sp>
        <p:nvSpPr>
          <p:cNvPr id="3" name="Content Placeholder 2"/>
          <p:cNvSpPr>
            <a:spLocks noGrp="1"/>
          </p:cNvSpPr>
          <p:nvPr>
            <p:ph idx="1"/>
          </p:nvPr>
        </p:nvSpPr>
        <p:spPr/>
        <p:txBody>
          <a:bodyPr>
            <a:normAutofit fontScale="92500" lnSpcReduction="10000"/>
          </a:bodyPr>
          <a:lstStyle/>
          <a:p>
            <a:r>
              <a:rPr lang="en-US" dirty="0" smtClean="0"/>
              <a:t>Question 2: Hypothesis-driven vs. Data-driven?</a:t>
            </a:r>
          </a:p>
          <a:p>
            <a:pPr lvl="1"/>
            <a:r>
              <a:rPr lang="en-US" dirty="0" smtClean="0"/>
              <a:t>Hypothesis-driven when:</a:t>
            </a:r>
          </a:p>
          <a:p>
            <a:pPr lvl="2"/>
            <a:r>
              <a:rPr lang="en-US" dirty="0" smtClean="0"/>
              <a:t>Smaller amounts of low-complexity/low-detail data</a:t>
            </a:r>
          </a:p>
          <a:p>
            <a:pPr lvl="2"/>
            <a:r>
              <a:rPr lang="en-US" dirty="0" smtClean="0"/>
              <a:t>Correlation and/or single/small </a:t>
            </a:r>
            <a:r>
              <a:rPr lang="en-US" dirty="0"/>
              <a:t>multi-variable </a:t>
            </a:r>
            <a:r>
              <a:rPr lang="en-US" dirty="0" smtClean="0"/>
              <a:t>analysis</a:t>
            </a:r>
          </a:p>
          <a:p>
            <a:pPr lvl="2"/>
            <a:r>
              <a:rPr lang="en-US" dirty="0"/>
              <a:t>T</a:t>
            </a:r>
            <a:r>
              <a:rPr lang="en-US" dirty="0" smtClean="0"/>
              <a:t>heory </a:t>
            </a:r>
            <a:r>
              <a:rPr lang="en-US" dirty="0"/>
              <a:t>to support </a:t>
            </a:r>
            <a:r>
              <a:rPr lang="en-US" dirty="0" smtClean="0"/>
              <a:t>analysis (e.g. from economics)</a:t>
            </a:r>
          </a:p>
          <a:p>
            <a:pPr lvl="2"/>
            <a:r>
              <a:rPr lang="en-US" dirty="0"/>
              <a:t>S</a:t>
            </a:r>
            <a:r>
              <a:rPr lang="en-US" dirty="0" smtClean="0"/>
              <a:t>cientific </a:t>
            </a:r>
            <a:r>
              <a:rPr lang="en-US" dirty="0"/>
              <a:t>context (repeatable)</a:t>
            </a:r>
            <a:endParaRPr lang="en-US" dirty="0" smtClean="0"/>
          </a:p>
          <a:p>
            <a:pPr lvl="1"/>
            <a:r>
              <a:rPr lang="en-US" dirty="0" smtClean="0"/>
              <a:t>Data-driven when:</a:t>
            </a:r>
          </a:p>
          <a:p>
            <a:pPr lvl="2"/>
            <a:r>
              <a:rPr lang="en-US" dirty="0" smtClean="0"/>
              <a:t>Larger amounts and/or high-complexity/high-detail data</a:t>
            </a:r>
          </a:p>
          <a:p>
            <a:pPr lvl="2"/>
            <a:r>
              <a:rPr lang="en-US" dirty="0" smtClean="0"/>
              <a:t>Out-of-sample performance is critical as compared to theoretical quality of models</a:t>
            </a:r>
          </a:p>
          <a:p>
            <a:pPr lvl="2"/>
            <a:r>
              <a:rPr lang="en-US" dirty="0" smtClean="0"/>
              <a:t>Business context (“sort of” repeatable is okay) </a:t>
            </a:r>
          </a:p>
        </p:txBody>
      </p:sp>
      <p:sp>
        <p:nvSpPr>
          <p:cNvPr id="4" name="Slide Number Placeholder 3"/>
          <p:cNvSpPr>
            <a:spLocks noGrp="1"/>
          </p:cNvSpPr>
          <p:nvPr>
            <p:ph type="sldNum" sz="quarter" idx="12"/>
          </p:nvPr>
        </p:nvSpPr>
        <p:spPr/>
        <p:txBody>
          <a:bodyPr/>
          <a:lstStyle/>
          <a:p>
            <a:fld id="{B865C6C0-BAA3-C04F-B318-568435D2B337}" type="slidenum">
              <a:rPr lang="en-US" smtClean="0"/>
              <a:pPr/>
              <a:t>28</a:t>
            </a:fld>
            <a:endParaRPr lang="en-US" dirty="0"/>
          </a:p>
        </p:txBody>
      </p:sp>
    </p:spTree>
    <p:extLst>
      <p:ext uri="{BB962C8B-B14F-4D97-AF65-F5344CB8AC3E}">
        <p14:creationId xmlns:p14="http://schemas.microsoft.com/office/powerpoint/2010/main" val="119644057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the Text: A Process for Choosing an Analytical Approach (cont’d)</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29</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215900" y="2732792"/>
            <a:ext cx="8590051" cy="3100973"/>
          </a:xfrm>
          <a:prstGeom prst="rect">
            <a:avLst/>
          </a:prstGeom>
          <a:ln>
            <a:noFill/>
          </a:ln>
          <a:effectLst>
            <a:outerShdw blurRad="190500" algn="tl" rotWithShape="0">
              <a:srgbClr val="000000">
                <a:alpha val="70000"/>
              </a:srgbClr>
            </a:outerShdw>
          </a:effectLst>
        </p:spPr>
      </p:pic>
      <p:sp>
        <p:nvSpPr>
          <p:cNvPr id="3" name="TextBox 2"/>
          <p:cNvSpPr txBox="1"/>
          <p:nvPr/>
        </p:nvSpPr>
        <p:spPr>
          <a:xfrm>
            <a:off x="212215" y="1612900"/>
            <a:ext cx="8590051" cy="923330"/>
          </a:xfrm>
          <a:prstGeom prst="rect">
            <a:avLst/>
          </a:prstGeom>
          <a:noFill/>
        </p:spPr>
        <p:txBody>
          <a:bodyPr wrap="square" rtlCol="0">
            <a:spAutoFit/>
          </a:bodyPr>
          <a:lstStyle/>
          <a:p>
            <a:r>
              <a:rPr lang="en-US" dirty="0" smtClean="0"/>
              <a:t>Question 3: “Determine whether the data-driven method has the objective of examining the correlation between one given independent variable and a large number of others or whether the objective is to identify different kinds of structures in the data.”</a:t>
            </a:r>
            <a:endParaRPr lang="en-US" dirty="0"/>
          </a:p>
        </p:txBody>
      </p:sp>
      <p:sp>
        <p:nvSpPr>
          <p:cNvPr id="6" name="Right Arrow 5"/>
          <p:cNvSpPr/>
          <p:nvPr/>
        </p:nvSpPr>
        <p:spPr>
          <a:xfrm rot="2483947">
            <a:off x="5000118" y="2561342"/>
            <a:ext cx="791085" cy="3429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410550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Ingredients (cont’d): Analytical Methodologies, Techniques and Tools</a:t>
            </a:r>
          </a:p>
        </p:txBody>
      </p:sp>
      <p:sp>
        <p:nvSpPr>
          <p:cNvPr id="3" name="Content Placeholder 2"/>
          <p:cNvSpPr>
            <a:spLocks noGrp="1"/>
          </p:cNvSpPr>
          <p:nvPr>
            <p:ph idx="1"/>
          </p:nvPr>
        </p:nvSpPr>
        <p:spPr/>
        <p:txBody>
          <a:bodyPr>
            <a:normAutofit lnSpcReduction="10000"/>
          </a:bodyPr>
          <a:lstStyle/>
          <a:p>
            <a:r>
              <a:rPr lang="en-US" dirty="0" smtClean="0"/>
              <a:t>From the text: “An analyst </a:t>
            </a:r>
            <a:r>
              <a:rPr lang="en-US" dirty="0" smtClean="0">
                <a:solidFill>
                  <a:schemeClr val="accent6">
                    <a:lumMod val="75000"/>
                  </a:schemeClr>
                </a:solidFill>
              </a:rPr>
              <a:t>only derives a fraction of the knowledge</a:t>
            </a:r>
            <a:r>
              <a:rPr lang="en-US" dirty="0" smtClean="0"/>
              <a:t> that is potential if he </a:t>
            </a:r>
            <a:r>
              <a:rPr lang="en-US" dirty="0" smtClean="0">
                <a:solidFill>
                  <a:schemeClr val="accent3">
                    <a:lumMod val="75000"/>
                  </a:schemeClr>
                </a:solidFill>
              </a:rPr>
              <a:t>fails to use the correct analytical methodology</a:t>
            </a:r>
            <a:r>
              <a:rPr lang="en-US" dirty="0" smtClean="0"/>
              <a:t>.”</a:t>
            </a:r>
          </a:p>
          <a:p>
            <a:r>
              <a:rPr lang="en-US" dirty="0">
                <a:solidFill>
                  <a:schemeClr val="accent3">
                    <a:lumMod val="75000"/>
                  </a:schemeClr>
                </a:solidFill>
              </a:rPr>
              <a:t>I</a:t>
            </a:r>
            <a:r>
              <a:rPr lang="en-US" dirty="0" smtClean="0">
                <a:solidFill>
                  <a:schemeClr val="accent3">
                    <a:lumMod val="75000"/>
                  </a:schemeClr>
                </a:solidFill>
              </a:rPr>
              <a:t>ncorrect interpretations </a:t>
            </a:r>
            <a:r>
              <a:rPr lang="en-US" dirty="0" smtClean="0"/>
              <a:t>from under-skilled analysts may result in </a:t>
            </a:r>
            <a:r>
              <a:rPr lang="en-US" dirty="0" smtClean="0">
                <a:solidFill>
                  <a:schemeClr val="accent6">
                    <a:lumMod val="75000"/>
                  </a:schemeClr>
                </a:solidFill>
              </a:rPr>
              <a:t>poor decisions</a:t>
            </a:r>
          </a:p>
          <a:p>
            <a:r>
              <a:rPr lang="en-US" dirty="0" smtClean="0">
                <a:solidFill>
                  <a:schemeClr val="accent3">
                    <a:lumMod val="75000"/>
                  </a:schemeClr>
                </a:solidFill>
              </a:rPr>
              <a:t>Inefficient use of systems or analytical methodologies </a:t>
            </a:r>
            <a:r>
              <a:rPr lang="en-US" dirty="0" smtClean="0"/>
              <a:t>may </a:t>
            </a:r>
            <a:r>
              <a:rPr lang="en-US" dirty="0" smtClean="0">
                <a:solidFill>
                  <a:schemeClr val="accent6">
                    <a:lumMod val="75000"/>
                  </a:schemeClr>
                </a:solidFill>
              </a:rPr>
              <a:t>reduce the potential benefits from various analytics investments</a:t>
            </a:r>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B865C6C0-BAA3-C04F-B318-568435D2B337}" type="slidenum">
              <a:rPr lang="en-US" smtClean="0"/>
              <a:pPr/>
              <a:t>3</a:t>
            </a:fld>
            <a:endParaRPr lang="en-US" dirty="0"/>
          </a:p>
        </p:txBody>
      </p:sp>
    </p:spTree>
    <p:extLst>
      <p:ext uri="{BB962C8B-B14F-4D97-AF65-F5344CB8AC3E}">
        <p14:creationId xmlns:p14="http://schemas.microsoft.com/office/powerpoint/2010/main" val="1765009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Choosing an Analytical Approach: </a:t>
            </a:r>
            <a:r>
              <a:rPr lang="en-US" dirty="0" err="1" smtClean="0"/>
              <a:t>Statsoft</a:t>
            </a:r>
            <a:r>
              <a:rPr lang="en-US" dirty="0" smtClean="0"/>
              <a:t> Textbook</a:t>
            </a:r>
            <a:endParaRPr lang="en-US" dirty="0"/>
          </a:p>
        </p:txBody>
      </p:sp>
      <p:sp>
        <p:nvSpPr>
          <p:cNvPr id="3" name="Content Placeholder 2"/>
          <p:cNvSpPr>
            <a:spLocks noGrp="1"/>
          </p:cNvSpPr>
          <p:nvPr>
            <p:ph idx="1"/>
          </p:nvPr>
        </p:nvSpPr>
        <p:spPr/>
        <p:txBody>
          <a:bodyPr/>
          <a:lstStyle/>
          <a:p>
            <a:r>
              <a:rPr lang="en-US" dirty="0" smtClean="0"/>
              <a:t>A great resource for understanding different analytical methods:</a:t>
            </a:r>
            <a:endParaRPr lang="en-US" dirty="0" smtClean="0">
              <a:hlinkClick r:id="rId2"/>
            </a:endParaRPr>
          </a:p>
          <a:p>
            <a:pPr lvl="1"/>
            <a:r>
              <a:rPr lang="en-US" dirty="0" smtClean="0">
                <a:hlinkClick r:id="rId2"/>
              </a:rPr>
              <a:t>http://www.statsoft.com/textbook/</a:t>
            </a:r>
            <a:endParaRPr lang="en-US" dirty="0" smtClean="0"/>
          </a:p>
          <a:p>
            <a:r>
              <a:rPr lang="en-US" dirty="0" smtClean="0"/>
              <a:t>“Statistical Advisor” wizard that guides users to effective analytical approaches</a:t>
            </a:r>
          </a:p>
          <a:p>
            <a:pPr lvl="1"/>
            <a:r>
              <a:rPr lang="en-US" dirty="0">
                <a:hlinkClick r:id="rId3"/>
              </a:rPr>
              <a:t>http://</a:t>
            </a:r>
            <a:r>
              <a:rPr lang="en-US" dirty="0" smtClean="0">
                <a:hlinkClick r:id="rId3"/>
              </a:rPr>
              <a:t>www.statsoft.com/Textbook/Statistical-Advisor</a:t>
            </a:r>
            <a:r>
              <a:rPr lang="en-US" dirty="0" smtClean="0"/>
              <a:t> </a:t>
            </a:r>
          </a:p>
        </p:txBody>
      </p:sp>
      <p:sp>
        <p:nvSpPr>
          <p:cNvPr id="4" name="Slide Number Placeholder 3"/>
          <p:cNvSpPr>
            <a:spLocks noGrp="1"/>
          </p:cNvSpPr>
          <p:nvPr>
            <p:ph type="sldNum" sz="quarter" idx="12"/>
          </p:nvPr>
        </p:nvSpPr>
        <p:spPr/>
        <p:txBody>
          <a:bodyPr/>
          <a:lstStyle/>
          <a:p>
            <a:fld id="{B865C6C0-BAA3-C04F-B318-568435D2B337}" type="slidenum">
              <a:rPr lang="en-US" smtClean="0"/>
              <a:pPr/>
              <a:t>30</a:t>
            </a:fld>
            <a:endParaRPr lang="en-US" dirty="0"/>
          </a:p>
        </p:txBody>
      </p:sp>
    </p:spTree>
    <p:extLst>
      <p:ext uri="{BB962C8B-B14F-4D97-AF65-F5344CB8AC3E}">
        <p14:creationId xmlns:p14="http://schemas.microsoft.com/office/powerpoint/2010/main" val="82023282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Statistical Methods, Lists and Reports</a:t>
            </a:r>
            <a:endParaRPr lang="en-US" dirty="0"/>
          </a:p>
        </p:txBody>
      </p:sp>
      <p:sp>
        <p:nvSpPr>
          <p:cNvPr id="3" name="Content Placeholder 2"/>
          <p:cNvSpPr>
            <a:spLocks noGrp="1"/>
          </p:cNvSpPr>
          <p:nvPr>
            <p:ph idx="1"/>
          </p:nvPr>
        </p:nvSpPr>
        <p:spPr/>
        <p:txBody>
          <a:bodyPr>
            <a:normAutofit/>
          </a:bodyPr>
          <a:lstStyle/>
          <a:p>
            <a:r>
              <a:rPr lang="en-US" dirty="0" smtClean="0"/>
              <a:t>Types of Reports:</a:t>
            </a:r>
          </a:p>
          <a:p>
            <a:pPr lvl="1"/>
            <a:r>
              <a:rPr lang="en-US" dirty="0" smtClean="0"/>
              <a:t>Ad Hoc Reports</a:t>
            </a:r>
          </a:p>
          <a:p>
            <a:pPr lvl="1"/>
            <a:r>
              <a:rPr lang="en-US" dirty="0" smtClean="0"/>
              <a:t>Manually Updated Reports</a:t>
            </a:r>
          </a:p>
          <a:p>
            <a:pPr lvl="1"/>
            <a:r>
              <a:rPr lang="en-US" dirty="0" smtClean="0"/>
              <a:t>Automated Reports: On Demand</a:t>
            </a:r>
          </a:p>
          <a:p>
            <a:pPr lvl="1"/>
            <a:r>
              <a:rPr lang="en-US" dirty="0" smtClean="0"/>
              <a:t>Automated Reports: Event Driven</a:t>
            </a:r>
          </a:p>
          <a:p>
            <a:pPr marL="457200" lvl="1" indent="0">
              <a:buNone/>
            </a:pP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31</a:t>
            </a:fld>
            <a:endParaRPr lang="en-US" dirty="0"/>
          </a:p>
        </p:txBody>
      </p:sp>
    </p:spTree>
    <p:extLst>
      <p:ext uri="{BB962C8B-B14F-4D97-AF65-F5344CB8AC3E}">
        <p14:creationId xmlns:p14="http://schemas.microsoft.com/office/powerpoint/2010/main" val="42456093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Descriptive Statistical Methods, Lists and </a:t>
            </a:r>
            <a:r>
              <a:rPr lang="en-US" dirty="0" smtClean="0"/>
              <a:t>Reports (cont’d)</a:t>
            </a:r>
            <a:endParaRPr lang="en-US" dirty="0"/>
          </a:p>
        </p:txBody>
      </p:sp>
      <p:sp>
        <p:nvSpPr>
          <p:cNvPr id="3" name="Content Placeholder 2"/>
          <p:cNvSpPr>
            <a:spLocks noGrp="1"/>
          </p:cNvSpPr>
          <p:nvPr>
            <p:ph idx="1"/>
          </p:nvPr>
        </p:nvSpPr>
        <p:spPr>
          <a:xfrm>
            <a:off x="0" y="1600200"/>
            <a:ext cx="4267200" cy="4525963"/>
          </a:xfrm>
        </p:spPr>
        <p:txBody>
          <a:bodyPr>
            <a:normAutofit lnSpcReduction="10000"/>
          </a:bodyPr>
          <a:lstStyle/>
          <a:p>
            <a:r>
              <a:rPr lang="en-US" dirty="0" smtClean="0">
                <a:solidFill>
                  <a:schemeClr val="accent3">
                    <a:lumMod val="75000"/>
                  </a:schemeClr>
                </a:solidFill>
              </a:rPr>
              <a:t>Reporting </a:t>
            </a:r>
            <a:r>
              <a:rPr lang="en-US" dirty="0">
                <a:solidFill>
                  <a:schemeClr val="accent3">
                    <a:lumMod val="75000"/>
                  </a:schemeClr>
                </a:solidFill>
              </a:rPr>
              <a:t>A</a:t>
            </a:r>
            <a:r>
              <a:rPr lang="en-US" dirty="0" smtClean="0">
                <a:solidFill>
                  <a:schemeClr val="accent3">
                    <a:lumMod val="75000"/>
                  </a:schemeClr>
                </a:solidFill>
              </a:rPr>
              <a:t>rchitecture</a:t>
            </a:r>
            <a:r>
              <a:rPr lang="en-US" dirty="0" smtClean="0"/>
              <a:t> should align with the </a:t>
            </a:r>
            <a:r>
              <a:rPr lang="en-US" dirty="0" smtClean="0">
                <a:solidFill>
                  <a:schemeClr val="accent6">
                    <a:lumMod val="75000"/>
                  </a:schemeClr>
                </a:solidFill>
              </a:rPr>
              <a:t>Organizational Strategy</a:t>
            </a:r>
          </a:p>
          <a:p>
            <a:pPr lvl="1"/>
            <a:r>
              <a:rPr lang="en-US" dirty="0" smtClean="0"/>
              <a:t>Similar to requirement for </a:t>
            </a:r>
            <a:r>
              <a:rPr lang="en-US" dirty="0" smtClean="0">
                <a:solidFill>
                  <a:schemeClr val="accent5">
                    <a:lumMod val="75000"/>
                  </a:schemeClr>
                </a:solidFill>
              </a:rPr>
              <a:t>Information Strategy </a:t>
            </a:r>
            <a:r>
              <a:rPr lang="en-US" dirty="0" smtClean="0"/>
              <a:t>to align with </a:t>
            </a:r>
            <a:r>
              <a:rPr lang="en-US" dirty="0" smtClean="0">
                <a:solidFill>
                  <a:schemeClr val="accent6">
                    <a:lumMod val="75000"/>
                  </a:schemeClr>
                </a:solidFill>
              </a:rPr>
              <a:t>Organizational Strategy</a:t>
            </a:r>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B865C6C0-BAA3-C04F-B318-568435D2B337}" type="slidenum">
              <a:rPr lang="en-US" smtClean="0"/>
              <a:pPr/>
              <a:t>32</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4487416" y="1664072"/>
            <a:ext cx="4256534" cy="2775663"/>
          </a:xfrm>
          <a:prstGeom prst="rect">
            <a:avLst/>
          </a:prstGeom>
          <a:ln>
            <a:noFill/>
          </a:ln>
          <a:effectLst>
            <a:outerShdw blurRad="190500" algn="tl" rotWithShape="0">
              <a:srgbClr val="000000">
                <a:alpha val="70000"/>
              </a:srgbClr>
            </a:outerShdw>
          </a:effectLst>
        </p:spPr>
      </p:pic>
      <p:sp>
        <p:nvSpPr>
          <p:cNvPr id="6" name="TextBox 5"/>
          <p:cNvSpPr txBox="1"/>
          <p:nvPr/>
        </p:nvSpPr>
        <p:spPr>
          <a:xfrm>
            <a:off x="4178300" y="4521200"/>
            <a:ext cx="4565650" cy="1477328"/>
          </a:xfrm>
          <a:prstGeom prst="rect">
            <a:avLst/>
          </a:prstGeom>
          <a:noFill/>
        </p:spPr>
        <p:txBody>
          <a:bodyPr wrap="square" rtlCol="0">
            <a:spAutoFit/>
          </a:bodyPr>
          <a:lstStyle/>
          <a:p>
            <a:r>
              <a:rPr lang="en-US" dirty="0" smtClean="0"/>
              <a:t>Note: Important to periodically review </a:t>
            </a:r>
            <a:r>
              <a:rPr lang="en-US" dirty="0" smtClean="0">
                <a:solidFill>
                  <a:schemeClr val="accent3">
                    <a:lumMod val="75000"/>
                  </a:schemeClr>
                </a:solidFill>
              </a:rPr>
              <a:t>Reporting Architecture </a:t>
            </a:r>
            <a:r>
              <a:rPr lang="en-US" dirty="0" smtClean="0"/>
              <a:t>and update it to ensure alignment.  Note that many of the “updates” include deprecating reports that are no longer relevant to the </a:t>
            </a:r>
            <a:r>
              <a:rPr lang="en-US" dirty="0" smtClean="0">
                <a:solidFill>
                  <a:schemeClr val="accent6">
                    <a:lumMod val="75000"/>
                  </a:schemeClr>
                </a:solidFill>
              </a:rPr>
              <a:t>Organizational Strategy</a:t>
            </a:r>
            <a:r>
              <a:rPr lang="en-US" dirty="0" smtClean="0"/>
              <a:t>.</a:t>
            </a:r>
            <a:endParaRPr lang="en-US" dirty="0"/>
          </a:p>
        </p:txBody>
      </p:sp>
    </p:spTree>
    <p:extLst>
      <p:ext uri="{BB962C8B-B14F-4D97-AF65-F5344CB8AC3E}">
        <p14:creationId xmlns:p14="http://schemas.microsoft.com/office/powerpoint/2010/main" val="49073913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Hypothesis-driven Methods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Hypothesis Testing – E.g. t-test</a:t>
            </a:r>
          </a:p>
          <a:p>
            <a:r>
              <a:rPr lang="en-US" dirty="0" smtClean="0"/>
              <a:t>Correlation Analysis – E.g. Pearson Correlation</a:t>
            </a:r>
          </a:p>
          <a:p>
            <a:r>
              <a:rPr lang="en-US" dirty="0" smtClean="0"/>
              <a:t>Sampling and Power Analysis – E.g. determine sample size to observe an effect</a:t>
            </a:r>
          </a:p>
          <a:p>
            <a:r>
              <a:rPr lang="en-US" dirty="0" smtClean="0"/>
              <a:t>Analysis of Variance (ANOVA) – E.g. t-tests for multiple variables</a:t>
            </a:r>
          </a:p>
          <a:p>
            <a:r>
              <a:rPr lang="en-US" dirty="0" smtClean="0"/>
              <a:t>Linear Regression Analysis</a:t>
            </a:r>
            <a:endParaRPr lang="en-US" dirty="0"/>
          </a:p>
          <a:p>
            <a:pPr lvl="1"/>
            <a:r>
              <a:rPr lang="en-US" dirty="0"/>
              <a:t>Continuous </a:t>
            </a:r>
            <a:r>
              <a:rPr lang="en-US" dirty="0" smtClean="0"/>
              <a:t>dependent variable</a:t>
            </a:r>
            <a:endParaRPr lang="en-US" dirty="0"/>
          </a:p>
          <a:p>
            <a:pPr lvl="1"/>
            <a:r>
              <a:rPr lang="en-US" dirty="0"/>
              <a:t>Single and multiple </a:t>
            </a:r>
            <a:r>
              <a:rPr lang="en-US" dirty="0" smtClean="0"/>
              <a:t>independent </a:t>
            </a:r>
            <a:r>
              <a:rPr lang="en-US" dirty="0"/>
              <a:t>variables</a:t>
            </a:r>
          </a:p>
          <a:p>
            <a:r>
              <a:rPr lang="en-US" dirty="0"/>
              <a:t>Logistic </a:t>
            </a:r>
            <a:r>
              <a:rPr lang="en-US" dirty="0" smtClean="0"/>
              <a:t>Regression Analysis</a:t>
            </a:r>
            <a:endParaRPr lang="en-US" dirty="0"/>
          </a:p>
          <a:p>
            <a:pPr lvl="1"/>
            <a:r>
              <a:rPr lang="en-US" dirty="0"/>
              <a:t>Binary </a:t>
            </a:r>
            <a:r>
              <a:rPr lang="en-US" dirty="0" smtClean="0"/>
              <a:t>dependent </a:t>
            </a:r>
            <a:r>
              <a:rPr lang="en-US" dirty="0"/>
              <a:t>variable</a:t>
            </a:r>
          </a:p>
          <a:p>
            <a:pPr lvl="1"/>
            <a:r>
              <a:rPr lang="en-US" dirty="0"/>
              <a:t>Single and multiple </a:t>
            </a:r>
            <a:r>
              <a:rPr lang="en-US" dirty="0" smtClean="0"/>
              <a:t>independent variables</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33</a:t>
            </a:fld>
            <a:endParaRPr lang="en-US" dirty="0"/>
          </a:p>
        </p:txBody>
      </p:sp>
    </p:spTree>
    <p:extLst>
      <p:ext uri="{BB962C8B-B14F-4D97-AF65-F5344CB8AC3E}">
        <p14:creationId xmlns:p14="http://schemas.microsoft.com/office/powerpoint/2010/main" val="264084774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Methods</a:t>
            </a:r>
            <a:endParaRPr lang="en-US" dirty="0"/>
          </a:p>
        </p:txBody>
      </p:sp>
      <p:sp>
        <p:nvSpPr>
          <p:cNvPr id="3" name="Content Placeholder 2"/>
          <p:cNvSpPr>
            <a:spLocks noGrp="1"/>
          </p:cNvSpPr>
          <p:nvPr>
            <p:ph idx="1"/>
          </p:nvPr>
        </p:nvSpPr>
        <p:spPr/>
        <p:txBody>
          <a:bodyPr>
            <a:normAutofit fontScale="92500"/>
          </a:bodyPr>
          <a:lstStyle/>
          <a:p>
            <a:r>
              <a:rPr lang="en-US" dirty="0" smtClean="0"/>
              <a:t>Data-mining with a target variable (supervised)</a:t>
            </a:r>
          </a:p>
          <a:p>
            <a:pPr lvl="1"/>
            <a:r>
              <a:rPr lang="en-US" dirty="0" smtClean="0"/>
              <a:t>Linear/Non-linear Regression</a:t>
            </a:r>
          </a:p>
          <a:p>
            <a:pPr lvl="1"/>
            <a:r>
              <a:rPr lang="en-US" dirty="0" smtClean="0"/>
              <a:t>Classification and Regression Trees (Decision Trees)</a:t>
            </a:r>
          </a:p>
          <a:p>
            <a:pPr lvl="1"/>
            <a:r>
              <a:rPr lang="en-US" dirty="0" smtClean="0"/>
              <a:t>Boosting and Additive Methods</a:t>
            </a:r>
          </a:p>
          <a:p>
            <a:pPr lvl="1"/>
            <a:r>
              <a:rPr lang="en-US" dirty="0" smtClean="0"/>
              <a:t>Neural Networks</a:t>
            </a:r>
          </a:p>
          <a:p>
            <a:pPr lvl="1"/>
            <a:r>
              <a:rPr lang="en-US" dirty="0" smtClean="0"/>
              <a:t>Support Vector Machines</a:t>
            </a:r>
          </a:p>
          <a:p>
            <a:pPr lvl="1"/>
            <a:r>
              <a:rPr lang="en-US" dirty="0" smtClean="0"/>
              <a:t>Random Forests</a:t>
            </a:r>
          </a:p>
          <a:p>
            <a:pPr lvl="1"/>
            <a:r>
              <a:rPr lang="en-US" dirty="0" smtClean="0"/>
              <a:t>Ensembles</a:t>
            </a:r>
          </a:p>
          <a:p>
            <a:pPr lvl="1"/>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34</a:t>
            </a:fld>
            <a:endParaRPr lang="en-US" dirty="0"/>
          </a:p>
        </p:txBody>
      </p:sp>
    </p:spTree>
    <p:extLst>
      <p:ext uri="{BB962C8B-B14F-4D97-AF65-F5344CB8AC3E}">
        <p14:creationId xmlns:p14="http://schemas.microsoft.com/office/powerpoint/2010/main" val="273177717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Methods (cont’d)</a:t>
            </a:r>
            <a:endParaRPr lang="en-US" dirty="0"/>
          </a:p>
        </p:txBody>
      </p:sp>
      <p:sp>
        <p:nvSpPr>
          <p:cNvPr id="3" name="Content Placeholder 2"/>
          <p:cNvSpPr>
            <a:spLocks noGrp="1"/>
          </p:cNvSpPr>
          <p:nvPr>
            <p:ph idx="1"/>
          </p:nvPr>
        </p:nvSpPr>
        <p:spPr/>
        <p:txBody>
          <a:bodyPr/>
          <a:lstStyle/>
          <a:p>
            <a:r>
              <a:rPr lang="en-US" dirty="0" smtClean="0"/>
              <a:t>Data-mining without a target variable (unsupervised)</a:t>
            </a:r>
          </a:p>
          <a:p>
            <a:pPr lvl="1"/>
            <a:r>
              <a:rPr lang="en-US" dirty="0" smtClean="0"/>
              <a:t>Association Rules</a:t>
            </a:r>
          </a:p>
          <a:p>
            <a:pPr lvl="1"/>
            <a:r>
              <a:rPr lang="en-US" dirty="0" smtClean="0"/>
              <a:t>Clustering</a:t>
            </a:r>
          </a:p>
          <a:p>
            <a:pPr lvl="1"/>
            <a:r>
              <a:rPr lang="en-US" dirty="0" smtClean="0"/>
              <a:t>Principal Component Analysis</a:t>
            </a:r>
          </a:p>
          <a:p>
            <a:pPr lvl="1"/>
            <a:r>
              <a:rPr lang="en-US" dirty="0" smtClean="0"/>
              <a:t>Factor Analysis</a:t>
            </a:r>
          </a:p>
          <a:p>
            <a:pPr lvl="1"/>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35</a:t>
            </a:fld>
            <a:endParaRPr lang="en-US" dirty="0"/>
          </a:p>
        </p:txBody>
      </p:sp>
    </p:spTree>
    <p:extLst>
      <p:ext uri="{BB962C8B-B14F-4D97-AF65-F5344CB8AC3E}">
        <p14:creationId xmlns:p14="http://schemas.microsoft.com/office/powerpoint/2010/main" val="156452476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NOT to Apply </a:t>
            </a:r>
            <a:r>
              <a:rPr lang="en-US" dirty="0"/>
              <a:t>A</a:t>
            </a:r>
            <a:r>
              <a:rPr lang="en-US" dirty="0" smtClean="0"/>
              <a:t>nalytics</a:t>
            </a:r>
            <a:endParaRPr lang="en-US" dirty="0"/>
          </a:p>
        </p:txBody>
      </p:sp>
      <p:sp>
        <p:nvSpPr>
          <p:cNvPr id="3" name="Slide Number Placeholder 2"/>
          <p:cNvSpPr>
            <a:spLocks noGrp="1"/>
          </p:cNvSpPr>
          <p:nvPr>
            <p:ph type="sldNum" sz="quarter" idx="12"/>
          </p:nvPr>
        </p:nvSpPr>
        <p:spPr/>
        <p:txBody>
          <a:bodyPr>
            <a:normAutofit/>
          </a:bodyPr>
          <a:lstStyle/>
          <a:p>
            <a:fld id="{B6F15528-21DE-4FAA-801E-634DDDAF4B2B}" type="slidenum">
              <a:rPr lang="en-US" smtClean="0"/>
              <a:pPr/>
              <a:t>36</a:t>
            </a:fld>
            <a:endParaRPr lang="en-US"/>
          </a:p>
        </p:txBody>
      </p:sp>
      <p:sp>
        <p:nvSpPr>
          <p:cNvPr id="4" name="Content Placeholder 3"/>
          <p:cNvSpPr>
            <a:spLocks noGrp="1"/>
          </p:cNvSpPr>
          <p:nvPr>
            <p:ph sz="quarter" idx="1"/>
          </p:nvPr>
        </p:nvSpPr>
        <p:spPr>
          <a:xfrm>
            <a:off x="457200" y="1469574"/>
            <a:ext cx="8229600" cy="4171209"/>
          </a:xfrm>
        </p:spPr>
        <p:txBody>
          <a:bodyPr>
            <a:normAutofit/>
          </a:bodyPr>
          <a:lstStyle/>
          <a:p>
            <a:r>
              <a:rPr lang="en-US" dirty="0" smtClean="0"/>
              <a:t>Consider alternatives to analytics when:</a:t>
            </a:r>
          </a:p>
          <a:p>
            <a:pPr lvl="1"/>
            <a:r>
              <a:rPr lang="en-US" dirty="0" smtClean="0"/>
              <a:t>Is there limited time? == Yes</a:t>
            </a:r>
            <a:endParaRPr lang="en-US" sz="2400" dirty="0" smtClean="0"/>
          </a:p>
          <a:p>
            <a:pPr lvl="1"/>
            <a:r>
              <a:rPr lang="en-US" dirty="0" smtClean="0"/>
              <a:t>Is there a precedent? == No</a:t>
            </a:r>
            <a:endParaRPr lang="en-US" sz="2400" dirty="0" smtClean="0"/>
          </a:p>
          <a:p>
            <a:pPr lvl="1"/>
            <a:r>
              <a:rPr lang="en-US" dirty="0"/>
              <a:t>Does the decision-maker have considerable experience? == Yes</a:t>
            </a:r>
            <a:endParaRPr lang="en-US" dirty="0" smtClean="0"/>
          </a:p>
          <a:p>
            <a:pPr lvl="1"/>
            <a:r>
              <a:rPr lang="en-US" dirty="0" smtClean="0"/>
              <a:t>Might history misleading? == Yes</a:t>
            </a:r>
            <a:endParaRPr lang="en-US" sz="2400" dirty="0" smtClean="0"/>
          </a:p>
          <a:p>
            <a:pPr lvl="1"/>
            <a:r>
              <a:rPr lang="en-US" dirty="0" smtClean="0"/>
              <a:t>Can enough of the relevant variables be measured/collected? == No</a:t>
            </a:r>
            <a:endParaRPr lang="en-US" sz="2400" dirty="0" smtClean="0"/>
          </a:p>
          <a:p>
            <a:pPr marL="457200" lvl="1" indent="0">
              <a:buNone/>
            </a:pPr>
            <a:endParaRPr lang="en-US" dirty="0"/>
          </a:p>
        </p:txBody>
      </p:sp>
      <p:sp>
        <p:nvSpPr>
          <p:cNvPr id="5" name="Rectangle 4"/>
          <p:cNvSpPr/>
          <p:nvPr/>
        </p:nvSpPr>
        <p:spPr>
          <a:xfrm>
            <a:off x="533400" y="5640783"/>
            <a:ext cx="8077200" cy="338554"/>
          </a:xfrm>
          <a:prstGeom prst="rect">
            <a:avLst/>
          </a:prstGeom>
        </p:spPr>
        <p:txBody>
          <a:bodyPr wrap="square">
            <a:spAutoFit/>
          </a:bodyPr>
          <a:lstStyle/>
          <a:p>
            <a:pPr lvl="1"/>
            <a:r>
              <a:rPr lang="en-US" sz="1600" dirty="0" smtClean="0"/>
              <a:t>Source: Davenport et al, </a:t>
            </a:r>
            <a:r>
              <a:rPr lang="ja-JP" altLang="en-US" sz="1600" dirty="0" smtClean="0"/>
              <a:t>“</a:t>
            </a:r>
            <a:r>
              <a:rPr lang="en-US" altLang="ja-JP" sz="1600" dirty="0" smtClean="0"/>
              <a:t>Analytics at Work</a:t>
            </a:r>
            <a:r>
              <a:rPr lang="ja-JP" altLang="en-US" sz="1600" dirty="0" smtClean="0"/>
              <a:t>”</a:t>
            </a:r>
            <a:r>
              <a:rPr lang="en-US" sz="1600" dirty="0" smtClean="0"/>
              <a:t> Harvard Business Press, 2010, pp. 10 - 12</a:t>
            </a:r>
            <a:endParaRPr lang="en-US" sz="1600" dirty="0"/>
          </a:p>
        </p:txBody>
      </p:sp>
    </p:spTree>
    <p:extLst>
      <p:ext uri="{BB962C8B-B14F-4D97-AF65-F5344CB8AC3E}">
        <p14:creationId xmlns:p14="http://schemas.microsoft.com/office/powerpoint/2010/main" val="414767553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Why/When/Where to Apply </a:t>
            </a:r>
            <a:r>
              <a:rPr lang="en-US" dirty="0"/>
              <a:t>A</a:t>
            </a:r>
            <a:r>
              <a:rPr lang="en-US" dirty="0" smtClean="0"/>
              <a:t>nalytics</a:t>
            </a:r>
            <a:endParaRPr lang="en-US" dirty="0"/>
          </a:p>
        </p:txBody>
      </p:sp>
      <p:sp>
        <p:nvSpPr>
          <p:cNvPr id="3" name="Slide Number Placeholder 2"/>
          <p:cNvSpPr>
            <a:spLocks noGrp="1"/>
          </p:cNvSpPr>
          <p:nvPr>
            <p:ph type="sldNum" sz="quarter" idx="12"/>
          </p:nvPr>
        </p:nvSpPr>
        <p:spPr/>
        <p:txBody>
          <a:bodyPr>
            <a:normAutofit/>
          </a:bodyPr>
          <a:lstStyle/>
          <a:p>
            <a:fld id="{B6F15528-21DE-4FAA-801E-634DDDAF4B2B}" type="slidenum">
              <a:rPr lang="en-US" smtClean="0"/>
              <a:pPr/>
              <a:t>37</a:t>
            </a:fld>
            <a:endParaRPr lang="en-US"/>
          </a:p>
        </p:txBody>
      </p:sp>
      <p:sp>
        <p:nvSpPr>
          <p:cNvPr id="4" name="Content Placeholder 3"/>
          <p:cNvSpPr>
            <a:spLocks noGrp="1"/>
          </p:cNvSpPr>
          <p:nvPr>
            <p:ph sz="quarter" idx="1"/>
          </p:nvPr>
        </p:nvSpPr>
        <p:spPr/>
        <p:txBody>
          <a:bodyPr>
            <a:normAutofit/>
          </a:bodyPr>
          <a:lstStyle/>
          <a:p>
            <a:r>
              <a:rPr lang="en-US" dirty="0" smtClean="0"/>
              <a:t>Consider:</a:t>
            </a:r>
          </a:p>
          <a:p>
            <a:pPr lvl="1"/>
            <a:r>
              <a:rPr lang="en-US" dirty="0" smtClean="0"/>
              <a:t>Can the negatively-impacting cognitive biases be countered with an analytic solution? == Yes</a:t>
            </a:r>
          </a:p>
          <a:p>
            <a:pPr lvl="1"/>
            <a:r>
              <a:rPr lang="en-US" dirty="0" smtClean="0"/>
              <a:t>Is there a high value in automating the decision(s)? == Yes</a:t>
            </a:r>
          </a:p>
          <a:p>
            <a:pPr lvl="1"/>
            <a:r>
              <a:rPr lang="en-US" dirty="0" smtClean="0"/>
              <a:t>Do any data quality issues pre-exist or stem from the manual decision process(</a:t>
            </a:r>
            <a:r>
              <a:rPr lang="en-US" dirty="0" err="1" smtClean="0"/>
              <a:t>es</a:t>
            </a:r>
            <a:r>
              <a:rPr lang="en-US" dirty="0" smtClean="0"/>
              <a:t>)? == Yes</a:t>
            </a:r>
          </a:p>
          <a:p>
            <a:pPr lvl="2"/>
            <a:r>
              <a:rPr lang="en-US" dirty="0" smtClean="0"/>
              <a:t>E.g. Input data for the decision</a:t>
            </a:r>
          </a:p>
          <a:p>
            <a:pPr lvl="2"/>
            <a:r>
              <a:rPr lang="en-US" dirty="0" smtClean="0"/>
              <a:t>E.g. Data entry for the decision</a:t>
            </a:r>
          </a:p>
        </p:txBody>
      </p:sp>
    </p:spTree>
    <p:extLst>
      <p:ext uri="{BB962C8B-B14F-4D97-AF65-F5344CB8AC3E}">
        <p14:creationId xmlns:p14="http://schemas.microsoft.com/office/powerpoint/2010/main" val="131403124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Why/When/Where to Apply Analytics (cont’d)</a:t>
            </a:r>
            <a:endParaRPr lang="en-US" dirty="0"/>
          </a:p>
        </p:txBody>
      </p:sp>
      <p:sp>
        <p:nvSpPr>
          <p:cNvPr id="3" name="Slide Number Placeholder 2"/>
          <p:cNvSpPr>
            <a:spLocks noGrp="1"/>
          </p:cNvSpPr>
          <p:nvPr>
            <p:ph type="sldNum" sz="quarter" idx="12"/>
          </p:nvPr>
        </p:nvSpPr>
        <p:spPr/>
        <p:txBody>
          <a:bodyPr>
            <a:normAutofit/>
          </a:bodyPr>
          <a:lstStyle/>
          <a:p>
            <a:fld id="{B6F15528-21DE-4FAA-801E-634DDDAF4B2B}" type="slidenum">
              <a:rPr lang="en-US" smtClean="0"/>
              <a:pPr/>
              <a:t>38</a:t>
            </a:fld>
            <a:endParaRPr lang="en-US"/>
          </a:p>
        </p:txBody>
      </p:sp>
      <p:sp>
        <p:nvSpPr>
          <p:cNvPr id="4" name="Content Placeholder 3"/>
          <p:cNvSpPr>
            <a:spLocks noGrp="1"/>
          </p:cNvSpPr>
          <p:nvPr>
            <p:ph sz="quarter" idx="1"/>
          </p:nvPr>
        </p:nvSpPr>
        <p:spPr>
          <a:xfrm>
            <a:off x="457200" y="1600200"/>
            <a:ext cx="8229600" cy="4243779"/>
          </a:xfrm>
        </p:spPr>
        <p:txBody>
          <a:bodyPr>
            <a:normAutofit/>
          </a:bodyPr>
          <a:lstStyle/>
          <a:p>
            <a:r>
              <a:rPr lang="en-US" dirty="0" smtClean="0"/>
              <a:t>Consider applying analytics for processes that are:*</a:t>
            </a:r>
          </a:p>
          <a:p>
            <a:pPr lvl="2"/>
            <a:r>
              <a:rPr lang="en-US" dirty="0" smtClean="0"/>
              <a:t>Data and/or Information rich</a:t>
            </a:r>
          </a:p>
          <a:p>
            <a:pPr lvl="2"/>
            <a:r>
              <a:rPr lang="en-US" dirty="0" smtClean="0"/>
              <a:t>Asset-intensive/Labor-intensive</a:t>
            </a:r>
          </a:p>
          <a:p>
            <a:pPr lvl="2"/>
            <a:r>
              <a:rPr lang="en-US" dirty="0" smtClean="0"/>
              <a:t>Dependent on speed/timing</a:t>
            </a:r>
          </a:p>
          <a:p>
            <a:pPr lvl="2"/>
            <a:r>
              <a:rPr lang="en-US" dirty="0" smtClean="0"/>
              <a:t>Dependent on consistency and/or control</a:t>
            </a:r>
          </a:p>
          <a:p>
            <a:pPr lvl="2"/>
            <a:r>
              <a:rPr lang="en-US" dirty="0" smtClean="0"/>
              <a:t>Dependent on distributed decision-making</a:t>
            </a:r>
          </a:p>
          <a:p>
            <a:pPr lvl="2"/>
            <a:r>
              <a:rPr lang="en-US" dirty="0" smtClean="0"/>
              <a:t>Low success rate/high variation</a:t>
            </a:r>
          </a:p>
        </p:txBody>
      </p:sp>
      <p:sp>
        <p:nvSpPr>
          <p:cNvPr id="5" name="Rectangle 4"/>
          <p:cNvSpPr/>
          <p:nvPr/>
        </p:nvSpPr>
        <p:spPr>
          <a:xfrm>
            <a:off x="489858" y="5843979"/>
            <a:ext cx="8077200" cy="307777"/>
          </a:xfrm>
          <a:prstGeom prst="rect">
            <a:avLst/>
          </a:prstGeom>
        </p:spPr>
        <p:txBody>
          <a:bodyPr wrap="square">
            <a:spAutoFit/>
          </a:bodyPr>
          <a:lstStyle/>
          <a:p>
            <a:pPr lvl="1"/>
            <a:r>
              <a:rPr lang="en-US" sz="1400" dirty="0" smtClean="0"/>
              <a:t>*Source: Davenport et al, </a:t>
            </a:r>
            <a:r>
              <a:rPr lang="ja-JP" altLang="en-US" sz="1400" dirty="0" smtClean="0"/>
              <a:t>“</a:t>
            </a:r>
            <a:r>
              <a:rPr lang="en-US" altLang="ja-JP" sz="1400" dirty="0" smtClean="0"/>
              <a:t>Analytics at Work</a:t>
            </a:r>
            <a:r>
              <a:rPr lang="ja-JP" altLang="en-US" sz="1400" dirty="0" smtClean="0"/>
              <a:t>”</a:t>
            </a:r>
            <a:r>
              <a:rPr lang="en-US" sz="1400" dirty="0" smtClean="0"/>
              <a:t> Harvard Business Press, 2010, p. 80</a:t>
            </a:r>
            <a:endParaRPr lang="en-US" sz="1400" dirty="0"/>
          </a:p>
        </p:txBody>
      </p:sp>
    </p:spTree>
    <p:extLst>
      <p:ext uri="{BB962C8B-B14F-4D97-AF65-F5344CB8AC3E}">
        <p14:creationId xmlns:p14="http://schemas.microsoft.com/office/powerpoint/2010/main" val="295146620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Appendix</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65C6C0-BAA3-C04F-B318-568435D2B337}" type="slidenum">
              <a:rPr lang="en-US" smtClean="0"/>
              <a:pPr/>
              <a:t>39</a:t>
            </a:fld>
            <a:endParaRPr lang="en-US" dirty="0"/>
          </a:p>
        </p:txBody>
      </p:sp>
    </p:spTree>
    <p:extLst>
      <p:ext uri="{BB962C8B-B14F-4D97-AF65-F5344CB8AC3E}">
        <p14:creationId xmlns:p14="http://schemas.microsoft.com/office/powerpoint/2010/main" val="1294607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Ingredients (cont’d): Analytical Methodologies, Techniques and Tools</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4"/>
            </a:pPr>
            <a:r>
              <a:rPr lang="en-US" dirty="0"/>
              <a:t>Common analytical methodologies, tools and techniques</a:t>
            </a:r>
          </a:p>
          <a:p>
            <a:pPr marL="971550" lvl="1" indent="-514350">
              <a:buFont typeface="+mj-lt"/>
              <a:buAutoNum type="arabicPeriod"/>
            </a:pPr>
            <a:r>
              <a:rPr lang="en-US" dirty="0" smtClean="0"/>
              <a:t>Use of analysis frameworks</a:t>
            </a:r>
          </a:p>
          <a:p>
            <a:pPr marL="971550" lvl="1" indent="-514350">
              <a:buFont typeface="+mj-lt"/>
              <a:buAutoNum type="arabicPeriod"/>
            </a:pPr>
            <a:r>
              <a:rPr lang="en-US" dirty="0" smtClean="0"/>
              <a:t>Use of context throughout analysis project</a:t>
            </a:r>
          </a:p>
          <a:p>
            <a:pPr marL="971550" lvl="1" indent="-514350">
              <a:buFont typeface="+mj-lt"/>
              <a:buAutoNum type="arabicPeriod"/>
            </a:pPr>
            <a:r>
              <a:rPr lang="en-US" dirty="0" smtClean="0"/>
              <a:t>Basic numerical analysis techniques</a:t>
            </a:r>
          </a:p>
          <a:p>
            <a:pPr marL="971550" lvl="1" indent="-514350">
              <a:buFont typeface="+mj-lt"/>
              <a:buAutoNum type="arabicPeriod"/>
            </a:pPr>
            <a:r>
              <a:rPr lang="en-US" dirty="0" smtClean="0"/>
              <a:t>Basic visual analysis techniques</a:t>
            </a:r>
          </a:p>
          <a:p>
            <a:pPr marL="971550" lvl="1" indent="-514350">
              <a:buFont typeface="+mj-lt"/>
              <a:buAutoNum type="arabicPeriod"/>
            </a:pPr>
            <a:r>
              <a:rPr lang="en-US" dirty="0" smtClean="0"/>
              <a:t>Basic process/business analysis techniques</a:t>
            </a:r>
          </a:p>
          <a:p>
            <a:pPr marL="971550" lvl="1" indent="-514350">
              <a:buFont typeface="+mj-lt"/>
              <a:buAutoNum type="arabicPeriod"/>
            </a:pPr>
            <a:r>
              <a:rPr lang="en-US" dirty="0" smtClean="0"/>
              <a:t>Data Science techniques</a:t>
            </a:r>
          </a:p>
          <a:p>
            <a:pPr marL="971550" lvl="1" indent="-514350">
              <a:buFont typeface="+mj-lt"/>
              <a:buAutoNum type="arabicPeriod"/>
            </a:pPr>
            <a:endParaRPr lang="en-US" dirty="0" smtClean="0"/>
          </a:p>
          <a:p>
            <a:pPr marL="971550" lvl="1"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4</a:t>
            </a:fld>
            <a:endParaRPr lang="en-US" dirty="0"/>
          </a:p>
        </p:txBody>
      </p:sp>
    </p:spTree>
    <p:extLst>
      <p:ext uri="{BB962C8B-B14F-4D97-AF65-F5344CB8AC3E}">
        <p14:creationId xmlns:p14="http://schemas.microsoft.com/office/powerpoint/2010/main" val="32259671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Ingredients (cont’d): Analytical Methodologies, Techniques and Tools</a:t>
            </a:r>
          </a:p>
        </p:txBody>
      </p:sp>
      <p:sp>
        <p:nvSpPr>
          <p:cNvPr id="3" name="Content Placeholder 2"/>
          <p:cNvSpPr>
            <a:spLocks noGrp="1"/>
          </p:cNvSpPr>
          <p:nvPr>
            <p:ph idx="1"/>
          </p:nvPr>
        </p:nvSpPr>
        <p:spPr>
          <a:xfrm>
            <a:off x="457200" y="1600201"/>
            <a:ext cx="8153400" cy="3867150"/>
          </a:xfrm>
        </p:spPr>
        <p:txBody>
          <a:bodyPr>
            <a:normAutofit lnSpcReduction="10000"/>
          </a:bodyPr>
          <a:lstStyle/>
          <a:p>
            <a:pPr marL="514350" indent="-514350">
              <a:buFont typeface="+mj-lt"/>
              <a:buAutoNum type="arabicPeriod"/>
            </a:pPr>
            <a:r>
              <a:rPr lang="en-US" dirty="0" smtClean="0"/>
              <a:t>Use of high-level analysis framework. E.g.:</a:t>
            </a:r>
          </a:p>
          <a:p>
            <a:pPr marL="914400" lvl="1" indent="-514350"/>
            <a:r>
              <a:rPr lang="en-US" dirty="0" smtClean="0"/>
              <a:t>Scientific Method: 1. Make </a:t>
            </a:r>
            <a:r>
              <a:rPr lang="en-US" dirty="0"/>
              <a:t>observations &gt; </a:t>
            </a:r>
            <a:r>
              <a:rPr lang="en-US" dirty="0" smtClean="0"/>
              <a:t>2. Formulate </a:t>
            </a:r>
            <a:r>
              <a:rPr lang="en-US" dirty="0"/>
              <a:t>Hypotheses &gt; </a:t>
            </a:r>
            <a:r>
              <a:rPr lang="en-US" dirty="0" smtClean="0"/>
              <a:t>3. Gather </a:t>
            </a:r>
            <a:r>
              <a:rPr lang="en-US" dirty="0"/>
              <a:t>Evidence &gt; </a:t>
            </a:r>
            <a:r>
              <a:rPr lang="en-US" dirty="0" smtClean="0"/>
              <a:t>4. Draw Conclusions</a:t>
            </a:r>
            <a:endParaRPr lang="en-US" dirty="0"/>
          </a:p>
          <a:p>
            <a:pPr marL="914400" lvl="1" indent="-514350"/>
            <a:r>
              <a:rPr lang="en-US" dirty="0" smtClean="0"/>
              <a:t>Data Science project phases: 1. Define project goal &gt; 2. Collect and manage data &gt; 3. Build model &gt; 4. Evaluate and critique model &gt; 5. Present results and documentation &gt; 6. Deploy and maintain model</a:t>
            </a:r>
          </a:p>
        </p:txBody>
      </p:sp>
      <p:sp>
        <p:nvSpPr>
          <p:cNvPr id="4" name="Slide Number Placeholder 3"/>
          <p:cNvSpPr>
            <a:spLocks noGrp="1"/>
          </p:cNvSpPr>
          <p:nvPr>
            <p:ph type="sldNum" sz="quarter" idx="12"/>
          </p:nvPr>
        </p:nvSpPr>
        <p:spPr/>
        <p:txBody>
          <a:bodyPr/>
          <a:lstStyle/>
          <a:p>
            <a:fld id="{B865C6C0-BAA3-C04F-B318-568435D2B337}" type="slidenum">
              <a:rPr lang="en-US" smtClean="0"/>
              <a:pPr/>
              <a:t>5</a:t>
            </a:fld>
            <a:endParaRPr lang="en-US" dirty="0"/>
          </a:p>
        </p:txBody>
      </p:sp>
      <p:sp>
        <p:nvSpPr>
          <p:cNvPr id="5" name="Rectangle 4"/>
          <p:cNvSpPr/>
          <p:nvPr/>
        </p:nvSpPr>
        <p:spPr>
          <a:xfrm>
            <a:off x="533400" y="5620523"/>
            <a:ext cx="8077200" cy="307777"/>
          </a:xfrm>
          <a:prstGeom prst="rect">
            <a:avLst/>
          </a:prstGeom>
        </p:spPr>
        <p:txBody>
          <a:bodyPr wrap="square">
            <a:spAutoFit/>
          </a:bodyPr>
          <a:lstStyle/>
          <a:p>
            <a:pPr lvl="1"/>
            <a:r>
              <a:rPr lang="en-US" sz="1400" dirty="0" smtClean="0"/>
              <a:t>* Source: </a:t>
            </a:r>
            <a:r>
              <a:rPr lang="en-US" sz="1400" dirty="0" err="1" smtClean="0"/>
              <a:t>Zumel</a:t>
            </a:r>
            <a:r>
              <a:rPr lang="en-US" sz="1400" dirty="0" smtClean="0"/>
              <a:t> N., Mount J., “Practical Data Science with R” (2014)</a:t>
            </a:r>
            <a:endParaRPr lang="en-US" sz="1400" dirty="0"/>
          </a:p>
        </p:txBody>
      </p:sp>
    </p:spTree>
    <p:extLst>
      <p:ext uri="{BB962C8B-B14F-4D97-AF65-F5344CB8AC3E}">
        <p14:creationId xmlns:p14="http://schemas.microsoft.com/office/powerpoint/2010/main" val="23216645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Ingredients (cont’d): Analytical Methodologies, Techniques and Tools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2"/>
            </a:pPr>
            <a:r>
              <a:rPr lang="en-US" dirty="0" smtClean="0"/>
              <a:t>Use of several contexts throughout the analysis project:</a:t>
            </a:r>
          </a:p>
          <a:p>
            <a:pPr lvl="1"/>
            <a:r>
              <a:rPr lang="en-US" dirty="0" smtClean="0"/>
              <a:t>Internally available sources:</a:t>
            </a:r>
          </a:p>
          <a:p>
            <a:pPr lvl="2"/>
            <a:r>
              <a:rPr lang="en-US" dirty="0" smtClean="0"/>
              <a:t>Company/Department</a:t>
            </a:r>
          </a:p>
          <a:p>
            <a:pPr lvl="2"/>
            <a:r>
              <a:rPr lang="en-US" dirty="0" smtClean="0"/>
              <a:t>Value-creating primary process and other processes</a:t>
            </a:r>
          </a:p>
          <a:p>
            <a:pPr lvl="2"/>
            <a:r>
              <a:rPr lang="en-US" dirty="0" smtClean="0"/>
              <a:t>Customers</a:t>
            </a:r>
          </a:p>
          <a:p>
            <a:pPr lvl="1"/>
            <a:r>
              <a:rPr lang="en-US" dirty="0" smtClean="0"/>
              <a:t>Externally available sources:</a:t>
            </a:r>
          </a:p>
          <a:p>
            <a:pPr lvl="2"/>
            <a:r>
              <a:rPr lang="en-US" dirty="0" smtClean="0"/>
              <a:t>Industry</a:t>
            </a:r>
            <a:endParaRPr lang="en-US" dirty="0"/>
          </a:p>
          <a:p>
            <a:pPr lvl="2"/>
            <a:r>
              <a:rPr lang="en-US" dirty="0" smtClean="0"/>
              <a:t>Competitors</a:t>
            </a:r>
          </a:p>
          <a:p>
            <a:pPr lvl="2"/>
            <a:r>
              <a:rPr lang="en-US" dirty="0" smtClean="0"/>
              <a:t>Customers (again)</a:t>
            </a:r>
          </a:p>
        </p:txBody>
      </p:sp>
      <p:sp>
        <p:nvSpPr>
          <p:cNvPr id="4" name="Slide Number Placeholder 3"/>
          <p:cNvSpPr>
            <a:spLocks noGrp="1"/>
          </p:cNvSpPr>
          <p:nvPr>
            <p:ph type="sldNum" sz="quarter" idx="12"/>
          </p:nvPr>
        </p:nvSpPr>
        <p:spPr/>
        <p:txBody>
          <a:bodyPr/>
          <a:lstStyle/>
          <a:p>
            <a:fld id="{B865C6C0-BAA3-C04F-B318-568435D2B337}" type="slidenum">
              <a:rPr lang="en-US" smtClean="0"/>
              <a:pPr/>
              <a:t>6</a:t>
            </a:fld>
            <a:endParaRPr lang="en-US" dirty="0"/>
          </a:p>
        </p:txBody>
      </p:sp>
    </p:spTree>
    <p:extLst>
      <p:ext uri="{BB962C8B-B14F-4D97-AF65-F5344CB8AC3E}">
        <p14:creationId xmlns:p14="http://schemas.microsoft.com/office/powerpoint/2010/main" val="34723280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Ingredients (cont’d): Analytical Methodologies, Techniques and </a:t>
            </a:r>
            <a:r>
              <a:rPr lang="en-US" dirty="0" smtClean="0"/>
              <a:t>Tools</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dirty="0" smtClean="0"/>
              <a:t>Basic numerical analysis techniques</a:t>
            </a:r>
          </a:p>
          <a:p>
            <a:pPr lvl="1"/>
            <a:r>
              <a:rPr lang="en-US" dirty="0" smtClean="0"/>
              <a:t>Percentage of total (i.e. ratios)</a:t>
            </a:r>
          </a:p>
          <a:p>
            <a:pPr lvl="1"/>
            <a:r>
              <a:rPr lang="en-US" dirty="0" smtClean="0"/>
              <a:t>Percentage/absolute </a:t>
            </a:r>
            <a:r>
              <a:rPr lang="en-US" dirty="0"/>
              <a:t>change </a:t>
            </a:r>
            <a:r>
              <a:rPr lang="en-US" dirty="0" smtClean="0"/>
              <a:t>period-over-period</a:t>
            </a:r>
          </a:p>
          <a:p>
            <a:pPr lvl="1"/>
            <a:r>
              <a:rPr lang="en-US" dirty="0" smtClean="0"/>
              <a:t>Relationships to targets (internal) and benchmarks (external)</a:t>
            </a:r>
          </a:p>
          <a:p>
            <a:pPr lvl="1"/>
            <a:r>
              <a:rPr lang="en-US" dirty="0" smtClean="0"/>
              <a:t>Mean, median, min, </a:t>
            </a:r>
            <a:r>
              <a:rPr lang="en-US" dirty="0"/>
              <a:t>max, </a:t>
            </a:r>
            <a:r>
              <a:rPr lang="en-US" dirty="0" err="1" smtClean="0"/>
              <a:t>quantiles</a:t>
            </a:r>
            <a:r>
              <a:rPr lang="en-US" dirty="0" smtClean="0"/>
              <a:t>, </a:t>
            </a:r>
            <a:r>
              <a:rPr lang="en-US" dirty="0"/>
              <a:t>variance</a:t>
            </a:r>
          </a:p>
          <a:p>
            <a:pPr lvl="1"/>
            <a:r>
              <a:rPr lang="en-US" dirty="0"/>
              <a:t>Distributions, </a:t>
            </a:r>
            <a:r>
              <a:rPr lang="en-US" dirty="0" smtClean="0"/>
              <a:t>number of observations, outliers</a:t>
            </a:r>
          </a:p>
        </p:txBody>
      </p:sp>
      <p:sp>
        <p:nvSpPr>
          <p:cNvPr id="4" name="Slide Number Placeholder 3"/>
          <p:cNvSpPr>
            <a:spLocks noGrp="1"/>
          </p:cNvSpPr>
          <p:nvPr>
            <p:ph type="sldNum" sz="quarter" idx="12"/>
          </p:nvPr>
        </p:nvSpPr>
        <p:spPr/>
        <p:txBody>
          <a:bodyPr/>
          <a:lstStyle/>
          <a:p>
            <a:fld id="{B865C6C0-BAA3-C04F-B318-568435D2B337}" type="slidenum">
              <a:rPr lang="en-US" smtClean="0"/>
              <a:pPr/>
              <a:t>7</a:t>
            </a:fld>
            <a:endParaRPr lang="en-US" dirty="0"/>
          </a:p>
        </p:txBody>
      </p:sp>
    </p:spTree>
    <p:extLst>
      <p:ext uri="{BB962C8B-B14F-4D97-AF65-F5344CB8AC3E}">
        <p14:creationId xmlns:p14="http://schemas.microsoft.com/office/powerpoint/2010/main" val="20739855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Ingredients (cont’d): Analytical Methodologies, Techniques and </a:t>
            </a:r>
            <a:r>
              <a:rPr lang="en-US" dirty="0" smtClean="0"/>
              <a:t>Tools</a:t>
            </a:r>
            <a:endParaRPr lang="en-US" dirty="0"/>
          </a:p>
        </p:txBody>
      </p:sp>
      <p:sp>
        <p:nvSpPr>
          <p:cNvPr id="3" name="Content Placeholder 2"/>
          <p:cNvSpPr>
            <a:spLocks noGrp="1"/>
          </p:cNvSpPr>
          <p:nvPr>
            <p:ph idx="1"/>
          </p:nvPr>
        </p:nvSpPr>
        <p:spPr>
          <a:xfrm>
            <a:off x="457200" y="1600200"/>
            <a:ext cx="3590925" cy="4525963"/>
          </a:xfrm>
        </p:spPr>
        <p:txBody>
          <a:bodyPr>
            <a:normAutofit fontScale="92500" lnSpcReduction="10000"/>
          </a:bodyPr>
          <a:lstStyle/>
          <a:p>
            <a:pPr marL="514350" indent="-514350">
              <a:buFont typeface="+mj-lt"/>
              <a:buAutoNum type="arabicPeriod" startAt="4"/>
            </a:pPr>
            <a:r>
              <a:rPr lang="en-US" dirty="0" smtClean="0"/>
              <a:t>Basic visual analysis techniques</a:t>
            </a:r>
          </a:p>
          <a:p>
            <a:pPr lvl="1"/>
            <a:r>
              <a:rPr lang="en-US" dirty="0" smtClean="0"/>
              <a:t>Trend analysis</a:t>
            </a:r>
          </a:p>
          <a:p>
            <a:pPr lvl="2"/>
            <a:r>
              <a:rPr lang="en-US" dirty="0" smtClean="0"/>
              <a:t>Overlays: E.g. different:</a:t>
            </a:r>
          </a:p>
          <a:p>
            <a:pPr lvl="3"/>
            <a:r>
              <a:rPr lang="en-US" dirty="0" smtClean="0"/>
              <a:t>time periods</a:t>
            </a:r>
          </a:p>
          <a:p>
            <a:pPr lvl="3"/>
            <a:r>
              <a:rPr lang="en-US" dirty="0" smtClean="0"/>
              <a:t>Segments (e.g. of customers)</a:t>
            </a:r>
          </a:p>
          <a:p>
            <a:pPr lvl="2"/>
            <a:r>
              <a:rPr lang="en-US" dirty="0"/>
              <a:t>Control </a:t>
            </a:r>
            <a:r>
              <a:rPr lang="en-US" dirty="0" smtClean="0"/>
              <a:t>limits</a:t>
            </a:r>
          </a:p>
          <a:p>
            <a:pPr lvl="2"/>
            <a:r>
              <a:rPr lang="en-US" dirty="0" smtClean="0"/>
              <a:t>Moving averages (no image)</a:t>
            </a:r>
          </a:p>
        </p:txBody>
      </p:sp>
      <p:sp>
        <p:nvSpPr>
          <p:cNvPr id="4" name="Slide Number Placeholder 3"/>
          <p:cNvSpPr>
            <a:spLocks noGrp="1"/>
          </p:cNvSpPr>
          <p:nvPr>
            <p:ph type="sldNum" sz="quarter" idx="12"/>
          </p:nvPr>
        </p:nvSpPr>
        <p:spPr/>
        <p:txBody>
          <a:bodyPr/>
          <a:lstStyle/>
          <a:p>
            <a:fld id="{B865C6C0-BAA3-C04F-B318-568435D2B337}" type="slidenum">
              <a:rPr lang="en-US" smtClean="0"/>
              <a:pPr/>
              <a:t>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950" y="1788768"/>
            <a:ext cx="4857750" cy="173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725" y="3738563"/>
            <a:ext cx="470535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356238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Ingredients (cont’d): Analytical Methodologies, Techniques and </a:t>
            </a:r>
            <a:r>
              <a:rPr lang="en-US" dirty="0" smtClean="0"/>
              <a:t>Tools</a:t>
            </a:r>
            <a:endParaRPr lang="en-US" dirty="0"/>
          </a:p>
        </p:txBody>
      </p:sp>
      <p:sp>
        <p:nvSpPr>
          <p:cNvPr id="3" name="Content Placeholder 2"/>
          <p:cNvSpPr>
            <a:spLocks noGrp="1"/>
          </p:cNvSpPr>
          <p:nvPr>
            <p:ph idx="1"/>
          </p:nvPr>
        </p:nvSpPr>
        <p:spPr>
          <a:xfrm>
            <a:off x="457200" y="1600200"/>
            <a:ext cx="3124200" cy="4525963"/>
          </a:xfrm>
        </p:spPr>
        <p:txBody>
          <a:bodyPr>
            <a:normAutofit/>
          </a:bodyPr>
          <a:lstStyle/>
          <a:p>
            <a:pPr marL="514350" indent="-514350">
              <a:buFont typeface="+mj-lt"/>
              <a:buAutoNum type="arabicPeriod" startAt="4"/>
            </a:pPr>
            <a:r>
              <a:rPr lang="en-US" dirty="0" smtClean="0"/>
              <a:t>Basic visual analysis techniques</a:t>
            </a:r>
          </a:p>
          <a:p>
            <a:pPr lvl="1"/>
            <a:r>
              <a:rPr lang="en-US" dirty="0" smtClean="0"/>
              <a:t>Deviation charts</a:t>
            </a:r>
          </a:p>
          <a:p>
            <a:pPr lvl="1"/>
            <a:r>
              <a:rPr lang="en-US" dirty="0" smtClean="0"/>
              <a:t>Bubble charts</a:t>
            </a:r>
          </a:p>
          <a:p>
            <a:pPr lvl="1"/>
            <a:r>
              <a:rPr lang="en-US" dirty="0"/>
              <a:t>Scatter plots (no image)</a:t>
            </a:r>
            <a:endParaRPr lang="en-US" dirty="0" smtClean="0"/>
          </a:p>
          <a:p>
            <a:pPr marL="457200" lvl="1" indent="0">
              <a:buNone/>
            </a:pP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9</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1576388"/>
            <a:ext cx="2867025" cy="2213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600" y="3925320"/>
            <a:ext cx="2693988" cy="180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05387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7561</TotalTime>
  <Words>2051</Words>
  <Application>Microsoft Macintosh PowerPoint</Application>
  <PresentationFormat>On-screen Show (4:3)</PresentationFormat>
  <Paragraphs>243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Lecture 4: BA at the Analytical Level (part 2)</vt:lpstr>
      <vt:lpstr>Ingredients for an Effective Analyst</vt:lpstr>
      <vt:lpstr>Ingredients (cont’d): Analytical Methodologies, Techniques and Tools</vt:lpstr>
      <vt:lpstr>Ingredients (cont’d): Analytical Methodologies, Techniques and Tools</vt:lpstr>
      <vt:lpstr>Ingredients (cont’d): Analytical Methodologies, Techniques and Tools</vt:lpstr>
      <vt:lpstr>Ingredients (cont’d): Analytical Methodologies, Techniques and Tools</vt:lpstr>
      <vt:lpstr>Ingredients (cont’d): Analytical Methodologies, Techniques and Tools</vt:lpstr>
      <vt:lpstr>Ingredients (cont’d): Analytical Methodologies, Techniques and Tools</vt:lpstr>
      <vt:lpstr>Ingredients (cont’d): Analytical Methodologies, Techniques and Tools</vt:lpstr>
      <vt:lpstr>Ingredients (cont’d): Analytical Methodologies, Techniques and Tools</vt:lpstr>
      <vt:lpstr>Ingredients (cont’d): Analytical Methodologies, Techniques and Tools</vt:lpstr>
      <vt:lpstr>Ingredients (cont’d): Analytical Methodologies, Techniques and Tools</vt:lpstr>
      <vt:lpstr>Ingredients (cont’d): Analytical Methodologies, Techniques and Tools</vt:lpstr>
      <vt:lpstr>Ingredients (cont’d): Analytical Methodologies, Techniques and Tools</vt:lpstr>
      <vt:lpstr>Ingredients (cont’d): Analytical Methodologies, Techniques and Tools</vt:lpstr>
      <vt:lpstr>Ingredients (cont’d): Analytical Methodologies, Techniques and Tools</vt:lpstr>
      <vt:lpstr>Ingredients (cont’d): Analytical Methodologies, Techniques and Tools</vt:lpstr>
      <vt:lpstr>Data Science</vt:lpstr>
      <vt:lpstr>Terminology: Data Science</vt:lpstr>
      <vt:lpstr>Terminology: Data Science</vt:lpstr>
      <vt:lpstr>Terminology: Data Science (cont’d)</vt:lpstr>
      <vt:lpstr>Data Mining Process</vt:lpstr>
      <vt:lpstr>Predictive Analytics Process</vt:lpstr>
      <vt:lpstr>Descriptive vs. Predictive Analytics</vt:lpstr>
      <vt:lpstr>From the Text: A Process for Choosing an Analytical Approach</vt:lpstr>
      <vt:lpstr>From the Text: A Process for Choosing an Analytical Approach (cont’d)</vt:lpstr>
      <vt:lpstr>From the Text: A Process for Choosing an Analytical Approach (cont’d)</vt:lpstr>
      <vt:lpstr>From the Text: A Process for Choosing an Analytical Approach (cont’d)</vt:lpstr>
      <vt:lpstr>From the Text: A Process for Choosing an Analytical Approach (cont’d)</vt:lpstr>
      <vt:lpstr>Choosing an Analytical Approach: Statsoft Textbook</vt:lpstr>
      <vt:lpstr>Descriptive Statistical Methods, Lists and Reports</vt:lpstr>
      <vt:lpstr>Descriptive Statistical Methods, Lists and Reports (cont’d)</vt:lpstr>
      <vt:lpstr>Hypothesis-driven Methods</vt:lpstr>
      <vt:lpstr>Data-driven Methods</vt:lpstr>
      <vt:lpstr>Data-driven Methods (cont’d)</vt:lpstr>
      <vt:lpstr>When NOT to Apply Analytics</vt:lpstr>
      <vt:lpstr>Why/When/Where to Apply Analytics</vt:lpstr>
      <vt:lpstr>Why/When/Where to Apply Analytics (cont’d)</vt:lpstr>
      <vt:lpstr>Appendix</vt:lpstr>
    </vt:vector>
  </TitlesOfParts>
  <Company>self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Business Plan</dc:title>
  <dc:creator>Anthony Power</dc:creator>
  <cp:lastModifiedBy>Deepti Deshpande</cp:lastModifiedBy>
  <cp:revision>295</cp:revision>
  <dcterms:created xsi:type="dcterms:W3CDTF">2010-09-20T17:57:11Z</dcterms:created>
  <dcterms:modified xsi:type="dcterms:W3CDTF">2014-10-20T19:32:12Z</dcterms:modified>
</cp:coreProperties>
</file>