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311" r:id="rId2"/>
    <p:sldId id="312" r:id="rId3"/>
    <p:sldId id="338" r:id="rId4"/>
    <p:sldId id="379" r:id="rId5"/>
    <p:sldId id="342" r:id="rId6"/>
    <p:sldId id="380" r:id="rId7"/>
    <p:sldId id="350" r:id="rId8"/>
    <p:sldId id="346" r:id="rId9"/>
    <p:sldId id="357" r:id="rId10"/>
    <p:sldId id="349" r:id="rId11"/>
    <p:sldId id="343" r:id="rId12"/>
    <p:sldId id="344" r:id="rId13"/>
    <p:sldId id="345" r:id="rId14"/>
    <p:sldId id="351" r:id="rId15"/>
    <p:sldId id="352" r:id="rId16"/>
    <p:sldId id="353" r:id="rId17"/>
    <p:sldId id="356" r:id="rId18"/>
    <p:sldId id="322" r:id="rId19"/>
    <p:sldId id="358" r:id="rId20"/>
    <p:sldId id="323" r:id="rId21"/>
    <p:sldId id="359" r:id="rId22"/>
    <p:sldId id="360" r:id="rId23"/>
    <p:sldId id="363" r:id="rId24"/>
    <p:sldId id="364" r:id="rId25"/>
    <p:sldId id="365" r:id="rId26"/>
    <p:sldId id="366" r:id="rId27"/>
    <p:sldId id="367" r:id="rId28"/>
    <p:sldId id="368" r:id="rId29"/>
    <p:sldId id="369" r:id="rId30"/>
    <p:sldId id="370" r:id="rId31"/>
    <p:sldId id="371" r:id="rId32"/>
    <p:sldId id="372" r:id="rId33"/>
    <p:sldId id="374" r:id="rId34"/>
    <p:sldId id="375" r:id="rId35"/>
    <p:sldId id="376" r:id="rId36"/>
    <p:sldId id="377" r:id="rId37"/>
    <p:sldId id="378" r:id="rId38"/>
    <p:sldId id="362" r:id="rId39"/>
    <p:sldId id="313" r:id="rId40"/>
  </p:sldIdLst>
  <p:sldSz cx="9144000" cy="6858000" type="screen4x3"/>
  <p:notesSz cx="7077075" cy="93932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hony Power"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AEB1"/>
    <a:srgbClr val="EB5C5F"/>
    <a:srgbClr val="BB8D49"/>
    <a:srgbClr val="CC0000"/>
    <a:srgbClr val="666666"/>
    <a:srgbClr val="B50000"/>
    <a:srgbClr val="B80000"/>
    <a:srgbClr val="250000"/>
    <a:srgbClr val="2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9" autoAdjust="0"/>
    <p:restoredTop sz="98046" autoAdjust="0"/>
  </p:normalViewPr>
  <p:slideViewPr>
    <p:cSldViewPr snapToGrid="0">
      <p:cViewPr>
        <p:scale>
          <a:sx n="80" d="100"/>
          <a:sy n="80" d="100"/>
        </p:scale>
        <p:origin x="-972" y="72"/>
      </p:cViewPr>
      <p:guideLst>
        <p:guide orient="horz" pos="2160"/>
        <p:guide pos="2880"/>
      </p:guideLst>
    </p:cSldViewPr>
  </p:slideViewPr>
  <p:outlineViewPr>
    <p:cViewPr>
      <p:scale>
        <a:sx n="33" d="100"/>
        <a:sy n="33" d="100"/>
      </p:scale>
      <p:origin x="0" y="59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66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9662"/>
          </a:xfrm>
          <a:prstGeom prst="rect">
            <a:avLst/>
          </a:prstGeom>
        </p:spPr>
        <p:txBody>
          <a:bodyPr vert="horz" lIns="91440" tIns="45720" rIns="91440" bIns="45720" rtlCol="0"/>
          <a:lstStyle>
            <a:lvl1pPr algn="r">
              <a:defRPr sz="1200"/>
            </a:lvl1pPr>
          </a:lstStyle>
          <a:p>
            <a:fld id="{D74C362C-B8EB-FD47-9516-07D42DF4EB3B}" type="datetimeFigureOut">
              <a:rPr lang="en-US" smtClean="0"/>
              <a:pPr/>
              <a:t>10/1/2014</a:t>
            </a:fld>
            <a:endParaRPr lang="en-US" dirty="0"/>
          </a:p>
        </p:txBody>
      </p:sp>
      <p:sp>
        <p:nvSpPr>
          <p:cNvPr id="4" name="Footer Placeholder 3"/>
          <p:cNvSpPr>
            <a:spLocks noGrp="1"/>
          </p:cNvSpPr>
          <p:nvPr>
            <p:ph type="ftr" sz="quarter" idx="2"/>
          </p:nvPr>
        </p:nvSpPr>
        <p:spPr>
          <a:xfrm>
            <a:off x="0" y="8921945"/>
            <a:ext cx="3066733" cy="46966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921945"/>
            <a:ext cx="3066733" cy="469662"/>
          </a:xfrm>
          <a:prstGeom prst="rect">
            <a:avLst/>
          </a:prstGeom>
        </p:spPr>
        <p:txBody>
          <a:bodyPr vert="horz" lIns="91440" tIns="45720" rIns="91440" bIns="45720" rtlCol="0" anchor="b"/>
          <a:lstStyle>
            <a:lvl1pPr algn="r">
              <a:defRPr sz="1200"/>
            </a:lvl1pPr>
          </a:lstStyle>
          <a:p>
            <a:fld id="{D9A1A449-D09B-FB4B-806A-76724AC5FB51}" type="slidenum">
              <a:rPr lang="en-US" smtClean="0"/>
              <a:pPr/>
              <a:t>‹#›</a:t>
            </a:fld>
            <a:endParaRPr lang="en-US" dirty="0"/>
          </a:p>
        </p:txBody>
      </p:sp>
    </p:spTree>
    <p:extLst>
      <p:ext uri="{BB962C8B-B14F-4D97-AF65-F5344CB8AC3E}">
        <p14:creationId xmlns:p14="http://schemas.microsoft.com/office/powerpoint/2010/main" val="35820945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66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08705" y="0"/>
            <a:ext cx="3066733" cy="469662"/>
          </a:xfrm>
          <a:prstGeom prst="rect">
            <a:avLst/>
          </a:prstGeom>
        </p:spPr>
        <p:txBody>
          <a:bodyPr vert="horz" lIns="91440" tIns="45720" rIns="91440" bIns="45720" rtlCol="0"/>
          <a:lstStyle>
            <a:lvl1pPr algn="r">
              <a:defRPr sz="1200"/>
            </a:lvl1pPr>
          </a:lstStyle>
          <a:p>
            <a:fld id="{C4A2F74A-12B1-374E-80C1-2FDEFD7DEBF6}" type="datetimeFigureOut">
              <a:rPr lang="en-US" smtClean="0"/>
              <a:pPr/>
              <a:t>10/1/2014</a:t>
            </a:fld>
            <a:endParaRPr lang="en-US" dirty="0"/>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7708" y="4461788"/>
            <a:ext cx="5661660" cy="422695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21945"/>
            <a:ext cx="3066733" cy="46966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921945"/>
            <a:ext cx="3066733" cy="469662"/>
          </a:xfrm>
          <a:prstGeom prst="rect">
            <a:avLst/>
          </a:prstGeom>
        </p:spPr>
        <p:txBody>
          <a:bodyPr vert="horz" lIns="91440" tIns="45720" rIns="91440" bIns="45720" rtlCol="0" anchor="b"/>
          <a:lstStyle>
            <a:lvl1pPr algn="r">
              <a:defRPr sz="1200"/>
            </a:lvl1pPr>
          </a:lstStyle>
          <a:p>
            <a:fld id="{321CD387-5C10-F04B-A125-F0EA107DEF46}" type="slidenum">
              <a:rPr lang="en-US" smtClean="0"/>
              <a:pPr/>
              <a:t>‹#›</a:t>
            </a:fld>
            <a:endParaRPr lang="en-US" dirty="0"/>
          </a:p>
        </p:txBody>
      </p:sp>
    </p:spTree>
    <p:extLst>
      <p:ext uri="{BB962C8B-B14F-4D97-AF65-F5344CB8AC3E}">
        <p14:creationId xmlns:p14="http://schemas.microsoft.com/office/powerpoint/2010/main" val="3081396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1CD387-5C10-F04B-A125-F0EA107DEF46}" type="slidenum">
              <a:rPr lang="en-US" smtClean="0"/>
              <a:pPr/>
              <a:t>14</a:t>
            </a:fld>
            <a:endParaRPr lang="en-US" dirty="0"/>
          </a:p>
        </p:txBody>
      </p:sp>
    </p:spTree>
    <p:extLst>
      <p:ext uri="{BB962C8B-B14F-4D97-AF65-F5344CB8AC3E}">
        <p14:creationId xmlns:p14="http://schemas.microsoft.com/office/powerpoint/2010/main" val="200884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1CD387-5C10-F04B-A125-F0EA107DEF46}" type="slidenum">
              <a:rPr lang="en-US" smtClean="0"/>
              <a:pPr/>
              <a:t>15</a:t>
            </a:fld>
            <a:endParaRPr lang="en-US" dirty="0"/>
          </a:p>
        </p:txBody>
      </p:sp>
    </p:spTree>
    <p:extLst>
      <p:ext uri="{BB962C8B-B14F-4D97-AF65-F5344CB8AC3E}">
        <p14:creationId xmlns:p14="http://schemas.microsoft.com/office/powerpoint/2010/main" val="36069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1CD387-5C10-F04B-A125-F0EA107DEF46}" type="slidenum">
              <a:rPr lang="en-US" smtClean="0"/>
              <a:pPr/>
              <a:t>16</a:t>
            </a:fld>
            <a:endParaRPr lang="en-US" dirty="0"/>
          </a:p>
        </p:txBody>
      </p:sp>
    </p:spTree>
    <p:extLst>
      <p:ext uri="{BB962C8B-B14F-4D97-AF65-F5344CB8AC3E}">
        <p14:creationId xmlns:p14="http://schemas.microsoft.com/office/powerpoint/2010/main" val="354905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1CD387-5C10-F04B-A125-F0EA107DEF46}" type="slidenum">
              <a:rPr lang="en-US" smtClean="0"/>
              <a:pPr/>
              <a:t>17</a:t>
            </a:fld>
            <a:endParaRPr lang="en-US" dirty="0"/>
          </a:p>
        </p:txBody>
      </p:sp>
    </p:spTree>
    <p:extLst>
      <p:ext uri="{BB962C8B-B14F-4D97-AF65-F5344CB8AC3E}">
        <p14:creationId xmlns:p14="http://schemas.microsoft.com/office/powerpoint/2010/main" val="272156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1CD387-5C10-F04B-A125-F0EA107DEF46}" type="slidenum">
              <a:rPr lang="en-US" smtClean="0"/>
              <a:pPr/>
              <a:t>26</a:t>
            </a:fld>
            <a:endParaRPr lang="en-US" dirty="0"/>
          </a:p>
        </p:txBody>
      </p:sp>
    </p:spTree>
    <p:extLst>
      <p:ext uri="{BB962C8B-B14F-4D97-AF65-F5344CB8AC3E}">
        <p14:creationId xmlns:p14="http://schemas.microsoft.com/office/powerpoint/2010/main" val="56380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1CD387-5C10-F04B-A125-F0EA107DEF46}" type="slidenum">
              <a:rPr lang="en-US" smtClean="0"/>
              <a:pPr/>
              <a:t>27</a:t>
            </a:fld>
            <a:endParaRPr lang="en-US" dirty="0"/>
          </a:p>
        </p:txBody>
      </p:sp>
    </p:spTree>
    <p:extLst>
      <p:ext uri="{BB962C8B-B14F-4D97-AF65-F5344CB8AC3E}">
        <p14:creationId xmlns:p14="http://schemas.microsoft.com/office/powerpoint/2010/main" val="56380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49300" y="4625436"/>
            <a:ext cx="7759700" cy="962563"/>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lgn="ctr">
              <a:defRPr/>
            </a:lvl1pPr>
          </a:lstStyle>
          <a:p>
            <a:fld id="{BF2120F1-9931-5144-8579-2441D6C0DD32}" type="datetime1">
              <a:rPr lang="en-US" smtClean="0"/>
              <a:pPr/>
              <a:t>10/1/2014</a:t>
            </a:fld>
            <a:endParaRPr lang="en-US" dirty="0"/>
          </a:p>
        </p:txBody>
      </p:sp>
      <p:sp>
        <p:nvSpPr>
          <p:cNvPr id="5" name="Footer Placeholder 4"/>
          <p:cNvSpPr>
            <a:spLocks noGrp="1"/>
          </p:cNvSpPr>
          <p:nvPr>
            <p:ph type="ftr" sz="quarter" idx="11"/>
          </p:nvPr>
        </p:nvSpPr>
        <p:spPr/>
        <p:txBody>
          <a:bodyPr/>
          <a:lstStyle>
            <a:lvl1pPr algn="ctr">
              <a:defRPr/>
            </a:lvl1p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B865C6C0-BAA3-C04F-B318-568435D2B33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BA9B1B-521F-F040-A936-9C24B7C3F03A}" type="datetime1">
              <a:rPr lang="en-US" smtClean="0"/>
              <a:pPr/>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00697-3A82-494B-A2A9-9056C0181C76}" type="datetime1">
              <a:rPr lang="en-US" smtClean="0"/>
              <a:pPr/>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D28DF4-C6BF-7F42-B138-795ED59850A4}" type="datetime1">
              <a:rPr lang="en-US" smtClean="0"/>
              <a:pPr/>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2AA17B-7185-6C44-A552-058DC86AD96F}" type="datetime1">
              <a:rPr lang="en-US" smtClean="0"/>
              <a:pPr/>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DFB613-38D3-1149-A0A4-2A57BFB6831E}" type="datetime1">
              <a:rPr lang="en-US" smtClean="0"/>
              <a:pPr/>
              <a:t>10/1/2014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91352F-42AA-1A4A-BD42-9B228A48C236}" type="datetime1">
              <a:rPr lang="en-US" smtClean="0"/>
              <a:pPr/>
              <a:t>10/1/2014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B281E-5358-9348-B9AE-FA8A5F98086C}" type="datetime1">
              <a:rPr lang="en-US" smtClean="0"/>
              <a:pPr/>
              <a:t>10/1/2014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13C27-B94C-214A-AD40-E117D03A6D82}" type="datetime1">
              <a:rPr lang="en-US" smtClean="0"/>
              <a:pPr/>
              <a:t>10/1/2014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1218D-3333-E24A-A5A0-456EBB6100E7}" type="datetime1">
              <a:rPr lang="en-US" smtClean="0"/>
              <a:pPr/>
              <a:t>10/1/2014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4A7FE-19C1-714A-BBBC-D934D8657335}" type="datetime1">
              <a:rPr lang="en-US" smtClean="0"/>
              <a:pPr/>
              <a:t>10/1/2014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5C6C0-BAA3-C04F-B318-568435D2B3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391EC-ACC5-D54E-8D06-C2561D95A2AA}" type="datetime1">
              <a:rPr lang="en-US" smtClean="0"/>
              <a:pPr/>
              <a:t>10/1/2014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5C6C0-BAA3-C04F-B318-568435D2B337}" type="slidenum">
              <a:rPr lang="en-US" smtClean="0"/>
              <a:pPr/>
              <a:t>‹#›</a:t>
            </a:fld>
            <a:endParaRPr lang="en-US" dirty="0"/>
          </a:p>
        </p:txBody>
      </p:sp>
      <p:cxnSp>
        <p:nvCxnSpPr>
          <p:cNvPr id="8" name="Straight Connector 7"/>
          <p:cNvCxnSpPr/>
          <p:nvPr userDrawn="1"/>
        </p:nvCxnSpPr>
        <p:spPr>
          <a:xfrm>
            <a:off x="0" y="6126163"/>
            <a:ext cx="9144000" cy="1588"/>
          </a:xfrm>
          <a:prstGeom prst="line">
            <a:avLst/>
          </a:prstGeom>
          <a:ln>
            <a:solidFill>
              <a:srgbClr val="CC0000"/>
            </a:solidFill>
          </a:ln>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userDrawn="1"/>
        </p:nvCxnSpPr>
        <p:spPr>
          <a:xfrm>
            <a:off x="0" y="1417638"/>
            <a:ext cx="9144000" cy="1588"/>
          </a:xfrm>
          <a:prstGeom prst="line">
            <a:avLst/>
          </a:prstGeom>
          <a:ln>
            <a:solidFill>
              <a:srgbClr val="CC0000"/>
            </a:solidFill>
          </a:ln>
        </p:spPr>
        <p:style>
          <a:lnRef idx="2">
            <a:schemeClr val="accent2"/>
          </a:lnRef>
          <a:fillRef idx="0">
            <a:schemeClr val="accent2"/>
          </a:fillRef>
          <a:effectRef idx="1">
            <a:schemeClr val="accent2"/>
          </a:effectRef>
          <a:fontRef idx="minor">
            <a:schemeClr val="tx1"/>
          </a:fontRef>
        </p:style>
      </p:cxnSp>
      <p:pic>
        <p:nvPicPr>
          <p:cNvPr id="10" name="Picture 9" descr="DESB.png"/>
          <p:cNvPicPr>
            <a:picLocks noChangeAspect="1"/>
          </p:cNvPicPr>
          <p:nvPr userDrawn="1"/>
        </p:nvPicPr>
        <p:blipFill>
          <a:blip r:embed="rId13"/>
          <a:stretch>
            <a:fillRect/>
          </a:stretch>
        </p:blipFill>
        <p:spPr>
          <a:xfrm>
            <a:off x="3493474" y="6260130"/>
            <a:ext cx="2035776" cy="4541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4400" kern="1200">
          <a:solidFill>
            <a:srgbClr val="666666"/>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vimeo.com/90798133"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vimeo.com/9079813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vimeo.com/9079813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vimeo.com/9079813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Lecture 6: BA at the Data Warehouse Level</a:t>
            </a:r>
            <a:endParaRPr lang="en-US" dirty="0"/>
          </a:p>
        </p:txBody>
      </p:sp>
      <p:sp>
        <p:nvSpPr>
          <p:cNvPr id="6" name="Subtitle 5"/>
          <p:cNvSpPr>
            <a:spLocks noGrp="1"/>
          </p:cNvSpPr>
          <p:nvPr>
            <p:ph type="subTitle" idx="1"/>
          </p:nvPr>
        </p:nvSpPr>
        <p:spPr/>
        <p:txBody>
          <a:bodyPr>
            <a:normAutofit fontScale="62500" lnSpcReduction="20000"/>
          </a:bodyPr>
          <a:lstStyle/>
          <a:p>
            <a:pPr algn="ctr"/>
            <a:r>
              <a:rPr lang="en-US" dirty="0" smtClean="0"/>
              <a:t>Prof. Mike Boyle</a:t>
            </a:r>
          </a:p>
          <a:p>
            <a:pPr algn="ctr"/>
            <a:r>
              <a:rPr lang="en-US" dirty="0" smtClean="0"/>
              <a:t>Department of Operations and Information Systems</a:t>
            </a:r>
          </a:p>
          <a:p>
            <a:pPr algn="ctr"/>
            <a:r>
              <a:rPr lang="en-US" dirty="0" smtClean="0"/>
              <a:t>University of Utah</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DW Architecture: Modern DW (i.e. Big Data) Perspective</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10</a:t>
            </a:fld>
            <a:endParaRPr lang="en-US" dirty="0"/>
          </a:p>
        </p:txBody>
      </p:sp>
      <p:sp>
        <p:nvSpPr>
          <p:cNvPr id="5" name="Rectangle 4"/>
          <p:cNvSpPr/>
          <p:nvPr/>
        </p:nvSpPr>
        <p:spPr>
          <a:xfrm>
            <a:off x="510988" y="2635626"/>
            <a:ext cx="1008530"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 Sources</a:t>
            </a:r>
            <a:endParaRPr lang="en-US" dirty="0"/>
          </a:p>
        </p:txBody>
      </p:sp>
      <p:sp>
        <p:nvSpPr>
          <p:cNvPr id="8" name="Rectangle 7"/>
          <p:cNvSpPr/>
          <p:nvPr/>
        </p:nvSpPr>
        <p:spPr>
          <a:xfrm>
            <a:off x="1685364" y="2635626"/>
            <a:ext cx="990601"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Staging Area</a:t>
            </a:r>
            <a:endParaRPr lang="en-US" dirty="0"/>
          </a:p>
        </p:txBody>
      </p:sp>
      <p:sp>
        <p:nvSpPr>
          <p:cNvPr id="9" name="Rectangle 8"/>
          <p:cNvSpPr/>
          <p:nvPr/>
        </p:nvSpPr>
        <p:spPr>
          <a:xfrm>
            <a:off x="2823882" y="2635626"/>
            <a:ext cx="3913093"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 Warehouse</a:t>
            </a:r>
            <a:endParaRPr lang="en-US" dirty="0"/>
          </a:p>
        </p:txBody>
      </p:sp>
      <p:sp>
        <p:nvSpPr>
          <p:cNvPr id="10" name="Rectangle 9"/>
          <p:cNvSpPr/>
          <p:nvPr/>
        </p:nvSpPr>
        <p:spPr>
          <a:xfrm>
            <a:off x="3167622" y="3175595"/>
            <a:ext cx="1456765" cy="658906"/>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Exploratory</a:t>
            </a:r>
          </a:p>
          <a:p>
            <a:pPr algn="ctr"/>
            <a:r>
              <a:rPr lang="en-US" dirty="0" smtClean="0"/>
              <a:t>Area</a:t>
            </a:r>
            <a:endParaRPr lang="en-US" dirty="0"/>
          </a:p>
        </p:txBody>
      </p:sp>
      <p:sp>
        <p:nvSpPr>
          <p:cNvPr id="11" name="Rectangle 10"/>
          <p:cNvSpPr/>
          <p:nvPr/>
        </p:nvSpPr>
        <p:spPr>
          <a:xfrm>
            <a:off x="4913494" y="3175595"/>
            <a:ext cx="1456765" cy="658906"/>
          </a:xfrm>
          <a:prstGeom prst="rect">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en-US" dirty="0" smtClean="0"/>
              <a:t>Traditional</a:t>
            </a:r>
          </a:p>
          <a:p>
            <a:pPr algn="ctr"/>
            <a:r>
              <a:rPr lang="en-US" dirty="0" smtClean="0"/>
              <a:t>Area</a:t>
            </a:r>
            <a:endParaRPr lang="en-US" dirty="0"/>
          </a:p>
        </p:txBody>
      </p:sp>
      <p:sp>
        <p:nvSpPr>
          <p:cNvPr id="12" name="Rectangle 11"/>
          <p:cNvSpPr/>
          <p:nvPr/>
        </p:nvSpPr>
        <p:spPr>
          <a:xfrm>
            <a:off x="510987" y="4213412"/>
            <a:ext cx="7205383" cy="528918"/>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dirty="0" smtClean="0"/>
              <a:t>Processing and Storage</a:t>
            </a:r>
            <a:endParaRPr lang="en-US" dirty="0"/>
          </a:p>
        </p:txBody>
      </p:sp>
      <p:sp>
        <p:nvSpPr>
          <p:cNvPr id="13" name="Rectangle 12"/>
          <p:cNvSpPr/>
          <p:nvPr/>
        </p:nvSpPr>
        <p:spPr>
          <a:xfrm>
            <a:off x="6871446" y="2653556"/>
            <a:ext cx="844923"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BI Portal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522" y="1847451"/>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1780" y="3733940"/>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8189258" y="4486830"/>
            <a:ext cx="943532" cy="461665"/>
          </a:xfrm>
          <a:prstGeom prst="rect">
            <a:avLst/>
          </a:prstGeom>
          <a:noFill/>
        </p:spPr>
        <p:txBody>
          <a:bodyPr wrap="square" rtlCol="0">
            <a:spAutoFit/>
          </a:bodyPr>
          <a:lstStyle/>
          <a:p>
            <a:pPr algn="ctr"/>
            <a:r>
              <a:rPr lang="en-US" sz="1200" dirty="0" smtClean="0"/>
              <a:t>Business Users</a:t>
            </a:r>
            <a:endParaRPr lang="en-US" sz="1200" dirty="0"/>
          </a:p>
        </p:txBody>
      </p:sp>
      <p:sp>
        <p:nvSpPr>
          <p:cNvPr id="18" name="TextBox 17"/>
          <p:cNvSpPr txBox="1"/>
          <p:nvPr/>
        </p:nvSpPr>
        <p:spPr>
          <a:xfrm>
            <a:off x="8029855" y="2479165"/>
            <a:ext cx="943532" cy="646331"/>
          </a:xfrm>
          <a:prstGeom prst="rect">
            <a:avLst/>
          </a:prstGeom>
          <a:noFill/>
        </p:spPr>
        <p:txBody>
          <a:bodyPr wrap="square" rtlCol="0">
            <a:spAutoFit/>
          </a:bodyPr>
          <a:lstStyle/>
          <a:p>
            <a:pPr algn="ctr"/>
            <a:r>
              <a:rPr lang="en-US" sz="1200" dirty="0" smtClean="0"/>
              <a:t>Data Scientists / Analysts</a:t>
            </a:r>
            <a:endParaRPr lang="en-US" sz="1200" dirty="0"/>
          </a:p>
        </p:txBody>
      </p:sp>
      <p:cxnSp>
        <p:nvCxnSpPr>
          <p:cNvPr id="17" name="Straight Arrow Connector 16"/>
          <p:cNvCxnSpPr>
            <a:stCxn id="13" idx="3"/>
            <a:endCxn id="16" idx="1"/>
          </p:cNvCxnSpPr>
          <p:nvPr/>
        </p:nvCxnSpPr>
        <p:spPr>
          <a:xfrm>
            <a:off x="7716369" y="3366249"/>
            <a:ext cx="705411" cy="67682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025" name="Elbow Connector 1024"/>
          <p:cNvCxnSpPr>
            <a:stCxn id="5" idx="0"/>
            <a:endCxn id="1027" idx="1"/>
          </p:cNvCxnSpPr>
          <p:nvPr/>
        </p:nvCxnSpPr>
        <p:spPr>
          <a:xfrm rot="5400000" flipH="1" flipV="1">
            <a:off x="4384867" y="-1213028"/>
            <a:ext cx="479040" cy="7218269"/>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8" name="Elbow Connector 37"/>
          <p:cNvCxnSpPr>
            <a:stCxn id="10" idx="0"/>
            <a:endCxn id="1027" idx="1"/>
          </p:cNvCxnSpPr>
          <p:nvPr/>
        </p:nvCxnSpPr>
        <p:spPr>
          <a:xfrm rot="5400000" flipH="1" flipV="1">
            <a:off x="5555259" y="497333"/>
            <a:ext cx="1019009" cy="4337517"/>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2" name="Elbow Connector 41"/>
          <p:cNvCxnSpPr>
            <a:stCxn id="11" idx="0"/>
            <a:endCxn id="1027" idx="1"/>
          </p:cNvCxnSpPr>
          <p:nvPr/>
        </p:nvCxnSpPr>
        <p:spPr>
          <a:xfrm rot="5400000" flipH="1" flipV="1">
            <a:off x="6428195" y="1370269"/>
            <a:ext cx="1019009" cy="2591645"/>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1027" idx="1"/>
            <a:endCxn id="13" idx="3"/>
          </p:cNvCxnSpPr>
          <p:nvPr/>
        </p:nvCxnSpPr>
        <p:spPr>
          <a:xfrm flipH="1">
            <a:off x="7716369" y="2156586"/>
            <a:ext cx="517153" cy="120966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048" name="Right Arrow 1047"/>
          <p:cNvSpPr/>
          <p:nvPr/>
        </p:nvSpPr>
        <p:spPr>
          <a:xfrm>
            <a:off x="1425389" y="2729758"/>
            <a:ext cx="416858" cy="4527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Right Arrow 59"/>
          <p:cNvSpPr/>
          <p:nvPr/>
        </p:nvSpPr>
        <p:spPr>
          <a:xfrm>
            <a:off x="2614052" y="2765614"/>
            <a:ext cx="416858" cy="4527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49" name="Left-Right Arrow 1048"/>
          <p:cNvSpPr/>
          <p:nvPr/>
        </p:nvSpPr>
        <p:spPr>
          <a:xfrm>
            <a:off x="6239436" y="3274564"/>
            <a:ext cx="847164" cy="479187"/>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6" name="Rectangle 65"/>
          <p:cNvSpPr/>
          <p:nvPr/>
        </p:nvSpPr>
        <p:spPr>
          <a:xfrm>
            <a:off x="510988" y="4899190"/>
            <a:ext cx="7205383" cy="528918"/>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dirty="0" smtClean="0"/>
              <a:t>Data Governance</a:t>
            </a:r>
            <a:endParaRPr lang="en-US" dirty="0"/>
          </a:p>
        </p:txBody>
      </p:sp>
    </p:spTree>
    <p:extLst>
      <p:ext uri="{BB962C8B-B14F-4D97-AF65-F5344CB8AC3E}">
        <p14:creationId xmlns:p14="http://schemas.microsoft.com/office/powerpoint/2010/main" val="1982469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DW?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3">
                    <a:lumMod val="75000"/>
                  </a:schemeClr>
                </a:solidFill>
              </a:rPr>
              <a:t>BA pillar: </a:t>
            </a:r>
            <a:r>
              <a:rPr lang="en-US" dirty="0">
                <a:solidFill>
                  <a:schemeClr val="accent3">
                    <a:lumMod val="75000"/>
                  </a:schemeClr>
                </a:solidFill>
              </a:rPr>
              <a:t>Information Management</a:t>
            </a:r>
            <a:r>
              <a:rPr lang="en-US" dirty="0"/>
              <a:t> </a:t>
            </a:r>
            <a:r>
              <a:rPr lang="en-US" dirty="0" smtClean="0"/>
              <a:t>challenges</a:t>
            </a:r>
          </a:p>
          <a:p>
            <a:pPr lvl="1"/>
            <a:r>
              <a:rPr lang="en-US" dirty="0" smtClean="0"/>
              <a:t>Concept: drowning in data, thirsty for knowledge</a:t>
            </a:r>
          </a:p>
          <a:p>
            <a:pPr lvl="2"/>
            <a:r>
              <a:rPr lang="en-US" dirty="0"/>
              <a:t>Data quality</a:t>
            </a:r>
          </a:p>
          <a:p>
            <a:pPr lvl="3"/>
            <a:r>
              <a:rPr lang="en-US" dirty="0"/>
              <a:t>E.g., solution: extract transform and load (ETL) process(</a:t>
            </a:r>
            <a:r>
              <a:rPr lang="en-US" dirty="0" err="1"/>
              <a:t>es</a:t>
            </a:r>
            <a:r>
              <a:rPr lang="en-US" dirty="0"/>
              <a:t>) can address some data quality </a:t>
            </a:r>
            <a:r>
              <a:rPr lang="en-US" dirty="0" smtClean="0"/>
              <a:t>issues</a:t>
            </a:r>
          </a:p>
          <a:p>
            <a:pPr lvl="2"/>
            <a:r>
              <a:rPr lang="en-US" dirty="0" smtClean="0"/>
              <a:t>Query complexity</a:t>
            </a:r>
          </a:p>
          <a:p>
            <a:pPr lvl="3"/>
            <a:r>
              <a:rPr lang="en-US" dirty="0" smtClean="0"/>
              <a:t>E.g., queries against transactional databases are generally more complex (i.e. take more time to write, run and have higher rates of errors) compared to those against DWs</a:t>
            </a:r>
          </a:p>
          <a:p>
            <a:pPr lvl="2"/>
            <a:r>
              <a:rPr lang="en-US" dirty="0" smtClean="0"/>
              <a:t>Inconsistent data formats</a:t>
            </a:r>
          </a:p>
          <a:p>
            <a:pPr lvl="3"/>
            <a:r>
              <a:rPr lang="en-US" dirty="0" smtClean="0"/>
              <a:t>E.g., customer has different formats across two (2) different operational systems</a:t>
            </a:r>
          </a:p>
          <a:p>
            <a:pPr lvl="2"/>
            <a:r>
              <a:rPr lang="en-US" dirty="0" smtClean="0"/>
              <a:t>Data governance</a:t>
            </a:r>
          </a:p>
          <a:p>
            <a:pPr lvl="3"/>
            <a:r>
              <a:rPr lang="en-US" dirty="0" smtClean="0"/>
              <a:t>E.g., who can see what data? how long are data stored?</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11</a:t>
            </a:fld>
            <a:endParaRPr lang="en-US" dirty="0"/>
          </a:p>
        </p:txBody>
      </p:sp>
    </p:spTree>
    <p:extLst>
      <p:ext uri="{BB962C8B-B14F-4D97-AF65-F5344CB8AC3E}">
        <p14:creationId xmlns:p14="http://schemas.microsoft.com/office/powerpoint/2010/main" val="2930602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DW?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accent3">
                    <a:lumMod val="75000"/>
                  </a:schemeClr>
                </a:solidFill>
              </a:rPr>
              <a:t>BA pillar: Analysis </a:t>
            </a:r>
            <a:r>
              <a:rPr lang="en-US" dirty="0" smtClean="0"/>
              <a:t>challenges</a:t>
            </a:r>
          </a:p>
          <a:p>
            <a:pPr lvl="1"/>
            <a:r>
              <a:rPr lang="en-US" dirty="0" smtClean="0"/>
              <a:t>Concept: drowning in data, thirsty for knowledge (cont’d)</a:t>
            </a:r>
          </a:p>
          <a:p>
            <a:pPr lvl="2"/>
            <a:r>
              <a:rPr lang="en-US" dirty="0"/>
              <a:t>Data accessibility</a:t>
            </a:r>
          </a:p>
          <a:p>
            <a:pPr lvl="3"/>
            <a:r>
              <a:rPr lang="en-US" dirty="0"/>
              <a:t>E.g., need to put in a data request to an engineer or specialized analyst and </a:t>
            </a:r>
            <a:r>
              <a:rPr lang="en-US" dirty="0" smtClean="0"/>
              <a:t>wait</a:t>
            </a:r>
          </a:p>
          <a:p>
            <a:pPr lvl="2"/>
            <a:r>
              <a:rPr lang="en-US" dirty="0"/>
              <a:t>Query performance</a:t>
            </a:r>
          </a:p>
          <a:p>
            <a:pPr lvl="3"/>
            <a:r>
              <a:rPr lang="en-US" dirty="0"/>
              <a:t>E.g. need data returned at the “speed of thought” to support a natural human analytical </a:t>
            </a:r>
            <a:r>
              <a:rPr lang="en-US" dirty="0" smtClean="0"/>
              <a:t>process</a:t>
            </a:r>
          </a:p>
          <a:p>
            <a:pPr lvl="2"/>
            <a:r>
              <a:rPr lang="en-US" dirty="0" smtClean="0"/>
              <a:t>Data overload</a:t>
            </a:r>
          </a:p>
          <a:p>
            <a:pPr lvl="3"/>
            <a:r>
              <a:rPr lang="en-US" dirty="0" smtClean="0"/>
              <a:t>E.g., solution: provide view of only what is needed for given analytical process</a:t>
            </a:r>
          </a:p>
          <a:p>
            <a:pPr lvl="2"/>
            <a:r>
              <a:rPr lang="en-US" dirty="0" smtClean="0"/>
              <a:t>Ability to segment</a:t>
            </a:r>
          </a:p>
          <a:p>
            <a:pPr lvl="3"/>
            <a:r>
              <a:rPr lang="en-US" dirty="0" smtClean="0"/>
              <a:t>E.g., need ability to “slice and dice” data to support human analytical sub-process of analysis through comparison</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12</a:t>
            </a:fld>
            <a:endParaRPr lang="en-US" dirty="0"/>
          </a:p>
        </p:txBody>
      </p:sp>
    </p:spTree>
    <p:extLst>
      <p:ext uri="{BB962C8B-B14F-4D97-AF65-F5344CB8AC3E}">
        <p14:creationId xmlns:p14="http://schemas.microsoft.com/office/powerpoint/2010/main" val="1350038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a DW? (cont’d)</a:t>
            </a:r>
            <a:endParaRPr lang="en-US" dirty="0"/>
          </a:p>
        </p:txBody>
      </p:sp>
      <p:sp>
        <p:nvSpPr>
          <p:cNvPr id="3" name="Content Placeholder 2"/>
          <p:cNvSpPr>
            <a:spLocks noGrp="1"/>
          </p:cNvSpPr>
          <p:nvPr>
            <p:ph idx="1"/>
          </p:nvPr>
        </p:nvSpPr>
        <p:spPr>
          <a:xfrm>
            <a:off x="457200" y="1520689"/>
            <a:ext cx="8229600" cy="4267200"/>
          </a:xfrm>
        </p:spPr>
        <p:txBody>
          <a:bodyPr>
            <a:normAutofit fontScale="92500"/>
          </a:bodyPr>
          <a:lstStyle/>
          <a:p>
            <a:r>
              <a:rPr lang="en-US" dirty="0" smtClean="0">
                <a:solidFill>
                  <a:schemeClr val="accent3">
                    <a:lumMod val="75000"/>
                  </a:schemeClr>
                </a:solidFill>
              </a:rPr>
              <a:t>BA pillar: Culture/Leadership </a:t>
            </a:r>
            <a:r>
              <a:rPr lang="en-US" dirty="0" smtClean="0"/>
              <a:t>challenges</a:t>
            </a:r>
          </a:p>
          <a:p>
            <a:pPr lvl="1"/>
            <a:r>
              <a:rPr lang="en-US" dirty="0" smtClean="0"/>
              <a:t>Concept: Imperative to become relatively more data-driven in decision-making due to competitive pressure</a:t>
            </a:r>
            <a:endParaRPr lang="en-US" dirty="0"/>
          </a:p>
          <a:p>
            <a:pPr lvl="2"/>
            <a:r>
              <a:rPr lang="en-US" dirty="0"/>
              <a:t>E.g., did the VP for Marketing decide on the advertising budgets for branches in the SW region based on their sales performances over the last five years?  Or based on some other criteria</a:t>
            </a:r>
            <a:r>
              <a:rPr lang="en-US" dirty="0" smtClean="0"/>
              <a:t>?</a:t>
            </a:r>
          </a:p>
          <a:p>
            <a:pPr lvl="2"/>
            <a:r>
              <a:rPr lang="en-US" dirty="0" smtClean="0"/>
              <a:t>A </a:t>
            </a:r>
            <a:r>
              <a:rPr lang="en-US" dirty="0"/>
              <a:t>recent study of corporations across a variety of geographies and industries (</a:t>
            </a:r>
            <a:r>
              <a:rPr lang="en-US" dirty="0" err="1"/>
              <a:t>LaValle</a:t>
            </a:r>
            <a:r>
              <a:rPr lang="en-US" dirty="0"/>
              <a:t> et al 2011) concluded that “top-performing organizations are twice as likely to apply analytics to activities</a:t>
            </a:r>
            <a:r>
              <a:rPr lang="en-US" dirty="0" smtClean="0"/>
              <a:t>.”*</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13</a:t>
            </a:fld>
            <a:endParaRPr lang="en-US" dirty="0"/>
          </a:p>
        </p:txBody>
      </p:sp>
      <p:sp>
        <p:nvSpPr>
          <p:cNvPr id="5" name="Rectangle 4"/>
          <p:cNvSpPr/>
          <p:nvPr/>
        </p:nvSpPr>
        <p:spPr>
          <a:xfrm>
            <a:off x="533400" y="5867400"/>
            <a:ext cx="8077200" cy="276999"/>
          </a:xfrm>
          <a:prstGeom prst="rect">
            <a:avLst/>
          </a:prstGeom>
        </p:spPr>
        <p:txBody>
          <a:bodyPr wrap="square">
            <a:spAutoFit/>
          </a:bodyPr>
          <a:lstStyle/>
          <a:p>
            <a:pPr lvl="1"/>
            <a:r>
              <a:rPr lang="en-US" sz="1200" dirty="0" smtClean="0"/>
              <a:t>*</a:t>
            </a:r>
            <a:r>
              <a:rPr lang="en-US" sz="1200" dirty="0" err="1" smtClean="0"/>
              <a:t>LaValle</a:t>
            </a:r>
            <a:r>
              <a:rPr lang="en-US" sz="1200" dirty="0" smtClean="0"/>
              <a:t> et al, </a:t>
            </a:r>
            <a:r>
              <a:rPr lang="ja-JP" altLang="en-US" sz="1200" dirty="0" smtClean="0"/>
              <a:t>“</a:t>
            </a:r>
            <a:r>
              <a:rPr lang="en-US" altLang="ja-JP" sz="1200" dirty="0" smtClean="0"/>
              <a:t>Big Data, Analytics and the Path From Insights to Value</a:t>
            </a:r>
            <a:r>
              <a:rPr lang="ja-JP" altLang="en-US" sz="1200" dirty="0" smtClean="0"/>
              <a:t>”</a:t>
            </a:r>
            <a:r>
              <a:rPr lang="en-US" sz="1200" dirty="0" smtClean="0"/>
              <a:t> MIT Sloan Management Review (2011)</a:t>
            </a:r>
            <a:endParaRPr lang="en-US" sz="1200" dirty="0"/>
          </a:p>
        </p:txBody>
      </p:sp>
    </p:spTree>
    <p:extLst>
      <p:ext uri="{BB962C8B-B14F-4D97-AF65-F5344CB8AC3E}">
        <p14:creationId xmlns:p14="http://schemas.microsoft.com/office/powerpoint/2010/main" val="679659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 Feasibility: Analysis</a:t>
            </a:r>
            <a:endParaRPr lang="en-US" dirty="0"/>
          </a:p>
        </p:txBody>
      </p:sp>
      <p:sp>
        <p:nvSpPr>
          <p:cNvPr id="3" name="Content Placeholder 2"/>
          <p:cNvSpPr>
            <a:spLocks noGrp="1"/>
          </p:cNvSpPr>
          <p:nvPr>
            <p:ph idx="1"/>
          </p:nvPr>
        </p:nvSpPr>
        <p:spPr/>
        <p:txBody>
          <a:bodyPr/>
          <a:lstStyle/>
          <a:p>
            <a:r>
              <a:rPr lang="en-US" dirty="0" smtClean="0"/>
              <a:t>Guides </a:t>
            </a:r>
            <a:r>
              <a:rPr lang="en-US" dirty="0"/>
              <a:t>organization </a:t>
            </a:r>
            <a:r>
              <a:rPr lang="en-US" dirty="0" smtClean="0"/>
              <a:t>in </a:t>
            </a:r>
            <a:r>
              <a:rPr lang="en-US" dirty="0"/>
              <a:t>determining whether to proceed with a </a:t>
            </a:r>
            <a:r>
              <a:rPr lang="en-US" dirty="0" smtClean="0"/>
              <a:t>DW </a:t>
            </a:r>
            <a:r>
              <a:rPr lang="en-US" dirty="0"/>
              <a:t>project</a:t>
            </a:r>
          </a:p>
          <a:p>
            <a:r>
              <a:rPr lang="en-US" dirty="0"/>
              <a:t>Identifies the </a:t>
            </a:r>
            <a:r>
              <a:rPr lang="en-US" dirty="0" smtClean="0"/>
              <a:t>project </a:t>
            </a:r>
            <a:r>
              <a:rPr lang="en-US" dirty="0"/>
              <a:t>risks that </a:t>
            </a:r>
            <a:r>
              <a:rPr lang="en-US" dirty="0" smtClean="0"/>
              <a:t>should be </a:t>
            </a:r>
            <a:r>
              <a:rPr lang="en-US" dirty="0"/>
              <a:t>addressed if the project is approved</a:t>
            </a:r>
          </a:p>
          <a:p>
            <a:r>
              <a:rPr lang="en-US" dirty="0"/>
              <a:t>Major components:</a:t>
            </a:r>
          </a:p>
          <a:p>
            <a:pPr lvl="1"/>
            <a:r>
              <a:rPr lang="en-US" dirty="0"/>
              <a:t>Technical feasibility</a:t>
            </a:r>
          </a:p>
          <a:p>
            <a:pPr lvl="1"/>
            <a:r>
              <a:rPr lang="en-US" dirty="0"/>
              <a:t>Economic feasibility</a:t>
            </a:r>
          </a:p>
          <a:p>
            <a:pPr lvl="1"/>
            <a:r>
              <a:rPr lang="en-US" dirty="0"/>
              <a:t>Organizational feasibility</a:t>
            </a:r>
          </a:p>
        </p:txBody>
      </p:sp>
      <p:sp>
        <p:nvSpPr>
          <p:cNvPr id="4" name="Slide Number Placeholder 3"/>
          <p:cNvSpPr>
            <a:spLocks noGrp="1"/>
          </p:cNvSpPr>
          <p:nvPr>
            <p:ph type="sldNum" sz="quarter" idx="12"/>
          </p:nvPr>
        </p:nvSpPr>
        <p:spPr/>
        <p:txBody>
          <a:bodyPr/>
          <a:lstStyle/>
          <a:p>
            <a:fld id="{B865C6C0-BAA3-C04F-B318-568435D2B337}" type="slidenum">
              <a:rPr lang="en-US" smtClean="0"/>
              <a:pPr/>
              <a:t>14</a:t>
            </a:fld>
            <a:endParaRPr lang="en-US" dirty="0"/>
          </a:p>
        </p:txBody>
      </p:sp>
    </p:spTree>
    <p:extLst>
      <p:ext uri="{BB962C8B-B14F-4D97-AF65-F5344CB8AC3E}">
        <p14:creationId xmlns:p14="http://schemas.microsoft.com/office/powerpoint/2010/main" val="274090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DW Feasibility: Technical</a:t>
            </a:r>
            <a:endParaRPr lang="en-US" dirty="0"/>
          </a:p>
        </p:txBody>
      </p:sp>
      <p:sp>
        <p:nvSpPr>
          <p:cNvPr id="3" name="Content Placeholder 2"/>
          <p:cNvSpPr>
            <a:spLocks noGrp="1"/>
          </p:cNvSpPr>
          <p:nvPr>
            <p:ph idx="1"/>
          </p:nvPr>
        </p:nvSpPr>
        <p:spPr/>
        <p:txBody>
          <a:bodyPr>
            <a:normAutofit lnSpcReduction="10000"/>
          </a:bodyPr>
          <a:lstStyle/>
          <a:p>
            <a:r>
              <a:rPr lang="en-US" dirty="0" smtClean="0"/>
              <a:t>Main question: </a:t>
            </a:r>
            <a:r>
              <a:rPr lang="en-US" dirty="0" smtClean="0">
                <a:solidFill>
                  <a:schemeClr val="accent3">
                    <a:lumMod val="75000"/>
                  </a:schemeClr>
                </a:solidFill>
              </a:rPr>
              <a:t>Can we build it?</a:t>
            </a:r>
          </a:p>
          <a:p>
            <a:r>
              <a:rPr lang="en-US" dirty="0" smtClean="0"/>
              <a:t>Sources of risk (some, not all):</a:t>
            </a:r>
          </a:p>
          <a:p>
            <a:pPr lvl="1"/>
            <a:r>
              <a:rPr lang="en-US" dirty="0" smtClean="0"/>
              <a:t>Low familiarity</a:t>
            </a:r>
          </a:p>
          <a:p>
            <a:pPr lvl="2"/>
            <a:r>
              <a:rPr lang="en-US" dirty="0" smtClean="0"/>
              <a:t>Domain</a:t>
            </a:r>
          </a:p>
          <a:p>
            <a:pPr lvl="3"/>
            <a:r>
              <a:rPr lang="en-US" dirty="0" smtClean="0"/>
              <a:t>E.g</a:t>
            </a:r>
            <a:r>
              <a:rPr lang="en-US" dirty="0"/>
              <a:t>., a Customer DW requires developers familiar with marketing terms and </a:t>
            </a:r>
            <a:r>
              <a:rPr lang="en-US" dirty="0" smtClean="0"/>
              <a:t>processes</a:t>
            </a:r>
          </a:p>
          <a:p>
            <a:pPr lvl="2"/>
            <a:r>
              <a:rPr lang="en-US" dirty="0" smtClean="0"/>
              <a:t>Technology</a:t>
            </a:r>
          </a:p>
          <a:p>
            <a:pPr lvl="3"/>
            <a:r>
              <a:rPr lang="en-US" dirty="0" smtClean="0"/>
              <a:t>E.g., Cutting </a:t>
            </a:r>
            <a:r>
              <a:rPr lang="en-US" dirty="0"/>
              <a:t>edge/new technology vs. familiar </a:t>
            </a:r>
            <a:r>
              <a:rPr lang="en-US" dirty="0" smtClean="0"/>
              <a:t>technology</a:t>
            </a:r>
            <a:endParaRPr lang="en-US" dirty="0"/>
          </a:p>
          <a:p>
            <a:pPr lvl="1"/>
            <a:r>
              <a:rPr lang="en-US" dirty="0" smtClean="0"/>
              <a:t>Large projects sizes</a:t>
            </a:r>
          </a:p>
          <a:p>
            <a:pPr lvl="1"/>
            <a:r>
              <a:rPr lang="en-US" dirty="0" smtClean="0"/>
              <a:t>Complex integrations with existing systems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15</a:t>
            </a:fld>
            <a:endParaRPr lang="en-US" dirty="0"/>
          </a:p>
        </p:txBody>
      </p:sp>
    </p:spTree>
    <p:extLst>
      <p:ext uri="{BB962C8B-B14F-4D97-AF65-F5344CB8AC3E}">
        <p14:creationId xmlns:p14="http://schemas.microsoft.com/office/powerpoint/2010/main" val="1207022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DW Feasibility: Economic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Main question: </a:t>
            </a:r>
            <a:r>
              <a:rPr lang="en-US" dirty="0" smtClean="0">
                <a:solidFill>
                  <a:schemeClr val="accent3">
                    <a:lumMod val="75000"/>
                  </a:schemeClr>
                </a:solidFill>
              </a:rPr>
              <a:t>Should we build it?</a:t>
            </a:r>
          </a:p>
          <a:p>
            <a:r>
              <a:rPr lang="en-US" dirty="0" smtClean="0"/>
              <a:t>Costs:</a:t>
            </a:r>
          </a:p>
          <a:p>
            <a:pPr lvl="1"/>
            <a:r>
              <a:rPr lang="en-US" dirty="0" smtClean="0"/>
              <a:t>Development costs are one-time</a:t>
            </a:r>
            <a:endParaRPr lang="en-US" dirty="0"/>
          </a:p>
          <a:p>
            <a:pPr lvl="1"/>
            <a:r>
              <a:rPr lang="en-US" dirty="0"/>
              <a:t>Annual operating </a:t>
            </a:r>
            <a:r>
              <a:rPr lang="en-US" dirty="0" smtClean="0"/>
              <a:t>costs are on-going</a:t>
            </a:r>
            <a:endParaRPr lang="en-US" dirty="0"/>
          </a:p>
          <a:p>
            <a:r>
              <a:rPr lang="en-US" dirty="0" smtClean="0"/>
              <a:t>Benefits:</a:t>
            </a:r>
          </a:p>
          <a:p>
            <a:pPr lvl="1"/>
            <a:r>
              <a:rPr lang="en-US" dirty="0" smtClean="0"/>
              <a:t>Tangible benefits</a:t>
            </a:r>
          </a:p>
          <a:p>
            <a:pPr lvl="2"/>
            <a:r>
              <a:rPr lang="en-US" dirty="0" smtClean="0"/>
              <a:t>E.g. cost savings, revenue increases</a:t>
            </a:r>
            <a:endParaRPr lang="en-US" dirty="0"/>
          </a:p>
          <a:p>
            <a:pPr lvl="1"/>
            <a:r>
              <a:rPr lang="en-US" dirty="0"/>
              <a:t>Intangible </a:t>
            </a:r>
            <a:r>
              <a:rPr lang="en-US" dirty="0" smtClean="0"/>
              <a:t>benefits</a:t>
            </a:r>
          </a:p>
          <a:p>
            <a:pPr lvl="2"/>
            <a:r>
              <a:rPr lang="en-US" dirty="0"/>
              <a:t>D</a:t>
            </a:r>
            <a:r>
              <a:rPr lang="en-US" dirty="0" smtClean="0"/>
              <a:t>ifficult </a:t>
            </a:r>
            <a:r>
              <a:rPr lang="en-US" dirty="0"/>
              <a:t>to measure in $ amount  (e.g. people </a:t>
            </a:r>
            <a:r>
              <a:rPr lang="en-US" dirty="0" smtClean="0"/>
              <a:t>are relatively more data-driven and therefore making better decisions)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16</a:t>
            </a:fld>
            <a:endParaRPr lang="en-US" dirty="0"/>
          </a:p>
        </p:txBody>
      </p:sp>
    </p:spTree>
    <p:extLst>
      <p:ext uri="{BB962C8B-B14F-4D97-AF65-F5344CB8AC3E}">
        <p14:creationId xmlns:p14="http://schemas.microsoft.com/office/powerpoint/2010/main" val="946803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DW Feasibility: Organizational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Main question: </a:t>
            </a:r>
            <a:r>
              <a:rPr lang="en-US" dirty="0" smtClean="0">
                <a:solidFill>
                  <a:schemeClr val="accent3">
                    <a:lumMod val="75000"/>
                  </a:schemeClr>
                </a:solidFill>
              </a:rPr>
              <a:t>If we build it, will they come?</a:t>
            </a:r>
          </a:p>
          <a:p>
            <a:r>
              <a:rPr lang="en-US" dirty="0"/>
              <a:t>Is the </a:t>
            </a:r>
            <a:r>
              <a:rPr lang="en-US" dirty="0" smtClean="0"/>
              <a:t>DW </a:t>
            </a:r>
            <a:r>
              <a:rPr lang="en-US" dirty="0"/>
              <a:t>project </a:t>
            </a:r>
            <a:r>
              <a:rPr lang="en-US" dirty="0" smtClean="0"/>
              <a:t>aligned with </a:t>
            </a:r>
            <a:r>
              <a:rPr lang="en-US" dirty="0"/>
              <a:t>our </a:t>
            </a:r>
            <a:r>
              <a:rPr lang="en-US" dirty="0" smtClean="0"/>
              <a:t>business strategy?</a:t>
            </a:r>
            <a:endParaRPr lang="en-US" dirty="0"/>
          </a:p>
          <a:p>
            <a:pPr lvl="1"/>
            <a:r>
              <a:rPr lang="en-US" dirty="0"/>
              <a:t>E.g., Customer DW for Marriott</a:t>
            </a:r>
          </a:p>
          <a:p>
            <a:pPr lvl="1"/>
            <a:r>
              <a:rPr lang="en-US" dirty="0" smtClean="0"/>
              <a:t>E.g</a:t>
            </a:r>
            <a:r>
              <a:rPr lang="en-US" dirty="0"/>
              <a:t>., Inventory management DW for </a:t>
            </a:r>
            <a:r>
              <a:rPr lang="en-US" dirty="0" smtClean="0"/>
              <a:t>Amazon</a:t>
            </a:r>
            <a:endParaRPr lang="en-US" dirty="0"/>
          </a:p>
          <a:p>
            <a:r>
              <a:rPr lang="en-US" dirty="0"/>
              <a:t>Stakeholders</a:t>
            </a:r>
          </a:p>
          <a:p>
            <a:pPr lvl="1"/>
            <a:r>
              <a:rPr lang="en-US" dirty="0"/>
              <a:t>Is there senior management support? (critical success factor #1)</a:t>
            </a:r>
          </a:p>
          <a:p>
            <a:pPr lvl="1"/>
            <a:r>
              <a:rPr lang="en-US" dirty="0" smtClean="0"/>
              <a:t>Is there user engagement? (critical success factor #2)</a:t>
            </a:r>
          </a:p>
          <a:p>
            <a:pPr lvl="1"/>
            <a:r>
              <a:rPr lang="en-US" dirty="0" smtClean="0"/>
              <a:t>Is there a project champion?  What is their role?</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17</a:t>
            </a:fld>
            <a:endParaRPr lang="en-US" dirty="0"/>
          </a:p>
        </p:txBody>
      </p:sp>
    </p:spTree>
    <p:extLst>
      <p:ext uri="{BB962C8B-B14F-4D97-AF65-F5344CB8AC3E}">
        <p14:creationId xmlns:p14="http://schemas.microsoft.com/office/powerpoint/2010/main" val="607065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DW Access and Usage: Traditional DW</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18</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733172" y="1593011"/>
            <a:ext cx="7423855" cy="4431545"/>
          </a:xfrm>
          <a:prstGeom prst="rect">
            <a:avLst/>
          </a:prstGeom>
          <a:ln>
            <a:noFill/>
          </a:ln>
          <a:effectLst>
            <a:outerShdw blurRad="190500" algn="tl" rotWithShape="0">
              <a:srgbClr val="000000">
                <a:alpha val="70000"/>
              </a:srgbClr>
            </a:outerShdw>
          </a:effectLst>
        </p:spPr>
      </p:pic>
      <p:sp>
        <p:nvSpPr>
          <p:cNvPr id="6" name="Oval 5"/>
          <p:cNvSpPr/>
          <p:nvPr/>
        </p:nvSpPr>
        <p:spPr>
          <a:xfrm>
            <a:off x="3323771" y="1593011"/>
            <a:ext cx="2656115" cy="613160"/>
          </a:xfrm>
          <a:prstGeom prst="ellipse">
            <a:avLst/>
          </a:prstGeom>
          <a:solidFill>
            <a:schemeClr val="lt1">
              <a:alpha val="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Oval 6"/>
          <p:cNvSpPr/>
          <p:nvPr/>
        </p:nvSpPr>
        <p:spPr>
          <a:xfrm>
            <a:off x="7249884" y="3022668"/>
            <a:ext cx="907143" cy="2695960"/>
          </a:xfrm>
          <a:prstGeom prst="ellipse">
            <a:avLst/>
          </a:prstGeom>
          <a:solidFill>
            <a:schemeClr val="lt1">
              <a:alpha val="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87736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DW </a:t>
            </a:r>
            <a:r>
              <a:rPr lang="en-US" dirty="0"/>
              <a:t>Access and </a:t>
            </a:r>
            <a:r>
              <a:rPr lang="en-US" dirty="0" smtClean="0"/>
              <a:t>Usage: Modern DW (i.e. Big Data)</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19</a:t>
            </a:fld>
            <a:endParaRPr lang="en-US" dirty="0"/>
          </a:p>
        </p:txBody>
      </p:sp>
      <p:sp>
        <p:nvSpPr>
          <p:cNvPr id="5" name="Rectangle 4"/>
          <p:cNvSpPr/>
          <p:nvPr/>
        </p:nvSpPr>
        <p:spPr>
          <a:xfrm>
            <a:off x="510988" y="2635626"/>
            <a:ext cx="1008530"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 Sources</a:t>
            </a:r>
            <a:endParaRPr lang="en-US" dirty="0"/>
          </a:p>
        </p:txBody>
      </p:sp>
      <p:sp>
        <p:nvSpPr>
          <p:cNvPr id="8" name="Rectangle 7"/>
          <p:cNvSpPr/>
          <p:nvPr/>
        </p:nvSpPr>
        <p:spPr>
          <a:xfrm>
            <a:off x="1685364" y="2635626"/>
            <a:ext cx="990601"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Staging Area</a:t>
            </a:r>
            <a:endParaRPr lang="en-US" dirty="0"/>
          </a:p>
        </p:txBody>
      </p:sp>
      <p:sp>
        <p:nvSpPr>
          <p:cNvPr id="9" name="Rectangle 8"/>
          <p:cNvSpPr/>
          <p:nvPr/>
        </p:nvSpPr>
        <p:spPr>
          <a:xfrm>
            <a:off x="2823882" y="2635626"/>
            <a:ext cx="3913093"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 Warehouse</a:t>
            </a:r>
            <a:endParaRPr lang="en-US" dirty="0"/>
          </a:p>
        </p:txBody>
      </p:sp>
      <p:sp>
        <p:nvSpPr>
          <p:cNvPr id="10" name="Rectangle 9"/>
          <p:cNvSpPr/>
          <p:nvPr/>
        </p:nvSpPr>
        <p:spPr>
          <a:xfrm>
            <a:off x="3167622" y="3175595"/>
            <a:ext cx="1456765" cy="658906"/>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Exploratory</a:t>
            </a:r>
          </a:p>
          <a:p>
            <a:pPr algn="ctr"/>
            <a:r>
              <a:rPr lang="en-US" dirty="0" smtClean="0"/>
              <a:t>Area</a:t>
            </a:r>
            <a:endParaRPr lang="en-US" dirty="0"/>
          </a:p>
        </p:txBody>
      </p:sp>
      <p:sp>
        <p:nvSpPr>
          <p:cNvPr id="11" name="Rectangle 10"/>
          <p:cNvSpPr/>
          <p:nvPr/>
        </p:nvSpPr>
        <p:spPr>
          <a:xfrm>
            <a:off x="4913494" y="3175595"/>
            <a:ext cx="1456765" cy="658906"/>
          </a:xfrm>
          <a:prstGeom prst="rect">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en-US" dirty="0" smtClean="0"/>
              <a:t>Traditional</a:t>
            </a:r>
          </a:p>
          <a:p>
            <a:pPr algn="ctr"/>
            <a:r>
              <a:rPr lang="en-US" dirty="0" smtClean="0"/>
              <a:t>Area</a:t>
            </a:r>
            <a:endParaRPr lang="en-US" dirty="0"/>
          </a:p>
        </p:txBody>
      </p:sp>
      <p:sp>
        <p:nvSpPr>
          <p:cNvPr id="12" name="Rectangle 11"/>
          <p:cNvSpPr/>
          <p:nvPr/>
        </p:nvSpPr>
        <p:spPr>
          <a:xfrm>
            <a:off x="510987" y="4213412"/>
            <a:ext cx="7205383" cy="528918"/>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dirty="0" smtClean="0"/>
              <a:t>Processing and Storage</a:t>
            </a:r>
            <a:endParaRPr lang="en-US" dirty="0"/>
          </a:p>
        </p:txBody>
      </p:sp>
      <p:sp>
        <p:nvSpPr>
          <p:cNvPr id="13" name="Rectangle 12"/>
          <p:cNvSpPr/>
          <p:nvPr/>
        </p:nvSpPr>
        <p:spPr>
          <a:xfrm>
            <a:off x="6871446" y="2653556"/>
            <a:ext cx="844923"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BI Portal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522" y="1847451"/>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1780" y="3733940"/>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8189258" y="4486830"/>
            <a:ext cx="943532" cy="461665"/>
          </a:xfrm>
          <a:prstGeom prst="rect">
            <a:avLst/>
          </a:prstGeom>
          <a:noFill/>
        </p:spPr>
        <p:txBody>
          <a:bodyPr wrap="square" rtlCol="0">
            <a:spAutoFit/>
          </a:bodyPr>
          <a:lstStyle/>
          <a:p>
            <a:pPr algn="ctr"/>
            <a:r>
              <a:rPr lang="en-US" sz="1200" dirty="0" smtClean="0"/>
              <a:t>Business Users</a:t>
            </a:r>
            <a:endParaRPr lang="en-US" sz="1200" dirty="0"/>
          </a:p>
        </p:txBody>
      </p:sp>
      <p:sp>
        <p:nvSpPr>
          <p:cNvPr id="18" name="TextBox 17"/>
          <p:cNvSpPr txBox="1"/>
          <p:nvPr/>
        </p:nvSpPr>
        <p:spPr>
          <a:xfrm>
            <a:off x="8029855" y="2479165"/>
            <a:ext cx="943532" cy="646331"/>
          </a:xfrm>
          <a:prstGeom prst="rect">
            <a:avLst/>
          </a:prstGeom>
          <a:noFill/>
        </p:spPr>
        <p:txBody>
          <a:bodyPr wrap="square" rtlCol="0">
            <a:spAutoFit/>
          </a:bodyPr>
          <a:lstStyle/>
          <a:p>
            <a:pPr algn="ctr"/>
            <a:r>
              <a:rPr lang="en-US" sz="1200" dirty="0" smtClean="0"/>
              <a:t>Data Scientists / Analysts</a:t>
            </a:r>
            <a:endParaRPr lang="en-US" sz="1200" dirty="0"/>
          </a:p>
        </p:txBody>
      </p:sp>
      <p:cxnSp>
        <p:nvCxnSpPr>
          <p:cNvPr id="17" name="Straight Arrow Connector 16"/>
          <p:cNvCxnSpPr>
            <a:stCxn id="13" idx="3"/>
            <a:endCxn id="16" idx="1"/>
          </p:cNvCxnSpPr>
          <p:nvPr/>
        </p:nvCxnSpPr>
        <p:spPr>
          <a:xfrm>
            <a:off x="7716369" y="3366249"/>
            <a:ext cx="705411" cy="67682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025" name="Elbow Connector 1024"/>
          <p:cNvCxnSpPr>
            <a:stCxn id="5" idx="0"/>
            <a:endCxn id="1027" idx="1"/>
          </p:cNvCxnSpPr>
          <p:nvPr/>
        </p:nvCxnSpPr>
        <p:spPr>
          <a:xfrm rot="5400000" flipH="1" flipV="1">
            <a:off x="4384867" y="-1213028"/>
            <a:ext cx="479040" cy="7218269"/>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8" name="Elbow Connector 37"/>
          <p:cNvCxnSpPr>
            <a:stCxn id="10" idx="0"/>
            <a:endCxn id="1027" idx="1"/>
          </p:cNvCxnSpPr>
          <p:nvPr/>
        </p:nvCxnSpPr>
        <p:spPr>
          <a:xfrm rot="5400000" flipH="1" flipV="1">
            <a:off x="5555259" y="497333"/>
            <a:ext cx="1019009" cy="4337517"/>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2" name="Elbow Connector 41"/>
          <p:cNvCxnSpPr>
            <a:stCxn id="11" idx="0"/>
            <a:endCxn id="1027" idx="1"/>
          </p:cNvCxnSpPr>
          <p:nvPr/>
        </p:nvCxnSpPr>
        <p:spPr>
          <a:xfrm rot="5400000" flipH="1" flipV="1">
            <a:off x="6428195" y="1370269"/>
            <a:ext cx="1019009" cy="2591645"/>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1027" idx="1"/>
            <a:endCxn id="13" idx="3"/>
          </p:cNvCxnSpPr>
          <p:nvPr/>
        </p:nvCxnSpPr>
        <p:spPr>
          <a:xfrm flipH="1">
            <a:off x="7716369" y="2156586"/>
            <a:ext cx="517153" cy="120966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048" name="Right Arrow 1047"/>
          <p:cNvSpPr/>
          <p:nvPr/>
        </p:nvSpPr>
        <p:spPr>
          <a:xfrm>
            <a:off x="1425389" y="2729758"/>
            <a:ext cx="416858" cy="4527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Right Arrow 59"/>
          <p:cNvSpPr/>
          <p:nvPr/>
        </p:nvSpPr>
        <p:spPr>
          <a:xfrm>
            <a:off x="2614052" y="2765614"/>
            <a:ext cx="416858" cy="4527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49" name="Left-Right Arrow 1048"/>
          <p:cNvSpPr/>
          <p:nvPr/>
        </p:nvSpPr>
        <p:spPr>
          <a:xfrm>
            <a:off x="6239436" y="3274564"/>
            <a:ext cx="847164" cy="479187"/>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6" name="Rectangle 65"/>
          <p:cNvSpPr/>
          <p:nvPr/>
        </p:nvSpPr>
        <p:spPr>
          <a:xfrm>
            <a:off x="510988" y="4899190"/>
            <a:ext cx="7205383" cy="528918"/>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dirty="0" smtClean="0"/>
              <a:t>Data Governance</a:t>
            </a:r>
            <a:endParaRPr lang="en-US" dirty="0"/>
          </a:p>
        </p:txBody>
      </p:sp>
      <p:sp>
        <p:nvSpPr>
          <p:cNvPr id="24" name="Oval 23"/>
          <p:cNvSpPr/>
          <p:nvPr/>
        </p:nvSpPr>
        <p:spPr>
          <a:xfrm>
            <a:off x="8078099" y="1643988"/>
            <a:ext cx="907143" cy="1704330"/>
          </a:xfrm>
          <a:prstGeom prst="ellipse">
            <a:avLst/>
          </a:prstGeom>
          <a:solidFill>
            <a:schemeClr val="lt1">
              <a:alpha val="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Oval 24"/>
          <p:cNvSpPr/>
          <p:nvPr/>
        </p:nvSpPr>
        <p:spPr>
          <a:xfrm>
            <a:off x="8180514" y="3502661"/>
            <a:ext cx="910478" cy="1634484"/>
          </a:xfrm>
          <a:prstGeom prst="ellipse">
            <a:avLst/>
          </a:prstGeom>
          <a:solidFill>
            <a:schemeClr val="lt1">
              <a:alpha val="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83952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normAutofit/>
          </a:bodyPr>
          <a:lstStyle/>
          <a:p>
            <a:r>
              <a:rPr lang="en-US" dirty="0" smtClean="0"/>
              <a:t>Terminology</a:t>
            </a:r>
          </a:p>
          <a:p>
            <a:r>
              <a:rPr lang="en-US" dirty="0"/>
              <a:t>DW </a:t>
            </a:r>
            <a:r>
              <a:rPr lang="en-US" dirty="0" smtClean="0"/>
              <a:t>Architecture</a:t>
            </a:r>
          </a:p>
          <a:p>
            <a:r>
              <a:rPr lang="en-US" dirty="0" smtClean="0"/>
              <a:t>Why a DW?</a:t>
            </a:r>
          </a:p>
          <a:p>
            <a:r>
              <a:rPr lang="en-US" dirty="0" smtClean="0"/>
              <a:t>DW Feasibility</a:t>
            </a:r>
          </a:p>
          <a:p>
            <a:r>
              <a:rPr lang="en-US" dirty="0" smtClean="0"/>
              <a:t>DW Access and Usage</a:t>
            </a:r>
          </a:p>
          <a:p>
            <a:r>
              <a:rPr lang="en-US" dirty="0" smtClean="0"/>
              <a:t>Why a Big Data DW Approach?</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a:t>
            </a:fld>
            <a:endParaRPr lang="en-US" dirty="0"/>
          </a:p>
        </p:txBody>
      </p:sp>
    </p:spTree>
    <p:extLst>
      <p:ext uri="{BB962C8B-B14F-4D97-AF65-F5344CB8AC3E}">
        <p14:creationId xmlns:p14="http://schemas.microsoft.com/office/powerpoint/2010/main" val="137341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DW Access and Usage: Support of Features and Projects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20</a:t>
            </a:fld>
            <a:endParaRPr lang="en-US" dirty="0"/>
          </a:p>
        </p:txBody>
      </p:sp>
      <p:sp>
        <p:nvSpPr>
          <p:cNvPr id="5" name="Content Placeholder 2"/>
          <p:cNvSpPr txBox="1">
            <a:spLocks/>
          </p:cNvSpPr>
          <p:nvPr/>
        </p:nvSpPr>
        <p:spPr>
          <a:xfrm>
            <a:off x="1190626" y="5667375"/>
            <a:ext cx="7496174" cy="4191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endParaRPr lang="en-US" sz="3000" dirty="0" smtClean="0"/>
          </a:p>
          <a:p>
            <a:pPr>
              <a:buFont typeface="Arial"/>
              <a:buNone/>
            </a:pPr>
            <a:endParaRPr lang="en-US" sz="3000" dirty="0" smtClean="0"/>
          </a:p>
          <a:p>
            <a:pPr>
              <a:buFont typeface="Arial"/>
              <a:buNone/>
            </a:pPr>
            <a:r>
              <a:rPr lang="en-US" sz="3600" dirty="0" smtClean="0"/>
              <a:t>Davenport, T. H., Harris, J. G. 2007. “Competing on Analytics: The new science of winning,” Harvard Business School Press. </a:t>
            </a:r>
          </a:p>
          <a:p>
            <a:pPr>
              <a:buFont typeface="Arial"/>
              <a:buNone/>
            </a:pPr>
            <a:endParaRPr lang="en-US" sz="2800" dirty="0" smtClean="0"/>
          </a:p>
          <a:p>
            <a:pPr lvl="1">
              <a:buFont typeface="Arial"/>
              <a:buNone/>
            </a:pPr>
            <a:endParaRPr lang="en-US" dirty="0" smtClean="0"/>
          </a:p>
        </p:txBody>
      </p:sp>
      <p:pic>
        <p:nvPicPr>
          <p:cNvPr id="6" name="Picture 2"/>
          <p:cNvPicPr>
            <a:picLocks noChangeAspect="1" noChangeArrowheads="1"/>
          </p:cNvPicPr>
          <p:nvPr/>
        </p:nvPicPr>
        <p:blipFill>
          <a:blip r:embed="rId2" cstate="print"/>
          <a:srcRect/>
          <a:stretch>
            <a:fillRect/>
          </a:stretch>
        </p:blipFill>
        <p:spPr bwMode="auto">
          <a:xfrm>
            <a:off x="1666875" y="1604265"/>
            <a:ext cx="6400800" cy="4253501"/>
          </a:xfrm>
          <a:prstGeom prst="rect">
            <a:avLst/>
          </a:prstGeom>
          <a:noFill/>
          <a:ln w="9525">
            <a:noFill/>
            <a:miter lim="800000"/>
            <a:headEnd/>
            <a:tailEnd/>
          </a:ln>
          <a:effectLst/>
        </p:spPr>
      </p:pic>
      <p:grpSp>
        <p:nvGrpSpPr>
          <p:cNvPr id="11" name="Group 10"/>
          <p:cNvGrpSpPr/>
          <p:nvPr/>
        </p:nvGrpSpPr>
        <p:grpSpPr>
          <a:xfrm>
            <a:off x="39221" y="1790700"/>
            <a:ext cx="7993075" cy="1752600"/>
            <a:chOff x="39221" y="1952625"/>
            <a:chExt cx="7993075" cy="1752600"/>
          </a:xfrm>
        </p:grpSpPr>
        <p:sp>
          <p:nvSpPr>
            <p:cNvPr id="8" name="Rectangle 7"/>
            <p:cNvSpPr/>
            <p:nvPr/>
          </p:nvSpPr>
          <p:spPr>
            <a:xfrm>
              <a:off x="1762125" y="1952625"/>
              <a:ext cx="6270171" cy="1752600"/>
            </a:xfrm>
            <a:prstGeom prst="rect">
              <a:avLst/>
            </a:prstGeom>
            <a:solidFill>
              <a:schemeClr val="lt1">
                <a:alpha val="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ight Arrow 8"/>
            <p:cNvSpPr/>
            <p:nvPr/>
          </p:nvSpPr>
          <p:spPr>
            <a:xfrm rot="1374530">
              <a:off x="39221" y="1996088"/>
              <a:ext cx="1811050" cy="97659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DW provides indirect </a:t>
              </a:r>
              <a:r>
                <a:rPr lang="en-US" sz="1600" dirty="0"/>
                <a:t>s</a:t>
              </a:r>
              <a:r>
                <a:rPr lang="en-US" sz="1600" dirty="0" smtClean="0"/>
                <a:t>upport</a:t>
              </a:r>
              <a:endParaRPr lang="en-US" sz="1600" dirty="0"/>
            </a:p>
          </p:txBody>
        </p:sp>
      </p:grpSp>
      <p:grpSp>
        <p:nvGrpSpPr>
          <p:cNvPr id="12" name="Group 11"/>
          <p:cNvGrpSpPr/>
          <p:nvPr/>
        </p:nvGrpSpPr>
        <p:grpSpPr>
          <a:xfrm>
            <a:off x="132191" y="3638550"/>
            <a:ext cx="7919155" cy="1752600"/>
            <a:chOff x="132191" y="3829050"/>
            <a:chExt cx="7919155" cy="1752600"/>
          </a:xfrm>
        </p:grpSpPr>
        <p:sp>
          <p:nvSpPr>
            <p:cNvPr id="7" name="Rectangle 6"/>
            <p:cNvSpPr/>
            <p:nvPr/>
          </p:nvSpPr>
          <p:spPr>
            <a:xfrm>
              <a:off x="1781175" y="3829050"/>
              <a:ext cx="6270171" cy="1752600"/>
            </a:xfrm>
            <a:prstGeom prst="rect">
              <a:avLst/>
            </a:prstGeom>
            <a:solidFill>
              <a:schemeClr val="lt1">
                <a:alpha val="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ight Arrow 9"/>
            <p:cNvSpPr/>
            <p:nvPr/>
          </p:nvSpPr>
          <p:spPr>
            <a:xfrm rot="1374530">
              <a:off x="132191" y="4019221"/>
              <a:ext cx="1672317" cy="96761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DW provides direct </a:t>
              </a:r>
              <a:r>
                <a:rPr lang="en-US" sz="1600" dirty="0"/>
                <a:t>s</a:t>
              </a:r>
              <a:r>
                <a:rPr lang="en-US" sz="1600" dirty="0" smtClean="0"/>
                <a:t>upport</a:t>
              </a:r>
              <a:endParaRPr lang="en-US" sz="1600" dirty="0"/>
            </a:p>
          </p:txBody>
        </p:sp>
      </p:grpSp>
    </p:spTree>
    <p:extLst>
      <p:ext uri="{BB962C8B-B14F-4D97-AF65-F5344CB8AC3E}">
        <p14:creationId xmlns:p14="http://schemas.microsoft.com/office/powerpoint/2010/main" val="3178802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Big Data DW Approach?</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65C6C0-BAA3-C04F-B318-568435D2B337}" type="slidenum">
              <a:rPr lang="en-US" smtClean="0"/>
              <a:pPr/>
              <a:t>21</a:t>
            </a:fld>
            <a:endParaRPr lang="en-US" dirty="0"/>
          </a:p>
        </p:txBody>
      </p:sp>
    </p:spTree>
    <p:extLst>
      <p:ext uri="{BB962C8B-B14F-4D97-AF65-F5344CB8AC3E}">
        <p14:creationId xmlns:p14="http://schemas.microsoft.com/office/powerpoint/2010/main" val="1581634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Challenges </a:t>
            </a:r>
            <a:r>
              <a:rPr lang="en-US" dirty="0"/>
              <a:t>with </a:t>
            </a:r>
            <a:r>
              <a:rPr lang="en-US" dirty="0" smtClean="0"/>
              <a:t>Traditional DW</a:t>
            </a:r>
            <a:endParaRPr lang="en-US" dirty="0"/>
          </a:p>
        </p:txBody>
      </p:sp>
      <p:sp>
        <p:nvSpPr>
          <p:cNvPr id="3" name="Content Placeholder 2"/>
          <p:cNvSpPr>
            <a:spLocks noGrp="1"/>
          </p:cNvSpPr>
          <p:nvPr>
            <p:ph idx="1"/>
          </p:nvPr>
        </p:nvSpPr>
        <p:spPr>
          <a:xfrm>
            <a:off x="457200" y="1600201"/>
            <a:ext cx="8229600" cy="4000500"/>
          </a:xfrm>
        </p:spPr>
        <p:txBody>
          <a:bodyPr>
            <a:normAutofit fontScale="70000" lnSpcReduction="20000"/>
          </a:bodyPr>
          <a:lstStyle/>
          <a:p>
            <a:r>
              <a:rPr lang="en-US" dirty="0" smtClean="0"/>
              <a:t>New data types being captured and mined (often rapidly) to create competitive advantages</a:t>
            </a:r>
          </a:p>
          <a:p>
            <a:pPr lvl="1"/>
            <a:r>
              <a:rPr lang="en-US" dirty="0" smtClean="0"/>
              <a:t>Unstructured/semi-structured</a:t>
            </a:r>
          </a:p>
          <a:p>
            <a:pPr lvl="1"/>
            <a:r>
              <a:rPr lang="en-US" dirty="0" smtClean="0"/>
              <a:t>Links/networks</a:t>
            </a:r>
          </a:p>
          <a:p>
            <a:pPr lvl="1"/>
            <a:r>
              <a:rPr lang="en-US" dirty="0" smtClean="0"/>
              <a:t>Images/Videos</a:t>
            </a:r>
          </a:p>
          <a:p>
            <a:pPr lvl="1"/>
            <a:r>
              <a:rPr lang="en-US" dirty="0" smtClean="0"/>
              <a:t>Sensor/Geolocation data</a:t>
            </a:r>
          </a:p>
          <a:p>
            <a:pPr lvl="1"/>
            <a:r>
              <a:rPr lang="en-US" dirty="0" smtClean="0"/>
              <a:t>Social streams</a:t>
            </a:r>
          </a:p>
          <a:p>
            <a:r>
              <a:rPr lang="en-US" dirty="0" smtClean="0"/>
              <a:t>Traditional DW development processes and technologies (i.e. RDBMSs) cannot handle new data types:</a:t>
            </a:r>
          </a:p>
          <a:p>
            <a:pPr lvl="1"/>
            <a:r>
              <a:rPr lang="en-US" dirty="0" smtClean="0"/>
              <a:t>Fast enough</a:t>
            </a:r>
            <a:endParaRPr lang="en-US" dirty="0"/>
          </a:p>
          <a:p>
            <a:pPr lvl="1"/>
            <a:r>
              <a:rPr lang="en-US" dirty="0"/>
              <a:t>C</a:t>
            </a:r>
            <a:r>
              <a:rPr lang="en-US" dirty="0" smtClean="0"/>
              <a:t>ost effectively</a:t>
            </a:r>
          </a:p>
          <a:p>
            <a:r>
              <a:rPr lang="en-US" dirty="0" smtClean="0"/>
              <a:t>Hadoop-based systems can handle the new data types </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22</a:t>
            </a:fld>
            <a:endParaRPr lang="en-US" dirty="0"/>
          </a:p>
        </p:txBody>
      </p:sp>
    </p:spTree>
    <p:extLst>
      <p:ext uri="{BB962C8B-B14F-4D97-AF65-F5344CB8AC3E}">
        <p14:creationId xmlns:p14="http://schemas.microsoft.com/office/powerpoint/2010/main" val="799380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Modern Data Warehouse Architecture (MDWA)</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23</a:t>
            </a:fld>
            <a:endParaRPr lang="en-US" dirty="0"/>
          </a:p>
        </p:txBody>
      </p:sp>
      <p:sp>
        <p:nvSpPr>
          <p:cNvPr id="5" name="Rectangle 4"/>
          <p:cNvSpPr/>
          <p:nvPr/>
        </p:nvSpPr>
        <p:spPr>
          <a:xfrm>
            <a:off x="510988" y="2635626"/>
            <a:ext cx="1008530"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 Sources</a:t>
            </a:r>
            <a:endParaRPr lang="en-US" dirty="0"/>
          </a:p>
        </p:txBody>
      </p:sp>
      <p:sp>
        <p:nvSpPr>
          <p:cNvPr id="8" name="Rectangle 7"/>
          <p:cNvSpPr/>
          <p:nvPr/>
        </p:nvSpPr>
        <p:spPr>
          <a:xfrm>
            <a:off x="1685364" y="2635626"/>
            <a:ext cx="990601"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Staging Area</a:t>
            </a:r>
            <a:endParaRPr lang="en-US" dirty="0"/>
          </a:p>
        </p:txBody>
      </p:sp>
      <p:sp>
        <p:nvSpPr>
          <p:cNvPr id="9" name="Rectangle 8"/>
          <p:cNvSpPr/>
          <p:nvPr/>
        </p:nvSpPr>
        <p:spPr>
          <a:xfrm>
            <a:off x="2823882" y="2635626"/>
            <a:ext cx="3913093"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 Warehouse</a:t>
            </a:r>
            <a:endParaRPr lang="en-US" dirty="0"/>
          </a:p>
        </p:txBody>
      </p:sp>
      <p:sp>
        <p:nvSpPr>
          <p:cNvPr id="10" name="Rectangle 9"/>
          <p:cNvSpPr/>
          <p:nvPr/>
        </p:nvSpPr>
        <p:spPr>
          <a:xfrm>
            <a:off x="3167622" y="3175595"/>
            <a:ext cx="1456765" cy="658906"/>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Exploratory</a:t>
            </a:r>
          </a:p>
          <a:p>
            <a:pPr algn="ctr"/>
            <a:r>
              <a:rPr lang="en-US" dirty="0" smtClean="0"/>
              <a:t>Area</a:t>
            </a:r>
            <a:endParaRPr lang="en-US" dirty="0"/>
          </a:p>
        </p:txBody>
      </p:sp>
      <p:sp>
        <p:nvSpPr>
          <p:cNvPr id="11" name="Rectangle 10"/>
          <p:cNvSpPr/>
          <p:nvPr/>
        </p:nvSpPr>
        <p:spPr>
          <a:xfrm>
            <a:off x="4913494" y="3175595"/>
            <a:ext cx="1456765" cy="658906"/>
          </a:xfrm>
          <a:prstGeom prst="rect">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en-US" dirty="0" smtClean="0"/>
              <a:t>Traditional</a:t>
            </a:r>
          </a:p>
          <a:p>
            <a:pPr algn="ctr"/>
            <a:r>
              <a:rPr lang="en-US" dirty="0" smtClean="0"/>
              <a:t>Area</a:t>
            </a:r>
            <a:endParaRPr lang="en-US" dirty="0"/>
          </a:p>
        </p:txBody>
      </p:sp>
      <p:sp>
        <p:nvSpPr>
          <p:cNvPr id="12" name="Rectangle 11"/>
          <p:cNvSpPr/>
          <p:nvPr/>
        </p:nvSpPr>
        <p:spPr>
          <a:xfrm>
            <a:off x="510987" y="4213412"/>
            <a:ext cx="7205383" cy="528918"/>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dirty="0" smtClean="0"/>
              <a:t>Processing and Storage</a:t>
            </a:r>
            <a:endParaRPr lang="en-US" dirty="0"/>
          </a:p>
        </p:txBody>
      </p:sp>
      <p:sp>
        <p:nvSpPr>
          <p:cNvPr id="13" name="Rectangle 12"/>
          <p:cNvSpPr/>
          <p:nvPr/>
        </p:nvSpPr>
        <p:spPr>
          <a:xfrm>
            <a:off x="6871446" y="2653556"/>
            <a:ext cx="844923" cy="142538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BI Portal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522" y="1847451"/>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1780" y="3733940"/>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8189258" y="4486830"/>
            <a:ext cx="943532" cy="461665"/>
          </a:xfrm>
          <a:prstGeom prst="rect">
            <a:avLst/>
          </a:prstGeom>
          <a:noFill/>
        </p:spPr>
        <p:txBody>
          <a:bodyPr wrap="square" rtlCol="0">
            <a:spAutoFit/>
          </a:bodyPr>
          <a:lstStyle/>
          <a:p>
            <a:pPr algn="ctr"/>
            <a:r>
              <a:rPr lang="en-US" sz="1200" dirty="0" smtClean="0"/>
              <a:t>Business Users</a:t>
            </a:r>
            <a:endParaRPr lang="en-US" sz="1200" dirty="0"/>
          </a:p>
        </p:txBody>
      </p:sp>
      <p:sp>
        <p:nvSpPr>
          <p:cNvPr id="18" name="TextBox 17"/>
          <p:cNvSpPr txBox="1"/>
          <p:nvPr/>
        </p:nvSpPr>
        <p:spPr>
          <a:xfrm>
            <a:off x="8029855" y="2479165"/>
            <a:ext cx="943532" cy="646331"/>
          </a:xfrm>
          <a:prstGeom prst="rect">
            <a:avLst/>
          </a:prstGeom>
          <a:noFill/>
        </p:spPr>
        <p:txBody>
          <a:bodyPr wrap="square" rtlCol="0">
            <a:spAutoFit/>
          </a:bodyPr>
          <a:lstStyle/>
          <a:p>
            <a:pPr algn="ctr"/>
            <a:r>
              <a:rPr lang="en-US" sz="1200" dirty="0" smtClean="0"/>
              <a:t>Data Scientists / Analysts</a:t>
            </a:r>
            <a:endParaRPr lang="en-US" sz="1200" dirty="0"/>
          </a:p>
        </p:txBody>
      </p:sp>
      <p:cxnSp>
        <p:nvCxnSpPr>
          <p:cNvPr id="17" name="Straight Arrow Connector 16"/>
          <p:cNvCxnSpPr>
            <a:stCxn id="13" idx="3"/>
            <a:endCxn id="16" idx="1"/>
          </p:cNvCxnSpPr>
          <p:nvPr/>
        </p:nvCxnSpPr>
        <p:spPr>
          <a:xfrm>
            <a:off x="7716369" y="3366249"/>
            <a:ext cx="705411" cy="67682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025" name="Elbow Connector 1024"/>
          <p:cNvCxnSpPr>
            <a:stCxn id="5" idx="0"/>
            <a:endCxn id="1027" idx="1"/>
          </p:cNvCxnSpPr>
          <p:nvPr/>
        </p:nvCxnSpPr>
        <p:spPr>
          <a:xfrm rot="5400000" flipH="1" flipV="1">
            <a:off x="4384867" y="-1213028"/>
            <a:ext cx="479040" cy="7218269"/>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8" name="Elbow Connector 37"/>
          <p:cNvCxnSpPr>
            <a:stCxn id="10" idx="0"/>
            <a:endCxn id="1027" idx="1"/>
          </p:cNvCxnSpPr>
          <p:nvPr/>
        </p:nvCxnSpPr>
        <p:spPr>
          <a:xfrm rot="5400000" flipH="1" flipV="1">
            <a:off x="5555259" y="497333"/>
            <a:ext cx="1019009" cy="4337517"/>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2" name="Elbow Connector 41"/>
          <p:cNvCxnSpPr>
            <a:stCxn id="11" idx="0"/>
            <a:endCxn id="1027" idx="1"/>
          </p:cNvCxnSpPr>
          <p:nvPr/>
        </p:nvCxnSpPr>
        <p:spPr>
          <a:xfrm rot="5400000" flipH="1" flipV="1">
            <a:off x="6428195" y="1370269"/>
            <a:ext cx="1019009" cy="2591645"/>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1027" idx="1"/>
            <a:endCxn id="13" idx="3"/>
          </p:cNvCxnSpPr>
          <p:nvPr/>
        </p:nvCxnSpPr>
        <p:spPr>
          <a:xfrm flipH="1">
            <a:off x="7716369" y="2156586"/>
            <a:ext cx="517153" cy="1209663"/>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048" name="Right Arrow 1047"/>
          <p:cNvSpPr/>
          <p:nvPr/>
        </p:nvSpPr>
        <p:spPr>
          <a:xfrm>
            <a:off x="1425389" y="2729758"/>
            <a:ext cx="416858" cy="4527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Right Arrow 59"/>
          <p:cNvSpPr/>
          <p:nvPr/>
        </p:nvSpPr>
        <p:spPr>
          <a:xfrm>
            <a:off x="2614052" y="2765614"/>
            <a:ext cx="416858" cy="45270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49" name="Left-Right Arrow 1048"/>
          <p:cNvSpPr/>
          <p:nvPr/>
        </p:nvSpPr>
        <p:spPr>
          <a:xfrm>
            <a:off x="6239436" y="3274564"/>
            <a:ext cx="847164" cy="479187"/>
          </a:xfrm>
          <a:prstGeom prst="lef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6" name="Rectangle 65"/>
          <p:cNvSpPr/>
          <p:nvPr/>
        </p:nvSpPr>
        <p:spPr>
          <a:xfrm>
            <a:off x="510988" y="4899190"/>
            <a:ext cx="7205383" cy="528918"/>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dirty="0" smtClean="0"/>
              <a:t>Data Governance</a:t>
            </a:r>
            <a:endParaRPr lang="en-US" dirty="0"/>
          </a:p>
        </p:txBody>
      </p:sp>
    </p:spTree>
    <p:extLst>
      <p:ext uri="{BB962C8B-B14F-4D97-AF65-F5344CB8AC3E}">
        <p14:creationId xmlns:p14="http://schemas.microsoft.com/office/powerpoint/2010/main" val="25957814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MDWA: Data Sources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Internal sources:</a:t>
            </a:r>
          </a:p>
          <a:p>
            <a:pPr lvl="1"/>
            <a:r>
              <a:rPr lang="en-US" dirty="0" smtClean="0"/>
              <a:t>Data are relatively more structured and have relatively few sources (i.e. </a:t>
            </a:r>
            <a:r>
              <a:rPr lang="en-US" dirty="0" smtClean="0">
                <a:solidFill>
                  <a:schemeClr val="accent6">
                    <a:lumMod val="75000"/>
                  </a:schemeClr>
                </a:solidFill>
              </a:rPr>
              <a:t>low</a:t>
            </a:r>
            <a:r>
              <a:rPr lang="en-US" dirty="0" smtClean="0"/>
              <a:t> </a:t>
            </a:r>
            <a:r>
              <a:rPr lang="en-US" dirty="0" smtClean="0">
                <a:solidFill>
                  <a:schemeClr val="accent3">
                    <a:lumMod val="75000"/>
                  </a:schemeClr>
                </a:solidFill>
              </a:rPr>
              <a:t>variety</a:t>
            </a:r>
            <a:r>
              <a:rPr lang="en-US" dirty="0" smtClean="0"/>
              <a:t>):</a:t>
            </a:r>
          </a:p>
          <a:p>
            <a:pPr lvl="2"/>
            <a:r>
              <a:rPr lang="en-US" dirty="0" smtClean="0"/>
              <a:t>Internally supported systems</a:t>
            </a:r>
          </a:p>
          <a:p>
            <a:pPr lvl="3"/>
            <a:r>
              <a:rPr lang="en-US" dirty="0"/>
              <a:t>E</a:t>
            </a:r>
            <a:r>
              <a:rPr lang="en-US" dirty="0" smtClean="0"/>
              <a:t>.g. </a:t>
            </a:r>
            <a:r>
              <a:rPr lang="en-US" dirty="0" err="1" smtClean="0"/>
              <a:t>eCommerce</a:t>
            </a:r>
            <a:r>
              <a:rPr lang="en-US" dirty="0" smtClean="0"/>
              <a:t> Website, CRM, custom application, etc.</a:t>
            </a:r>
          </a:p>
          <a:p>
            <a:pPr lvl="2"/>
            <a:r>
              <a:rPr lang="en-US" dirty="0" smtClean="0"/>
              <a:t>Unstructured/semi-structured data available </a:t>
            </a:r>
            <a:endParaRPr lang="en-US" dirty="0"/>
          </a:p>
          <a:p>
            <a:pPr lvl="3"/>
            <a:r>
              <a:rPr lang="en-US" dirty="0" smtClean="0"/>
              <a:t>E.g. company email, text from wikis, images, sensors, devices, etc.</a:t>
            </a:r>
          </a:p>
          <a:p>
            <a:pPr lvl="1"/>
            <a:r>
              <a:rPr lang="en-US" dirty="0" smtClean="0"/>
              <a:t>Relatively </a:t>
            </a:r>
            <a:r>
              <a:rPr lang="en-US" dirty="0" smtClean="0">
                <a:solidFill>
                  <a:schemeClr val="accent6">
                    <a:lumMod val="75000"/>
                  </a:schemeClr>
                </a:solidFill>
              </a:rPr>
              <a:t>low</a:t>
            </a:r>
            <a:r>
              <a:rPr lang="en-US" dirty="0" smtClean="0"/>
              <a:t> </a:t>
            </a:r>
            <a:r>
              <a:rPr lang="en-US" dirty="0" smtClean="0">
                <a:solidFill>
                  <a:schemeClr val="accent3">
                    <a:lumMod val="75000"/>
                  </a:schemeClr>
                </a:solidFill>
              </a:rPr>
              <a:t>volume</a:t>
            </a:r>
            <a:r>
              <a:rPr lang="en-US" dirty="0" smtClean="0"/>
              <a:t> of data</a:t>
            </a:r>
          </a:p>
          <a:p>
            <a:pPr lvl="1"/>
            <a:r>
              <a:rPr lang="en-US" dirty="0">
                <a:solidFill>
                  <a:schemeClr val="accent3">
                    <a:lumMod val="75000"/>
                  </a:schemeClr>
                </a:solidFill>
              </a:rPr>
              <a:t>Velocity</a:t>
            </a:r>
            <a:r>
              <a:rPr lang="en-US" dirty="0"/>
              <a:t> of data creation and movement relatively </a:t>
            </a:r>
            <a:r>
              <a:rPr lang="en-US" dirty="0" smtClean="0">
                <a:solidFill>
                  <a:schemeClr val="accent6">
                    <a:lumMod val="75000"/>
                  </a:schemeClr>
                </a:solidFill>
              </a:rPr>
              <a:t>low</a:t>
            </a:r>
            <a:endParaRPr lang="en-US" dirty="0">
              <a:solidFill>
                <a:schemeClr val="accent6">
                  <a:lumMod val="75000"/>
                </a:schemeClr>
              </a:solidFill>
            </a:endParaRPr>
          </a:p>
          <a:p>
            <a:pPr lvl="1"/>
            <a:endParaRPr lang="en-US" dirty="0" smtClean="0"/>
          </a:p>
          <a:p>
            <a:pPr lvl="1"/>
            <a:endParaRPr lang="en-US" dirty="0" smtClean="0"/>
          </a:p>
        </p:txBody>
      </p:sp>
      <p:sp>
        <p:nvSpPr>
          <p:cNvPr id="5" name="Content Placeholder 4"/>
          <p:cNvSpPr>
            <a:spLocks noGrp="1"/>
          </p:cNvSpPr>
          <p:nvPr>
            <p:ph sz="half" idx="2"/>
          </p:nvPr>
        </p:nvSpPr>
        <p:spPr/>
        <p:txBody>
          <a:bodyPr>
            <a:normAutofit fontScale="85000" lnSpcReduction="20000"/>
          </a:bodyPr>
          <a:lstStyle/>
          <a:p>
            <a:r>
              <a:rPr lang="en-US" dirty="0"/>
              <a:t>External sources:</a:t>
            </a:r>
          </a:p>
          <a:p>
            <a:pPr lvl="1"/>
            <a:r>
              <a:rPr lang="en-US" dirty="0" smtClean="0"/>
              <a:t>Data are relatively less structured and there are relatively many sources (i.e. </a:t>
            </a:r>
            <a:r>
              <a:rPr lang="en-US" dirty="0" smtClean="0">
                <a:solidFill>
                  <a:schemeClr val="accent6">
                    <a:lumMod val="75000"/>
                  </a:schemeClr>
                </a:solidFill>
              </a:rPr>
              <a:t>high</a:t>
            </a:r>
            <a:r>
              <a:rPr lang="en-US" dirty="0" smtClean="0"/>
              <a:t> </a:t>
            </a:r>
            <a:r>
              <a:rPr lang="en-US" dirty="0" smtClean="0">
                <a:solidFill>
                  <a:schemeClr val="accent3">
                    <a:lumMod val="75000"/>
                  </a:schemeClr>
                </a:solidFill>
              </a:rPr>
              <a:t>variety</a:t>
            </a:r>
            <a:r>
              <a:rPr lang="en-US" dirty="0" smtClean="0"/>
              <a:t>)</a:t>
            </a:r>
          </a:p>
          <a:p>
            <a:pPr lvl="2"/>
            <a:r>
              <a:rPr lang="en-US" dirty="0" smtClean="0"/>
              <a:t>Text from public websites, social streams, images, sensors, devices, APIs, feeds</a:t>
            </a:r>
          </a:p>
          <a:p>
            <a:pPr lvl="2"/>
            <a:r>
              <a:rPr lang="en-US" dirty="0" smtClean="0"/>
              <a:t>Structured data available</a:t>
            </a:r>
          </a:p>
          <a:p>
            <a:pPr lvl="3"/>
            <a:r>
              <a:rPr lang="en-US" dirty="0" smtClean="0"/>
              <a:t>Partners</a:t>
            </a:r>
            <a:r>
              <a:rPr lang="en-US" dirty="0"/>
              <a:t>’ systems</a:t>
            </a:r>
          </a:p>
          <a:p>
            <a:pPr lvl="4"/>
            <a:r>
              <a:rPr lang="en-US" dirty="0"/>
              <a:t>E.g. Web Analytics data from </a:t>
            </a:r>
            <a:r>
              <a:rPr lang="en-US" dirty="0" smtClean="0"/>
              <a:t>Adobe Analytics</a:t>
            </a:r>
          </a:p>
          <a:p>
            <a:pPr lvl="3"/>
            <a:r>
              <a:rPr lang="en-US" dirty="0" smtClean="0"/>
              <a:t>Purchased data</a:t>
            </a:r>
          </a:p>
          <a:p>
            <a:pPr lvl="1"/>
            <a:r>
              <a:rPr lang="en-US" dirty="0"/>
              <a:t>Relatively </a:t>
            </a:r>
            <a:r>
              <a:rPr lang="en-US" dirty="0" smtClean="0">
                <a:solidFill>
                  <a:schemeClr val="accent6">
                    <a:lumMod val="75000"/>
                  </a:schemeClr>
                </a:solidFill>
              </a:rPr>
              <a:t>high</a:t>
            </a:r>
            <a:r>
              <a:rPr lang="en-US" dirty="0" smtClean="0"/>
              <a:t> </a:t>
            </a:r>
            <a:r>
              <a:rPr lang="en-US" dirty="0">
                <a:solidFill>
                  <a:schemeClr val="accent3">
                    <a:lumMod val="75000"/>
                  </a:schemeClr>
                </a:solidFill>
              </a:rPr>
              <a:t>volume</a:t>
            </a:r>
            <a:r>
              <a:rPr lang="en-US" dirty="0"/>
              <a:t> of </a:t>
            </a:r>
            <a:r>
              <a:rPr lang="en-US" dirty="0" smtClean="0"/>
              <a:t>data</a:t>
            </a:r>
          </a:p>
          <a:p>
            <a:pPr lvl="1"/>
            <a:r>
              <a:rPr lang="en-US" dirty="0" smtClean="0">
                <a:solidFill>
                  <a:schemeClr val="accent3">
                    <a:lumMod val="75000"/>
                  </a:schemeClr>
                </a:solidFill>
              </a:rPr>
              <a:t>Velocity</a:t>
            </a:r>
            <a:r>
              <a:rPr lang="en-US" dirty="0" smtClean="0"/>
              <a:t> of data creation and movement relatively </a:t>
            </a:r>
            <a:r>
              <a:rPr lang="en-US" dirty="0" smtClean="0">
                <a:solidFill>
                  <a:schemeClr val="accent6">
                    <a:lumMod val="75000"/>
                  </a:schemeClr>
                </a:solidFill>
              </a:rPr>
              <a:t>high</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B865C6C0-BAA3-C04F-B318-568435D2B337}" type="slidenum">
              <a:rPr lang="en-US" smtClean="0"/>
              <a:pPr/>
              <a:t>24</a:t>
            </a:fld>
            <a:endParaRPr lang="en-US" dirty="0"/>
          </a:p>
        </p:txBody>
      </p:sp>
    </p:spTree>
    <p:extLst>
      <p:ext uri="{BB962C8B-B14F-4D97-AF65-F5344CB8AC3E}">
        <p14:creationId xmlns:p14="http://schemas.microsoft.com/office/powerpoint/2010/main" val="2744005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MDWA: Data Sources (cont’d)</a:t>
            </a:r>
            <a:endParaRPr lang="en-US" dirty="0"/>
          </a:p>
        </p:txBody>
      </p:sp>
      <p:sp>
        <p:nvSpPr>
          <p:cNvPr id="7" name="Text Placeholder 6"/>
          <p:cNvSpPr>
            <a:spLocks noGrp="1"/>
          </p:cNvSpPr>
          <p:nvPr>
            <p:ph type="body" idx="1"/>
          </p:nvPr>
        </p:nvSpPr>
        <p:spPr/>
        <p:txBody>
          <a:bodyPr/>
          <a:lstStyle/>
          <a:p>
            <a:r>
              <a:rPr lang="en-US" dirty="0" smtClean="0"/>
              <a:t>Big Data technologies…</a:t>
            </a:r>
            <a:endParaRPr lang="en-US" dirty="0"/>
          </a:p>
        </p:txBody>
      </p:sp>
      <p:sp>
        <p:nvSpPr>
          <p:cNvPr id="3" name="Content Placeholder 2"/>
          <p:cNvSpPr>
            <a:spLocks noGrp="1"/>
          </p:cNvSpPr>
          <p:nvPr>
            <p:ph sz="half" idx="2"/>
          </p:nvPr>
        </p:nvSpPr>
        <p:spPr/>
        <p:txBody>
          <a:bodyPr>
            <a:normAutofit/>
          </a:bodyPr>
          <a:lstStyle/>
          <a:p>
            <a:r>
              <a:rPr lang="en-US" dirty="0" smtClean="0"/>
              <a:t>…designed to manage the complexity involved with many of the external data sources</a:t>
            </a:r>
          </a:p>
        </p:txBody>
      </p:sp>
      <p:sp>
        <p:nvSpPr>
          <p:cNvPr id="8" name="Text Placeholder 7"/>
          <p:cNvSpPr>
            <a:spLocks noGrp="1"/>
          </p:cNvSpPr>
          <p:nvPr>
            <p:ph type="body" sz="quarter" idx="3"/>
          </p:nvPr>
        </p:nvSpPr>
        <p:spPr/>
        <p:txBody>
          <a:bodyPr/>
          <a:lstStyle/>
          <a:p>
            <a:r>
              <a:rPr lang="en-US" dirty="0" smtClean="0"/>
              <a:t>Traditional DW technologies…</a:t>
            </a:r>
            <a:endParaRPr lang="en-US" dirty="0"/>
          </a:p>
        </p:txBody>
      </p:sp>
      <p:sp>
        <p:nvSpPr>
          <p:cNvPr id="9" name="Content Placeholder 8"/>
          <p:cNvSpPr>
            <a:spLocks noGrp="1"/>
          </p:cNvSpPr>
          <p:nvPr>
            <p:ph sz="quarter" idx="4"/>
          </p:nvPr>
        </p:nvSpPr>
        <p:spPr/>
        <p:txBody>
          <a:bodyPr/>
          <a:lstStyle/>
          <a:p>
            <a:r>
              <a:rPr lang="en-US" dirty="0" smtClean="0"/>
              <a:t>…designed </a:t>
            </a:r>
            <a:r>
              <a:rPr lang="en-US" dirty="0"/>
              <a:t>to </a:t>
            </a:r>
            <a:r>
              <a:rPr lang="en-US" dirty="0" smtClean="0"/>
              <a:t>manage </a:t>
            </a:r>
            <a:r>
              <a:rPr lang="en-US" dirty="0"/>
              <a:t>the level of complexity involved with the majority of the internal data </a:t>
            </a:r>
            <a:r>
              <a:rPr lang="en-US" dirty="0" smtClean="0"/>
              <a:t>sources</a:t>
            </a:r>
          </a:p>
          <a:p>
            <a:pPr lvl="1"/>
            <a:r>
              <a:rPr lang="en-US" dirty="0" smtClean="0"/>
              <a:t>DW practitioners have likely pushed relational database technologies beyond their practical effectiveness</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25</a:t>
            </a:fld>
            <a:endParaRPr lang="en-US" dirty="0"/>
          </a:p>
        </p:txBody>
      </p:sp>
    </p:spTree>
    <p:extLst>
      <p:ext uri="{BB962C8B-B14F-4D97-AF65-F5344CB8AC3E}">
        <p14:creationId xmlns:p14="http://schemas.microsoft.com/office/powerpoint/2010/main" val="1023456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MDWA: Staging Area</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Similar objectives compared to traditional DW Staging Area, but: </a:t>
            </a:r>
          </a:p>
          <a:p>
            <a:pPr marL="971550" lvl="1" indent="-514350">
              <a:buFont typeface="+mj-lt"/>
              <a:buAutoNum type="arabicPeriod"/>
            </a:pPr>
            <a:r>
              <a:rPr lang="en-US" dirty="0" smtClean="0"/>
              <a:t>Big Data technologies create opportunities for doing ETL:</a:t>
            </a:r>
          </a:p>
          <a:p>
            <a:pPr lvl="2"/>
            <a:r>
              <a:rPr lang="en-US" dirty="0" smtClean="0"/>
              <a:t>Faster</a:t>
            </a:r>
          </a:p>
          <a:p>
            <a:pPr lvl="2"/>
            <a:r>
              <a:rPr lang="en-US" dirty="0" smtClean="0"/>
              <a:t>More cost effectively.  Consider:</a:t>
            </a:r>
          </a:p>
          <a:p>
            <a:pPr lvl="3"/>
            <a:r>
              <a:rPr lang="en-US" dirty="0" smtClean="0"/>
              <a:t>Development</a:t>
            </a:r>
          </a:p>
          <a:p>
            <a:pPr lvl="3"/>
            <a:r>
              <a:rPr lang="en-US" dirty="0" smtClean="0"/>
              <a:t>Maintenance</a:t>
            </a:r>
          </a:p>
          <a:p>
            <a:pPr lvl="3"/>
            <a:r>
              <a:rPr lang="en-US" dirty="0" smtClean="0"/>
              <a:t>Storage</a:t>
            </a:r>
          </a:p>
          <a:p>
            <a:pPr lvl="3"/>
            <a:r>
              <a:rPr lang="en-US" dirty="0" smtClean="0"/>
              <a:t>Processing</a:t>
            </a:r>
          </a:p>
          <a:p>
            <a:pPr lvl="3"/>
            <a:r>
              <a:rPr lang="en-US" dirty="0" smtClean="0"/>
              <a:t>Downtime</a:t>
            </a:r>
          </a:p>
          <a:p>
            <a:pPr lvl="2"/>
            <a:r>
              <a:rPr lang="en-US" dirty="0" smtClean="0"/>
              <a:t>Many traditional ETL tools have Big Data</a:t>
            </a:r>
          </a:p>
        </p:txBody>
      </p:sp>
      <p:sp>
        <p:nvSpPr>
          <p:cNvPr id="5" name="Slide Number Placeholder 4"/>
          <p:cNvSpPr>
            <a:spLocks noGrp="1"/>
          </p:cNvSpPr>
          <p:nvPr>
            <p:ph type="sldNum" sz="quarter" idx="12"/>
          </p:nvPr>
        </p:nvSpPr>
        <p:spPr/>
        <p:txBody>
          <a:bodyPr/>
          <a:lstStyle/>
          <a:p>
            <a:fld id="{B865C6C0-BAA3-C04F-B318-568435D2B337}" type="slidenum">
              <a:rPr lang="en-US" smtClean="0"/>
              <a:pPr/>
              <a:t>26</a:t>
            </a:fld>
            <a:endParaRPr lang="en-US" dirty="0"/>
          </a:p>
        </p:txBody>
      </p:sp>
    </p:spTree>
    <p:extLst>
      <p:ext uri="{BB962C8B-B14F-4D97-AF65-F5344CB8AC3E}">
        <p14:creationId xmlns:p14="http://schemas.microsoft.com/office/powerpoint/2010/main" val="4194069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MDWA: Staging Area (cont’d)</a:t>
            </a:r>
            <a:endParaRPr lang="en-US" dirty="0"/>
          </a:p>
        </p:txBody>
      </p:sp>
      <p:sp>
        <p:nvSpPr>
          <p:cNvPr id="7" name="Content Placeholder 6"/>
          <p:cNvSpPr>
            <a:spLocks noGrp="1"/>
          </p:cNvSpPr>
          <p:nvPr>
            <p:ph idx="1"/>
          </p:nvPr>
        </p:nvSpPr>
        <p:spPr/>
        <p:txBody>
          <a:bodyPr>
            <a:normAutofit/>
          </a:bodyPr>
          <a:lstStyle/>
          <a:p>
            <a:r>
              <a:rPr lang="en-US" dirty="0" smtClean="0"/>
              <a:t>Similar objectives compared to traditional DW Staging Area, but: </a:t>
            </a:r>
          </a:p>
          <a:p>
            <a:pPr marL="971550" lvl="1" indent="-514350">
              <a:buFont typeface="+mj-lt"/>
              <a:buAutoNum type="arabicPeriod" startAt="2"/>
            </a:pPr>
            <a:r>
              <a:rPr lang="en-US" dirty="0" smtClean="0"/>
              <a:t>Big Data technologies drive down the cost of storage such that:</a:t>
            </a:r>
          </a:p>
          <a:p>
            <a:pPr lvl="2"/>
            <a:r>
              <a:rPr lang="en-US" dirty="0" smtClean="0"/>
              <a:t>More data sources can captured and maintained in the “hot” storage environment</a:t>
            </a:r>
          </a:p>
          <a:p>
            <a:pPr lvl="2"/>
            <a:r>
              <a:rPr lang="en-US" dirty="0" smtClean="0"/>
              <a:t>More granular data can be captured per source</a:t>
            </a:r>
          </a:p>
          <a:p>
            <a:pPr lvl="2"/>
            <a:r>
              <a:rPr lang="en-US" dirty="0" smtClean="0"/>
              <a:t>Unprocessed (“fatty”) data can be captured for future processing</a:t>
            </a:r>
          </a:p>
        </p:txBody>
      </p:sp>
      <p:sp>
        <p:nvSpPr>
          <p:cNvPr id="5" name="Slide Number Placeholder 4"/>
          <p:cNvSpPr>
            <a:spLocks noGrp="1"/>
          </p:cNvSpPr>
          <p:nvPr>
            <p:ph type="sldNum" sz="quarter" idx="12"/>
          </p:nvPr>
        </p:nvSpPr>
        <p:spPr/>
        <p:txBody>
          <a:bodyPr/>
          <a:lstStyle/>
          <a:p>
            <a:fld id="{B865C6C0-BAA3-C04F-B318-568435D2B337}" type="slidenum">
              <a:rPr lang="en-US" smtClean="0"/>
              <a:pPr/>
              <a:t>27</a:t>
            </a:fld>
            <a:endParaRPr lang="en-US" dirty="0"/>
          </a:p>
        </p:txBody>
      </p:sp>
    </p:spTree>
    <p:extLst>
      <p:ext uri="{BB962C8B-B14F-4D97-AF65-F5344CB8AC3E}">
        <p14:creationId xmlns:p14="http://schemas.microsoft.com/office/powerpoint/2010/main" val="187853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MDWA: Data Warehouse</a:t>
            </a:r>
            <a:endParaRPr lang="en-US" dirty="0"/>
          </a:p>
        </p:txBody>
      </p:sp>
      <p:sp>
        <p:nvSpPr>
          <p:cNvPr id="5" name="Text Placeholder 4"/>
          <p:cNvSpPr>
            <a:spLocks noGrp="1"/>
          </p:cNvSpPr>
          <p:nvPr>
            <p:ph type="body" idx="1"/>
          </p:nvPr>
        </p:nvSpPr>
        <p:spPr/>
        <p:txBody>
          <a:bodyPr/>
          <a:lstStyle/>
          <a:p>
            <a:r>
              <a:rPr lang="en-US" dirty="0" smtClean="0"/>
              <a:t>Traditional Area</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Interactive “Business Users”</a:t>
            </a:r>
          </a:p>
          <a:p>
            <a:r>
              <a:rPr lang="en-US" dirty="0" smtClean="0"/>
              <a:t>Months of relatively narrow, aggregated data </a:t>
            </a:r>
          </a:p>
          <a:p>
            <a:r>
              <a:rPr lang="en-US" dirty="0" smtClean="0"/>
              <a:t>Development and maintenance follows a software engineering process</a:t>
            </a:r>
          </a:p>
          <a:p>
            <a:r>
              <a:rPr lang="en-US" dirty="0" smtClean="0"/>
              <a:t>Relatively low degree of unplanned data duplication</a:t>
            </a:r>
          </a:p>
          <a:p>
            <a:r>
              <a:rPr lang="en-US" dirty="0" smtClean="0"/>
              <a:t>Relatively high cost platform </a:t>
            </a:r>
            <a:endParaRPr lang="en-US" dirty="0"/>
          </a:p>
          <a:p>
            <a:r>
              <a:rPr lang="en-US" dirty="0" smtClean="0"/>
              <a:t>Relatively high operational overhead (helpdesk support, service levels, etc.)</a:t>
            </a:r>
            <a:endParaRPr lang="en-US" dirty="0"/>
          </a:p>
        </p:txBody>
      </p:sp>
      <p:sp>
        <p:nvSpPr>
          <p:cNvPr id="6" name="Text Placeholder 5"/>
          <p:cNvSpPr>
            <a:spLocks noGrp="1"/>
          </p:cNvSpPr>
          <p:nvPr>
            <p:ph type="body" sz="quarter" idx="3"/>
          </p:nvPr>
        </p:nvSpPr>
        <p:spPr/>
        <p:txBody>
          <a:bodyPr/>
          <a:lstStyle/>
          <a:p>
            <a:r>
              <a:rPr lang="en-US" dirty="0" smtClean="0"/>
              <a:t>Exploratory Area</a:t>
            </a:r>
            <a:endParaRPr lang="en-US" dirty="0"/>
          </a:p>
        </p:txBody>
      </p:sp>
      <p:sp>
        <p:nvSpPr>
          <p:cNvPr id="7" name="Content Placeholder 6"/>
          <p:cNvSpPr>
            <a:spLocks noGrp="1"/>
          </p:cNvSpPr>
          <p:nvPr>
            <p:ph sz="quarter" idx="4"/>
          </p:nvPr>
        </p:nvSpPr>
        <p:spPr/>
        <p:txBody>
          <a:bodyPr>
            <a:normAutofit fontScale="85000" lnSpcReduction="20000"/>
          </a:bodyPr>
          <a:lstStyle/>
          <a:p>
            <a:r>
              <a:rPr lang="en-US" dirty="0" smtClean="0"/>
              <a:t>Data scientists and experienced analysts</a:t>
            </a:r>
          </a:p>
          <a:p>
            <a:r>
              <a:rPr lang="en-US" dirty="0" smtClean="0"/>
              <a:t>Years of broad, disaggregated (i.e. detailed) and/or unprocessed data</a:t>
            </a:r>
          </a:p>
          <a:p>
            <a:r>
              <a:rPr lang="en-US" dirty="0" smtClean="0"/>
              <a:t>Development/addition of data follows demand of analytics projects</a:t>
            </a:r>
          </a:p>
          <a:p>
            <a:r>
              <a:rPr lang="en-US" dirty="0" smtClean="0"/>
              <a:t>Relatively high degree of unplanned data duplication</a:t>
            </a:r>
          </a:p>
          <a:p>
            <a:r>
              <a:rPr lang="en-US" dirty="0" smtClean="0"/>
              <a:t>Low cost components make up the platform</a:t>
            </a:r>
          </a:p>
          <a:p>
            <a:r>
              <a:rPr lang="en-US" dirty="0" smtClean="0"/>
              <a:t>Relatively low operational overhead</a:t>
            </a:r>
          </a:p>
        </p:txBody>
      </p:sp>
      <p:sp>
        <p:nvSpPr>
          <p:cNvPr id="4" name="Slide Number Placeholder 3"/>
          <p:cNvSpPr>
            <a:spLocks noGrp="1"/>
          </p:cNvSpPr>
          <p:nvPr>
            <p:ph type="sldNum" sz="quarter" idx="12"/>
          </p:nvPr>
        </p:nvSpPr>
        <p:spPr/>
        <p:txBody>
          <a:bodyPr/>
          <a:lstStyle/>
          <a:p>
            <a:fld id="{B865C6C0-BAA3-C04F-B318-568435D2B337}" type="slidenum">
              <a:rPr lang="en-US" smtClean="0"/>
              <a:pPr/>
              <a:t>28</a:t>
            </a:fld>
            <a:endParaRPr lang="en-US" dirty="0"/>
          </a:p>
        </p:txBody>
      </p:sp>
    </p:spTree>
    <p:extLst>
      <p:ext uri="{BB962C8B-B14F-4D97-AF65-F5344CB8AC3E}">
        <p14:creationId xmlns:p14="http://schemas.microsoft.com/office/powerpoint/2010/main" val="4132719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MDWA: BI Portal</a:t>
            </a:r>
            <a:endParaRPr lang="en-US" dirty="0"/>
          </a:p>
        </p:txBody>
      </p:sp>
      <p:sp>
        <p:nvSpPr>
          <p:cNvPr id="7" name="Text Placeholder 6"/>
          <p:cNvSpPr>
            <a:spLocks noGrp="1"/>
          </p:cNvSpPr>
          <p:nvPr>
            <p:ph type="body" idx="1"/>
          </p:nvPr>
        </p:nvSpPr>
        <p:spPr/>
        <p:txBody>
          <a:bodyPr/>
          <a:lstStyle/>
          <a:p>
            <a:r>
              <a:rPr lang="en-US" dirty="0" smtClean="0"/>
              <a:t>Traditional Area</a:t>
            </a:r>
            <a:endParaRPr lang="en-US" dirty="0"/>
          </a:p>
        </p:txBody>
      </p:sp>
      <p:sp>
        <p:nvSpPr>
          <p:cNvPr id="8" name="Content Placeholder 7"/>
          <p:cNvSpPr>
            <a:spLocks noGrp="1"/>
          </p:cNvSpPr>
          <p:nvPr>
            <p:ph sz="half" idx="2"/>
          </p:nvPr>
        </p:nvSpPr>
        <p:spPr/>
        <p:txBody>
          <a:bodyPr/>
          <a:lstStyle/>
          <a:p>
            <a:r>
              <a:rPr lang="en-US" dirty="0" smtClean="0"/>
              <a:t>High degree of curated data objects in DW made accessible through BI Portal</a:t>
            </a:r>
            <a:endParaRPr lang="en-US" dirty="0"/>
          </a:p>
        </p:txBody>
      </p:sp>
      <p:sp>
        <p:nvSpPr>
          <p:cNvPr id="9" name="Text Placeholder 8"/>
          <p:cNvSpPr>
            <a:spLocks noGrp="1"/>
          </p:cNvSpPr>
          <p:nvPr>
            <p:ph type="body" sz="quarter" idx="3"/>
          </p:nvPr>
        </p:nvSpPr>
        <p:spPr/>
        <p:txBody>
          <a:bodyPr/>
          <a:lstStyle/>
          <a:p>
            <a:r>
              <a:rPr lang="en-US" dirty="0" smtClean="0"/>
              <a:t>Exploratory Area</a:t>
            </a:r>
            <a:endParaRPr lang="en-US" dirty="0"/>
          </a:p>
        </p:txBody>
      </p:sp>
      <p:sp>
        <p:nvSpPr>
          <p:cNvPr id="10" name="Content Placeholder 9"/>
          <p:cNvSpPr>
            <a:spLocks noGrp="1"/>
          </p:cNvSpPr>
          <p:nvPr>
            <p:ph sz="quarter" idx="4"/>
          </p:nvPr>
        </p:nvSpPr>
        <p:spPr/>
        <p:txBody>
          <a:bodyPr/>
          <a:lstStyle/>
          <a:p>
            <a:r>
              <a:rPr lang="en-US" dirty="0" smtClean="0"/>
              <a:t>Varying degree of curated data objects in DW made accessible through BI Portal</a:t>
            </a:r>
          </a:p>
          <a:p>
            <a:pPr lvl="1"/>
            <a:r>
              <a:rPr lang="en-US" dirty="0" smtClean="0"/>
              <a:t>More likely to publish pre-processed, curated data objects from the Exploratory Area to the Traditional Area to be made accessible through BI Portal</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29</a:t>
            </a:fld>
            <a:endParaRPr lang="en-US" dirty="0"/>
          </a:p>
        </p:txBody>
      </p:sp>
    </p:spTree>
    <p:extLst>
      <p:ext uri="{BB962C8B-B14F-4D97-AF65-F5344CB8AC3E}">
        <p14:creationId xmlns:p14="http://schemas.microsoft.com/office/powerpoint/2010/main" val="26187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 Traditional DW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Data Warehouse</a:t>
            </a:r>
          </a:p>
          <a:p>
            <a:pPr lvl="1"/>
            <a:r>
              <a:rPr lang="en-US" dirty="0"/>
              <a:t>A collection of data to support decision-making </a:t>
            </a:r>
            <a:r>
              <a:rPr lang="en-US" dirty="0" smtClean="0"/>
              <a:t>processes</a:t>
            </a:r>
            <a:endParaRPr lang="en-US" dirty="0"/>
          </a:p>
          <a:p>
            <a:r>
              <a:rPr lang="en-US" dirty="0" smtClean="0"/>
              <a:t>BI Portal/Server</a:t>
            </a:r>
          </a:p>
          <a:p>
            <a:pPr lvl="1"/>
            <a:r>
              <a:rPr lang="en-US" dirty="0" smtClean="0"/>
              <a:t>Software that general provides features for end users (e.g. user interface for reporting and analysis) and administrators (e.g. security, performance tuning, etc.) of BI solutions.  </a:t>
            </a:r>
            <a:endParaRPr lang="en-US" dirty="0" smtClean="0"/>
          </a:p>
          <a:p>
            <a:r>
              <a:rPr lang="en-US" dirty="0" smtClean="0"/>
              <a:t>DW Client Software</a:t>
            </a:r>
          </a:p>
          <a:p>
            <a:pPr lvl="1"/>
            <a:r>
              <a:rPr lang="en-US" dirty="0" smtClean="0"/>
              <a:t>For Reporting and Analysis</a:t>
            </a:r>
          </a:p>
          <a:p>
            <a:pPr lvl="2"/>
            <a:r>
              <a:rPr lang="en-US" dirty="0" smtClean="0"/>
              <a:t>E.g</a:t>
            </a:r>
            <a:r>
              <a:rPr lang="en-US" dirty="0" smtClean="0"/>
              <a:t>. Excel, Tableau, R, </a:t>
            </a:r>
            <a:r>
              <a:rPr lang="en-US" dirty="0" smtClean="0"/>
              <a:t>SAS</a:t>
            </a:r>
            <a:endParaRPr lang="en-US" dirty="0" smtClean="0"/>
          </a:p>
          <a:p>
            <a:r>
              <a:rPr lang="en-US" dirty="0" smtClean="0"/>
              <a:t>ETL Processes</a:t>
            </a:r>
          </a:p>
          <a:p>
            <a:pPr lvl="1"/>
            <a:r>
              <a:rPr lang="en-US" dirty="0" smtClean="0"/>
              <a:t>Stands for Extract, Transform and Load.  In general, moving data from source systems into th</a:t>
            </a:r>
            <a:r>
              <a:rPr lang="en-US" dirty="0" smtClean="0"/>
              <a:t>e DW and moving data around within the DW involves ETL processes.  These processes are typically implemented using an ETL software package (E.g. </a:t>
            </a:r>
            <a:r>
              <a:rPr lang="en-US" dirty="0" err="1" smtClean="0"/>
              <a:t>Pentaho</a:t>
            </a:r>
            <a:r>
              <a:rPr lang="en-US" dirty="0" smtClean="0"/>
              <a:t> Kettle, Microsoft SSIS)</a:t>
            </a:r>
            <a:endParaRPr lang="en-US" dirty="0" smtClean="0"/>
          </a:p>
        </p:txBody>
      </p:sp>
      <p:sp>
        <p:nvSpPr>
          <p:cNvPr id="4" name="Slide Number Placeholder 3"/>
          <p:cNvSpPr>
            <a:spLocks noGrp="1"/>
          </p:cNvSpPr>
          <p:nvPr>
            <p:ph type="sldNum" sz="quarter" idx="12"/>
          </p:nvPr>
        </p:nvSpPr>
        <p:spPr/>
        <p:txBody>
          <a:bodyPr/>
          <a:lstStyle/>
          <a:p>
            <a:fld id="{B865C6C0-BAA3-C04F-B318-568435D2B337}" type="slidenum">
              <a:rPr lang="en-US" smtClean="0"/>
              <a:pPr/>
              <a:t>3</a:t>
            </a:fld>
            <a:endParaRPr lang="en-US" dirty="0"/>
          </a:p>
        </p:txBody>
      </p:sp>
    </p:spTree>
    <p:extLst>
      <p:ext uri="{BB962C8B-B14F-4D97-AF65-F5344CB8AC3E}">
        <p14:creationId xmlns:p14="http://schemas.microsoft.com/office/powerpoint/2010/main" val="3709066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MDWA: Users</a:t>
            </a:r>
            <a:endParaRPr lang="en-US" dirty="0"/>
          </a:p>
        </p:txBody>
      </p:sp>
      <p:sp>
        <p:nvSpPr>
          <p:cNvPr id="5" name="Text Placeholder 4"/>
          <p:cNvSpPr>
            <a:spLocks noGrp="1"/>
          </p:cNvSpPr>
          <p:nvPr>
            <p:ph type="body" idx="1"/>
          </p:nvPr>
        </p:nvSpPr>
        <p:spPr/>
        <p:txBody>
          <a:bodyPr/>
          <a:lstStyle/>
          <a:p>
            <a:r>
              <a:rPr lang="en-US" dirty="0" smtClean="0"/>
              <a:t>Traditional Area	</a:t>
            </a:r>
            <a:endParaRPr lang="en-US" dirty="0"/>
          </a:p>
        </p:txBody>
      </p:sp>
      <p:sp>
        <p:nvSpPr>
          <p:cNvPr id="6" name="Content Placeholder 5"/>
          <p:cNvSpPr>
            <a:spLocks noGrp="1"/>
          </p:cNvSpPr>
          <p:nvPr>
            <p:ph sz="half" idx="2"/>
          </p:nvPr>
        </p:nvSpPr>
        <p:spPr/>
        <p:txBody>
          <a:bodyPr/>
          <a:lstStyle/>
          <a:p>
            <a:r>
              <a:rPr lang="en-US" dirty="0" smtClean="0"/>
              <a:t>Through BI Portal</a:t>
            </a:r>
          </a:p>
          <a:p>
            <a:pPr lvl="1"/>
            <a:r>
              <a:rPr lang="en-US" dirty="0" smtClean="0"/>
              <a:t>Business users</a:t>
            </a:r>
          </a:p>
          <a:p>
            <a:pPr lvl="1"/>
            <a:r>
              <a:rPr lang="en-US" dirty="0" smtClean="0"/>
              <a:t>Entry level analysts</a:t>
            </a:r>
          </a:p>
          <a:p>
            <a:pPr lvl="1"/>
            <a:r>
              <a:rPr lang="en-US" dirty="0"/>
              <a:t>Data Scientists and experienced analysts</a:t>
            </a:r>
            <a:endParaRPr lang="en-US" dirty="0" smtClean="0"/>
          </a:p>
          <a:p>
            <a:r>
              <a:rPr lang="en-US" dirty="0" smtClean="0"/>
              <a:t>Direct access</a:t>
            </a:r>
          </a:p>
          <a:p>
            <a:pPr lvl="1"/>
            <a:r>
              <a:rPr lang="en-US" dirty="0" smtClean="0"/>
              <a:t>Data Scientists and experienced analysts</a:t>
            </a:r>
            <a:endParaRPr lang="en-US" dirty="0"/>
          </a:p>
        </p:txBody>
      </p:sp>
      <p:sp>
        <p:nvSpPr>
          <p:cNvPr id="7" name="Text Placeholder 6"/>
          <p:cNvSpPr>
            <a:spLocks noGrp="1"/>
          </p:cNvSpPr>
          <p:nvPr>
            <p:ph type="body" sz="quarter" idx="3"/>
          </p:nvPr>
        </p:nvSpPr>
        <p:spPr/>
        <p:txBody>
          <a:bodyPr/>
          <a:lstStyle/>
          <a:p>
            <a:r>
              <a:rPr lang="en-US" dirty="0" smtClean="0"/>
              <a:t>Exploratory Area</a:t>
            </a:r>
            <a:endParaRPr lang="en-US" dirty="0"/>
          </a:p>
        </p:txBody>
      </p:sp>
      <p:sp>
        <p:nvSpPr>
          <p:cNvPr id="8" name="Content Placeholder 7"/>
          <p:cNvSpPr>
            <a:spLocks noGrp="1"/>
          </p:cNvSpPr>
          <p:nvPr>
            <p:ph sz="quarter" idx="4"/>
          </p:nvPr>
        </p:nvSpPr>
        <p:spPr/>
        <p:txBody>
          <a:bodyPr/>
          <a:lstStyle/>
          <a:p>
            <a:r>
              <a:rPr lang="en-US" dirty="0"/>
              <a:t>Data Scientists and experienced analysts</a:t>
            </a:r>
          </a:p>
        </p:txBody>
      </p:sp>
      <p:sp>
        <p:nvSpPr>
          <p:cNvPr id="4" name="Slide Number Placeholder 3"/>
          <p:cNvSpPr>
            <a:spLocks noGrp="1"/>
          </p:cNvSpPr>
          <p:nvPr>
            <p:ph type="sldNum" sz="quarter" idx="12"/>
          </p:nvPr>
        </p:nvSpPr>
        <p:spPr/>
        <p:txBody>
          <a:bodyPr/>
          <a:lstStyle/>
          <a:p>
            <a:fld id="{B865C6C0-BAA3-C04F-B318-568435D2B337}" type="slidenum">
              <a:rPr lang="en-US" smtClean="0"/>
              <a:pPr/>
              <a:t>30</a:t>
            </a:fld>
            <a:endParaRPr lang="en-US" dirty="0"/>
          </a:p>
        </p:txBody>
      </p:sp>
    </p:spTree>
    <p:extLst>
      <p:ext uri="{BB962C8B-B14F-4D97-AF65-F5344CB8AC3E}">
        <p14:creationId xmlns:p14="http://schemas.microsoft.com/office/powerpoint/2010/main" val="3997760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MDWA: Storage and Processing</a:t>
            </a:r>
            <a:endParaRPr lang="en-US" dirty="0"/>
          </a:p>
        </p:txBody>
      </p:sp>
      <p:sp>
        <p:nvSpPr>
          <p:cNvPr id="5" name="Text Placeholder 4"/>
          <p:cNvSpPr>
            <a:spLocks noGrp="1"/>
          </p:cNvSpPr>
          <p:nvPr>
            <p:ph type="body" idx="1"/>
          </p:nvPr>
        </p:nvSpPr>
        <p:spPr/>
        <p:txBody>
          <a:bodyPr/>
          <a:lstStyle/>
          <a:p>
            <a:r>
              <a:rPr lang="en-US" dirty="0" smtClean="0"/>
              <a:t>Traditional Area	</a:t>
            </a:r>
            <a:endParaRPr lang="en-US" dirty="0"/>
          </a:p>
        </p:txBody>
      </p:sp>
      <p:sp>
        <p:nvSpPr>
          <p:cNvPr id="6" name="Content Placeholder 5"/>
          <p:cNvSpPr>
            <a:spLocks noGrp="1"/>
          </p:cNvSpPr>
          <p:nvPr>
            <p:ph sz="half" idx="2"/>
          </p:nvPr>
        </p:nvSpPr>
        <p:spPr/>
        <p:txBody>
          <a:bodyPr/>
          <a:lstStyle/>
          <a:p>
            <a:r>
              <a:rPr lang="en-US" dirty="0" smtClean="0"/>
              <a:t>Higher cost</a:t>
            </a:r>
          </a:p>
          <a:p>
            <a:r>
              <a:rPr lang="en-US" dirty="0" smtClean="0"/>
              <a:t>Centralized</a:t>
            </a:r>
          </a:p>
          <a:p>
            <a:r>
              <a:rPr lang="en-US" dirty="0" smtClean="0"/>
              <a:t>E.g. DW Appliances</a:t>
            </a:r>
          </a:p>
        </p:txBody>
      </p:sp>
      <p:sp>
        <p:nvSpPr>
          <p:cNvPr id="7" name="Text Placeholder 6"/>
          <p:cNvSpPr>
            <a:spLocks noGrp="1"/>
          </p:cNvSpPr>
          <p:nvPr>
            <p:ph type="body" sz="quarter" idx="3"/>
          </p:nvPr>
        </p:nvSpPr>
        <p:spPr/>
        <p:txBody>
          <a:bodyPr/>
          <a:lstStyle/>
          <a:p>
            <a:r>
              <a:rPr lang="en-US" dirty="0" smtClean="0"/>
              <a:t>Exploratory Area</a:t>
            </a:r>
            <a:endParaRPr lang="en-US" dirty="0"/>
          </a:p>
        </p:txBody>
      </p:sp>
      <p:sp>
        <p:nvSpPr>
          <p:cNvPr id="8" name="Content Placeholder 7"/>
          <p:cNvSpPr>
            <a:spLocks noGrp="1"/>
          </p:cNvSpPr>
          <p:nvPr>
            <p:ph sz="quarter" idx="4"/>
          </p:nvPr>
        </p:nvSpPr>
        <p:spPr/>
        <p:txBody>
          <a:bodyPr/>
          <a:lstStyle/>
          <a:p>
            <a:r>
              <a:rPr lang="en-US" dirty="0" smtClean="0"/>
              <a:t>Lower cost</a:t>
            </a:r>
          </a:p>
          <a:p>
            <a:r>
              <a:rPr lang="en-US" dirty="0" smtClean="0"/>
              <a:t>Distributed</a:t>
            </a:r>
          </a:p>
          <a:p>
            <a:r>
              <a:rPr lang="en-US" dirty="0" smtClean="0"/>
              <a:t>E.g. Commodity hardware</a:t>
            </a:r>
          </a:p>
          <a:p>
            <a:pPr marL="0" indent="0">
              <a:buNone/>
            </a:pPr>
            <a:endParaRPr lang="en-US" dirty="0" smtClean="0"/>
          </a:p>
        </p:txBody>
      </p:sp>
      <p:sp>
        <p:nvSpPr>
          <p:cNvPr id="4" name="Slide Number Placeholder 3"/>
          <p:cNvSpPr>
            <a:spLocks noGrp="1"/>
          </p:cNvSpPr>
          <p:nvPr>
            <p:ph type="sldNum" sz="quarter" idx="12"/>
          </p:nvPr>
        </p:nvSpPr>
        <p:spPr/>
        <p:txBody>
          <a:bodyPr/>
          <a:lstStyle/>
          <a:p>
            <a:fld id="{B865C6C0-BAA3-C04F-B318-568435D2B337}" type="slidenum">
              <a:rPr lang="en-US" smtClean="0"/>
              <a:pPr/>
              <a:t>31</a:t>
            </a:fld>
            <a:endParaRPr lang="en-US" dirty="0"/>
          </a:p>
        </p:txBody>
      </p:sp>
    </p:spTree>
    <p:extLst>
      <p:ext uri="{BB962C8B-B14F-4D97-AF65-F5344CB8AC3E}">
        <p14:creationId xmlns:p14="http://schemas.microsoft.com/office/powerpoint/2010/main" val="2403959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MDWA: Governance</a:t>
            </a:r>
            <a:endParaRPr lang="en-US" dirty="0"/>
          </a:p>
        </p:txBody>
      </p:sp>
      <p:sp>
        <p:nvSpPr>
          <p:cNvPr id="5" name="Text Placeholder 4"/>
          <p:cNvSpPr>
            <a:spLocks noGrp="1"/>
          </p:cNvSpPr>
          <p:nvPr>
            <p:ph type="body" idx="1"/>
          </p:nvPr>
        </p:nvSpPr>
        <p:spPr/>
        <p:txBody>
          <a:bodyPr/>
          <a:lstStyle/>
          <a:p>
            <a:r>
              <a:rPr lang="en-US" dirty="0" smtClean="0"/>
              <a:t>Traditional	 Area</a:t>
            </a:r>
            <a:endParaRPr lang="en-US" dirty="0"/>
          </a:p>
        </p:txBody>
      </p:sp>
      <p:sp>
        <p:nvSpPr>
          <p:cNvPr id="6" name="Content Placeholder 5"/>
          <p:cNvSpPr>
            <a:spLocks noGrp="1"/>
          </p:cNvSpPr>
          <p:nvPr>
            <p:ph sz="half" idx="2"/>
          </p:nvPr>
        </p:nvSpPr>
        <p:spPr/>
        <p:txBody>
          <a:bodyPr/>
          <a:lstStyle/>
          <a:p>
            <a:r>
              <a:rPr lang="en-US" dirty="0" smtClean="0"/>
              <a:t>Relatively high levels of governance in place</a:t>
            </a:r>
          </a:p>
          <a:p>
            <a:pPr lvl="1"/>
            <a:r>
              <a:rPr lang="en-US" dirty="0" smtClean="0"/>
              <a:t>More likely to be built into the software development process that is used</a:t>
            </a:r>
          </a:p>
          <a:p>
            <a:pPr lvl="1"/>
            <a:r>
              <a:rPr lang="en-US" dirty="0" smtClean="0"/>
              <a:t>Developed by team, not by individual data scientists dumping data into environment to support an analytics project</a:t>
            </a:r>
            <a:endParaRPr lang="en-US" dirty="0"/>
          </a:p>
        </p:txBody>
      </p:sp>
      <p:sp>
        <p:nvSpPr>
          <p:cNvPr id="7" name="Text Placeholder 6"/>
          <p:cNvSpPr>
            <a:spLocks noGrp="1"/>
          </p:cNvSpPr>
          <p:nvPr>
            <p:ph type="body" sz="quarter" idx="3"/>
          </p:nvPr>
        </p:nvSpPr>
        <p:spPr/>
        <p:txBody>
          <a:bodyPr/>
          <a:lstStyle/>
          <a:p>
            <a:r>
              <a:rPr lang="en-US" dirty="0" smtClean="0"/>
              <a:t>Exploratory Area</a:t>
            </a:r>
            <a:endParaRPr lang="en-US" dirty="0"/>
          </a:p>
        </p:txBody>
      </p:sp>
      <p:sp>
        <p:nvSpPr>
          <p:cNvPr id="8" name="Content Placeholder 7"/>
          <p:cNvSpPr>
            <a:spLocks noGrp="1"/>
          </p:cNvSpPr>
          <p:nvPr>
            <p:ph sz="quarter" idx="4"/>
          </p:nvPr>
        </p:nvSpPr>
        <p:spPr/>
        <p:txBody>
          <a:bodyPr/>
          <a:lstStyle/>
          <a:p>
            <a:r>
              <a:rPr lang="en-US" dirty="0"/>
              <a:t>Relatively </a:t>
            </a:r>
            <a:r>
              <a:rPr lang="en-US" dirty="0" smtClean="0"/>
              <a:t>low </a:t>
            </a:r>
            <a:r>
              <a:rPr lang="en-US" dirty="0"/>
              <a:t>levels of governance in place</a:t>
            </a:r>
          </a:p>
          <a:p>
            <a:pPr lvl="1"/>
            <a:r>
              <a:rPr lang="en-US" dirty="0" smtClean="0"/>
              <a:t>Risk for some of the data</a:t>
            </a:r>
          </a:p>
          <a:p>
            <a:pPr lvl="1"/>
            <a:r>
              <a:rPr lang="en-US" dirty="0" smtClean="0"/>
              <a:t>Tradeoff for efficiency in analytics project</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32</a:t>
            </a:fld>
            <a:endParaRPr lang="en-US" dirty="0"/>
          </a:p>
        </p:txBody>
      </p:sp>
    </p:spTree>
    <p:extLst>
      <p:ext uri="{BB962C8B-B14F-4D97-AF65-F5344CB8AC3E}">
        <p14:creationId xmlns:p14="http://schemas.microsoft.com/office/powerpoint/2010/main" val="937662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Hadoop for Exploratory Area</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685924"/>
            <a:ext cx="7578515" cy="3863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1453" y="5753100"/>
            <a:ext cx="7219950" cy="276999"/>
          </a:xfrm>
          <a:prstGeom prst="rect">
            <a:avLst/>
          </a:prstGeom>
          <a:noFill/>
        </p:spPr>
        <p:txBody>
          <a:bodyPr wrap="square" rtlCol="0">
            <a:spAutoFit/>
          </a:bodyPr>
          <a:lstStyle/>
          <a:p>
            <a:r>
              <a:rPr lang="en-US" sz="1200" dirty="0" smtClean="0"/>
              <a:t>Source: “Building a Hadoop Data Warehouse”, Ralph Kimball, </a:t>
            </a:r>
            <a:r>
              <a:rPr lang="en-US" sz="1200" dirty="0">
                <a:hlinkClick r:id="rId3"/>
              </a:rPr>
              <a:t>http://</a:t>
            </a:r>
            <a:r>
              <a:rPr lang="en-US" sz="1200" dirty="0" smtClean="0">
                <a:hlinkClick r:id="rId3"/>
              </a:rPr>
              <a:t>vimeo.com/90798133</a:t>
            </a:r>
            <a:r>
              <a:rPr lang="en-US" sz="1200" dirty="0" smtClean="0"/>
              <a:t>, accessed 2014/07/16</a:t>
            </a:r>
            <a:endParaRPr lang="en-US" sz="1200" dirty="0"/>
          </a:p>
        </p:txBody>
      </p:sp>
    </p:spTree>
    <p:extLst>
      <p:ext uri="{BB962C8B-B14F-4D97-AF65-F5344CB8AC3E}">
        <p14:creationId xmlns:p14="http://schemas.microsoft.com/office/powerpoint/2010/main" val="1869972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Hadoop </a:t>
            </a:r>
            <a:r>
              <a:rPr lang="en-US" dirty="0"/>
              <a:t>for </a:t>
            </a:r>
            <a:r>
              <a:rPr lang="en-US" dirty="0" smtClean="0"/>
              <a:t>Traditional Area</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576388"/>
            <a:ext cx="7105650" cy="4096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1453" y="5753100"/>
            <a:ext cx="7219950" cy="276999"/>
          </a:xfrm>
          <a:prstGeom prst="rect">
            <a:avLst/>
          </a:prstGeom>
          <a:noFill/>
        </p:spPr>
        <p:txBody>
          <a:bodyPr wrap="square" rtlCol="0">
            <a:spAutoFit/>
          </a:bodyPr>
          <a:lstStyle/>
          <a:p>
            <a:r>
              <a:rPr lang="en-US" sz="1200" dirty="0" smtClean="0"/>
              <a:t>Source: “Building a Hadoop Data Warehouse”, Ralph Kimball, </a:t>
            </a:r>
            <a:r>
              <a:rPr lang="en-US" sz="1200" dirty="0">
                <a:hlinkClick r:id="rId3"/>
              </a:rPr>
              <a:t>http://</a:t>
            </a:r>
            <a:r>
              <a:rPr lang="en-US" sz="1200" dirty="0" smtClean="0">
                <a:hlinkClick r:id="rId3"/>
              </a:rPr>
              <a:t>vimeo.com/90798133</a:t>
            </a:r>
            <a:r>
              <a:rPr lang="en-US" sz="1200" dirty="0" smtClean="0"/>
              <a:t>, accessed 2014/07/16</a:t>
            </a:r>
            <a:endParaRPr lang="en-US" sz="1200" dirty="0"/>
          </a:p>
        </p:txBody>
      </p:sp>
    </p:spTree>
    <p:extLst>
      <p:ext uri="{BB962C8B-B14F-4D97-AF65-F5344CB8AC3E}">
        <p14:creationId xmlns:p14="http://schemas.microsoft.com/office/powerpoint/2010/main" val="377941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31962" y="3377166"/>
            <a:ext cx="1136276" cy="100150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Database Sources</a:t>
            </a:r>
            <a:endParaRPr lang="en-US" dirty="0"/>
          </a:p>
        </p:txBody>
      </p:sp>
      <p:sp>
        <p:nvSpPr>
          <p:cNvPr id="7" name="Rectangle 6"/>
          <p:cNvSpPr/>
          <p:nvPr/>
        </p:nvSpPr>
        <p:spPr>
          <a:xfrm>
            <a:off x="1899673" y="1893227"/>
            <a:ext cx="3491477" cy="3764623"/>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Data Hub (HDFS, Pig, Hive, </a:t>
            </a:r>
            <a:r>
              <a:rPr lang="en-US" dirty="0" err="1" smtClean="0"/>
              <a:t>Hbase</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Example: Hadoop and the Data Hub</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35</a:t>
            </a:fld>
            <a:endParaRPr lang="en-US" dirty="0"/>
          </a:p>
        </p:txBody>
      </p:sp>
      <p:sp>
        <p:nvSpPr>
          <p:cNvPr id="5" name="Rectangle 4"/>
          <p:cNvSpPr/>
          <p:nvPr/>
        </p:nvSpPr>
        <p:spPr>
          <a:xfrm>
            <a:off x="231962" y="2216529"/>
            <a:ext cx="1136276" cy="100150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Streaming Data Sources</a:t>
            </a:r>
            <a:endParaRPr lang="en-US" dirty="0"/>
          </a:p>
        </p:txBody>
      </p:sp>
      <p:sp>
        <p:nvSpPr>
          <p:cNvPr id="6" name="Rectangle 5"/>
          <p:cNvSpPr/>
          <p:nvPr/>
        </p:nvSpPr>
        <p:spPr>
          <a:xfrm>
            <a:off x="2025601" y="2305050"/>
            <a:ext cx="1648385" cy="3057124"/>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smtClean="0"/>
              <a:t>Staging Area</a:t>
            </a:r>
            <a:endParaRPr lang="en-US" dirty="0"/>
          </a:p>
        </p:txBody>
      </p:sp>
      <p:sp>
        <p:nvSpPr>
          <p:cNvPr id="8" name="Rectangle 7"/>
          <p:cNvSpPr/>
          <p:nvPr/>
        </p:nvSpPr>
        <p:spPr>
          <a:xfrm>
            <a:off x="3034551" y="2731852"/>
            <a:ext cx="1267385" cy="658906"/>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smtClean="0"/>
              <a:t>Exploratory</a:t>
            </a:r>
          </a:p>
          <a:p>
            <a:pPr algn="ctr"/>
            <a:r>
              <a:rPr lang="en-US" dirty="0" smtClean="0"/>
              <a:t>Area</a:t>
            </a:r>
            <a:endParaRPr lang="en-US" dirty="0"/>
          </a:p>
        </p:txBody>
      </p:sp>
      <p:sp>
        <p:nvSpPr>
          <p:cNvPr id="9" name="Rectangle 8"/>
          <p:cNvSpPr/>
          <p:nvPr/>
        </p:nvSpPr>
        <p:spPr>
          <a:xfrm>
            <a:off x="3934944" y="3626906"/>
            <a:ext cx="1267385" cy="65890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smtClean="0"/>
              <a:t>Traditional</a:t>
            </a:r>
          </a:p>
          <a:p>
            <a:pPr algn="ctr"/>
            <a:r>
              <a:rPr lang="en-US" dirty="0" smtClean="0"/>
              <a:t>Area #1</a:t>
            </a:r>
            <a:endParaRPr lang="en-US" dirty="0"/>
          </a:p>
        </p:txBody>
      </p:sp>
      <p:sp>
        <p:nvSpPr>
          <p:cNvPr id="11" name="Rectangle 10"/>
          <p:cNvSpPr/>
          <p:nvPr/>
        </p:nvSpPr>
        <p:spPr>
          <a:xfrm>
            <a:off x="7223307" y="2594728"/>
            <a:ext cx="844923" cy="933154"/>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BI Portal</a:t>
            </a:r>
            <a:endParaRPr lang="en-US" dirty="0"/>
          </a:p>
        </p:txBody>
      </p:sp>
      <p:grpSp>
        <p:nvGrpSpPr>
          <p:cNvPr id="29" name="Group 28"/>
          <p:cNvGrpSpPr/>
          <p:nvPr/>
        </p:nvGrpSpPr>
        <p:grpSpPr>
          <a:xfrm>
            <a:off x="8190101" y="3278862"/>
            <a:ext cx="943532" cy="1214555"/>
            <a:chOff x="8189258" y="3733940"/>
            <a:chExt cx="943532" cy="1214555"/>
          </a:xfrm>
        </p:grpSpPr>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1780" y="3733940"/>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8189258" y="4486830"/>
              <a:ext cx="943532" cy="461665"/>
            </a:xfrm>
            <a:prstGeom prst="rect">
              <a:avLst/>
            </a:prstGeom>
            <a:noFill/>
          </p:spPr>
          <p:txBody>
            <a:bodyPr wrap="square" rtlCol="0">
              <a:spAutoFit/>
            </a:bodyPr>
            <a:lstStyle/>
            <a:p>
              <a:pPr algn="ctr"/>
              <a:r>
                <a:rPr lang="en-US" sz="1200" dirty="0" smtClean="0"/>
                <a:t>Business Users</a:t>
              </a:r>
              <a:endParaRPr lang="en-US" sz="1200" dirty="0"/>
            </a:p>
          </p:txBody>
        </p:sp>
      </p:grpSp>
      <p:grpSp>
        <p:nvGrpSpPr>
          <p:cNvPr id="30" name="Group 29"/>
          <p:cNvGrpSpPr/>
          <p:nvPr/>
        </p:nvGrpSpPr>
        <p:grpSpPr>
          <a:xfrm>
            <a:off x="5993113" y="1582896"/>
            <a:ext cx="943532" cy="1267265"/>
            <a:chOff x="10049155" y="742551"/>
            <a:chExt cx="943532" cy="1267265"/>
          </a:xfrm>
        </p:grpSpPr>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822" y="742551"/>
              <a:ext cx="536198" cy="6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0049155" y="1363485"/>
              <a:ext cx="943532" cy="646331"/>
            </a:xfrm>
            <a:prstGeom prst="rect">
              <a:avLst/>
            </a:prstGeom>
            <a:noFill/>
          </p:spPr>
          <p:txBody>
            <a:bodyPr wrap="square" rtlCol="0">
              <a:spAutoFit/>
            </a:bodyPr>
            <a:lstStyle/>
            <a:p>
              <a:pPr algn="ctr"/>
              <a:r>
                <a:rPr lang="en-US" sz="1200" dirty="0" smtClean="0"/>
                <a:t>Data Scientists / Analysts</a:t>
              </a:r>
              <a:endParaRPr lang="en-US" sz="1200" dirty="0"/>
            </a:p>
          </p:txBody>
        </p:sp>
      </p:grpSp>
      <p:sp>
        <p:nvSpPr>
          <p:cNvPr id="21" name="Right Arrow 20"/>
          <p:cNvSpPr/>
          <p:nvPr/>
        </p:nvSpPr>
        <p:spPr>
          <a:xfrm>
            <a:off x="1292039" y="2502582"/>
            <a:ext cx="841561" cy="488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Flume</a:t>
            </a:r>
            <a:endParaRPr lang="en-US" sz="1600" dirty="0"/>
          </a:p>
        </p:txBody>
      </p:sp>
      <p:sp>
        <p:nvSpPr>
          <p:cNvPr id="23" name="Left-Right Arrow 22"/>
          <p:cNvSpPr/>
          <p:nvPr/>
        </p:nvSpPr>
        <p:spPr>
          <a:xfrm rot="20419189">
            <a:off x="5041675" y="3116073"/>
            <a:ext cx="2271874" cy="479187"/>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Right Arrow 30"/>
          <p:cNvSpPr/>
          <p:nvPr/>
        </p:nvSpPr>
        <p:spPr>
          <a:xfrm>
            <a:off x="1330139" y="3633780"/>
            <a:ext cx="841562" cy="488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err="1" smtClean="0"/>
              <a:t>Sqoop</a:t>
            </a:r>
            <a:endParaRPr lang="en-US" sz="1600" dirty="0"/>
          </a:p>
        </p:txBody>
      </p:sp>
      <p:sp>
        <p:nvSpPr>
          <p:cNvPr id="33" name="Rectangle 32"/>
          <p:cNvSpPr/>
          <p:nvPr/>
        </p:nvSpPr>
        <p:spPr>
          <a:xfrm>
            <a:off x="5516654" y="4312519"/>
            <a:ext cx="1559298" cy="119386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t>EDW</a:t>
            </a:r>
            <a:endParaRPr lang="en-US" dirty="0"/>
          </a:p>
        </p:txBody>
      </p:sp>
      <p:sp>
        <p:nvSpPr>
          <p:cNvPr id="34" name="Rectangle 33"/>
          <p:cNvSpPr/>
          <p:nvPr/>
        </p:nvSpPr>
        <p:spPr>
          <a:xfrm>
            <a:off x="5656166" y="4703268"/>
            <a:ext cx="1267385" cy="65890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smtClean="0"/>
              <a:t>Traditional</a:t>
            </a:r>
          </a:p>
          <a:p>
            <a:pPr algn="ctr"/>
            <a:r>
              <a:rPr lang="en-US" dirty="0" smtClean="0"/>
              <a:t>Area #2</a:t>
            </a:r>
            <a:endParaRPr lang="en-US" dirty="0"/>
          </a:p>
        </p:txBody>
      </p:sp>
      <p:sp>
        <p:nvSpPr>
          <p:cNvPr id="35" name="Right Arrow 34"/>
          <p:cNvSpPr/>
          <p:nvPr/>
        </p:nvSpPr>
        <p:spPr>
          <a:xfrm>
            <a:off x="3460933" y="3801856"/>
            <a:ext cx="653868" cy="488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ETL</a:t>
            </a:r>
            <a:endParaRPr lang="en-US" sz="1600" dirty="0"/>
          </a:p>
        </p:txBody>
      </p:sp>
      <p:sp>
        <p:nvSpPr>
          <p:cNvPr id="36" name="Right Arrow 35"/>
          <p:cNvSpPr/>
          <p:nvPr/>
        </p:nvSpPr>
        <p:spPr>
          <a:xfrm>
            <a:off x="2522859" y="2906330"/>
            <a:ext cx="653868" cy="488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ETL</a:t>
            </a:r>
            <a:endParaRPr lang="en-US" sz="1600" dirty="0"/>
          </a:p>
        </p:txBody>
      </p:sp>
      <p:sp>
        <p:nvSpPr>
          <p:cNvPr id="37" name="Right Arrow 36"/>
          <p:cNvSpPr/>
          <p:nvPr/>
        </p:nvSpPr>
        <p:spPr>
          <a:xfrm>
            <a:off x="3176727" y="4788581"/>
            <a:ext cx="2652573" cy="488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err="1" smtClean="0"/>
              <a:t>Sqoop</a:t>
            </a:r>
            <a:endParaRPr lang="en-US" sz="1600" dirty="0"/>
          </a:p>
        </p:txBody>
      </p:sp>
      <p:sp>
        <p:nvSpPr>
          <p:cNvPr id="38" name="Left-Right Arrow 37"/>
          <p:cNvSpPr/>
          <p:nvPr/>
        </p:nvSpPr>
        <p:spPr>
          <a:xfrm rot="18601055">
            <a:off x="6334892" y="3883041"/>
            <a:ext cx="1625090" cy="479187"/>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9" name="Straight Arrow Connector 38"/>
          <p:cNvCxnSpPr>
            <a:stCxn id="13" idx="1"/>
            <a:endCxn id="11" idx="3"/>
          </p:cNvCxnSpPr>
          <p:nvPr/>
        </p:nvCxnSpPr>
        <p:spPr>
          <a:xfrm flipH="1" flipV="1">
            <a:off x="8068230" y="3061305"/>
            <a:ext cx="354393" cy="52669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endCxn id="11" idx="0"/>
          </p:cNvCxnSpPr>
          <p:nvPr/>
        </p:nvCxnSpPr>
        <p:spPr>
          <a:xfrm>
            <a:off x="6662943" y="1893227"/>
            <a:ext cx="982826" cy="70150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12" idx="1"/>
            <a:endCxn id="8" idx="3"/>
          </p:cNvCxnSpPr>
          <p:nvPr/>
        </p:nvCxnSpPr>
        <p:spPr>
          <a:xfrm flipH="1">
            <a:off x="4301936" y="1892031"/>
            <a:ext cx="1894844" cy="1169274"/>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5186" y="4729440"/>
            <a:ext cx="1868864"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ETL in the Data Hub use Hadoop components (e.g. Hive, Pig, Avro, Parquet, </a:t>
            </a:r>
            <a:r>
              <a:rPr lang="en-US" sz="1400" dirty="0" err="1" smtClean="0"/>
              <a:t>Oozie</a:t>
            </a:r>
            <a:r>
              <a:rPr lang="en-US" sz="1400" dirty="0" smtClean="0"/>
              <a:t>, </a:t>
            </a:r>
            <a:r>
              <a:rPr lang="en-US" sz="1400" dirty="0" err="1" smtClean="0"/>
              <a:t>Sqoop</a:t>
            </a:r>
            <a:r>
              <a:rPr lang="en-US" sz="1400" dirty="0" smtClean="0"/>
              <a:t>, Flume)</a:t>
            </a:r>
            <a:endParaRPr lang="en-US" sz="1400" dirty="0"/>
          </a:p>
        </p:txBody>
      </p:sp>
      <p:sp>
        <p:nvSpPr>
          <p:cNvPr id="55" name="TextBox 54"/>
          <p:cNvSpPr txBox="1"/>
          <p:nvPr/>
        </p:nvSpPr>
        <p:spPr>
          <a:xfrm>
            <a:off x="7302030" y="1388804"/>
            <a:ext cx="1809191"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Data Scientists use Impala, Hive, Pig, Mahout, Spark </a:t>
            </a:r>
            <a:r>
              <a:rPr lang="en-US" sz="1400" dirty="0" err="1" smtClean="0"/>
              <a:t>MLLib</a:t>
            </a:r>
            <a:r>
              <a:rPr lang="en-US" sz="1400" dirty="0" smtClean="0"/>
              <a:t>, custom code, etc.</a:t>
            </a:r>
            <a:endParaRPr lang="en-US" sz="1400" dirty="0"/>
          </a:p>
        </p:txBody>
      </p:sp>
      <p:sp>
        <p:nvSpPr>
          <p:cNvPr id="58" name="TextBox 57"/>
          <p:cNvSpPr txBox="1"/>
          <p:nvPr/>
        </p:nvSpPr>
        <p:spPr>
          <a:xfrm>
            <a:off x="7082078" y="5032721"/>
            <a:ext cx="1809191"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Backups/archiving not needed for data that enters the Data Hub</a:t>
            </a:r>
            <a:endParaRPr lang="en-US" sz="1400" dirty="0"/>
          </a:p>
        </p:txBody>
      </p:sp>
    </p:spTree>
    <p:extLst>
      <p:ext uri="{BB962C8B-B14F-4D97-AF65-F5344CB8AC3E}">
        <p14:creationId xmlns:p14="http://schemas.microsoft.com/office/powerpoint/2010/main" val="6821748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Big Data DW Approach?</a:t>
            </a:r>
            <a:endParaRPr lang="en-US" dirty="0"/>
          </a:p>
        </p:txBody>
      </p:sp>
      <p:sp>
        <p:nvSpPr>
          <p:cNvPr id="3" name="Content Placeholder 2"/>
          <p:cNvSpPr>
            <a:spLocks noGrp="1"/>
          </p:cNvSpPr>
          <p:nvPr>
            <p:ph idx="1"/>
          </p:nvPr>
        </p:nvSpPr>
        <p:spPr>
          <a:xfrm>
            <a:off x="457200" y="1600201"/>
            <a:ext cx="8229600" cy="4000500"/>
          </a:xfrm>
        </p:spPr>
        <p:txBody>
          <a:bodyPr>
            <a:normAutofit fontScale="70000" lnSpcReduction="20000"/>
          </a:bodyPr>
          <a:lstStyle/>
          <a:p>
            <a:r>
              <a:rPr lang="en-US" dirty="0" smtClean="0"/>
              <a:t>Managing new data types</a:t>
            </a:r>
          </a:p>
          <a:p>
            <a:r>
              <a:rPr lang="en-US" dirty="0" smtClean="0"/>
              <a:t>Supporting new types of analyses in a common “coding” environment</a:t>
            </a:r>
          </a:p>
          <a:p>
            <a:r>
              <a:rPr lang="en-US" dirty="0" smtClean="0"/>
              <a:t>Supporting “schema on read” for exploratory analysis</a:t>
            </a:r>
          </a:p>
          <a:p>
            <a:r>
              <a:rPr lang="en-US" dirty="0" smtClean="0"/>
              <a:t>Keep hyper granular “active archive” forever</a:t>
            </a:r>
          </a:p>
          <a:p>
            <a:r>
              <a:rPr lang="en-US" dirty="0" smtClean="0"/>
              <a:t>Supporting “Enterprise Data Hub” concept</a:t>
            </a:r>
          </a:p>
          <a:p>
            <a:r>
              <a:rPr lang="en-US" dirty="0" smtClean="0"/>
              <a:t>Lowering operational costs</a:t>
            </a:r>
          </a:p>
          <a:p>
            <a:r>
              <a:rPr lang="en-US" dirty="0" smtClean="0"/>
              <a:t>Linear scaling: response time, concurrency and data size (i.e. cost)</a:t>
            </a:r>
          </a:p>
          <a:p>
            <a:r>
              <a:rPr lang="en-US" dirty="0" smtClean="0"/>
              <a:t>In memory processing</a:t>
            </a:r>
          </a:p>
          <a:p>
            <a:r>
              <a:rPr lang="en-US" dirty="0" smtClean="0"/>
              <a:t>Highly reliable, write-once, redundantly stored data</a:t>
            </a:r>
          </a:p>
          <a:p>
            <a:r>
              <a:rPr lang="en-US" dirty="0" smtClean="0"/>
              <a:t>Effective for meeting ETL service level agreements</a:t>
            </a:r>
          </a:p>
        </p:txBody>
      </p:sp>
      <p:sp>
        <p:nvSpPr>
          <p:cNvPr id="4" name="Slide Number Placeholder 3"/>
          <p:cNvSpPr>
            <a:spLocks noGrp="1"/>
          </p:cNvSpPr>
          <p:nvPr>
            <p:ph type="sldNum" sz="quarter" idx="12"/>
          </p:nvPr>
        </p:nvSpPr>
        <p:spPr/>
        <p:txBody>
          <a:bodyPr/>
          <a:lstStyle/>
          <a:p>
            <a:fld id="{B865C6C0-BAA3-C04F-B318-568435D2B337}" type="slidenum">
              <a:rPr lang="en-US" smtClean="0"/>
              <a:pPr/>
              <a:t>36</a:t>
            </a:fld>
            <a:endParaRPr lang="en-US" dirty="0"/>
          </a:p>
        </p:txBody>
      </p:sp>
      <p:sp>
        <p:nvSpPr>
          <p:cNvPr id="7" name="TextBox 6"/>
          <p:cNvSpPr txBox="1"/>
          <p:nvPr/>
        </p:nvSpPr>
        <p:spPr>
          <a:xfrm>
            <a:off x="601453" y="5753100"/>
            <a:ext cx="7219950" cy="276999"/>
          </a:xfrm>
          <a:prstGeom prst="rect">
            <a:avLst/>
          </a:prstGeom>
          <a:noFill/>
        </p:spPr>
        <p:txBody>
          <a:bodyPr wrap="square" rtlCol="0">
            <a:spAutoFit/>
          </a:bodyPr>
          <a:lstStyle/>
          <a:p>
            <a:r>
              <a:rPr lang="en-US" sz="1200" dirty="0" smtClean="0"/>
              <a:t>Source: “Building a Hadoop Data Warehouse”, Ralph Kimball, </a:t>
            </a:r>
            <a:r>
              <a:rPr lang="en-US" sz="1200" dirty="0">
                <a:hlinkClick r:id="rId2"/>
              </a:rPr>
              <a:t>http://</a:t>
            </a:r>
            <a:r>
              <a:rPr lang="en-US" sz="1200" dirty="0" smtClean="0">
                <a:hlinkClick r:id="rId2"/>
              </a:rPr>
              <a:t>vimeo.com/90798133</a:t>
            </a:r>
            <a:r>
              <a:rPr lang="en-US" sz="1200" dirty="0" smtClean="0"/>
              <a:t>, accessed 2014/07/16</a:t>
            </a:r>
            <a:endParaRPr lang="en-US" sz="1200" dirty="0"/>
          </a:p>
        </p:txBody>
      </p:sp>
    </p:spTree>
    <p:extLst>
      <p:ext uri="{BB962C8B-B14F-4D97-AF65-F5344CB8AC3E}">
        <p14:creationId xmlns:p14="http://schemas.microsoft.com/office/powerpoint/2010/main" val="11572171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 Big Data DW Approach</a:t>
            </a:r>
            <a:r>
              <a:rPr lang="en-US" dirty="0" smtClean="0"/>
              <a:t>? (cont’d)</a:t>
            </a:r>
            <a:endParaRPr lang="en-US" dirty="0"/>
          </a:p>
        </p:txBody>
      </p:sp>
      <p:sp>
        <p:nvSpPr>
          <p:cNvPr id="3" name="Content Placeholder 2"/>
          <p:cNvSpPr>
            <a:spLocks noGrp="1"/>
          </p:cNvSpPr>
          <p:nvPr>
            <p:ph idx="1"/>
          </p:nvPr>
        </p:nvSpPr>
        <p:spPr/>
        <p:txBody>
          <a:bodyPr>
            <a:normAutofit lnSpcReduction="10000"/>
          </a:bodyPr>
          <a:lstStyle/>
          <a:p>
            <a:r>
              <a:rPr lang="en-US" dirty="0" smtClean="0"/>
              <a:t>“It’s Not That Difficult”</a:t>
            </a:r>
          </a:p>
          <a:p>
            <a:pPr lvl="1"/>
            <a:r>
              <a:rPr lang="en-US" dirty="0" smtClean="0"/>
              <a:t>Existing DW/BI tools work with Hadoop, e.g.:</a:t>
            </a:r>
          </a:p>
          <a:p>
            <a:pPr lvl="2"/>
            <a:r>
              <a:rPr lang="en-US" dirty="0" smtClean="0"/>
              <a:t>ETL Tools</a:t>
            </a:r>
          </a:p>
          <a:p>
            <a:pPr lvl="2"/>
            <a:r>
              <a:rPr lang="en-US" dirty="0" smtClean="0"/>
              <a:t>BI Portals/Query Tools</a:t>
            </a:r>
          </a:p>
          <a:p>
            <a:pPr lvl="1"/>
            <a:r>
              <a:rPr lang="en-US" dirty="0" smtClean="0"/>
              <a:t>Basic skills are common to many IT organizations:</a:t>
            </a:r>
          </a:p>
          <a:p>
            <a:pPr lvl="2"/>
            <a:r>
              <a:rPr lang="en-US" dirty="0" smtClean="0"/>
              <a:t>Java, Python, Ruby, Perl</a:t>
            </a:r>
          </a:p>
          <a:p>
            <a:pPr lvl="2"/>
            <a:r>
              <a:rPr lang="en-US" dirty="0" smtClean="0"/>
              <a:t>SQL</a:t>
            </a:r>
          </a:p>
          <a:p>
            <a:pPr lvl="2"/>
            <a:r>
              <a:rPr lang="en-US" dirty="0" smtClean="0"/>
              <a:t>Linux</a:t>
            </a:r>
            <a:endParaRPr lang="en-US" dirty="0"/>
          </a:p>
          <a:p>
            <a:pPr lvl="3"/>
            <a:r>
              <a:rPr lang="en-US" dirty="0" smtClean="0"/>
              <a:t>Development</a:t>
            </a:r>
          </a:p>
          <a:p>
            <a:pPr lvl="3"/>
            <a:r>
              <a:rPr lang="en-US" dirty="0" smtClean="0"/>
              <a:t>System administration</a:t>
            </a:r>
          </a:p>
        </p:txBody>
      </p:sp>
      <p:sp>
        <p:nvSpPr>
          <p:cNvPr id="4" name="Slide Number Placeholder 3"/>
          <p:cNvSpPr>
            <a:spLocks noGrp="1"/>
          </p:cNvSpPr>
          <p:nvPr>
            <p:ph type="sldNum" sz="quarter" idx="12"/>
          </p:nvPr>
        </p:nvSpPr>
        <p:spPr/>
        <p:txBody>
          <a:bodyPr/>
          <a:lstStyle/>
          <a:p>
            <a:fld id="{B865C6C0-BAA3-C04F-B318-568435D2B337}" type="slidenum">
              <a:rPr lang="en-US" smtClean="0"/>
              <a:pPr/>
              <a:t>37</a:t>
            </a:fld>
            <a:endParaRPr lang="en-US" dirty="0"/>
          </a:p>
        </p:txBody>
      </p:sp>
      <p:sp>
        <p:nvSpPr>
          <p:cNvPr id="5" name="TextBox 4"/>
          <p:cNvSpPr txBox="1"/>
          <p:nvPr/>
        </p:nvSpPr>
        <p:spPr>
          <a:xfrm>
            <a:off x="601453" y="5753100"/>
            <a:ext cx="7219950" cy="276999"/>
          </a:xfrm>
          <a:prstGeom prst="rect">
            <a:avLst/>
          </a:prstGeom>
          <a:noFill/>
        </p:spPr>
        <p:txBody>
          <a:bodyPr wrap="square" rtlCol="0">
            <a:spAutoFit/>
          </a:bodyPr>
          <a:lstStyle/>
          <a:p>
            <a:r>
              <a:rPr lang="en-US" sz="1200" dirty="0" smtClean="0"/>
              <a:t>Source: “Building a Hadoop Data Warehouse”, Ralph Kimball, </a:t>
            </a:r>
            <a:r>
              <a:rPr lang="en-US" sz="1200" dirty="0">
                <a:hlinkClick r:id="rId2"/>
              </a:rPr>
              <a:t>http://</a:t>
            </a:r>
            <a:r>
              <a:rPr lang="en-US" sz="1200" dirty="0" smtClean="0">
                <a:hlinkClick r:id="rId2"/>
              </a:rPr>
              <a:t>vimeo.com/90798133</a:t>
            </a:r>
            <a:r>
              <a:rPr lang="en-US" sz="1200" dirty="0" smtClean="0"/>
              <a:t>, accessed 2014/07/16</a:t>
            </a:r>
            <a:endParaRPr lang="en-US" sz="1200" dirty="0"/>
          </a:p>
        </p:txBody>
      </p:sp>
    </p:spTree>
    <p:extLst>
      <p:ext uri="{BB962C8B-B14F-4D97-AF65-F5344CB8AC3E}">
        <p14:creationId xmlns:p14="http://schemas.microsoft.com/office/powerpoint/2010/main" val="1762125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 Course at DESB</a:t>
            </a:r>
            <a:endParaRPr lang="en-US" dirty="0"/>
          </a:p>
        </p:txBody>
      </p:sp>
      <p:sp>
        <p:nvSpPr>
          <p:cNvPr id="3" name="Content Placeholder 2"/>
          <p:cNvSpPr>
            <a:spLocks noGrp="1"/>
          </p:cNvSpPr>
          <p:nvPr>
            <p:ph idx="1"/>
          </p:nvPr>
        </p:nvSpPr>
        <p:spPr/>
        <p:txBody>
          <a:bodyPr/>
          <a:lstStyle/>
          <a:p>
            <a:r>
              <a:rPr lang="en-US" dirty="0" smtClean="0"/>
              <a:t>IS 6480 – Data Warehousing</a:t>
            </a:r>
          </a:p>
          <a:p>
            <a:pPr lvl="1"/>
            <a:endParaRPr lang="en-US" dirty="0" smtClean="0"/>
          </a:p>
          <a:p>
            <a:pPr lvl="1"/>
            <a:endParaRPr lang="en-US" dirty="0"/>
          </a:p>
          <a:p>
            <a:pPr marL="914400" lvl="2" indent="0">
              <a:buNone/>
            </a:pPr>
            <a:endParaRPr lang="en-US" dirty="0" smtClean="0"/>
          </a:p>
        </p:txBody>
      </p:sp>
      <p:sp>
        <p:nvSpPr>
          <p:cNvPr id="4" name="Slide Number Placeholder 3"/>
          <p:cNvSpPr>
            <a:spLocks noGrp="1"/>
          </p:cNvSpPr>
          <p:nvPr>
            <p:ph type="sldNum" sz="quarter" idx="12"/>
          </p:nvPr>
        </p:nvSpPr>
        <p:spPr/>
        <p:txBody>
          <a:bodyPr/>
          <a:lstStyle/>
          <a:p>
            <a:fld id="{B865C6C0-BAA3-C04F-B318-568435D2B337}" type="slidenum">
              <a:rPr lang="en-US" smtClean="0"/>
              <a:pPr/>
              <a:t>38</a:t>
            </a:fld>
            <a:endParaRPr lang="en-US" dirty="0"/>
          </a:p>
        </p:txBody>
      </p:sp>
    </p:spTree>
    <p:extLst>
      <p:ext uri="{BB962C8B-B14F-4D97-AF65-F5344CB8AC3E}">
        <p14:creationId xmlns:p14="http://schemas.microsoft.com/office/powerpoint/2010/main" val="3371053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65C6C0-BAA3-C04F-B318-568435D2B337}" type="slidenum">
              <a:rPr lang="en-US" smtClean="0"/>
              <a:pPr/>
              <a:t>39</a:t>
            </a:fld>
            <a:endParaRPr lang="en-US" dirty="0"/>
          </a:p>
        </p:txBody>
      </p:sp>
    </p:spTree>
    <p:extLst>
      <p:ext uri="{BB962C8B-B14F-4D97-AF65-F5344CB8AC3E}">
        <p14:creationId xmlns:p14="http://schemas.microsoft.com/office/powerpoint/2010/main" val="495743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Terminology: Traditional </a:t>
            </a:r>
            <a:r>
              <a:rPr lang="en-US" dirty="0" smtClean="0"/>
              <a:t>DW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Dimensional </a:t>
            </a:r>
            <a:r>
              <a:rPr lang="en-US" dirty="0" smtClean="0"/>
              <a:t>model</a:t>
            </a:r>
          </a:p>
          <a:p>
            <a:pPr lvl="1"/>
            <a:r>
              <a:rPr lang="en-US" dirty="0" smtClean="0"/>
              <a:t>Data organized in such a way so as to provide effective and efficient support of analytic queries (as opposed to transactional queries).</a:t>
            </a:r>
            <a:endParaRPr lang="en-US" dirty="0" smtClean="0"/>
          </a:p>
          <a:p>
            <a:r>
              <a:rPr lang="en-US" dirty="0" smtClean="0"/>
              <a:t>OLAP</a:t>
            </a:r>
          </a:p>
          <a:p>
            <a:pPr lvl="1"/>
            <a:r>
              <a:rPr lang="en-US" dirty="0" err="1" smtClean="0"/>
              <a:t>OnLine</a:t>
            </a:r>
            <a:r>
              <a:rPr lang="en-US" dirty="0" smtClean="0"/>
              <a:t> Analytical Processing (i.e. for analysis; has dimensional model)</a:t>
            </a:r>
          </a:p>
          <a:p>
            <a:pPr lvl="1"/>
            <a:r>
              <a:rPr lang="en-US" dirty="0" smtClean="0"/>
              <a:t>Consider differences between OLAP and OLTP (i.e. for transaction processing; has relational data model)</a:t>
            </a:r>
          </a:p>
          <a:p>
            <a:r>
              <a:rPr lang="en-US" dirty="0"/>
              <a:t>Cube</a:t>
            </a:r>
          </a:p>
          <a:p>
            <a:pPr lvl="1"/>
            <a:r>
              <a:rPr lang="en-US" dirty="0"/>
              <a:t>Multi-dimensional dataset for analysis</a:t>
            </a:r>
          </a:p>
          <a:p>
            <a:r>
              <a:rPr lang="en-US" dirty="0" smtClean="0"/>
              <a:t>Report</a:t>
            </a:r>
            <a:endParaRPr lang="en-US" dirty="0"/>
          </a:p>
          <a:p>
            <a:pPr lvl="1"/>
            <a:r>
              <a:rPr lang="en-US" dirty="0" smtClean="0"/>
              <a:t>Presents data in context (i.e. information)</a:t>
            </a:r>
          </a:p>
          <a:p>
            <a:pPr lvl="1"/>
            <a:r>
              <a:rPr lang="en-US" dirty="0" smtClean="0"/>
              <a:t>Can be automated or ad hoc</a:t>
            </a:r>
          </a:p>
        </p:txBody>
      </p:sp>
      <p:sp>
        <p:nvSpPr>
          <p:cNvPr id="4" name="Slide Number Placeholder 3"/>
          <p:cNvSpPr>
            <a:spLocks noGrp="1"/>
          </p:cNvSpPr>
          <p:nvPr>
            <p:ph type="sldNum" sz="quarter" idx="12"/>
          </p:nvPr>
        </p:nvSpPr>
        <p:spPr/>
        <p:txBody>
          <a:bodyPr/>
          <a:lstStyle/>
          <a:p>
            <a:fld id="{B865C6C0-BAA3-C04F-B318-568435D2B337}" type="slidenum">
              <a:rPr lang="en-US" smtClean="0"/>
              <a:pPr/>
              <a:t>4</a:t>
            </a:fld>
            <a:endParaRPr lang="en-US" dirty="0"/>
          </a:p>
        </p:txBody>
      </p:sp>
    </p:spTree>
    <p:extLst>
      <p:ext uri="{BB962C8B-B14F-4D97-AF65-F5344CB8AC3E}">
        <p14:creationId xmlns:p14="http://schemas.microsoft.com/office/powerpoint/2010/main" val="1797063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 Big Data and the DW</a:t>
            </a:r>
            <a:endParaRPr lang="en-US" dirty="0"/>
          </a:p>
        </p:txBody>
      </p:sp>
      <p:sp>
        <p:nvSpPr>
          <p:cNvPr id="3" name="Content Placeholder 2"/>
          <p:cNvSpPr>
            <a:spLocks noGrp="1"/>
          </p:cNvSpPr>
          <p:nvPr>
            <p:ph idx="1"/>
          </p:nvPr>
        </p:nvSpPr>
        <p:spPr>
          <a:xfrm>
            <a:off x="457200" y="1600201"/>
            <a:ext cx="8259288" cy="3993078"/>
          </a:xfrm>
        </p:spPr>
        <p:txBody>
          <a:bodyPr>
            <a:normAutofit fontScale="55000" lnSpcReduction="20000"/>
          </a:bodyPr>
          <a:lstStyle/>
          <a:p>
            <a:r>
              <a:rPr lang="en-US" dirty="0" smtClean="0"/>
              <a:t>Enterprise Data </a:t>
            </a:r>
            <a:r>
              <a:rPr lang="en-US" dirty="0" smtClean="0"/>
              <a:t>Hub</a:t>
            </a:r>
          </a:p>
          <a:p>
            <a:pPr lvl="1"/>
            <a:r>
              <a:rPr lang="en-US" dirty="0" smtClean="0"/>
              <a:t>Modern term for </a:t>
            </a:r>
            <a:r>
              <a:rPr lang="en-US" dirty="0" err="1" smtClean="0"/>
              <a:t>hadoop</a:t>
            </a:r>
            <a:r>
              <a:rPr lang="en-US" dirty="0" smtClean="0"/>
              <a:t>-based data warehouse including an Exploratory Area and a Traditional Area</a:t>
            </a:r>
            <a:endParaRPr lang="en-US" dirty="0" smtClean="0"/>
          </a:p>
          <a:p>
            <a:r>
              <a:rPr lang="en-US" dirty="0"/>
              <a:t>Exploratory </a:t>
            </a:r>
            <a:r>
              <a:rPr lang="en-US" dirty="0" smtClean="0"/>
              <a:t>Area</a:t>
            </a:r>
          </a:p>
          <a:p>
            <a:pPr lvl="1"/>
            <a:r>
              <a:rPr lang="en-US" dirty="0" smtClean="0"/>
              <a:t>Detailed, unprocessed data and processing power are expediently made available to advanced users (i.e. Data Scientists, Engineers and Senior Analysts) for their use for various tasks</a:t>
            </a:r>
            <a:endParaRPr lang="en-US" dirty="0"/>
          </a:p>
          <a:p>
            <a:r>
              <a:rPr lang="en-US" dirty="0" smtClean="0"/>
              <a:t>Traditional </a:t>
            </a:r>
            <a:r>
              <a:rPr lang="en-US" dirty="0" smtClean="0"/>
              <a:t>Area</a:t>
            </a:r>
          </a:p>
          <a:p>
            <a:pPr lvl="1"/>
            <a:r>
              <a:rPr lang="en-US" dirty="0" smtClean="0"/>
              <a:t>Cleaned, highly-organized (i.e. in summary tables and dimensional models) data are made available for analysis by a relatively less advanced group of users through common BI tools</a:t>
            </a:r>
          </a:p>
          <a:p>
            <a:r>
              <a:rPr lang="en-US" dirty="0" smtClean="0"/>
              <a:t>Hadoop</a:t>
            </a:r>
            <a:endParaRPr lang="en-US" dirty="0" smtClean="0"/>
          </a:p>
          <a:p>
            <a:pPr lvl="1"/>
            <a:r>
              <a:rPr lang="en-US" dirty="0" smtClean="0"/>
              <a:t>HDFS</a:t>
            </a:r>
          </a:p>
          <a:p>
            <a:pPr lvl="2"/>
            <a:r>
              <a:rPr lang="en-US" dirty="0"/>
              <a:t>The Hadoop Distributed File System (HDFS) is </a:t>
            </a:r>
            <a:r>
              <a:rPr lang="en-US" dirty="0" smtClean="0"/>
              <a:t>designed </a:t>
            </a:r>
            <a:r>
              <a:rPr lang="en-US" dirty="0"/>
              <a:t>to provide a fault-tolerant file system designed to run on commodity </a:t>
            </a:r>
            <a:r>
              <a:rPr lang="en-US" dirty="0" smtClean="0"/>
              <a:t>hardware*</a:t>
            </a:r>
            <a:endParaRPr lang="en-US" dirty="0" smtClean="0"/>
          </a:p>
          <a:p>
            <a:pPr lvl="1"/>
            <a:r>
              <a:rPr lang="en-US" dirty="0" smtClean="0"/>
              <a:t>Map </a:t>
            </a:r>
            <a:r>
              <a:rPr lang="en-US" dirty="0" smtClean="0"/>
              <a:t>Reduce</a:t>
            </a:r>
          </a:p>
          <a:p>
            <a:pPr lvl="2"/>
            <a:r>
              <a:rPr lang="en-US" dirty="0" smtClean="0"/>
              <a:t>A </a:t>
            </a:r>
            <a:r>
              <a:rPr lang="en-US" dirty="0"/>
              <a:t>programming model and an associated implementation for processing and generating large data sets with a parallel, distributed algorithm on a </a:t>
            </a:r>
            <a:r>
              <a:rPr lang="en-US" dirty="0" smtClean="0"/>
              <a:t>cluster*</a:t>
            </a:r>
            <a:endParaRPr lang="en-US" dirty="0" smtClean="0"/>
          </a:p>
        </p:txBody>
      </p:sp>
      <p:sp>
        <p:nvSpPr>
          <p:cNvPr id="4" name="Slide Number Placeholder 3"/>
          <p:cNvSpPr>
            <a:spLocks noGrp="1"/>
          </p:cNvSpPr>
          <p:nvPr>
            <p:ph type="sldNum" sz="quarter" idx="12"/>
          </p:nvPr>
        </p:nvSpPr>
        <p:spPr/>
        <p:txBody>
          <a:bodyPr/>
          <a:lstStyle/>
          <a:p>
            <a:fld id="{B865C6C0-BAA3-C04F-B318-568435D2B337}" type="slidenum">
              <a:rPr lang="en-US" smtClean="0"/>
              <a:pPr/>
              <a:t>5</a:t>
            </a:fld>
            <a:endParaRPr lang="en-US" dirty="0"/>
          </a:p>
        </p:txBody>
      </p:sp>
      <p:sp>
        <p:nvSpPr>
          <p:cNvPr id="5" name="TextBox 4"/>
          <p:cNvSpPr txBox="1"/>
          <p:nvPr/>
        </p:nvSpPr>
        <p:spPr>
          <a:xfrm>
            <a:off x="308758" y="5540573"/>
            <a:ext cx="8562109" cy="461665"/>
          </a:xfrm>
          <a:prstGeom prst="rect">
            <a:avLst/>
          </a:prstGeom>
          <a:noFill/>
        </p:spPr>
        <p:txBody>
          <a:bodyPr wrap="square" rtlCol="0">
            <a:spAutoFit/>
          </a:bodyPr>
          <a:lstStyle/>
          <a:p>
            <a:r>
              <a:rPr lang="en-US" sz="1200" dirty="0" smtClean="0"/>
              <a:t>* source: wikipedia.org, accessed 2014/10/01</a:t>
            </a:r>
          </a:p>
          <a:p>
            <a:r>
              <a:rPr lang="en-US" sz="1200" dirty="0" smtClean="0"/>
              <a:t>** source: cloudera.com, accessed 2014/10/01</a:t>
            </a:r>
            <a:endParaRPr lang="en-US" sz="1200" dirty="0"/>
          </a:p>
        </p:txBody>
      </p:sp>
    </p:spTree>
    <p:extLst>
      <p:ext uri="{BB962C8B-B14F-4D97-AF65-F5344CB8AC3E}">
        <p14:creationId xmlns:p14="http://schemas.microsoft.com/office/powerpoint/2010/main" val="408977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Terminology: Big Data and the DW (cont’d)</a:t>
            </a:r>
            <a:endParaRPr lang="en-US" dirty="0"/>
          </a:p>
        </p:txBody>
      </p:sp>
      <p:sp>
        <p:nvSpPr>
          <p:cNvPr id="3" name="Content Placeholder 2"/>
          <p:cNvSpPr>
            <a:spLocks noGrp="1"/>
          </p:cNvSpPr>
          <p:nvPr>
            <p:ph idx="1"/>
          </p:nvPr>
        </p:nvSpPr>
        <p:spPr>
          <a:xfrm>
            <a:off x="457200" y="1600201"/>
            <a:ext cx="8259288" cy="3993078"/>
          </a:xfrm>
        </p:spPr>
        <p:txBody>
          <a:bodyPr>
            <a:normAutofit fontScale="55000" lnSpcReduction="20000"/>
          </a:bodyPr>
          <a:lstStyle/>
          <a:p>
            <a:r>
              <a:rPr lang="en-US" dirty="0" smtClean="0"/>
              <a:t>ETL/Query/Workflow</a:t>
            </a:r>
            <a:endParaRPr lang="en-US" dirty="0" smtClean="0"/>
          </a:p>
          <a:p>
            <a:pPr lvl="1"/>
            <a:r>
              <a:rPr lang="en-US" dirty="0" smtClean="0"/>
              <a:t>Hive</a:t>
            </a:r>
          </a:p>
          <a:p>
            <a:pPr lvl="2"/>
            <a:r>
              <a:rPr lang="en-US" dirty="0"/>
              <a:t>A</a:t>
            </a:r>
            <a:r>
              <a:rPr lang="en-US" dirty="0" smtClean="0"/>
              <a:t> </a:t>
            </a:r>
            <a:r>
              <a:rPr lang="en-US" dirty="0"/>
              <a:t>data warehouse infrastructure built on top of Hadoop for providing data summarization, query, and </a:t>
            </a:r>
            <a:r>
              <a:rPr lang="en-US" dirty="0" smtClean="0"/>
              <a:t>analysis*</a:t>
            </a:r>
          </a:p>
          <a:p>
            <a:pPr lvl="2"/>
            <a:r>
              <a:rPr lang="en-US" dirty="0" smtClean="0"/>
              <a:t>Initially developed by Facebook</a:t>
            </a:r>
            <a:endParaRPr lang="en-US" dirty="0" smtClean="0"/>
          </a:p>
          <a:p>
            <a:pPr lvl="1"/>
            <a:r>
              <a:rPr lang="en-US" dirty="0" smtClean="0"/>
              <a:t>Pig</a:t>
            </a:r>
          </a:p>
          <a:p>
            <a:pPr lvl="2"/>
            <a:r>
              <a:rPr lang="en-US" dirty="0"/>
              <a:t>a high-level procedural language platform developed to simplify querying large data sets in Apache Hadoop and </a:t>
            </a:r>
            <a:r>
              <a:rPr lang="en-US" dirty="0" err="1" smtClean="0"/>
              <a:t>MapReduce</a:t>
            </a:r>
            <a:r>
              <a:rPr lang="en-US" dirty="0" smtClean="0"/>
              <a:t>*</a:t>
            </a:r>
          </a:p>
          <a:p>
            <a:pPr lvl="2"/>
            <a:r>
              <a:rPr lang="en-US" dirty="0" smtClean="0"/>
              <a:t>Initially developed by Yahoo</a:t>
            </a:r>
            <a:endParaRPr lang="en-US" dirty="0" smtClean="0"/>
          </a:p>
          <a:p>
            <a:pPr lvl="1"/>
            <a:r>
              <a:rPr lang="en-US" dirty="0" smtClean="0"/>
              <a:t>Impala</a:t>
            </a:r>
          </a:p>
          <a:p>
            <a:pPr lvl="2"/>
            <a:r>
              <a:rPr lang="en-US" dirty="0"/>
              <a:t>the industry's leading massively parallel processing (MPP) SQL query engine that runs natively in Apache </a:t>
            </a:r>
            <a:r>
              <a:rPr lang="en-US" dirty="0" smtClean="0"/>
              <a:t>Hadoop**</a:t>
            </a:r>
          </a:p>
          <a:p>
            <a:pPr lvl="2"/>
            <a:r>
              <a:rPr lang="en-US" dirty="0"/>
              <a:t>s</a:t>
            </a:r>
            <a:r>
              <a:rPr lang="en-US" dirty="0" smtClean="0"/>
              <a:t>upports interactive querying (as compare to batch querying from Hive)</a:t>
            </a:r>
            <a:endParaRPr lang="en-US" dirty="0" smtClean="0"/>
          </a:p>
          <a:p>
            <a:pPr lvl="1"/>
            <a:r>
              <a:rPr lang="en-US" dirty="0" err="1" smtClean="0"/>
              <a:t>Sqoop</a:t>
            </a:r>
            <a:endParaRPr lang="en-US" dirty="0"/>
          </a:p>
          <a:p>
            <a:pPr lvl="2"/>
            <a:r>
              <a:rPr lang="en-US" dirty="0"/>
              <a:t>a command-line interface application for transferring data between relational databases and </a:t>
            </a:r>
            <a:r>
              <a:rPr lang="en-US" dirty="0" smtClean="0"/>
              <a:t>Hadoop*</a:t>
            </a:r>
            <a:endParaRPr lang="en-US" dirty="0" smtClean="0"/>
          </a:p>
          <a:p>
            <a:pPr lvl="1"/>
            <a:r>
              <a:rPr lang="en-US" dirty="0" smtClean="0"/>
              <a:t>Flume</a:t>
            </a:r>
          </a:p>
          <a:p>
            <a:pPr lvl="2"/>
            <a:r>
              <a:rPr lang="en-US" dirty="0" smtClean="0"/>
              <a:t>Provides support for importing stream-based data sources (e.g. log files)</a:t>
            </a:r>
            <a:endParaRPr lang="en-US" dirty="0" smtClean="0"/>
          </a:p>
          <a:p>
            <a:pPr lvl="1"/>
            <a:r>
              <a:rPr lang="en-US" dirty="0" err="1" smtClean="0"/>
              <a:t>Oozie</a:t>
            </a:r>
            <a:endParaRPr lang="en-US" dirty="0" smtClean="0"/>
          </a:p>
          <a:p>
            <a:pPr lvl="2"/>
            <a:r>
              <a:rPr lang="en-US" dirty="0"/>
              <a:t>a workflow scheduler system to manage Hadoop </a:t>
            </a:r>
            <a:r>
              <a:rPr lang="en-US" dirty="0" smtClean="0"/>
              <a:t>jobs*</a:t>
            </a:r>
            <a:endParaRPr lang="en-US" dirty="0" smtClean="0"/>
          </a:p>
        </p:txBody>
      </p:sp>
      <p:sp>
        <p:nvSpPr>
          <p:cNvPr id="4" name="Slide Number Placeholder 3"/>
          <p:cNvSpPr>
            <a:spLocks noGrp="1"/>
          </p:cNvSpPr>
          <p:nvPr>
            <p:ph type="sldNum" sz="quarter" idx="12"/>
          </p:nvPr>
        </p:nvSpPr>
        <p:spPr/>
        <p:txBody>
          <a:bodyPr/>
          <a:lstStyle/>
          <a:p>
            <a:fld id="{B865C6C0-BAA3-C04F-B318-568435D2B337}" type="slidenum">
              <a:rPr lang="en-US" smtClean="0"/>
              <a:pPr/>
              <a:t>6</a:t>
            </a:fld>
            <a:endParaRPr lang="en-US" dirty="0"/>
          </a:p>
        </p:txBody>
      </p:sp>
      <p:sp>
        <p:nvSpPr>
          <p:cNvPr id="5" name="TextBox 4"/>
          <p:cNvSpPr txBox="1"/>
          <p:nvPr/>
        </p:nvSpPr>
        <p:spPr>
          <a:xfrm>
            <a:off x="308758" y="5540573"/>
            <a:ext cx="8562109" cy="461665"/>
          </a:xfrm>
          <a:prstGeom prst="rect">
            <a:avLst/>
          </a:prstGeom>
          <a:noFill/>
        </p:spPr>
        <p:txBody>
          <a:bodyPr wrap="square" rtlCol="0">
            <a:spAutoFit/>
          </a:bodyPr>
          <a:lstStyle/>
          <a:p>
            <a:r>
              <a:rPr lang="en-US" sz="1200" dirty="0" smtClean="0"/>
              <a:t>* source: wikipedia.org, accessed 2014/10/01</a:t>
            </a:r>
          </a:p>
          <a:p>
            <a:r>
              <a:rPr lang="en-US" sz="1200" dirty="0" smtClean="0"/>
              <a:t>** source: cloudera.com, accessed 2014/10/01</a:t>
            </a:r>
            <a:endParaRPr lang="en-US" sz="1200" dirty="0"/>
          </a:p>
        </p:txBody>
      </p:sp>
    </p:spTree>
    <p:extLst>
      <p:ext uri="{BB962C8B-B14F-4D97-AF65-F5344CB8AC3E}">
        <p14:creationId xmlns:p14="http://schemas.microsoft.com/office/powerpoint/2010/main" val="2289298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DW Architecture</a:t>
            </a:r>
            <a:r>
              <a:rPr lang="en-US" dirty="0"/>
              <a:t>: </a:t>
            </a:r>
            <a:r>
              <a:rPr lang="en-US" dirty="0" smtClean="0"/>
              <a:t>Perspective from Text</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7</a:t>
            </a:fld>
            <a:endParaRPr lang="en-US" dirty="0"/>
          </a:p>
        </p:txBody>
      </p:sp>
      <p:pic>
        <p:nvPicPr>
          <p:cNvPr id="5" name="Picture 3"/>
          <p:cNvPicPr>
            <a:picLocks noGrp="1" noChangeAspect="1" noChangeArrowheads="1"/>
          </p:cNvPicPr>
          <p:nvPr>
            <p:ph idx="1"/>
          </p:nvPr>
        </p:nvPicPr>
        <p:blipFill>
          <a:blip r:embed="rId2" cstate="print"/>
          <a:srcRect/>
          <a:stretch>
            <a:fillRect/>
          </a:stretch>
        </p:blipFill>
        <p:spPr bwMode="auto">
          <a:xfrm>
            <a:off x="493421" y="1600200"/>
            <a:ext cx="8157157" cy="45259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89861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DW Architecture: Traditional DW Perspective</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8</a:t>
            </a:fld>
            <a:endParaRPr lang="en-US" dirty="0"/>
          </a:p>
        </p:txBody>
      </p:sp>
      <p:sp>
        <p:nvSpPr>
          <p:cNvPr id="5" name="Text Box 3"/>
          <p:cNvSpPr txBox="1">
            <a:spLocks noChangeArrowheads="1"/>
          </p:cNvSpPr>
          <p:nvPr/>
        </p:nvSpPr>
        <p:spPr bwMode="auto">
          <a:xfrm>
            <a:off x="2141525" y="2522262"/>
            <a:ext cx="2432923" cy="267353"/>
          </a:xfrm>
          <a:prstGeom prst="rect">
            <a:avLst/>
          </a:prstGeom>
          <a:noFill/>
          <a:ln w="9525">
            <a:noFill/>
            <a:miter lim="800000"/>
            <a:headEnd/>
            <a:tailEnd/>
          </a:ln>
        </p:spPr>
        <p:txBody>
          <a:bodyPr>
            <a:spAutoFit/>
          </a:bodyPr>
          <a:lstStyle/>
          <a:p>
            <a:pPr>
              <a:spcBef>
                <a:spcPct val="50000"/>
              </a:spcBef>
            </a:pPr>
            <a:endParaRPr lang="zh-CN" altLang="en-US" sz="1400">
              <a:latin typeface="+mj-lt"/>
              <a:ea typeface="宋体" pitchFamily="2" charset="-122"/>
            </a:endParaRPr>
          </a:p>
        </p:txBody>
      </p:sp>
      <p:sp>
        <p:nvSpPr>
          <p:cNvPr id="6" name="Text Box 7"/>
          <p:cNvSpPr txBox="1">
            <a:spLocks noChangeArrowheads="1"/>
          </p:cNvSpPr>
          <p:nvPr/>
        </p:nvSpPr>
        <p:spPr bwMode="auto">
          <a:xfrm>
            <a:off x="5250260" y="2990130"/>
            <a:ext cx="1419205" cy="267353"/>
          </a:xfrm>
          <a:prstGeom prst="rect">
            <a:avLst/>
          </a:prstGeom>
          <a:noFill/>
          <a:ln w="9525">
            <a:noFill/>
            <a:miter lim="800000"/>
            <a:headEnd/>
            <a:tailEnd/>
          </a:ln>
        </p:spPr>
        <p:txBody>
          <a:bodyPr>
            <a:spAutoFit/>
          </a:bodyPr>
          <a:lstStyle/>
          <a:p>
            <a:pPr>
              <a:spcBef>
                <a:spcPct val="50000"/>
              </a:spcBef>
            </a:pPr>
            <a:endParaRPr lang="zh-CN" altLang="en-US" sz="1400">
              <a:latin typeface="+mj-lt"/>
              <a:ea typeface="宋体" pitchFamily="2" charset="-122"/>
            </a:endParaRPr>
          </a:p>
        </p:txBody>
      </p:sp>
      <p:grpSp>
        <p:nvGrpSpPr>
          <p:cNvPr id="7" name="Group 6"/>
          <p:cNvGrpSpPr/>
          <p:nvPr/>
        </p:nvGrpSpPr>
        <p:grpSpPr>
          <a:xfrm>
            <a:off x="1554413" y="1720202"/>
            <a:ext cx="2896140" cy="4010297"/>
            <a:chOff x="1155700" y="1303338"/>
            <a:chExt cx="3265492" cy="4572000"/>
          </a:xfrm>
        </p:grpSpPr>
        <p:grpSp>
          <p:nvGrpSpPr>
            <p:cNvPr id="8" name="Group 8"/>
            <p:cNvGrpSpPr>
              <a:grpSpLocks/>
            </p:cNvGrpSpPr>
            <p:nvPr/>
          </p:nvGrpSpPr>
          <p:grpSpPr bwMode="auto">
            <a:xfrm>
              <a:off x="1830392" y="1303338"/>
              <a:ext cx="2590800" cy="4572000"/>
              <a:chOff x="1160" y="576"/>
              <a:chExt cx="1632" cy="2880"/>
            </a:xfrm>
          </p:grpSpPr>
          <p:sp>
            <p:nvSpPr>
              <p:cNvPr id="12" name="Rectangle 9"/>
              <p:cNvSpPr>
                <a:spLocks noChangeArrowheads="1"/>
              </p:cNvSpPr>
              <p:nvPr/>
            </p:nvSpPr>
            <p:spPr bwMode="auto">
              <a:xfrm>
                <a:off x="1160" y="1104"/>
                <a:ext cx="1632" cy="2352"/>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p>
                <a:pPr>
                  <a:defRPr/>
                </a:pPr>
                <a:endParaRPr lang="en-US">
                  <a:latin typeface="+mj-lt"/>
                </a:endParaRPr>
              </a:p>
            </p:txBody>
          </p:sp>
          <p:sp>
            <p:nvSpPr>
              <p:cNvPr id="13" name="Text Box 10"/>
              <p:cNvSpPr txBox="1">
                <a:spLocks noChangeArrowheads="1"/>
              </p:cNvSpPr>
              <p:nvPr/>
            </p:nvSpPr>
            <p:spPr bwMode="auto">
              <a:xfrm>
                <a:off x="1200" y="1248"/>
                <a:ext cx="1440" cy="2094"/>
              </a:xfrm>
              <a:prstGeom prst="rect">
                <a:avLst/>
              </a:prstGeom>
              <a:noFill/>
              <a:ln w="9525">
                <a:noFill/>
                <a:miter lim="800000"/>
                <a:headEnd/>
                <a:tailEnd/>
              </a:ln>
            </p:spPr>
            <p:txBody>
              <a:bodyPr tIns="0" bIns="0">
                <a:spAutoFit/>
              </a:bodyPr>
              <a:lstStyle/>
              <a:p>
                <a:pPr>
                  <a:spcBef>
                    <a:spcPct val="50000"/>
                  </a:spcBef>
                </a:pPr>
                <a:r>
                  <a:rPr lang="en-US" altLang="zh-CN" sz="2400" b="1" dirty="0" smtClean="0">
                    <a:latin typeface="+mj-lt"/>
                    <a:ea typeface="宋体" pitchFamily="2" charset="-122"/>
                  </a:rPr>
                  <a:t>Transform:</a:t>
                </a:r>
                <a:endParaRPr lang="en-US" altLang="zh-CN" sz="2400" b="1" dirty="0">
                  <a:latin typeface="+mj-lt"/>
                  <a:ea typeface="宋体" pitchFamily="2" charset="-122"/>
                </a:endParaRPr>
              </a:p>
              <a:p>
                <a:pPr>
                  <a:spcBef>
                    <a:spcPct val="50000"/>
                  </a:spcBef>
                </a:pPr>
                <a:r>
                  <a:rPr lang="en-US" altLang="zh-CN" sz="2400" dirty="0">
                    <a:latin typeface="+mj-lt"/>
                    <a:ea typeface="宋体" pitchFamily="2" charset="-122"/>
                  </a:rPr>
                  <a:t>Clean; </a:t>
                </a:r>
                <a:r>
                  <a:rPr lang="en-US" altLang="zh-CN" sz="2400" dirty="0" smtClean="0">
                    <a:latin typeface="+mj-lt"/>
                    <a:ea typeface="宋体" pitchFamily="2" charset="-122"/>
                  </a:rPr>
                  <a:t>Combine</a:t>
                </a:r>
                <a:r>
                  <a:rPr lang="en-US" altLang="zh-CN" sz="2400" dirty="0">
                    <a:latin typeface="+mj-lt"/>
                    <a:ea typeface="宋体" pitchFamily="2" charset="-122"/>
                  </a:rPr>
                  <a:t>; Remove duplicates; </a:t>
                </a:r>
                <a:r>
                  <a:rPr lang="en-US" altLang="zh-CN" sz="2400" dirty="0" smtClean="0">
                    <a:latin typeface="+mj-lt"/>
                    <a:ea typeface="宋体" pitchFamily="2" charset="-122"/>
                  </a:rPr>
                  <a:t>Transform</a:t>
                </a:r>
              </a:p>
              <a:p>
                <a:pPr>
                  <a:spcBef>
                    <a:spcPct val="50000"/>
                  </a:spcBef>
                </a:pPr>
                <a:endParaRPr lang="en-US" altLang="zh-CN" sz="1400" dirty="0" smtClean="0">
                  <a:latin typeface="+mj-lt"/>
                  <a:ea typeface="宋体" pitchFamily="2" charset="-122"/>
                </a:endParaRPr>
              </a:p>
              <a:p>
                <a:pPr>
                  <a:spcBef>
                    <a:spcPct val="50000"/>
                  </a:spcBef>
                </a:pPr>
                <a:endParaRPr lang="en-US" altLang="zh-CN" sz="1400" dirty="0" smtClean="0">
                  <a:latin typeface="+mj-lt"/>
                  <a:ea typeface="宋体" pitchFamily="2" charset="-122"/>
                </a:endParaRPr>
              </a:p>
              <a:p>
                <a:pPr>
                  <a:spcBef>
                    <a:spcPct val="50000"/>
                  </a:spcBef>
                </a:pPr>
                <a:endParaRPr lang="en-US" altLang="zh-CN" sz="1400" dirty="0">
                  <a:latin typeface="+mj-lt"/>
                  <a:ea typeface="宋体" pitchFamily="2" charset="-122"/>
                </a:endParaRPr>
              </a:p>
              <a:p>
                <a:pPr>
                  <a:spcBef>
                    <a:spcPct val="50000"/>
                  </a:spcBef>
                </a:pPr>
                <a:endParaRPr lang="en-US" altLang="zh-CN" sz="1400" dirty="0">
                  <a:latin typeface="+mj-lt"/>
                  <a:ea typeface="宋体" pitchFamily="2" charset="-122"/>
                </a:endParaRPr>
              </a:p>
            </p:txBody>
          </p:sp>
          <p:sp>
            <p:nvSpPr>
              <p:cNvPr id="14" name="Text Box 11"/>
              <p:cNvSpPr txBox="1">
                <a:spLocks noChangeArrowheads="1"/>
              </p:cNvSpPr>
              <p:nvPr/>
            </p:nvSpPr>
            <p:spPr bwMode="auto">
              <a:xfrm>
                <a:off x="1296" y="576"/>
                <a:ext cx="1392" cy="243"/>
              </a:xfrm>
              <a:prstGeom prst="rect">
                <a:avLst/>
              </a:prstGeom>
              <a:noFill/>
              <a:ln w="9525">
                <a:noFill/>
                <a:miter lim="800000"/>
                <a:headEnd/>
                <a:tailEnd/>
              </a:ln>
            </p:spPr>
            <p:txBody>
              <a:bodyPr>
                <a:spAutoFit/>
              </a:bodyPr>
              <a:lstStyle/>
              <a:p>
                <a:pPr>
                  <a:spcBef>
                    <a:spcPct val="50000"/>
                  </a:spcBef>
                </a:pPr>
                <a:r>
                  <a:rPr lang="en-US" altLang="zh-CN" sz="1600" b="1" dirty="0">
                    <a:latin typeface="+mj-lt"/>
                    <a:ea typeface="宋体" pitchFamily="2" charset="-122"/>
                  </a:rPr>
                  <a:t>Data Staging Area</a:t>
                </a:r>
              </a:p>
            </p:txBody>
          </p:sp>
        </p:grpSp>
        <p:sp>
          <p:nvSpPr>
            <p:cNvPr id="10" name="AutoShape 28"/>
            <p:cNvSpPr>
              <a:spLocks noChangeArrowheads="1"/>
            </p:cNvSpPr>
            <p:nvPr/>
          </p:nvSpPr>
          <p:spPr bwMode="auto">
            <a:xfrm>
              <a:off x="1155700" y="2789236"/>
              <a:ext cx="585789" cy="381000"/>
            </a:xfrm>
            <a:prstGeom prst="rightArrow">
              <a:avLst>
                <a:gd name="adj1" fmla="val 50000"/>
                <a:gd name="adj2" fmla="val 4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1200" dirty="0" smtClean="0">
                  <a:latin typeface="+mj-lt"/>
                </a:rPr>
                <a:t>Extract</a:t>
              </a:r>
              <a:endParaRPr lang="en-US" sz="1200" dirty="0">
                <a:latin typeface="+mj-lt"/>
              </a:endParaRPr>
            </a:p>
          </p:txBody>
        </p:sp>
      </p:grpSp>
      <p:grpSp>
        <p:nvGrpSpPr>
          <p:cNvPr id="15" name="Group 14"/>
          <p:cNvGrpSpPr/>
          <p:nvPr/>
        </p:nvGrpSpPr>
        <p:grpSpPr>
          <a:xfrm>
            <a:off x="7084808" y="1586526"/>
            <a:ext cx="1554373" cy="4475380"/>
            <a:chOff x="7391400" y="1150938"/>
            <a:chExt cx="1752606" cy="5102225"/>
          </a:xfrm>
        </p:grpSpPr>
        <p:grpSp>
          <p:nvGrpSpPr>
            <p:cNvPr id="16" name="Group 12"/>
            <p:cNvGrpSpPr>
              <a:grpSpLocks/>
            </p:cNvGrpSpPr>
            <p:nvPr/>
          </p:nvGrpSpPr>
          <p:grpSpPr bwMode="auto">
            <a:xfrm>
              <a:off x="7467605" y="1150938"/>
              <a:ext cx="1676401" cy="5102225"/>
              <a:chOff x="4711" y="480"/>
              <a:chExt cx="1056" cy="3214"/>
            </a:xfrm>
          </p:grpSpPr>
          <p:sp>
            <p:nvSpPr>
              <p:cNvPr id="22" name="Rectangle 13"/>
              <p:cNvSpPr>
                <a:spLocks noChangeArrowheads="1"/>
              </p:cNvSpPr>
              <p:nvPr/>
            </p:nvSpPr>
            <p:spPr bwMode="auto">
              <a:xfrm>
                <a:off x="4951" y="2736"/>
                <a:ext cx="761" cy="958"/>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p>
                <a:pPr>
                  <a:defRPr/>
                </a:pPr>
                <a:endParaRPr lang="en-US">
                  <a:latin typeface="+mj-lt"/>
                </a:endParaRPr>
              </a:p>
            </p:txBody>
          </p:sp>
          <p:sp>
            <p:nvSpPr>
              <p:cNvPr id="23" name="Text Box 14"/>
              <p:cNvSpPr txBox="1">
                <a:spLocks noChangeArrowheads="1"/>
              </p:cNvSpPr>
              <p:nvPr/>
            </p:nvSpPr>
            <p:spPr bwMode="auto">
              <a:xfrm>
                <a:off x="4944" y="912"/>
                <a:ext cx="672" cy="530"/>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a:spAutoFit/>
              </a:bodyPr>
              <a:lstStyle/>
              <a:p>
                <a:pPr>
                  <a:spcBef>
                    <a:spcPct val="50000"/>
                  </a:spcBef>
                  <a:defRPr/>
                </a:pPr>
                <a:r>
                  <a:rPr lang="en-US" altLang="zh-CN" sz="1400" b="1" dirty="0">
                    <a:latin typeface="+mj-lt"/>
                    <a:ea typeface="宋体" pitchFamily="2" charset="-122"/>
                  </a:rPr>
                  <a:t>Ad </a:t>
                </a:r>
                <a:r>
                  <a:rPr lang="en-US" altLang="zh-CN" sz="1400" b="1" dirty="0" smtClean="0">
                    <a:latin typeface="+mj-lt"/>
                    <a:ea typeface="宋体" pitchFamily="2" charset="-122"/>
                  </a:rPr>
                  <a:t>Hoc Query</a:t>
                </a:r>
                <a:r>
                  <a:rPr lang="en-US" altLang="zh-CN" sz="1400" b="1" dirty="0">
                    <a:latin typeface="+mj-lt"/>
                    <a:ea typeface="宋体" pitchFamily="2" charset="-122"/>
                  </a:rPr>
                  <a:t> </a:t>
                </a:r>
                <a:r>
                  <a:rPr lang="en-US" altLang="zh-CN" sz="1400" b="1" dirty="0" smtClean="0">
                    <a:latin typeface="+mj-lt"/>
                    <a:ea typeface="宋体" pitchFamily="2" charset="-122"/>
                  </a:rPr>
                  <a:t>Tools</a:t>
                </a:r>
                <a:endParaRPr lang="en-US" altLang="zh-CN" sz="1400" b="1" dirty="0">
                  <a:latin typeface="+mj-lt"/>
                  <a:ea typeface="宋体" pitchFamily="2" charset="-122"/>
                </a:endParaRPr>
              </a:p>
            </p:txBody>
          </p:sp>
          <p:sp>
            <p:nvSpPr>
              <p:cNvPr id="24" name="Text Box 15"/>
              <p:cNvSpPr txBox="1">
                <a:spLocks noChangeArrowheads="1"/>
              </p:cNvSpPr>
              <p:nvPr/>
            </p:nvSpPr>
            <p:spPr bwMode="auto">
              <a:xfrm>
                <a:off x="4944" y="1584"/>
                <a:ext cx="672" cy="332"/>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a:spAutoFit/>
              </a:bodyPr>
              <a:lstStyle/>
              <a:p>
                <a:pPr>
                  <a:spcBef>
                    <a:spcPct val="50000"/>
                  </a:spcBef>
                  <a:defRPr/>
                </a:pPr>
                <a:r>
                  <a:rPr lang="en-US" altLang="zh-CN" sz="1400" b="1">
                    <a:latin typeface="+mj-lt"/>
                    <a:ea typeface="宋体" pitchFamily="2" charset="-122"/>
                  </a:rPr>
                  <a:t>Report Writers</a:t>
                </a:r>
              </a:p>
            </p:txBody>
          </p:sp>
          <p:sp>
            <p:nvSpPr>
              <p:cNvPr id="25" name="Text Box 16"/>
              <p:cNvSpPr txBox="1">
                <a:spLocks noChangeArrowheads="1"/>
              </p:cNvSpPr>
              <p:nvPr/>
            </p:nvSpPr>
            <p:spPr bwMode="auto">
              <a:xfrm>
                <a:off x="4951" y="2160"/>
                <a:ext cx="720" cy="332"/>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square">
                <a:spAutoFit/>
              </a:bodyPr>
              <a:lstStyle/>
              <a:p>
                <a:pPr>
                  <a:spcBef>
                    <a:spcPct val="50000"/>
                  </a:spcBef>
                  <a:defRPr/>
                </a:pPr>
                <a:r>
                  <a:rPr lang="en-US" altLang="zh-CN" sz="1200" b="1" dirty="0">
                    <a:latin typeface="+mj-lt"/>
                    <a:ea typeface="宋体" pitchFamily="2" charset="-122"/>
                  </a:rPr>
                  <a:t>End User Applications</a:t>
                </a:r>
              </a:p>
            </p:txBody>
          </p:sp>
          <p:sp>
            <p:nvSpPr>
              <p:cNvPr id="26" name="Text Box 17"/>
              <p:cNvSpPr txBox="1">
                <a:spLocks noChangeArrowheads="1"/>
              </p:cNvSpPr>
              <p:nvPr/>
            </p:nvSpPr>
            <p:spPr bwMode="auto">
              <a:xfrm>
                <a:off x="4951" y="2784"/>
                <a:ext cx="816" cy="737"/>
              </a:xfrm>
              <a:prstGeom prst="rect">
                <a:avLst/>
              </a:prstGeom>
              <a:noFill/>
              <a:ln w="9525">
                <a:noFill/>
                <a:miter lim="800000"/>
                <a:headEnd/>
                <a:tailEnd/>
              </a:ln>
            </p:spPr>
            <p:txBody>
              <a:bodyPr>
                <a:spAutoFit/>
              </a:bodyPr>
              <a:lstStyle/>
              <a:p>
                <a:pPr>
                  <a:spcBef>
                    <a:spcPct val="50000"/>
                  </a:spcBef>
                </a:pPr>
                <a:r>
                  <a:rPr lang="en-US" altLang="zh-CN" sz="1400" b="1" dirty="0">
                    <a:latin typeface="+mj-lt"/>
                    <a:ea typeface="宋体" pitchFamily="2" charset="-122"/>
                  </a:rPr>
                  <a:t>Models: </a:t>
                </a:r>
                <a:r>
                  <a:rPr lang="en-US" altLang="zh-CN" sz="1400" dirty="0">
                    <a:latin typeface="+mj-lt"/>
                    <a:ea typeface="宋体" pitchFamily="2" charset="-122"/>
                  </a:rPr>
                  <a:t>forecasting; </a:t>
                </a:r>
                <a:r>
                  <a:rPr lang="en-US" altLang="zh-CN" sz="1400" dirty="0" smtClean="0">
                    <a:latin typeface="+mj-lt"/>
                    <a:ea typeface="宋体" pitchFamily="2" charset="-122"/>
                  </a:rPr>
                  <a:t>optimizing; </a:t>
                </a:r>
                <a:r>
                  <a:rPr lang="en-US" altLang="zh-CN" sz="1400" dirty="0">
                    <a:latin typeface="+mj-lt"/>
                    <a:ea typeface="宋体" pitchFamily="2" charset="-122"/>
                  </a:rPr>
                  <a:t>data mining; </a:t>
                </a:r>
                <a:r>
                  <a:rPr lang="en-US" altLang="zh-CN" sz="1400" dirty="0" smtClean="0">
                    <a:latin typeface="+mj-lt"/>
                    <a:ea typeface="宋体" pitchFamily="2" charset="-122"/>
                  </a:rPr>
                  <a:t>etc.</a:t>
                </a:r>
                <a:endParaRPr lang="en-US" altLang="zh-CN" sz="1400" b="1" dirty="0">
                  <a:latin typeface="+mj-lt"/>
                  <a:ea typeface="宋体" pitchFamily="2" charset="-122"/>
                </a:endParaRPr>
              </a:p>
            </p:txBody>
          </p:sp>
          <p:sp>
            <p:nvSpPr>
              <p:cNvPr id="27" name="Text Box 18"/>
              <p:cNvSpPr txBox="1">
                <a:spLocks noChangeArrowheads="1"/>
              </p:cNvSpPr>
              <p:nvPr/>
            </p:nvSpPr>
            <p:spPr bwMode="auto">
              <a:xfrm>
                <a:off x="4711" y="480"/>
                <a:ext cx="1056" cy="420"/>
              </a:xfrm>
              <a:prstGeom prst="rect">
                <a:avLst/>
              </a:prstGeom>
              <a:noFill/>
              <a:ln w="9525">
                <a:noFill/>
                <a:miter lim="800000"/>
                <a:headEnd/>
                <a:tailEnd/>
              </a:ln>
            </p:spPr>
            <p:txBody>
              <a:bodyPr wrap="square">
                <a:spAutoFit/>
              </a:bodyPr>
              <a:lstStyle/>
              <a:p>
                <a:pPr algn="ctr">
                  <a:spcBef>
                    <a:spcPct val="50000"/>
                  </a:spcBef>
                </a:pPr>
                <a:r>
                  <a:rPr lang="en-US" altLang="zh-CN" sz="1600" b="1" dirty="0">
                    <a:latin typeface="+mj-lt"/>
                    <a:ea typeface="宋体" pitchFamily="2" charset="-122"/>
                  </a:rPr>
                  <a:t>End User Data </a:t>
                </a:r>
                <a:r>
                  <a:rPr lang="en-US" altLang="zh-CN" sz="1600" b="1" dirty="0" smtClean="0">
                    <a:latin typeface="+mj-lt"/>
                    <a:ea typeface="宋体" pitchFamily="2" charset="-122"/>
                  </a:rPr>
                  <a:t>Analysis</a:t>
                </a:r>
                <a:endParaRPr lang="en-US" altLang="zh-CN" sz="1600" b="1" dirty="0">
                  <a:latin typeface="+mj-lt"/>
                  <a:ea typeface="宋体" pitchFamily="2" charset="-122"/>
                </a:endParaRPr>
              </a:p>
            </p:txBody>
          </p:sp>
        </p:grpSp>
        <p:grpSp>
          <p:nvGrpSpPr>
            <p:cNvPr id="17" name="Group 46"/>
            <p:cNvGrpSpPr>
              <a:grpSpLocks/>
            </p:cNvGrpSpPr>
            <p:nvPr/>
          </p:nvGrpSpPr>
          <p:grpSpPr bwMode="auto">
            <a:xfrm>
              <a:off x="7391400" y="1905000"/>
              <a:ext cx="457200" cy="4198938"/>
              <a:chOff x="4608" y="1003"/>
              <a:chExt cx="288" cy="2645"/>
            </a:xfrm>
          </p:grpSpPr>
          <p:sp>
            <p:nvSpPr>
              <p:cNvPr id="18" name="AutoShape 48"/>
              <p:cNvSpPr>
                <a:spLocks noChangeArrowheads="1"/>
              </p:cNvSpPr>
              <p:nvPr/>
            </p:nvSpPr>
            <p:spPr bwMode="auto">
              <a:xfrm>
                <a:off x="4608" y="1003"/>
                <a:ext cx="288" cy="240"/>
              </a:xfrm>
              <a:prstGeom prst="rightArrow">
                <a:avLst>
                  <a:gd name="adj1" fmla="val 50000"/>
                  <a:gd name="adj2" fmla="val 3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1200" dirty="0" smtClean="0">
                    <a:latin typeface="+mj-lt"/>
                  </a:rPr>
                  <a:t>Feed</a:t>
                </a:r>
                <a:endParaRPr lang="en-US" sz="1200" dirty="0">
                  <a:latin typeface="+mj-lt"/>
                </a:endParaRPr>
              </a:p>
            </p:txBody>
          </p:sp>
          <p:sp>
            <p:nvSpPr>
              <p:cNvPr id="19" name="AutoShape 51"/>
              <p:cNvSpPr>
                <a:spLocks noChangeArrowheads="1"/>
              </p:cNvSpPr>
              <p:nvPr/>
            </p:nvSpPr>
            <p:spPr bwMode="auto">
              <a:xfrm>
                <a:off x="4608" y="2251"/>
                <a:ext cx="288" cy="240"/>
              </a:xfrm>
              <a:prstGeom prst="rightArrow">
                <a:avLst>
                  <a:gd name="adj1" fmla="val 50000"/>
                  <a:gd name="adj2" fmla="val 3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1200" dirty="0" smtClean="0">
                    <a:latin typeface="+mj-lt"/>
                  </a:rPr>
                  <a:t>Feed</a:t>
                </a:r>
                <a:endParaRPr lang="en-US" sz="1200" dirty="0">
                  <a:latin typeface="+mj-lt"/>
                </a:endParaRPr>
              </a:p>
            </p:txBody>
          </p:sp>
          <p:sp>
            <p:nvSpPr>
              <p:cNvPr id="20" name="AutoShape 54"/>
              <p:cNvSpPr>
                <a:spLocks noChangeArrowheads="1"/>
              </p:cNvSpPr>
              <p:nvPr/>
            </p:nvSpPr>
            <p:spPr bwMode="auto">
              <a:xfrm>
                <a:off x="4608" y="1675"/>
                <a:ext cx="288" cy="240"/>
              </a:xfrm>
              <a:prstGeom prst="rightArrow">
                <a:avLst>
                  <a:gd name="adj1" fmla="val 50000"/>
                  <a:gd name="adj2" fmla="val 3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1200" dirty="0" smtClean="0">
                    <a:latin typeface="+mj-lt"/>
                  </a:rPr>
                  <a:t>Feed</a:t>
                </a:r>
                <a:endParaRPr lang="en-US" sz="1200" dirty="0">
                  <a:latin typeface="+mj-lt"/>
                </a:endParaRPr>
              </a:p>
            </p:txBody>
          </p:sp>
          <p:sp>
            <p:nvSpPr>
              <p:cNvPr id="21" name="AutoShape 57"/>
              <p:cNvSpPr>
                <a:spLocks noChangeArrowheads="1"/>
              </p:cNvSpPr>
              <p:nvPr/>
            </p:nvSpPr>
            <p:spPr bwMode="auto">
              <a:xfrm>
                <a:off x="4608" y="3408"/>
                <a:ext cx="288" cy="240"/>
              </a:xfrm>
              <a:prstGeom prst="rightArrow">
                <a:avLst>
                  <a:gd name="adj1" fmla="val 50000"/>
                  <a:gd name="adj2" fmla="val 3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1200" dirty="0" smtClean="0">
                    <a:latin typeface="+mj-lt"/>
                  </a:rPr>
                  <a:t>Feed</a:t>
                </a:r>
                <a:endParaRPr lang="en-US" sz="1200" dirty="0">
                  <a:latin typeface="+mj-lt"/>
                </a:endParaRPr>
              </a:p>
            </p:txBody>
          </p:sp>
        </p:grpSp>
      </p:grpSp>
      <p:grpSp>
        <p:nvGrpSpPr>
          <p:cNvPr id="28" name="Group 27"/>
          <p:cNvGrpSpPr/>
          <p:nvPr/>
        </p:nvGrpSpPr>
        <p:grpSpPr>
          <a:xfrm>
            <a:off x="4574448" y="1579563"/>
            <a:ext cx="2510360" cy="4473989"/>
            <a:chOff x="4560888" y="1143000"/>
            <a:chExt cx="2830512" cy="5100639"/>
          </a:xfrm>
        </p:grpSpPr>
        <p:sp>
          <p:nvSpPr>
            <p:cNvPr id="29" name="AutoShape 5"/>
            <p:cNvSpPr>
              <a:spLocks noChangeArrowheads="1"/>
            </p:cNvSpPr>
            <p:nvPr/>
          </p:nvSpPr>
          <p:spPr bwMode="auto">
            <a:xfrm>
              <a:off x="4560888" y="2979738"/>
              <a:ext cx="685800" cy="1981200"/>
            </a:xfrm>
            <a:prstGeom prst="rightArrow">
              <a:avLst>
                <a:gd name="adj1" fmla="val 50000"/>
                <a:gd name="adj2"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dirty="0" smtClean="0">
                  <a:latin typeface="+mj-lt"/>
                </a:rPr>
                <a:t>Load</a:t>
              </a:r>
              <a:endParaRPr lang="en-US" dirty="0">
                <a:latin typeface="+mj-lt"/>
              </a:endParaRPr>
            </a:p>
          </p:txBody>
        </p:sp>
        <p:grpSp>
          <p:nvGrpSpPr>
            <p:cNvPr id="30" name="Group 29"/>
            <p:cNvGrpSpPr/>
            <p:nvPr/>
          </p:nvGrpSpPr>
          <p:grpSpPr>
            <a:xfrm>
              <a:off x="5257800" y="1143000"/>
              <a:ext cx="2133600" cy="5100639"/>
              <a:chOff x="5257800" y="1143000"/>
              <a:chExt cx="2133600" cy="5100639"/>
            </a:xfrm>
          </p:grpSpPr>
          <p:grpSp>
            <p:nvGrpSpPr>
              <p:cNvPr id="31" name="Group 33"/>
              <p:cNvGrpSpPr>
                <a:grpSpLocks/>
              </p:cNvGrpSpPr>
              <p:nvPr/>
            </p:nvGrpSpPr>
            <p:grpSpPr bwMode="auto">
              <a:xfrm>
                <a:off x="5257800" y="1143000"/>
                <a:ext cx="2133600" cy="5100639"/>
                <a:chOff x="3312" y="480"/>
                <a:chExt cx="1344" cy="3213"/>
              </a:xfrm>
            </p:grpSpPr>
            <p:sp>
              <p:nvSpPr>
                <p:cNvPr id="34" name="Text Box 34"/>
                <p:cNvSpPr txBox="1">
                  <a:spLocks noChangeArrowheads="1"/>
                </p:cNvSpPr>
                <p:nvPr/>
              </p:nvSpPr>
              <p:spPr bwMode="auto">
                <a:xfrm>
                  <a:off x="3312" y="2679"/>
                  <a:ext cx="1200" cy="198"/>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a:spAutoFit/>
                </a:bodyPr>
                <a:lstStyle/>
                <a:p>
                  <a:pPr>
                    <a:spcBef>
                      <a:spcPct val="50000"/>
                    </a:spcBef>
                    <a:defRPr/>
                  </a:pPr>
                  <a:r>
                    <a:rPr lang="en-US" altLang="zh-CN" sz="1400" b="1" dirty="0">
                      <a:latin typeface="+mj-lt"/>
                      <a:ea typeface="宋体" pitchFamily="2" charset="-122"/>
                    </a:rPr>
                    <a:t>Data Mart #2</a:t>
                  </a:r>
                </a:p>
              </p:txBody>
            </p:sp>
            <p:sp>
              <p:nvSpPr>
                <p:cNvPr id="35" name="Text Box 37"/>
                <p:cNvSpPr txBox="1">
                  <a:spLocks noChangeArrowheads="1"/>
                </p:cNvSpPr>
                <p:nvPr/>
              </p:nvSpPr>
              <p:spPr bwMode="auto">
                <a:xfrm>
                  <a:off x="3936" y="2184"/>
                  <a:ext cx="720" cy="407"/>
                </a:xfrm>
                <a:prstGeom prst="rect">
                  <a:avLst/>
                </a:prstGeom>
                <a:noFill/>
                <a:ln w="9525">
                  <a:noFill/>
                  <a:miter lim="800000"/>
                  <a:headEnd/>
                  <a:tailEnd/>
                </a:ln>
              </p:spPr>
              <p:txBody>
                <a:bodyPr>
                  <a:spAutoFit/>
                </a:bodyPr>
                <a:lstStyle/>
                <a:p>
                  <a:pPr>
                    <a:spcBef>
                      <a:spcPct val="50000"/>
                    </a:spcBef>
                  </a:pPr>
                  <a:r>
                    <a:rPr lang="en-US" altLang="zh-CN" sz="1200" dirty="0">
                      <a:latin typeface="+mj-lt"/>
                      <a:ea typeface="宋体" pitchFamily="2" charset="-122"/>
                    </a:rPr>
                    <a:t>Conformed dimensions and facts</a:t>
                  </a:r>
                </a:p>
              </p:txBody>
            </p:sp>
            <p:grpSp>
              <p:nvGrpSpPr>
                <p:cNvPr id="36" name="Group 38"/>
                <p:cNvGrpSpPr>
                  <a:grpSpLocks/>
                </p:cNvGrpSpPr>
                <p:nvPr/>
              </p:nvGrpSpPr>
              <p:grpSpPr bwMode="auto">
                <a:xfrm>
                  <a:off x="3312" y="807"/>
                  <a:ext cx="1248" cy="1248"/>
                  <a:chOff x="3264" y="663"/>
                  <a:chExt cx="1248" cy="1248"/>
                </a:xfrm>
              </p:grpSpPr>
              <p:sp>
                <p:nvSpPr>
                  <p:cNvPr id="40" name="Rectangle 39"/>
                  <p:cNvSpPr>
                    <a:spLocks noChangeArrowheads="1"/>
                  </p:cNvSpPr>
                  <p:nvPr/>
                </p:nvSpPr>
                <p:spPr bwMode="auto">
                  <a:xfrm>
                    <a:off x="3264" y="663"/>
                    <a:ext cx="1248" cy="1248"/>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wrap="none" anchor="ctr"/>
                  <a:lstStyle/>
                  <a:p>
                    <a:pPr>
                      <a:defRPr/>
                    </a:pPr>
                    <a:endParaRPr lang="en-US">
                      <a:latin typeface="+mj-lt"/>
                    </a:endParaRPr>
                  </a:p>
                </p:txBody>
              </p:sp>
              <p:sp>
                <p:nvSpPr>
                  <p:cNvPr id="41" name="Text Box 40"/>
                  <p:cNvSpPr txBox="1">
                    <a:spLocks noChangeArrowheads="1"/>
                  </p:cNvSpPr>
                  <p:nvPr/>
                </p:nvSpPr>
                <p:spPr bwMode="auto">
                  <a:xfrm>
                    <a:off x="3312" y="864"/>
                    <a:ext cx="1152" cy="737"/>
                  </a:xfrm>
                  <a:prstGeom prst="rect">
                    <a:avLst/>
                  </a:prstGeom>
                  <a:solidFill>
                    <a:schemeClr val="bg1"/>
                  </a:solidFill>
                  <a:ln w="9525">
                    <a:noFill/>
                    <a:miter lim="800000"/>
                    <a:headEnd/>
                    <a:tailEnd/>
                  </a:ln>
                </p:spPr>
                <p:txBody>
                  <a:bodyPr>
                    <a:spAutoFit/>
                  </a:bodyPr>
                  <a:lstStyle/>
                  <a:p>
                    <a:pPr>
                      <a:spcBef>
                        <a:spcPct val="50000"/>
                      </a:spcBef>
                    </a:pPr>
                    <a:r>
                      <a:rPr lang="en-US" altLang="zh-CN" sz="1400" b="1" dirty="0">
                        <a:latin typeface="+mj-lt"/>
                        <a:ea typeface="宋体" pitchFamily="2" charset="-122"/>
                      </a:rPr>
                      <a:t>Data Mart #1</a:t>
                    </a:r>
                    <a:r>
                      <a:rPr lang="en-US" altLang="zh-CN" sz="1400" b="1" dirty="0" smtClean="0">
                        <a:latin typeface="+mj-lt"/>
                        <a:ea typeface="宋体" pitchFamily="2" charset="-122"/>
                      </a:rPr>
                      <a:t>: based on a single business process or operated by a single department</a:t>
                    </a:r>
                    <a:endParaRPr lang="en-US" altLang="zh-CN" sz="1400" dirty="0">
                      <a:latin typeface="+mj-lt"/>
                      <a:ea typeface="宋体" pitchFamily="2" charset="-122"/>
                    </a:endParaRPr>
                  </a:p>
                </p:txBody>
              </p:sp>
            </p:grpSp>
            <p:sp>
              <p:nvSpPr>
                <p:cNvPr id="37" name="Text Box 41"/>
                <p:cNvSpPr txBox="1">
                  <a:spLocks noChangeArrowheads="1"/>
                </p:cNvSpPr>
                <p:nvPr/>
              </p:nvSpPr>
              <p:spPr bwMode="auto">
                <a:xfrm>
                  <a:off x="3312" y="3495"/>
                  <a:ext cx="1200" cy="198"/>
                </a:xfrm>
                <a:prstGeom prst="rect">
                  <a:avLst/>
                </a:prstGeom>
                <a:solidFill>
                  <a:schemeClr val="bg1"/>
                </a:solidFill>
                <a:ln w="9525">
                  <a:solidFill>
                    <a:schemeClr val="tx1"/>
                  </a:solidFill>
                  <a:miter lim="800000"/>
                  <a:headEnd/>
                  <a:tailEnd/>
                </a:ln>
                <a:effectLst>
                  <a:outerShdw dist="107763" dir="18900000" algn="ctr" rotWithShape="0">
                    <a:schemeClr val="bg2"/>
                  </a:outerShdw>
                </a:effectLst>
              </p:spPr>
              <p:txBody>
                <a:bodyPr>
                  <a:spAutoFit/>
                </a:bodyPr>
                <a:lstStyle/>
                <a:p>
                  <a:pPr>
                    <a:spcBef>
                      <a:spcPct val="50000"/>
                    </a:spcBef>
                    <a:defRPr/>
                  </a:pPr>
                  <a:r>
                    <a:rPr lang="en-US" altLang="zh-CN" sz="1400" b="1">
                      <a:latin typeface="+mj-lt"/>
                      <a:ea typeface="宋体" pitchFamily="2" charset="-122"/>
                    </a:rPr>
                    <a:t>Data Mart #3</a:t>
                  </a:r>
                </a:p>
              </p:txBody>
            </p:sp>
            <p:sp>
              <p:nvSpPr>
                <p:cNvPr id="38" name="Text Box 44"/>
                <p:cNvSpPr txBox="1">
                  <a:spLocks noChangeArrowheads="1"/>
                </p:cNvSpPr>
                <p:nvPr/>
              </p:nvSpPr>
              <p:spPr bwMode="auto">
                <a:xfrm>
                  <a:off x="3936" y="3007"/>
                  <a:ext cx="720" cy="407"/>
                </a:xfrm>
                <a:prstGeom prst="rect">
                  <a:avLst/>
                </a:prstGeom>
                <a:noFill/>
                <a:ln w="9525">
                  <a:noFill/>
                  <a:miter lim="800000"/>
                  <a:headEnd/>
                  <a:tailEnd/>
                </a:ln>
              </p:spPr>
              <p:txBody>
                <a:bodyPr>
                  <a:spAutoFit/>
                </a:bodyPr>
                <a:lstStyle/>
                <a:p>
                  <a:pPr>
                    <a:spcBef>
                      <a:spcPct val="50000"/>
                    </a:spcBef>
                  </a:pPr>
                  <a:r>
                    <a:rPr lang="en-US" altLang="zh-CN" sz="1200" dirty="0">
                      <a:latin typeface="+mj-lt"/>
                      <a:ea typeface="宋体" pitchFamily="2" charset="-122"/>
                    </a:rPr>
                    <a:t>Conformed dimensions and facts</a:t>
                  </a:r>
                </a:p>
              </p:txBody>
            </p:sp>
            <p:sp>
              <p:nvSpPr>
                <p:cNvPr id="39" name="Rectangle 45"/>
                <p:cNvSpPr>
                  <a:spLocks noChangeArrowheads="1"/>
                </p:cNvSpPr>
                <p:nvPr/>
              </p:nvSpPr>
              <p:spPr bwMode="auto">
                <a:xfrm>
                  <a:off x="3312" y="480"/>
                  <a:ext cx="1169" cy="420"/>
                </a:xfrm>
                <a:prstGeom prst="rect">
                  <a:avLst/>
                </a:prstGeom>
                <a:noFill/>
                <a:ln w="9525">
                  <a:noFill/>
                  <a:miter lim="800000"/>
                  <a:headEnd/>
                  <a:tailEnd/>
                </a:ln>
              </p:spPr>
              <p:txBody>
                <a:bodyPr wrap="none">
                  <a:spAutoFit/>
                </a:bodyPr>
                <a:lstStyle/>
                <a:p>
                  <a:pPr eaLnBrk="0" hangingPunct="0"/>
                  <a:r>
                    <a:rPr lang="en-US" altLang="zh-CN" sz="1600" b="1" dirty="0" smtClean="0">
                      <a:latin typeface="+mj-lt"/>
                      <a:ea typeface="宋体" pitchFamily="2" charset="-122"/>
                    </a:rPr>
                    <a:t>Data </a:t>
                  </a:r>
                  <a:r>
                    <a:rPr lang="en-US" altLang="zh-CN" sz="1600" b="1" dirty="0">
                      <a:latin typeface="+mj-lt"/>
                      <a:ea typeface="宋体" pitchFamily="2" charset="-122"/>
                    </a:rPr>
                    <a:t>Warehouse </a:t>
                  </a:r>
                  <a:br>
                    <a:rPr lang="en-US" altLang="zh-CN" sz="1600" b="1" dirty="0">
                      <a:latin typeface="+mj-lt"/>
                      <a:ea typeface="宋体" pitchFamily="2" charset="-122"/>
                    </a:rPr>
                  </a:br>
                  <a:endParaRPr lang="en-US" altLang="zh-CN" sz="1600" b="1" dirty="0">
                    <a:latin typeface="+mj-lt"/>
                    <a:ea typeface="宋体" pitchFamily="2" charset="-122"/>
                  </a:endParaRPr>
                </a:p>
              </p:txBody>
            </p:sp>
          </p:grpSp>
          <p:sp>
            <p:nvSpPr>
              <p:cNvPr id="32" name="Up-Down Arrow 31"/>
              <p:cNvSpPr/>
              <p:nvPr/>
            </p:nvSpPr>
            <p:spPr>
              <a:xfrm>
                <a:off x="5715000" y="3723315"/>
                <a:ext cx="381000" cy="68580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3" name="Up-Down Arrow 32"/>
              <p:cNvSpPr/>
              <p:nvPr/>
            </p:nvSpPr>
            <p:spPr>
              <a:xfrm>
                <a:off x="5715000" y="5094910"/>
                <a:ext cx="381000" cy="68580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grpSp>
        <p:nvGrpSpPr>
          <p:cNvPr id="42" name="Group 41"/>
          <p:cNvGrpSpPr/>
          <p:nvPr/>
        </p:nvGrpSpPr>
        <p:grpSpPr>
          <a:xfrm>
            <a:off x="529431" y="1646401"/>
            <a:ext cx="1351624" cy="3382297"/>
            <a:chOff x="0" y="1219200"/>
            <a:chExt cx="1524000" cy="3856039"/>
          </a:xfrm>
        </p:grpSpPr>
        <p:sp>
          <p:nvSpPr>
            <p:cNvPr id="43" name="AutoShape 21"/>
            <p:cNvSpPr>
              <a:spLocks noChangeArrowheads="1"/>
            </p:cNvSpPr>
            <p:nvPr/>
          </p:nvSpPr>
          <p:spPr bwMode="auto">
            <a:xfrm>
              <a:off x="33240" y="2548108"/>
              <a:ext cx="1071563" cy="838200"/>
            </a:xfrm>
            <a:prstGeom prst="can">
              <a:avLst>
                <a:gd name="adj" fmla="val 2500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r>
                <a:rPr lang="en-US" sz="1600" dirty="0" smtClean="0">
                  <a:latin typeface="+mj-lt"/>
                </a:rPr>
                <a:t>Databases</a:t>
              </a:r>
              <a:endParaRPr lang="en-US" sz="1600" dirty="0">
                <a:latin typeface="+mj-lt"/>
              </a:endParaRPr>
            </a:p>
          </p:txBody>
        </p:sp>
        <p:sp>
          <p:nvSpPr>
            <p:cNvPr id="44" name="Text Box 23"/>
            <p:cNvSpPr txBox="1">
              <a:spLocks noChangeArrowheads="1"/>
            </p:cNvSpPr>
            <p:nvPr/>
          </p:nvSpPr>
          <p:spPr bwMode="auto">
            <a:xfrm>
              <a:off x="0" y="1219200"/>
              <a:ext cx="1524000" cy="666682"/>
            </a:xfrm>
            <a:prstGeom prst="rect">
              <a:avLst/>
            </a:prstGeom>
            <a:noFill/>
            <a:ln w="9525">
              <a:noFill/>
              <a:miter lim="800000"/>
              <a:headEnd/>
              <a:tailEnd/>
            </a:ln>
          </p:spPr>
          <p:txBody>
            <a:bodyPr>
              <a:spAutoFit/>
            </a:bodyPr>
            <a:lstStyle/>
            <a:p>
              <a:pPr algn="ctr">
                <a:spcBef>
                  <a:spcPct val="50000"/>
                </a:spcBef>
              </a:pPr>
              <a:r>
                <a:rPr lang="en-US" altLang="zh-CN" sz="1600" b="1" dirty="0" smtClean="0">
                  <a:latin typeface="+mj-lt"/>
                  <a:ea typeface="宋体" pitchFamily="2" charset="-122"/>
                </a:rPr>
                <a:t>Source Systems</a:t>
              </a:r>
              <a:endParaRPr lang="en-US" altLang="zh-CN" sz="1600" b="1" dirty="0">
                <a:latin typeface="+mj-lt"/>
                <a:ea typeface="宋体" pitchFamily="2" charset="-122"/>
              </a:endParaRPr>
            </a:p>
          </p:txBody>
        </p:sp>
        <p:sp>
          <p:nvSpPr>
            <p:cNvPr id="45" name="Flowchart: Document 44"/>
            <p:cNvSpPr/>
            <p:nvPr/>
          </p:nvSpPr>
          <p:spPr>
            <a:xfrm>
              <a:off x="108743" y="4244977"/>
              <a:ext cx="925513" cy="830262"/>
            </a:xfrm>
            <a:prstGeom prst="flowChartDocumen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r>
                <a:rPr lang="en-US" sz="1600" dirty="0">
                  <a:latin typeface="+mj-lt"/>
                </a:rPr>
                <a:t>Flat files</a:t>
              </a:r>
            </a:p>
          </p:txBody>
        </p:sp>
      </p:grpSp>
      <p:sp>
        <p:nvSpPr>
          <p:cNvPr id="47" name="Flowchart: Document 46"/>
          <p:cNvSpPr/>
          <p:nvPr/>
        </p:nvSpPr>
        <p:spPr>
          <a:xfrm>
            <a:off x="625874" y="5232694"/>
            <a:ext cx="820830" cy="728258"/>
          </a:xfrm>
          <a:prstGeom prst="flowChartDocumen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r>
              <a:rPr lang="en-US" sz="1600" dirty="0" smtClean="0">
                <a:latin typeface="+mj-lt"/>
              </a:rPr>
              <a:t>Web </a:t>
            </a:r>
          </a:p>
          <a:p>
            <a:r>
              <a:rPr lang="en-US" sz="1600" dirty="0" smtClean="0">
                <a:latin typeface="+mj-lt"/>
              </a:rPr>
              <a:t>services</a:t>
            </a:r>
            <a:endParaRPr lang="en-US" sz="1600" dirty="0">
              <a:latin typeface="+mj-lt"/>
            </a:endParaRPr>
          </a:p>
        </p:txBody>
      </p:sp>
      <p:sp>
        <p:nvSpPr>
          <p:cNvPr id="49" name="AutoShape 28"/>
          <p:cNvSpPr>
            <a:spLocks noChangeArrowheads="1"/>
          </p:cNvSpPr>
          <p:nvPr/>
        </p:nvSpPr>
        <p:spPr bwMode="auto">
          <a:xfrm>
            <a:off x="1554413" y="4393734"/>
            <a:ext cx="519532" cy="334191"/>
          </a:xfrm>
          <a:prstGeom prst="rightArrow">
            <a:avLst>
              <a:gd name="adj1" fmla="val 50000"/>
              <a:gd name="adj2" fmla="val 4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1200" dirty="0" smtClean="0">
                <a:latin typeface="+mj-lt"/>
              </a:rPr>
              <a:t>Extract</a:t>
            </a:r>
            <a:endParaRPr lang="en-US" sz="1200" dirty="0">
              <a:latin typeface="+mj-lt"/>
            </a:endParaRPr>
          </a:p>
        </p:txBody>
      </p:sp>
      <p:sp>
        <p:nvSpPr>
          <p:cNvPr id="50" name="AutoShape 28"/>
          <p:cNvSpPr>
            <a:spLocks noChangeArrowheads="1"/>
          </p:cNvSpPr>
          <p:nvPr/>
        </p:nvSpPr>
        <p:spPr bwMode="auto">
          <a:xfrm>
            <a:off x="1539791" y="5307887"/>
            <a:ext cx="519532" cy="334191"/>
          </a:xfrm>
          <a:prstGeom prst="rightArrow">
            <a:avLst>
              <a:gd name="adj1" fmla="val 50000"/>
              <a:gd name="adj2" fmla="val 40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1200" dirty="0" smtClean="0">
                <a:latin typeface="+mj-lt"/>
              </a:rPr>
              <a:t>Extract</a:t>
            </a:r>
            <a:endParaRPr lang="en-US" sz="1200" dirty="0">
              <a:latin typeface="+mj-lt"/>
            </a:endParaRPr>
          </a:p>
        </p:txBody>
      </p:sp>
    </p:spTree>
    <p:extLst>
      <p:ext uri="{BB962C8B-B14F-4D97-AF65-F5344CB8AC3E}">
        <p14:creationId xmlns:p14="http://schemas.microsoft.com/office/powerpoint/2010/main" val="1140297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DW Architecture: Dimensional vs. Relational Modeling</a:t>
            </a:r>
            <a:endParaRPr lang="en-US" dirty="0"/>
          </a:p>
        </p:txBody>
      </p:sp>
      <p:sp>
        <p:nvSpPr>
          <p:cNvPr id="4" name="Slide Number Placeholder 3"/>
          <p:cNvSpPr>
            <a:spLocks noGrp="1"/>
          </p:cNvSpPr>
          <p:nvPr>
            <p:ph type="sldNum" sz="quarter" idx="12"/>
          </p:nvPr>
        </p:nvSpPr>
        <p:spPr/>
        <p:txBody>
          <a:bodyPr/>
          <a:lstStyle/>
          <a:p>
            <a:fld id="{B865C6C0-BAA3-C04F-B318-568435D2B337}" type="slidenum">
              <a:rPr lang="en-US" smtClean="0"/>
              <a:pPr/>
              <a:t>9</a:t>
            </a:fld>
            <a:endParaRPr lang="en-US" dirty="0"/>
          </a:p>
        </p:txBody>
      </p:sp>
      <p:sp>
        <p:nvSpPr>
          <p:cNvPr id="5" name="Slide Number Placeholder 5"/>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F12E3CC-1EB4-4C31-B715-28AA13F7857F}" type="slidenum">
              <a:rPr lang="en-US" smtClean="0"/>
              <a:pPr/>
              <a:t>9</a:t>
            </a:fld>
            <a:endParaRPr lang="en-US"/>
          </a:p>
        </p:txBody>
      </p:sp>
      <p:sp>
        <p:nvSpPr>
          <p:cNvPr id="14" name="TextBox 13"/>
          <p:cNvSpPr txBox="1"/>
          <p:nvPr/>
        </p:nvSpPr>
        <p:spPr>
          <a:xfrm>
            <a:off x="6428099" y="2115862"/>
            <a:ext cx="2383802" cy="2585323"/>
          </a:xfrm>
          <a:prstGeom prst="rect">
            <a:avLst/>
          </a:prstGeom>
          <a:noFill/>
        </p:spPr>
        <p:txBody>
          <a:bodyPr wrap="square" rtlCol="0">
            <a:spAutoFit/>
          </a:bodyPr>
          <a:lstStyle/>
          <a:p>
            <a:r>
              <a:rPr lang="en-US" b="1" dirty="0" smtClean="0"/>
              <a:t>Key concept: </a:t>
            </a:r>
          </a:p>
          <a:p>
            <a:pPr marL="285750" indent="-285750">
              <a:buFont typeface="Arial" panose="020B0604020202020204" pitchFamily="34" charset="0"/>
              <a:buChar char="•"/>
            </a:pPr>
            <a:r>
              <a:rPr lang="en-US" dirty="0" smtClean="0">
                <a:solidFill>
                  <a:schemeClr val="accent3">
                    <a:lumMod val="75000"/>
                  </a:schemeClr>
                </a:solidFill>
              </a:rPr>
              <a:t>Dimensional data models</a:t>
            </a:r>
            <a:r>
              <a:rPr lang="en-US" dirty="0" smtClean="0"/>
              <a:t> support </a:t>
            </a:r>
            <a:r>
              <a:rPr lang="en-US" dirty="0" smtClean="0">
                <a:solidFill>
                  <a:schemeClr val="accent3">
                    <a:lumMod val="75000"/>
                  </a:schemeClr>
                </a:solidFill>
              </a:rPr>
              <a:t>analytic tasks</a:t>
            </a:r>
            <a:r>
              <a:rPr lang="en-US" dirty="0" smtClean="0"/>
              <a:t> (i.e. queries)</a:t>
            </a:r>
          </a:p>
          <a:p>
            <a:pPr marL="285750" indent="-285750">
              <a:buFont typeface="Arial" panose="020B0604020202020204" pitchFamily="34" charset="0"/>
              <a:buChar char="•"/>
            </a:pPr>
            <a:r>
              <a:rPr lang="en-US" dirty="0" smtClean="0">
                <a:solidFill>
                  <a:schemeClr val="accent6">
                    <a:lumMod val="75000"/>
                  </a:schemeClr>
                </a:solidFill>
              </a:rPr>
              <a:t>Relational data models </a:t>
            </a:r>
            <a:r>
              <a:rPr lang="en-US" dirty="0" smtClean="0"/>
              <a:t>support </a:t>
            </a:r>
            <a:r>
              <a:rPr lang="en-US" dirty="0" smtClean="0">
                <a:solidFill>
                  <a:schemeClr val="accent6">
                    <a:lumMod val="75000"/>
                  </a:schemeClr>
                </a:solidFill>
              </a:rPr>
              <a:t>transaction processing</a:t>
            </a:r>
            <a:r>
              <a:rPr lang="en-US" dirty="0" smtClean="0"/>
              <a:t> tasks</a:t>
            </a:r>
            <a:endParaRPr lang="en-US" dirty="0"/>
          </a:p>
        </p:txBody>
      </p:sp>
      <p:pic>
        <p:nvPicPr>
          <p:cNvPr id="1044" name="Picture 20" descr="http://bukhantsov.org/wp-content/uploads/2012/04/order-line-star-sche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906" y="1495218"/>
            <a:ext cx="36004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bukhantsov.org/wp-content/uploads/2012/04/order-line-3nf-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267" y="4336751"/>
            <a:ext cx="4410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985734">
            <a:off x="206874" y="1717171"/>
            <a:ext cx="1812097" cy="98802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Dimensional</a:t>
            </a:r>
          </a:p>
          <a:p>
            <a:pPr algn="ctr"/>
            <a:r>
              <a:rPr lang="en-US" dirty="0" smtClean="0"/>
              <a:t>Model</a:t>
            </a:r>
            <a:endParaRPr lang="en-US" dirty="0"/>
          </a:p>
        </p:txBody>
      </p:sp>
      <p:sp>
        <p:nvSpPr>
          <p:cNvPr id="19" name="Right Arrow 18"/>
          <p:cNvSpPr/>
          <p:nvPr/>
        </p:nvSpPr>
        <p:spPr>
          <a:xfrm rot="985734">
            <a:off x="102727" y="4162872"/>
            <a:ext cx="1812097" cy="988026"/>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Relational</a:t>
            </a:r>
          </a:p>
          <a:p>
            <a:pPr algn="ctr"/>
            <a:r>
              <a:rPr lang="en-US" dirty="0" smtClean="0"/>
              <a:t>Model</a:t>
            </a:r>
            <a:endParaRPr lang="en-US" dirty="0"/>
          </a:p>
        </p:txBody>
      </p:sp>
    </p:spTree>
    <p:extLst>
      <p:ext uri="{BB962C8B-B14F-4D97-AF65-F5344CB8AC3E}">
        <p14:creationId xmlns:p14="http://schemas.microsoft.com/office/powerpoint/2010/main" val="2697130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8242</TotalTime>
  <Words>2401</Words>
  <Application>Microsoft Office PowerPoint</Application>
  <PresentationFormat>On-screen Show (4:3)</PresentationFormat>
  <Paragraphs>417</Paragraphs>
  <Slides>39</Slides>
  <Notes>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Lecture 6: BA at the Data Warehouse Level</vt:lpstr>
      <vt:lpstr>Lecture Outline</vt:lpstr>
      <vt:lpstr>Terminology: Traditional DW</vt:lpstr>
      <vt:lpstr>Terminology: Traditional DW (cont’d)</vt:lpstr>
      <vt:lpstr>Terminology: Big Data and the DW</vt:lpstr>
      <vt:lpstr>Terminology: Big Data and the DW (cont’d)</vt:lpstr>
      <vt:lpstr>DW Architecture: Perspective from Text</vt:lpstr>
      <vt:lpstr>DW Architecture: Traditional DW Perspective</vt:lpstr>
      <vt:lpstr>DW Architecture: Dimensional vs. Relational Modeling</vt:lpstr>
      <vt:lpstr>DW Architecture: Modern DW (i.e. Big Data) Perspective</vt:lpstr>
      <vt:lpstr>Why a DW?</vt:lpstr>
      <vt:lpstr>Why a DW? (cont’d)</vt:lpstr>
      <vt:lpstr>Why a DW? (cont’d)</vt:lpstr>
      <vt:lpstr>DW Feasibility: Analysis</vt:lpstr>
      <vt:lpstr>DW Feasibility: Technical</vt:lpstr>
      <vt:lpstr>DW Feasibility: Economic</vt:lpstr>
      <vt:lpstr>DW Feasibility: Organizational</vt:lpstr>
      <vt:lpstr>DW Access and Usage: Traditional DW</vt:lpstr>
      <vt:lpstr>DW Access and Usage: Modern DW (i.e. Big Data)</vt:lpstr>
      <vt:lpstr>DW Access and Usage: Support of Features and Projects</vt:lpstr>
      <vt:lpstr>Why a Big Data DW Approach?</vt:lpstr>
      <vt:lpstr>Motivation: Challenges with Traditional DW</vt:lpstr>
      <vt:lpstr>Modern Data Warehouse Architecture (MDWA)</vt:lpstr>
      <vt:lpstr>MDWA: Data Sources</vt:lpstr>
      <vt:lpstr>MDWA: Data Sources (cont’d)</vt:lpstr>
      <vt:lpstr>MDWA: Staging Area</vt:lpstr>
      <vt:lpstr>MDWA: Staging Area (cont’d)</vt:lpstr>
      <vt:lpstr>MDWA: Data Warehouse</vt:lpstr>
      <vt:lpstr>MDWA: BI Portal</vt:lpstr>
      <vt:lpstr>MDWA: Users</vt:lpstr>
      <vt:lpstr>MDWA: Storage and Processing</vt:lpstr>
      <vt:lpstr>MDWA: Governance</vt:lpstr>
      <vt:lpstr>Example: Hadoop for Exploratory Area</vt:lpstr>
      <vt:lpstr>Example: Hadoop for Traditional Area</vt:lpstr>
      <vt:lpstr>Example: Hadoop and the Data Hub</vt:lpstr>
      <vt:lpstr>Why a Big Data DW Approach?</vt:lpstr>
      <vt:lpstr>Why a Big Data DW Approach? (cont’d)</vt:lpstr>
      <vt:lpstr>DW Course at DESB</vt:lpstr>
      <vt:lpstr>Appendix</vt:lpstr>
    </vt:vector>
  </TitlesOfParts>
  <Company>self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Business Plan</dc:title>
  <dc:creator>Anthony Power</dc:creator>
  <cp:lastModifiedBy>Michael Boyle</cp:lastModifiedBy>
  <cp:revision>317</cp:revision>
  <dcterms:created xsi:type="dcterms:W3CDTF">2010-09-20T17:57:11Z</dcterms:created>
  <dcterms:modified xsi:type="dcterms:W3CDTF">2014-10-01T19:25:39Z</dcterms:modified>
</cp:coreProperties>
</file>