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1" r:id="rId2"/>
    <p:sldId id="312" r:id="rId3"/>
    <p:sldId id="366" r:id="rId4"/>
    <p:sldId id="349" r:id="rId5"/>
    <p:sldId id="352" r:id="rId6"/>
    <p:sldId id="354" r:id="rId7"/>
    <p:sldId id="355" r:id="rId8"/>
    <p:sldId id="375" r:id="rId9"/>
    <p:sldId id="379" r:id="rId10"/>
    <p:sldId id="359" r:id="rId11"/>
    <p:sldId id="362" r:id="rId12"/>
    <p:sldId id="360" r:id="rId13"/>
    <p:sldId id="363" r:id="rId14"/>
    <p:sldId id="364" r:id="rId15"/>
    <p:sldId id="377" r:id="rId16"/>
    <p:sldId id="378" r:id="rId17"/>
    <p:sldId id="371" r:id="rId18"/>
    <p:sldId id="380" r:id="rId19"/>
    <p:sldId id="381" r:id="rId20"/>
    <p:sldId id="382" r:id="rId21"/>
    <p:sldId id="383" r:id="rId22"/>
    <p:sldId id="313" r:id="rId23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9" autoAdjust="0"/>
    <p:restoredTop sz="98046" autoAdjust="0"/>
  </p:normalViewPr>
  <p:slideViewPr>
    <p:cSldViewPr snapToGrid="0"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7: BA at the Data Source Level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(Storing Data) Designing Data Model for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5343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adding </a:t>
            </a:r>
            <a:r>
              <a:rPr lang="en-US" dirty="0" smtClean="0"/>
              <a:t>a new Data Source </a:t>
            </a:r>
            <a:r>
              <a:rPr lang="en-US" dirty="0" smtClean="0"/>
              <a:t>to </a:t>
            </a:r>
            <a:r>
              <a:rPr lang="en-US" dirty="0" smtClean="0"/>
              <a:t>the Data Warehouse it can be designed to be more or less </a:t>
            </a:r>
            <a:r>
              <a:rPr lang="en-US" dirty="0" smtClean="0"/>
              <a:t>usable</a:t>
            </a:r>
          </a:p>
          <a:p>
            <a:r>
              <a:rPr lang="en-US" dirty="0" smtClean="0"/>
              <a:t>Recall from the Modern DW Architecture: data in the Exploratory Area are relatively less usable as compared to the Traditional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742" y="1990944"/>
            <a:ext cx="4448682" cy="3616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0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Weblog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" y="1721041"/>
            <a:ext cx="8890782" cy="40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4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(Storing Data) Designing Data Model for </a:t>
            </a:r>
            <a:r>
              <a:rPr lang="en-US" dirty="0" smtClean="0"/>
              <a:t>Usability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would make the web log data more usable?</a:t>
            </a:r>
          </a:p>
          <a:p>
            <a:pPr lvl="1"/>
            <a:r>
              <a:rPr lang="en-US" dirty="0" smtClean="0"/>
              <a:t>It is already:</a:t>
            </a:r>
          </a:p>
          <a:p>
            <a:pPr lvl="2"/>
            <a:r>
              <a:rPr lang="en-US" dirty="0" smtClean="0"/>
              <a:t>In a “standard data format”</a:t>
            </a:r>
          </a:p>
          <a:p>
            <a:pPr lvl="2"/>
            <a:r>
              <a:rPr lang="en-US" dirty="0" smtClean="0"/>
              <a:t>“Disaggregated”</a:t>
            </a:r>
          </a:p>
          <a:p>
            <a:pPr lvl="1"/>
            <a:r>
              <a:rPr lang="en-US" dirty="0" smtClean="0"/>
              <a:t>Needs to be:</a:t>
            </a:r>
          </a:p>
          <a:p>
            <a:pPr lvl="2"/>
            <a:r>
              <a:rPr lang="en-US" dirty="0" smtClean="0"/>
              <a:t>“Processed </a:t>
            </a:r>
            <a:r>
              <a:rPr lang="en-US" dirty="0"/>
              <a:t>to derive relevant fields for </a:t>
            </a:r>
            <a:r>
              <a:rPr lang="en-US" dirty="0" smtClean="0"/>
              <a:t>analysis”</a:t>
            </a:r>
          </a:p>
          <a:p>
            <a:pPr lvl="1"/>
            <a:r>
              <a:rPr lang="en-US" dirty="0" smtClean="0"/>
              <a:t>Can also add:</a:t>
            </a:r>
          </a:p>
          <a:p>
            <a:pPr lvl="2"/>
            <a:r>
              <a:rPr lang="en-US" dirty="0" smtClean="0"/>
              <a:t>Data quality checks to make sure, for example:</a:t>
            </a:r>
          </a:p>
          <a:p>
            <a:pPr lvl="3"/>
            <a:r>
              <a:rPr lang="en-US" dirty="0" smtClean="0"/>
              <a:t>There are no missing time periods in the data</a:t>
            </a:r>
          </a:p>
          <a:p>
            <a:pPr lvl="3"/>
            <a:r>
              <a:rPr lang="en-US" dirty="0" smtClean="0"/>
              <a:t>Bot traffic can bet identified and separated from real user</a:t>
            </a:r>
          </a:p>
          <a:p>
            <a:pPr lvl="2"/>
            <a:r>
              <a:rPr lang="en-US" dirty="0" smtClean="0"/>
              <a:t>Some practical aggregations can be created to support common reporting/analysis tasks</a:t>
            </a:r>
          </a:p>
          <a:p>
            <a:pPr lvl="3"/>
            <a:r>
              <a:rPr lang="en-US" dirty="0" smtClean="0"/>
              <a:t>E.g. Can aggregate individual users’ page requests over periods of time into “Visits”</a:t>
            </a:r>
          </a:p>
          <a:p>
            <a:pPr lvl="3"/>
            <a:r>
              <a:rPr lang="en-US" dirty="0" smtClean="0"/>
              <a:t>E.g. Can aggregate by hour of the day because that’s how the business is monitored and/or analyzed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Data From 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4118" cy="4525963"/>
          </a:xfrm>
        </p:spPr>
        <p:txBody>
          <a:bodyPr/>
          <a:lstStyle/>
          <a:p>
            <a:r>
              <a:rPr lang="en-US" dirty="0" smtClean="0"/>
              <a:t>Note the usability and availability of each Data Source</a:t>
            </a:r>
          </a:p>
          <a:p>
            <a:r>
              <a:rPr lang="en-US" dirty="0" smtClean="0"/>
              <a:t>Note the usability and availability of the integrated customer and web behavior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083" y="1820177"/>
            <a:ext cx="4346898" cy="377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Data From Data </a:t>
            </a:r>
            <a:r>
              <a:rPr lang="en-US" dirty="0" smtClean="0"/>
              <a:t>Sources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other combinations of Data Sources </a:t>
            </a:r>
            <a:r>
              <a:rPr lang="en-US" dirty="0" smtClean="0"/>
              <a:t>might be </a:t>
            </a:r>
            <a:r>
              <a:rPr lang="en-US" dirty="0" smtClean="0"/>
              <a:t>considered?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Web Log Data + Customer (CRM) Data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Insight</a:t>
            </a:r>
            <a:r>
              <a:rPr lang="en-US" dirty="0" smtClean="0"/>
              <a:t>: Customers who spend a medium amount of time on the site (i.e. not a small amount and not a large amount) are the highest lifetime value customers</a:t>
            </a: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US" dirty="0" smtClean="0"/>
              <a:t>: Target these “medium” customers; reduce targeting of customers in other two groups. </a:t>
            </a:r>
          </a:p>
          <a:p>
            <a:pPr lvl="1"/>
            <a:r>
              <a:rPr lang="en-US" dirty="0" smtClean="0"/>
              <a:t>E.g. Call Center Phone Data + Web Log Data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Insight</a:t>
            </a:r>
            <a:r>
              <a:rPr lang="en-US" dirty="0" smtClean="0"/>
              <a:t>: By geography, there are different distributions of customers using the Call Center vs. the Web</a:t>
            </a: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US" dirty="0" smtClean="0"/>
              <a:t>:  Through various campaigns, raise awareness to geographies where there is relatively low web usage (assuming web is the most efficient channel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Concepts:</a:t>
            </a:r>
            <a:endParaRPr lang="en-US" dirty="0" smtClean="0"/>
          </a:p>
          <a:p>
            <a:pPr lvl="1"/>
            <a:r>
              <a:rPr lang="en-US" dirty="0" smtClean="0"/>
              <a:t>A minimum level of </a:t>
            </a:r>
            <a:r>
              <a:rPr lang="en-US" dirty="0" smtClean="0"/>
              <a:t>data quality is </a:t>
            </a:r>
            <a:r>
              <a:rPr lang="en-US" dirty="0" smtClean="0"/>
              <a:t>required in order for </a:t>
            </a:r>
            <a:r>
              <a:rPr lang="en-US" dirty="0" smtClean="0"/>
              <a:t>analytics </a:t>
            </a:r>
            <a:r>
              <a:rPr lang="en-US" dirty="0" smtClean="0"/>
              <a:t>projects to be successful</a:t>
            </a:r>
          </a:p>
          <a:p>
            <a:pPr lvl="1"/>
            <a:r>
              <a:rPr lang="en-US" dirty="0" smtClean="0"/>
              <a:t>The higher the level of </a:t>
            </a:r>
            <a:r>
              <a:rPr lang="en-US" dirty="0" smtClean="0"/>
              <a:t>data quality, </a:t>
            </a:r>
            <a:r>
              <a:rPr lang="en-US" dirty="0" smtClean="0"/>
              <a:t>the more likely </a:t>
            </a:r>
            <a:r>
              <a:rPr lang="en-US" dirty="0" smtClean="0"/>
              <a:t> </a:t>
            </a:r>
            <a:r>
              <a:rPr lang="en-US" dirty="0" smtClean="0"/>
              <a:t>analytics projects will be successful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owever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The cost of having perfect data may be higher than the </a:t>
            </a:r>
            <a:r>
              <a:rPr lang="en-US" dirty="0" smtClean="0"/>
              <a:t>value generated therefrom</a:t>
            </a:r>
            <a:endParaRPr lang="en-US" dirty="0" smtClean="0"/>
          </a:p>
          <a:p>
            <a:pPr lvl="2"/>
            <a:r>
              <a:rPr lang="en-US" dirty="0" smtClean="0"/>
              <a:t>The time elapsed while waiting for perfect data (i.e. not making </a:t>
            </a:r>
            <a:r>
              <a:rPr lang="en-US" dirty="0" smtClean="0"/>
              <a:t>decisions</a:t>
            </a:r>
            <a:r>
              <a:rPr lang="en-US" dirty="0" smtClean="0"/>
              <a:t>) </a:t>
            </a:r>
            <a:r>
              <a:rPr lang="en-US" dirty="0" smtClean="0"/>
              <a:t>may be detrimental to </a:t>
            </a:r>
            <a:r>
              <a:rPr lang="en-US" dirty="0" smtClean="0"/>
              <a:t>the business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Quality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97680" cy="4525963"/>
          </a:xfrm>
        </p:spPr>
        <p:txBody>
          <a:bodyPr/>
          <a:lstStyle/>
          <a:p>
            <a:r>
              <a:rPr lang="en-US" dirty="0" smtClean="0"/>
              <a:t>There are diminishing returns to investments in data quality</a:t>
            </a:r>
          </a:p>
          <a:p>
            <a:pPr lvl="1"/>
            <a:r>
              <a:rPr lang="en-US" dirty="0" smtClean="0"/>
              <a:t>i.e.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Initial </a:t>
            </a:r>
            <a:r>
              <a:rPr lang="en-US" dirty="0" smtClean="0"/>
              <a:t>investments have high return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Subsequent investments have lower 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8" y="1460564"/>
            <a:ext cx="36957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4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Quality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are some ways to improve data quality in an organization?</a:t>
            </a:r>
          </a:p>
          <a:p>
            <a:pPr lvl="2"/>
            <a:r>
              <a:rPr lang="en-US" dirty="0" smtClean="0"/>
              <a:t>Concept: Fix </a:t>
            </a:r>
            <a:r>
              <a:rPr lang="en-US" dirty="0" smtClean="0"/>
              <a:t>data issues as close to the source as possible:</a:t>
            </a:r>
          </a:p>
          <a:p>
            <a:pPr lvl="3"/>
            <a:r>
              <a:rPr lang="en-US" dirty="0" smtClean="0"/>
              <a:t>Free-form text input validation (e.g. must enter numeric value)</a:t>
            </a:r>
          </a:p>
          <a:p>
            <a:pPr lvl="3"/>
            <a:r>
              <a:rPr lang="en-US" dirty="0" smtClean="0"/>
              <a:t>Structure user input where possible (e.g. use a drop-down list instead of a free-form text field)</a:t>
            </a:r>
          </a:p>
          <a:p>
            <a:pPr lvl="3"/>
            <a:r>
              <a:rPr lang="en-US" dirty="0" smtClean="0"/>
              <a:t>In the source system, use most restrictive possible data type in the database (e.g. for a field that always contains two-letter state abbreviations, use a char(2)  instead of a </a:t>
            </a:r>
            <a:r>
              <a:rPr lang="en-US" dirty="0" err="1" smtClean="0"/>
              <a:t>varchar</a:t>
            </a:r>
            <a:r>
              <a:rPr lang="en-US" dirty="0" smtClean="0"/>
              <a:t>(50))</a:t>
            </a:r>
          </a:p>
          <a:p>
            <a:pPr lvl="2"/>
            <a:r>
              <a:rPr lang="en-US" dirty="0" smtClean="0"/>
              <a:t>For issues, not addressed in the source system:</a:t>
            </a:r>
          </a:p>
          <a:p>
            <a:pPr lvl="3"/>
            <a:r>
              <a:rPr lang="en-US" dirty="0" smtClean="0"/>
              <a:t>Fix them in the ETL process of the Data Warehouse</a:t>
            </a:r>
          </a:p>
          <a:p>
            <a:pPr marL="1371600" lvl="3" indent="0">
              <a:buNone/>
            </a:pPr>
            <a:endParaRPr lang="en-US" b="1" dirty="0" smtClean="0"/>
          </a:p>
          <a:p>
            <a:pPr marL="1371600" lvl="3" indent="0">
              <a:buNone/>
            </a:pPr>
            <a:r>
              <a:rPr lang="en-US" b="1" dirty="0" smtClean="0"/>
              <a:t>AND THEN MAKE SURE TO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Monitor and regularly report on these data quality issues to raise awareness</a:t>
            </a:r>
          </a:p>
          <a:p>
            <a:pPr lvl="4"/>
            <a:r>
              <a:rPr lang="en-US" dirty="0" smtClean="0"/>
              <a:t>The objective in raising awareness to eventually fix these issues at their </a:t>
            </a:r>
            <a:r>
              <a:rPr lang="en-US" dirty="0" smtClean="0"/>
              <a:t>sources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and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Opportunity: New </a:t>
            </a:r>
            <a:r>
              <a:rPr lang="en-US" dirty="0" smtClean="0"/>
              <a:t>data </a:t>
            </a:r>
            <a:r>
              <a:rPr lang="en-US" dirty="0" smtClean="0"/>
              <a:t>types and sources </a:t>
            </a:r>
            <a:r>
              <a:rPr lang="en-US" dirty="0" smtClean="0"/>
              <a:t>being captured and mined (often rapidly) to create competitive advantages</a:t>
            </a:r>
          </a:p>
          <a:p>
            <a:pPr lvl="1"/>
            <a:r>
              <a:rPr lang="en-US" dirty="0" smtClean="0"/>
              <a:t>Unstructured/semi-structured</a:t>
            </a:r>
          </a:p>
          <a:p>
            <a:pPr lvl="1"/>
            <a:r>
              <a:rPr lang="en-US" dirty="0" smtClean="0"/>
              <a:t>Links/networks</a:t>
            </a:r>
          </a:p>
          <a:p>
            <a:pPr lvl="1"/>
            <a:r>
              <a:rPr lang="en-US" dirty="0" smtClean="0"/>
              <a:t>Images/Videos</a:t>
            </a:r>
          </a:p>
          <a:p>
            <a:pPr lvl="1"/>
            <a:r>
              <a:rPr lang="en-US" dirty="0" smtClean="0"/>
              <a:t>Sensor/Geolocation data</a:t>
            </a:r>
          </a:p>
          <a:p>
            <a:pPr lvl="1"/>
            <a:r>
              <a:rPr lang="en-US" dirty="0" smtClean="0"/>
              <a:t>Social streams</a:t>
            </a:r>
          </a:p>
          <a:p>
            <a:r>
              <a:rPr lang="en-US" dirty="0" smtClean="0"/>
              <a:t>Hadoop-based (i.e. Big Data) </a:t>
            </a:r>
            <a:r>
              <a:rPr lang="en-US" dirty="0" smtClean="0"/>
              <a:t>systems can handle the new data </a:t>
            </a:r>
            <a:r>
              <a:rPr lang="en-US" dirty="0" smtClean="0"/>
              <a:t>types efficiently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and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Sources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 sources:</a:t>
            </a:r>
          </a:p>
          <a:p>
            <a:pPr lvl="1"/>
            <a:r>
              <a:rPr lang="en-US" dirty="0" smtClean="0"/>
              <a:t>Data are relatively more structured and have relatively few sources (i.e.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variety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Internally supported systems</a:t>
            </a:r>
          </a:p>
          <a:p>
            <a:pPr lvl="3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eCommerce</a:t>
            </a:r>
            <a:r>
              <a:rPr lang="en-US" dirty="0" smtClean="0"/>
              <a:t> Website, CRM, custom application, etc.</a:t>
            </a:r>
          </a:p>
          <a:p>
            <a:pPr lvl="2"/>
            <a:r>
              <a:rPr lang="en-US" dirty="0" smtClean="0"/>
              <a:t>Unstructured/semi-structured data available </a:t>
            </a:r>
            <a:endParaRPr lang="en-US" dirty="0"/>
          </a:p>
          <a:p>
            <a:pPr lvl="3"/>
            <a:r>
              <a:rPr lang="en-US" dirty="0" smtClean="0"/>
              <a:t>E.g. company email, text from wikis, images, sensors, devices, etc.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volume</a:t>
            </a:r>
            <a:r>
              <a:rPr lang="en-US" dirty="0" smtClean="0"/>
              <a:t> of data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Velocity</a:t>
            </a:r>
            <a:r>
              <a:rPr lang="en-US" dirty="0"/>
              <a:t> of data creation and movement relatively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low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External sources:</a:t>
            </a:r>
          </a:p>
          <a:p>
            <a:pPr lvl="1"/>
            <a:r>
              <a:rPr lang="en-US" dirty="0" smtClean="0"/>
              <a:t>Data are relatively less structured and there are relatively many sources (i.e.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variety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Text from public websites, social streams, images, sensors, devices, APIs, feeds</a:t>
            </a:r>
          </a:p>
          <a:p>
            <a:pPr lvl="2"/>
            <a:r>
              <a:rPr lang="en-US" dirty="0" smtClean="0"/>
              <a:t>Structured data available</a:t>
            </a:r>
          </a:p>
          <a:p>
            <a:pPr lvl="3"/>
            <a:r>
              <a:rPr lang="en-US" dirty="0" smtClean="0"/>
              <a:t>Partners</a:t>
            </a:r>
            <a:r>
              <a:rPr lang="en-US" dirty="0"/>
              <a:t>’ systems</a:t>
            </a:r>
          </a:p>
          <a:p>
            <a:pPr lvl="4"/>
            <a:r>
              <a:rPr lang="en-US" dirty="0"/>
              <a:t>E.g. Web Analytics data from </a:t>
            </a:r>
            <a:r>
              <a:rPr lang="en-US" dirty="0" smtClean="0"/>
              <a:t>Adobe Analytics</a:t>
            </a:r>
          </a:p>
          <a:p>
            <a:pPr lvl="3"/>
            <a:r>
              <a:rPr lang="en-US" dirty="0" smtClean="0"/>
              <a:t>Purchased data</a:t>
            </a:r>
          </a:p>
          <a:p>
            <a:pPr lvl="1"/>
            <a:r>
              <a:rPr lang="en-US" dirty="0"/>
              <a:t>Relatively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volume</a:t>
            </a:r>
            <a:r>
              <a:rPr lang="en-US" dirty="0"/>
              <a:t>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Velocity</a:t>
            </a:r>
            <a:r>
              <a:rPr lang="en-US" dirty="0" smtClean="0"/>
              <a:t> of data creation and movement relatively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Terminology</a:t>
            </a:r>
            <a:endParaRPr lang="en-US" dirty="0" smtClean="0"/>
          </a:p>
          <a:p>
            <a:r>
              <a:rPr lang="en-US" dirty="0" smtClean="0"/>
              <a:t>Examples of Data </a:t>
            </a:r>
            <a:r>
              <a:rPr lang="en-US" dirty="0" smtClean="0"/>
              <a:t>Sources</a:t>
            </a:r>
            <a:endParaRPr lang="en-US" dirty="0" smtClean="0"/>
          </a:p>
          <a:p>
            <a:r>
              <a:rPr lang="en-US" dirty="0" smtClean="0"/>
              <a:t>Prioritizing Data Sources</a:t>
            </a:r>
          </a:p>
          <a:p>
            <a:r>
              <a:rPr lang="en-US" dirty="0" smtClean="0"/>
              <a:t>(</a:t>
            </a:r>
            <a:r>
              <a:rPr lang="en-US" dirty="0" smtClean="0"/>
              <a:t>Storing data) Designing Data </a:t>
            </a:r>
            <a:r>
              <a:rPr lang="en-US" dirty="0"/>
              <a:t>M</a:t>
            </a:r>
            <a:r>
              <a:rPr lang="en-US" dirty="0" smtClean="0"/>
              <a:t>odel for </a:t>
            </a:r>
            <a:r>
              <a:rPr lang="en-US" dirty="0" smtClean="0"/>
              <a:t>Usability</a:t>
            </a:r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/>
              <a:t>D</a:t>
            </a:r>
            <a:r>
              <a:rPr lang="en-US" dirty="0" smtClean="0"/>
              <a:t>ata From Data </a:t>
            </a:r>
            <a:r>
              <a:rPr lang="en-US" dirty="0" smtClean="0"/>
              <a:t>Sources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Big Data and Data Sources</a:t>
            </a:r>
            <a:endParaRPr lang="en-US" dirty="0" smtClean="0"/>
          </a:p>
          <a:p>
            <a:r>
              <a:rPr lang="en-US" dirty="0" smtClean="0"/>
              <a:t>Framework for Prioritizing Data Sources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and Data Sources (cont’d)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724400" y="14970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Big Data technologies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11700" y="2162175"/>
            <a:ext cx="4040188" cy="3951288"/>
          </a:xfrm>
        </p:spPr>
        <p:txBody>
          <a:bodyPr>
            <a:normAutofit/>
          </a:bodyPr>
          <a:lstStyle/>
          <a:p>
            <a:r>
              <a:rPr lang="en-US" dirty="0" smtClean="0"/>
              <a:t>…designed to manage the complexity involved with many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external data</a:t>
            </a:r>
            <a:r>
              <a:rPr lang="en-US" dirty="0" smtClean="0"/>
              <a:t>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…also work well with </a:t>
            </a:r>
            <a:r>
              <a:rPr lang="en-US" dirty="0" smtClean="0">
                <a:solidFill>
                  <a:srgbClr val="00B0F0"/>
                </a:solidFill>
              </a:rPr>
              <a:t>internal data</a:t>
            </a:r>
            <a:r>
              <a:rPr lang="en-US" dirty="0" smtClean="0"/>
              <a:t> sources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263525" y="1547813"/>
            <a:ext cx="4041775" cy="639762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Traditional DW technologies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288925" y="2200275"/>
            <a:ext cx="4041775" cy="3951288"/>
          </a:xfrm>
        </p:spPr>
        <p:txBody>
          <a:bodyPr/>
          <a:lstStyle/>
          <a:p>
            <a:r>
              <a:rPr lang="en-US" dirty="0" smtClean="0"/>
              <a:t>…designed </a:t>
            </a:r>
            <a:r>
              <a:rPr lang="en-US" dirty="0"/>
              <a:t>to </a:t>
            </a:r>
            <a:r>
              <a:rPr lang="en-US" dirty="0" smtClean="0"/>
              <a:t>manage </a:t>
            </a:r>
            <a:r>
              <a:rPr lang="en-US" dirty="0"/>
              <a:t>the level of complexity involved with the majority of the </a:t>
            </a:r>
            <a:r>
              <a:rPr lang="en-US" dirty="0">
                <a:solidFill>
                  <a:srgbClr val="00B0F0"/>
                </a:solidFill>
              </a:rPr>
              <a:t>internal data </a:t>
            </a:r>
            <a:r>
              <a:rPr lang="en-US" dirty="0" smtClean="0"/>
              <a:t>sources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for Prioritizing </a:t>
            </a:r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744504"/>
              </p:ext>
            </p:extLst>
          </p:nvPr>
        </p:nvGraphicFramePr>
        <p:xfrm>
          <a:off x="236352" y="1598451"/>
          <a:ext cx="8679048" cy="411825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656972"/>
                <a:gridCol w="744976"/>
                <a:gridCol w="774700"/>
                <a:gridCol w="977900"/>
                <a:gridCol w="812800"/>
                <a:gridCol w="711200"/>
                <a:gridCol w="1130300"/>
                <a:gridCol w="1485900"/>
                <a:gridCol w="1384300"/>
              </a:tblGrid>
              <a:tr h="6288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Data Source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Value of Insights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(1 – 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Value</a:t>
                      </a:r>
                      <a:r>
                        <a:rPr lang="en-US" sz="1400" baseline="0" dirty="0" smtClean="0">
                          <a:effectLst/>
                        </a:rPr>
                        <a:t> of </a:t>
                      </a:r>
                      <a:r>
                        <a:rPr lang="en-US" sz="1400" dirty="0" smtClean="0">
                          <a:effectLst/>
                        </a:rPr>
                        <a:t>Actions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(1 – 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Current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Availability ( 1</a:t>
                      </a:r>
                      <a:r>
                        <a:rPr lang="en-US" sz="1400" baseline="0" dirty="0" smtClean="0">
                          <a:effectLst/>
                        </a:rPr>
                        <a:t> – 5)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Current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Usability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(1 – 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Current</a:t>
                      </a:r>
                      <a:r>
                        <a:rPr lang="en-US" sz="1400" baseline="0" dirty="0" smtClean="0">
                          <a:effectLst/>
                        </a:rPr>
                        <a:t> Data Quality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(1 – 5)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Additive</a:t>
                      </a:r>
                      <a:r>
                        <a:rPr lang="en-US" sz="1400" baseline="0" dirty="0" smtClean="0">
                          <a:effectLst/>
                        </a:rPr>
                        <a:t> Effect on Other Data Sources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(1 – 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Effort to make Available/Usable/Quality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(1</a:t>
                      </a:r>
                      <a:r>
                        <a:rPr lang="en-US" sz="1400" baseline="0" dirty="0" smtClean="0">
                          <a:effectLst/>
                        </a:rPr>
                        <a:t> – 5)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Additional Context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DS A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680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effectLst/>
                        </a:rPr>
                        <a:t>DS B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80638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effectLst/>
                        </a:rPr>
                        <a:t>DS C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data: collected for a specific analytical purpose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customer questionnaire data to analyze a particular part of the business process </a:t>
            </a:r>
          </a:p>
          <a:p>
            <a:r>
              <a:rPr lang="en-US" dirty="0" smtClean="0"/>
              <a:t>Secondary data: collected as part of a process, and also available for analytical purposes</a:t>
            </a:r>
          </a:p>
          <a:p>
            <a:pPr lvl="1"/>
            <a:r>
              <a:rPr lang="en-US" dirty="0" smtClean="0"/>
              <a:t>E.g. data from order management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Data Sources: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Systems</a:t>
            </a:r>
            <a:r>
              <a:rPr lang="en-US" dirty="0" smtClean="0"/>
              <a:t>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Internal sources:</a:t>
            </a:r>
            <a:endParaRPr lang="en-US" dirty="0"/>
          </a:p>
          <a:p>
            <a:pPr lvl="1"/>
            <a:r>
              <a:rPr lang="en-US" dirty="0"/>
              <a:t>Order Management System (OMS)</a:t>
            </a:r>
          </a:p>
          <a:p>
            <a:pPr lvl="1"/>
            <a:r>
              <a:rPr lang="en-US" dirty="0"/>
              <a:t>Customer Relationship Management (CRM)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Inventory management system</a:t>
            </a:r>
          </a:p>
          <a:p>
            <a:pPr lvl="1"/>
            <a:r>
              <a:rPr lang="en-US" dirty="0"/>
              <a:t>Warehouse management system</a:t>
            </a:r>
          </a:p>
          <a:p>
            <a:pPr lvl="1"/>
            <a:r>
              <a:rPr lang="en-US" dirty="0"/>
              <a:t>Calendar/scheduling system</a:t>
            </a:r>
          </a:p>
          <a:p>
            <a:r>
              <a:rPr lang="en-US" dirty="0" smtClean="0"/>
              <a:t>External sources:</a:t>
            </a:r>
            <a:endParaRPr lang="en-US" dirty="0"/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Web/Digital </a:t>
            </a:r>
            <a:r>
              <a:rPr lang="en-US" dirty="0" smtClean="0"/>
              <a:t>Analytics system </a:t>
            </a:r>
            <a:endParaRPr lang="en-US" dirty="0"/>
          </a:p>
          <a:p>
            <a:pPr lvl="1"/>
            <a:r>
              <a:rPr lang="en-US" dirty="0"/>
              <a:t>Keyword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Customer Survey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Data Sources: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sources:</a:t>
            </a:r>
            <a:endParaRPr lang="en-US" dirty="0"/>
          </a:p>
          <a:p>
            <a:pPr lvl="1"/>
            <a:r>
              <a:rPr lang="en-US" dirty="0" smtClean="0"/>
              <a:t>(data from all systems on previous slide)</a:t>
            </a:r>
          </a:p>
          <a:p>
            <a:pPr lvl="1"/>
            <a:r>
              <a:rPr lang="en-US" dirty="0" smtClean="0"/>
              <a:t>Employee survey data</a:t>
            </a:r>
          </a:p>
          <a:p>
            <a:r>
              <a:rPr lang="en-US" dirty="0" smtClean="0"/>
              <a:t>External sources:</a:t>
            </a:r>
            <a:endParaRPr lang="en-US" dirty="0"/>
          </a:p>
          <a:p>
            <a:pPr lvl="1"/>
            <a:r>
              <a:rPr lang="en-US" dirty="0"/>
              <a:t>(data from all systems on previous slide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Customer demographic data (e.g. </a:t>
            </a:r>
            <a:r>
              <a:rPr lang="en-US" dirty="0" err="1" smtClean="0"/>
              <a:t>Axciom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Business data (e.g. Dunn and Bradstreet)</a:t>
            </a:r>
          </a:p>
          <a:p>
            <a:pPr lvl="1"/>
            <a:r>
              <a:rPr lang="en-US" dirty="0" smtClean="0"/>
              <a:t>Web/Mobile/Digital asset behavior data (e.g. Compete.com/Experian </a:t>
            </a:r>
            <a:r>
              <a:rPr lang="en-US" dirty="0" err="1" smtClean="0"/>
              <a:t>Hitwise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Market </a:t>
            </a:r>
            <a:r>
              <a:rPr lang="en-US" dirty="0"/>
              <a:t>r</a:t>
            </a:r>
            <a:r>
              <a:rPr lang="en-US" dirty="0" smtClean="0"/>
              <a:t>esearch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4831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prioritizing which data source(s) to include in </a:t>
            </a:r>
            <a:r>
              <a:rPr lang="en-US" dirty="0" smtClean="0"/>
              <a:t>the DW consider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Availability</a:t>
            </a:r>
            <a:r>
              <a:rPr lang="en-US" dirty="0" smtClean="0"/>
              <a:t> </a:t>
            </a:r>
            <a:r>
              <a:rPr lang="en-US" dirty="0" smtClean="0"/>
              <a:t>(I.e</a:t>
            </a:r>
            <a:r>
              <a:rPr lang="en-US" dirty="0" smtClean="0"/>
              <a:t>. is data “easy” to acquire?)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Usability</a:t>
            </a:r>
            <a:r>
              <a:rPr lang="en-US" dirty="0" smtClean="0"/>
              <a:t> (I.e. once data is acquired, is it “easy” to work with?)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3323" y="1735443"/>
            <a:ext cx="4601054" cy="4009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3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Data </a:t>
            </a:r>
            <a:r>
              <a:rPr lang="en-US" dirty="0" smtClean="0"/>
              <a:t>Sources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would make data </a:t>
            </a:r>
            <a:r>
              <a:rPr lang="en-US" dirty="0" smtClean="0"/>
              <a:t>more or less easy</a:t>
            </a:r>
            <a:r>
              <a:rPr lang="en-US" dirty="0" smtClean="0"/>
              <a:t> </a:t>
            </a:r>
            <a:r>
              <a:rPr lang="en-US" dirty="0" smtClean="0"/>
              <a:t>to work with from the following perspectives: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Availability</a:t>
            </a:r>
          </a:p>
          <a:p>
            <a:pPr lvl="2"/>
            <a:r>
              <a:rPr lang="en-US" dirty="0" smtClean="0"/>
              <a:t>IT System Access</a:t>
            </a:r>
          </a:p>
          <a:p>
            <a:pPr lvl="3"/>
            <a:r>
              <a:rPr lang="en-US" dirty="0"/>
              <a:t>Is there access to the data at </a:t>
            </a:r>
            <a:r>
              <a:rPr lang="en-US" dirty="0" smtClean="0"/>
              <a:t>all in any system?</a:t>
            </a:r>
            <a:endParaRPr lang="en-US" dirty="0"/>
          </a:p>
          <a:p>
            <a:pPr lvl="4"/>
            <a:r>
              <a:rPr lang="en-US" dirty="0"/>
              <a:t>E.g. often analysts are allowed to access data </a:t>
            </a:r>
            <a:r>
              <a:rPr lang="en-US" dirty="0" smtClean="0"/>
              <a:t>but </a:t>
            </a:r>
            <a:r>
              <a:rPr lang="en-US" dirty="0"/>
              <a:t>need IT to provide them with credentials</a:t>
            </a:r>
            <a:endParaRPr lang="en-US" dirty="0" smtClean="0"/>
          </a:p>
          <a:p>
            <a:pPr lvl="2"/>
            <a:r>
              <a:rPr lang="en-US" dirty="0" smtClean="0"/>
              <a:t>Suitable Analysis Environment Availability</a:t>
            </a:r>
          </a:p>
          <a:p>
            <a:pPr lvl="3"/>
            <a:r>
              <a:rPr lang="en-US" dirty="0"/>
              <a:t>Is the data in an environment where it can be analyzed?</a:t>
            </a:r>
          </a:p>
          <a:p>
            <a:pPr lvl="4"/>
            <a:r>
              <a:rPr lang="en-US" dirty="0"/>
              <a:t>E.g. users typically are not allowed to run analysis queries on production </a:t>
            </a:r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Security Requirements</a:t>
            </a:r>
          </a:p>
          <a:p>
            <a:pPr lvl="3"/>
            <a:r>
              <a:rPr lang="en-US" dirty="0" smtClean="0"/>
              <a:t>Do all/some/no analysts have security clearance to analyze the data?</a:t>
            </a:r>
          </a:p>
          <a:p>
            <a:pPr lvl="3"/>
            <a:r>
              <a:rPr lang="en-US" dirty="0" smtClean="0"/>
              <a:t>Based on security requirements, can data be transferred to an analysis environment?</a:t>
            </a:r>
          </a:p>
          <a:p>
            <a:pPr lvl="2"/>
            <a:r>
              <a:rPr lang="en-US" dirty="0" smtClean="0"/>
              <a:t>Data Volume</a:t>
            </a:r>
          </a:p>
          <a:p>
            <a:pPr lvl="3"/>
            <a:r>
              <a:rPr lang="en-US" dirty="0" smtClean="0"/>
              <a:t>Can the data be transferred to an environment where it can be analyzed?</a:t>
            </a:r>
          </a:p>
          <a:p>
            <a:pPr lvl="4"/>
            <a:r>
              <a:rPr lang="en-US" dirty="0" smtClean="0"/>
              <a:t>E.g. some data is too large to transfer practically to analysis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Data </a:t>
            </a:r>
            <a:r>
              <a:rPr lang="en-US" dirty="0" smtClean="0"/>
              <a:t>Sources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would make data more or less </a:t>
            </a:r>
            <a:r>
              <a:rPr lang="en-US" dirty="0" smtClean="0"/>
              <a:t>easy </a:t>
            </a:r>
            <a:r>
              <a:rPr lang="en-US" dirty="0" smtClean="0"/>
              <a:t>to work with from the following perspectives: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b="1" dirty="0" smtClean="0"/>
              <a:t>Usability</a:t>
            </a:r>
          </a:p>
          <a:p>
            <a:pPr lvl="2"/>
            <a:r>
              <a:rPr lang="en-US" dirty="0" smtClean="0"/>
              <a:t>Standard data format and values – allows relatively </a:t>
            </a:r>
            <a:r>
              <a:rPr lang="en-US" dirty="0" smtClean="0"/>
              <a:t>simple logic </a:t>
            </a:r>
            <a:r>
              <a:rPr lang="en-US" dirty="0" smtClean="0"/>
              <a:t>and queries to be applied when processing</a:t>
            </a:r>
          </a:p>
          <a:p>
            <a:pPr lvl="2"/>
            <a:r>
              <a:rPr lang="en-US" dirty="0" smtClean="0"/>
              <a:t>Disaggregated – supports many potential aggregations (e.g. by week or by month); if already aggregated by month, cannot break down by week</a:t>
            </a:r>
          </a:p>
          <a:p>
            <a:pPr lvl="3"/>
            <a:r>
              <a:rPr lang="en-US" dirty="0" smtClean="0"/>
              <a:t>Note: </a:t>
            </a:r>
            <a:r>
              <a:rPr lang="en-US" dirty="0" smtClean="0"/>
              <a:t>Some aggregations can be created as a convenience to support common reporting/analysis tasks</a:t>
            </a:r>
          </a:p>
          <a:p>
            <a:pPr lvl="2"/>
            <a:r>
              <a:rPr lang="en-US" dirty="0" smtClean="0"/>
              <a:t>Processed to derive relevant fields for analysis – E.g. the date, “2013-10-15” can have </a:t>
            </a:r>
            <a:r>
              <a:rPr lang="en-US" dirty="0" smtClean="0"/>
              <a:t>the </a:t>
            </a:r>
            <a:r>
              <a:rPr lang="en-US" dirty="0" smtClean="0"/>
              <a:t>following derived analysis fields: </a:t>
            </a:r>
            <a:r>
              <a:rPr lang="en-US" dirty="0" err="1" smtClean="0"/>
              <a:t>day_of_week</a:t>
            </a:r>
            <a:r>
              <a:rPr lang="en-US" dirty="0" smtClean="0"/>
              <a:t> = “Tuesday”, </a:t>
            </a:r>
            <a:r>
              <a:rPr lang="en-US" dirty="0" err="1" smtClean="0"/>
              <a:t>month_of_year</a:t>
            </a:r>
            <a:r>
              <a:rPr lang="en-US" dirty="0" smtClean="0"/>
              <a:t> = “October”, </a:t>
            </a:r>
            <a:r>
              <a:rPr lang="en-US" dirty="0" err="1" smtClean="0"/>
              <a:t>week_in_month</a:t>
            </a:r>
            <a:r>
              <a:rPr lang="en-US" dirty="0" smtClean="0"/>
              <a:t> = 3,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</a:t>
            </a:r>
            <a:r>
              <a:rPr lang="en-US" dirty="0" smtClean="0"/>
              <a:t> </a:t>
            </a:r>
            <a:r>
              <a:rPr lang="en-US" dirty="0" smtClean="0"/>
              <a:t>Data Sources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each Data Source what are the potential: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Insights</a:t>
            </a:r>
            <a:r>
              <a:rPr lang="en-US" dirty="0" smtClean="0"/>
              <a:t>?</a:t>
            </a:r>
            <a:endParaRPr lang="en-US" dirty="0" smtClean="0"/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External: </a:t>
            </a:r>
            <a:r>
              <a:rPr lang="en-US" dirty="0" smtClean="0"/>
              <a:t>Market Research Data </a:t>
            </a:r>
            <a:r>
              <a:rPr lang="en-US" dirty="0" smtClean="0"/>
              <a:t>&gt;&gt; </a:t>
            </a:r>
            <a:r>
              <a:rPr lang="en-US" dirty="0" smtClean="0"/>
              <a:t>Identify new markets that a business might enter with a new or existing product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Internal: </a:t>
            </a:r>
            <a:r>
              <a:rPr lang="en-US" dirty="0" smtClean="0"/>
              <a:t>Employee Survey Data </a:t>
            </a:r>
            <a:r>
              <a:rPr lang="en-US" dirty="0" smtClean="0"/>
              <a:t>&gt;&gt; </a:t>
            </a:r>
            <a:r>
              <a:rPr lang="en-US" dirty="0" smtClean="0"/>
              <a:t>A higher than expected level of attrition is likely to occur within the call center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?</a:t>
            </a:r>
            <a:endParaRPr lang="en-US" dirty="0" smtClean="0"/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External: </a:t>
            </a:r>
            <a:r>
              <a:rPr lang="en-US" dirty="0" smtClean="0"/>
              <a:t>Social Data (e.g. Twitter) </a:t>
            </a:r>
            <a:r>
              <a:rPr lang="en-US" dirty="0" smtClean="0"/>
              <a:t>&gt;&gt; </a:t>
            </a:r>
            <a:r>
              <a:rPr lang="en-US" dirty="0" smtClean="0"/>
              <a:t>Respond transparently, rapidly and cost-effectively to a product issue that customers are negatively tweeting about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Internal: </a:t>
            </a:r>
            <a:r>
              <a:rPr lang="en-US" dirty="0" smtClean="0"/>
              <a:t>Inventory Management System </a:t>
            </a:r>
            <a:r>
              <a:rPr lang="en-US" dirty="0" smtClean="0"/>
              <a:t>&gt;&gt; </a:t>
            </a:r>
            <a:r>
              <a:rPr lang="en-US" dirty="0" smtClean="0"/>
              <a:t>Based on an alert which fires when the inventory level for a given product is too low, an automatic replenishment order is placed with the supplier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</TotalTime>
  <Words>1575</Words>
  <Application>Microsoft Office PowerPoint</Application>
  <PresentationFormat>On-screen Show (4:3)</PresentationFormat>
  <Paragraphs>204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7: BA at the Data Source Level</vt:lpstr>
      <vt:lpstr>Lecture Outline</vt:lpstr>
      <vt:lpstr>Terminology</vt:lpstr>
      <vt:lpstr>Examples of Data Sources: Systems Perspective</vt:lpstr>
      <vt:lpstr>Examples of Data Sources: Data Perspective</vt:lpstr>
      <vt:lpstr>Prioritizing Data Sources</vt:lpstr>
      <vt:lpstr>Prioritizing Data Sources (cont’d)</vt:lpstr>
      <vt:lpstr>Prioritizing Data Sources (cont’d)</vt:lpstr>
      <vt:lpstr>Prioritizing Data Sources (cont’d)</vt:lpstr>
      <vt:lpstr>(Storing Data) Designing Data Model for Usability</vt:lpstr>
      <vt:lpstr>Sample Weblog Data</vt:lpstr>
      <vt:lpstr>(Storing Data) Designing Data Model for Usability (cont’d)</vt:lpstr>
      <vt:lpstr>Combining Data From Data Sources</vt:lpstr>
      <vt:lpstr>Combining Data From Data Sources (cont’d)</vt:lpstr>
      <vt:lpstr>Data Quality</vt:lpstr>
      <vt:lpstr>Data Quality (cont’d)</vt:lpstr>
      <vt:lpstr>Data Quality (cont’d)</vt:lpstr>
      <vt:lpstr>Big Data and Data Sources</vt:lpstr>
      <vt:lpstr>Big Data and Data Sources (cont’d)</vt:lpstr>
      <vt:lpstr>Big Data and Data Sources (cont’d)</vt:lpstr>
      <vt:lpstr>Framework for Prioritizing Data Sources</vt:lpstr>
      <vt:lpstr>Appendix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mboyle</cp:lastModifiedBy>
  <cp:revision>327</cp:revision>
  <dcterms:created xsi:type="dcterms:W3CDTF">2010-09-20T17:57:11Z</dcterms:created>
  <dcterms:modified xsi:type="dcterms:W3CDTF">2014-09-30T04:13:44Z</dcterms:modified>
</cp:coreProperties>
</file>