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11" r:id="rId2"/>
    <p:sldId id="312" r:id="rId3"/>
    <p:sldId id="382" r:id="rId4"/>
    <p:sldId id="383" r:id="rId5"/>
    <p:sldId id="381" r:id="rId6"/>
    <p:sldId id="384" r:id="rId7"/>
    <p:sldId id="385" r:id="rId8"/>
    <p:sldId id="386" r:id="rId9"/>
    <p:sldId id="387" r:id="rId10"/>
    <p:sldId id="388" r:id="rId11"/>
    <p:sldId id="400" r:id="rId12"/>
    <p:sldId id="417" r:id="rId13"/>
    <p:sldId id="418" r:id="rId14"/>
    <p:sldId id="405" r:id="rId15"/>
    <p:sldId id="406" r:id="rId16"/>
    <p:sldId id="389" r:id="rId17"/>
    <p:sldId id="390" r:id="rId18"/>
    <p:sldId id="407" r:id="rId19"/>
    <p:sldId id="408" r:id="rId20"/>
    <p:sldId id="409" r:id="rId21"/>
    <p:sldId id="392" r:id="rId22"/>
    <p:sldId id="394" r:id="rId23"/>
    <p:sldId id="399" r:id="rId24"/>
    <p:sldId id="395" r:id="rId25"/>
    <p:sldId id="410" r:id="rId26"/>
    <p:sldId id="411" r:id="rId27"/>
    <p:sldId id="412" r:id="rId28"/>
    <p:sldId id="413" r:id="rId29"/>
    <p:sldId id="414" r:id="rId30"/>
    <p:sldId id="415" r:id="rId31"/>
    <p:sldId id="419" r:id="rId32"/>
    <p:sldId id="420" r:id="rId33"/>
    <p:sldId id="396" r:id="rId34"/>
    <p:sldId id="313" r:id="rId35"/>
    <p:sldId id="421" r:id="rId36"/>
  </p:sldIdLst>
  <p:sldSz cx="9144000" cy="6858000" type="screen4x3"/>
  <p:notesSz cx="7077075" cy="93932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thony Power" initials="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AEB1"/>
    <a:srgbClr val="EB5C5F"/>
    <a:srgbClr val="BB8D49"/>
    <a:srgbClr val="CC0000"/>
    <a:srgbClr val="666666"/>
    <a:srgbClr val="B50000"/>
    <a:srgbClr val="B80000"/>
    <a:srgbClr val="250000"/>
    <a:srgbClr val="2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9" autoAdjust="0"/>
    <p:restoredTop sz="98046" autoAdjust="0"/>
  </p:normalViewPr>
  <p:slideViewPr>
    <p:cSldViewPr snapToGrid="0">
      <p:cViewPr varScale="1">
        <p:scale>
          <a:sx n="72" d="100"/>
          <a:sy n="72" d="100"/>
        </p:scale>
        <p:origin x="-11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4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3.xml"/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C362C-B8EB-FD47-9516-07D42DF4EB3B}" type="datetimeFigureOut">
              <a:rPr lang="en-US" smtClean="0"/>
              <a:pPr/>
              <a:t>8/15/2014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1A449-D09B-FB4B-806A-76724AC5FB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945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2F74A-12B1-374E-80C1-2FDEFD7DEBF6}" type="datetimeFigureOut">
              <a:rPr lang="en-US" smtClean="0"/>
              <a:pPr/>
              <a:t>8/15/2014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704850"/>
            <a:ext cx="4695825" cy="35226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61788"/>
            <a:ext cx="5661660" cy="422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CD387-5C10-F04B-A125-F0EA107DEF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96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EFF4B-FC70-4F8B-A31A-89A83A6D7D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2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0" y="4625436"/>
            <a:ext cx="7759700" cy="962563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2120F1-9931-5144-8579-2441D6C0DD32}" type="datetime1">
              <a:rPr lang="en-US" smtClean="0"/>
              <a:pPr/>
              <a:t>8/15/2014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9B1B-521F-F040-A936-9C24B7C3F03A}" type="datetime1">
              <a:rPr lang="en-US" smtClean="0"/>
              <a:pPr/>
              <a:t>8/15/2014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0697-3A82-494B-A2A9-9056C0181C76}" type="datetime1">
              <a:rPr lang="en-US" smtClean="0"/>
              <a:pPr/>
              <a:t>8/15/2014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8DF4-C6BF-7F42-B138-795ED59850A4}" type="datetime1">
              <a:rPr lang="en-US" smtClean="0"/>
              <a:pPr/>
              <a:t>8/15/2014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A17B-7185-6C44-A552-058DC86AD96F}" type="datetime1">
              <a:rPr lang="en-US" smtClean="0"/>
              <a:pPr/>
              <a:t>8/15/2014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B613-38D3-1149-A0A4-2A57BFB6831E}" type="datetime1">
              <a:rPr lang="en-US" smtClean="0"/>
              <a:pPr/>
              <a:t>8/15/2014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352F-42AA-1A4A-BD42-9B228A48C236}" type="datetime1">
              <a:rPr lang="en-US" smtClean="0"/>
              <a:pPr/>
              <a:t>8/15/2014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281E-5358-9348-B9AE-FA8A5F98086C}" type="datetime1">
              <a:rPr lang="en-US" smtClean="0"/>
              <a:pPr/>
              <a:t>8/15/2014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3C27-B94C-214A-AD40-E117D03A6D82}" type="datetime1">
              <a:rPr lang="en-US" smtClean="0"/>
              <a:pPr/>
              <a:t>8/15/2014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218D-3333-E24A-A5A0-456EBB6100E7}" type="datetime1">
              <a:rPr lang="en-US" smtClean="0"/>
              <a:pPr/>
              <a:t>8/15/2014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A7FE-19C1-714A-BBBC-D934D8657335}" type="datetime1">
              <a:rPr lang="en-US" smtClean="0"/>
              <a:pPr/>
              <a:t>8/15/2014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391EC-ACC5-D54E-8D06-C2561D95A2AA}" type="datetime1">
              <a:rPr lang="en-US" smtClean="0"/>
              <a:pPr/>
              <a:t>8/15/2014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126163"/>
            <a:ext cx="9144000" cy="1588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1417638"/>
            <a:ext cx="9144000" cy="1588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" name="Picture 9" descr="DESB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493474" y="6260130"/>
            <a:ext cx="2035776" cy="4541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66666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Lecture 8: </a:t>
            </a:r>
            <a:r>
              <a:rPr lang="en-US" dirty="0"/>
              <a:t>BA Projects - Assessment, Prioritization and Execution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/>
              <a:t>Prof. Mike Boyle</a:t>
            </a:r>
          </a:p>
          <a:p>
            <a:pPr algn="ctr"/>
            <a:r>
              <a:rPr lang="en-US" dirty="0" smtClean="0"/>
              <a:t>Department of Operations and Information Systems</a:t>
            </a:r>
          </a:p>
          <a:p>
            <a:pPr algn="ctr"/>
            <a:r>
              <a:rPr lang="en-US" dirty="0" smtClean="0"/>
              <a:t>University of Utah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Cost/Benefit </a:t>
            </a:r>
            <a:r>
              <a:rPr lang="en-US" dirty="0"/>
              <a:t>Analysis: </a:t>
            </a:r>
            <a:r>
              <a:rPr lang="en-US" dirty="0" smtClean="0"/>
              <a:t>A </a:t>
            </a:r>
            <a:r>
              <a:rPr lang="en-US" dirty="0"/>
              <a:t>Process </a:t>
            </a:r>
            <a:r>
              <a:rPr lang="en-US" dirty="0" smtClean="0"/>
              <a:t>Perspective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Background:</a:t>
            </a:r>
          </a:p>
          <a:p>
            <a:pPr lvl="1"/>
            <a:r>
              <a:rPr lang="en-US" dirty="0" smtClean="0"/>
              <a:t>Company has many employees and is finding it difficult to retain them</a:t>
            </a:r>
          </a:p>
          <a:p>
            <a:pPr lvl="1"/>
            <a:r>
              <a:rPr lang="en-US" dirty="0" smtClean="0"/>
              <a:t>There is an existing process for retention supported by BA as described on the following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86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Cost/Benefit </a:t>
            </a:r>
            <a:r>
              <a:rPr lang="en-US" dirty="0"/>
              <a:t>Analysis: A Process Perspective </a:t>
            </a:r>
            <a:r>
              <a:rPr lang="en-US" dirty="0" smtClean="0"/>
              <a:t>Example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065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Existing process supported by BA:</a:t>
            </a:r>
          </a:p>
          <a:p>
            <a:pPr lvl="1"/>
            <a:r>
              <a:rPr lang="en-US" dirty="0" smtClean="0"/>
              <a:t>As the process is, it does not drive the desired behavior around retention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013762"/>
              </p:ext>
            </p:extLst>
          </p:nvPr>
        </p:nvGraphicFramePr>
        <p:xfrm>
          <a:off x="317500" y="2964330"/>
          <a:ext cx="8610600" cy="29137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2120"/>
                <a:gridCol w="1722120"/>
                <a:gridCol w="1722120"/>
                <a:gridCol w="1722120"/>
                <a:gridCol w="1722120"/>
              </a:tblGrid>
              <a:tr h="12065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Supplier:</a:t>
                      </a:r>
                    </a:p>
                    <a:p>
                      <a:r>
                        <a:rPr lang="en-US" sz="1400" dirty="0" smtClean="0"/>
                        <a:t>Internal and external suppliers</a:t>
                      </a:r>
                      <a:r>
                        <a:rPr lang="en-US" sz="1400" baseline="0" dirty="0" smtClean="0"/>
                        <a:t> contributing to the process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Input: </a:t>
                      </a:r>
                    </a:p>
                    <a:p>
                      <a:r>
                        <a:rPr lang="en-US" sz="1400" dirty="0" smtClean="0"/>
                        <a:t>List of deliverables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Process:</a:t>
                      </a:r>
                    </a:p>
                    <a:p>
                      <a:r>
                        <a:rPr lang="en-US" sz="1400" dirty="0" smtClean="0"/>
                        <a:t>General</a:t>
                      </a:r>
                      <a:r>
                        <a:rPr lang="en-US" sz="1400" baseline="0" dirty="0" smtClean="0"/>
                        <a:t> process 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Output:</a:t>
                      </a:r>
                    </a:p>
                    <a:p>
                      <a:r>
                        <a:rPr lang="en-US" sz="1400" dirty="0" smtClean="0"/>
                        <a:t>List</a:t>
                      </a:r>
                      <a:r>
                        <a:rPr lang="en-US" sz="1400" baseline="0" dirty="0" smtClean="0"/>
                        <a:t> of output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Customer:</a:t>
                      </a:r>
                    </a:p>
                    <a:p>
                      <a:r>
                        <a:rPr lang="en-US" sz="1400" dirty="0" smtClean="0"/>
                        <a:t>Internal and external</a:t>
                      </a:r>
                      <a:r>
                        <a:rPr lang="en-US" sz="1400" baseline="0" dirty="0" smtClean="0"/>
                        <a:t> process customers</a:t>
                      </a:r>
                      <a:endParaRPr lang="en-US" sz="1400" dirty="0"/>
                    </a:p>
                  </a:txBody>
                  <a:tcPr/>
                </a:tc>
              </a:tr>
              <a:tr h="762385">
                <a:tc row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HR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BA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Transformed resource: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/>
                        <a:t>Get data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/>
                        <a:t>Create reports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/>
                        <a:t>Evaluate</a:t>
                      </a:r>
                      <a:r>
                        <a:rPr lang="en-US" sz="1400" baseline="0" dirty="0" smtClean="0"/>
                        <a:t> report findings</a:t>
                      </a:r>
                      <a:endParaRPr 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Report for decision support</a:t>
                      </a:r>
                      <a:endParaRPr 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HR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Management</a:t>
                      </a:r>
                      <a:endParaRPr lang="en-US" sz="1400" dirty="0"/>
                    </a:p>
                  </a:txBody>
                  <a:tcPr/>
                </a:tc>
              </a:tr>
              <a:tr h="7623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Transforming resource: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BA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Report generator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87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Cost/Benefit </a:t>
            </a:r>
            <a:r>
              <a:rPr lang="en-US" dirty="0"/>
              <a:t>Analysis: A Process Perspective </a:t>
            </a:r>
            <a:r>
              <a:rPr lang="en-US" dirty="0" smtClean="0"/>
              <a:t>Example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16900" cy="850899"/>
          </a:xfrm>
        </p:spPr>
        <p:txBody>
          <a:bodyPr>
            <a:noAutofit/>
          </a:bodyPr>
          <a:lstStyle/>
          <a:p>
            <a:r>
              <a:rPr lang="en-US" dirty="0" smtClean="0"/>
              <a:t>(New) Proposed approach:</a:t>
            </a:r>
          </a:p>
          <a:p>
            <a:pPr lvl="1"/>
            <a:r>
              <a:rPr lang="en-US" sz="2400" dirty="0" smtClean="0"/>
              <a:t>Use data mining to identify which employees will leave, when and when</a:t>
            </a:r>
          </a:p>
          <a:p>
            <a:pPr lvl="1"/>
            <a:r>
              <a:rPr lang="en-US" sz="2400" dirty="0" smtClean="0"/>
              <a:t>With this information, be proactive on retention with various actions</a:t>
            </a:r>
          </a:p>
          <a:p>
            <a:pPr lvl="2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81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Cost/Benefit </a:t>
            </a:r>
            <a:r>
              <a:rPr lang="en-US" dirty="0"/>
              <a:t>Analysis: A Process Perspective </a:t>
            </a:r>
            <a:r>
              <a:rPr lang="en-US" dirty="0" smtClean="0"/>
              <a:t>Example (cont’d)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988698"/>
              </p:ext>
            </p:extLst>
          </p:nvPr>
        </p:nvGraphicFramePr>
        <p:xfrm>
          <a:off x="317500" y="1701800"/>
          <a:ext cx="8610600" cy="29540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1800"/>
                <a:gridCol w="1742440"/>
                <a:gridCol w="1722120"/>
                <a:gridCol w="1722120"/>
                <a:gridCol w="1722120"/>
              </a:tblGrid>
              <a:tr h="8509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Supplier:</a:t>
                      </a:r>
                    </a:p>
                    <a:p>
                      <a:r>
                        <a:rPr lang="en-US" sz="1200" dirty="0" smtClean="0"/>
                        <a:t>Internal and external suppliers</a:t>
                      </a:r>
                      <a:r>
                        <a:rPr lang="en-US" sz="1200" baseline="0" dirty="0" smtClean="0"/>
                        <a:t> contributing to the process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Input: </a:t>
                      </a:r>
                    </a:p>
                    <a:p>
                      <a:r>
                        <a:rPr lang="en-US" sz="1200" dirty="0" smtClean="0"/>
                        <a:t>List of deliverables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Process:</a:t>
                      </a:r>
                    </a:p>
                    <a:p>
                      <a:r>
                        <a:rPr lang="en-US" sz="1200" dirty="0" smtClean="0"/>
                        <a:t>General</a:t>
                      </a:r>
                      <a:r>
                        <a:rPr lang="en-US" sz="1200" baseline="0" dirty="0" smtClean="0"/>
                        <a:t> process description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Output:</a:t>
                      </a:r>
                    </a:p>
                    <a:p>
                      <a:r>
                        <a:rPr lang="en-US" sz="1200" dirty="0" smtClean="0"/>
                        <a:t>List</a:t>
                      </a:r>
                      <a:r>
                        <a:rPr lang="en-US" sz="1200" baseline="0" dirty="0" smtClean="0"/>
                        <a:t> of output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Customer:</a:t>
                      </a:r>
                    </a:p>
                    <a:p>
                      <a:r>
                        <a:rPr lang="en-US" sz="1200" dirty="0" smtClean="0"/>
                        <a:t>Internal and external</a:t>
                      </a:r>
                      <a:r>
                        <a:rPr lang="en-US" sz="1200" baseline="0" dirty="0" smtClean="0"/>
                        <a:t> process customers</a:t>
                      </a:r>
                      <a:endParaRPr lang="en-US" sz="1200" dirty="0"/>
                    </a:p>
                  </a:txBody>
                  <a:tcPr/>
                </a:tc>
              </a:tr>
              <a:tr h="762385">
                <a:tc row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BA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Finance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Transformed resource: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Data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dirty="0" smtClean="0"/>
                        <a:t>Get data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dirty="0" smtClean="0"/>
                        <a:t>Modeling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dirty="0" smtClean="0"/>
                        <a:t>Find</a:t>
                      </a:r>
                      <a:r>
                        <a:rPr lang="en-US" sz="1200" baseline="0" dirty="0" smtClean="0"/>
                        <a:t> segments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aseline="0" dirty="0" smtClean="0"/>
                        <a:t>Find behavior/characteristics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aseline="0" dirty="0" smtClean="0"/>
                        <a:t>Campaign selection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aseline="0" dirty="0" smtClean="0"/>
                        <a:t>Implement campaign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aseline="0" dirty="0" smtClean="0"/>
                        <a:t>Monitor campaign</a:t>
                      </a:r>
                      <a:endParaRPr 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Proactive information</a:t>
                      </a:r>
                      <a:r>
                        <a:rPr lang="en-US" sz="1200" baseline="0" dirty="0" smtClean="0"/>
                        <a:t> on who, how and when to act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 smtClean="0"/>
                        <a:t>Process control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 smtClean="0"/>
                        <a:t>Resource control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Standard reports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People</a:t>
                      </a:r>
                      <a:r>
                        <a:rPr lang="en-US" sz="1200" baseline="0" dirty="0" smtClean="0"/>
                        <a:t> managers</a:t>
                      </a:r>
                      <a:endParaRPr lang="en-US" sz="1200" dirty="0"/>
                    </a:p>
                  </a:txBody>
                  <a:tcPr/>
                </a:tc>
              </a:tr>
              <a:tr h="7623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Transforming resource: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BA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Report generator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Data mining</a:t>
                      </a:r>
                      <a:r>
                        <a:rPr lang="en-US" sz="1200" b="0" baseline="0" dirty="0" smtClean="0"/>
                        <a:t> tool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 smtClean="0"/>
                        <a:t>Monitoring tool</a:t>
                      </a:r>
                      <a:endParaRPr lang="en-US" sz="1200" b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42900" y="4711700"/>
            <a:ext cx="4191000" cy="1054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/>
              <a:t>Improved resource utilization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Faster and increasingly dynamic process for identification of who to approach – less person-hours spent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Cost reduction based on fewer resignations via improved specification of who to employ, when and how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724400" y="4711700"/>
            <a:ext cx="4191000" cy="1054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/>
              <a:t>Improved user and customer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Better working conditions results in better customer treatment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117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Cost/Benefit </a:t>
            </a:r>
            <a:r>
              <a:rPr lang="en-US" dirty="0"/>
              <a:t>Analysis: A Process Perspective Example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analyze the costs and benefits of the new proposed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710637"/>
            <a:ext cx="6067057" cy="3144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98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Cost/Benefit </a:t>
            </a:r>
            <a:r>
              <a:rPr lang="en-US" dirty="0"/>
              <a:t>Analysis: A Process Perspective </a:t>
            </a:r>
            <a:r>
              <a:rPr lang="en-US" dirty="0" smtClean="0"/>
              <a:t>Example (cont’d)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985071"/>
              </p:ext>
            </p:extLst>
          </p:nvPr>
        </p:nvGraphicFramePr>
        <p:xfrm>
          <a:off x="317500" y="1625600"/>
          <a:ext cx="8610600" cy="29540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1800"/>
                <a:gridCol w="1742440"/>
                <a:gridCol w="1722120"/>
                <a:gridCol w="1722120"/>
                <a:gridCol w="1722120"/>
              </a:tblGrid>
              <a:tr h="8509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Supplier:</a:t>
                      </a:r>
                    </a:p>
                    <a:p>
                      <a:r>
                        <a:rPr lang="en-US" sz="1200" dirty="0" smtClean="0"/>
                        <a:t>Internal and external suppliers</a:t>
                      </a:r>
                      <a:r>
                        <a:rPr lang="en-US" sz="1200" baseline="0" dirty="0" smtClean="0"/>
                        <a:t> contributing to the process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Input: </a:t>
                      </a:r>
                    </a:p>
                    <a:p>
                      <a:r>
                        <a:rPr lang="en-US" sz="1200" dirty="0" smtClean="0"/>
                        <a:t>List of deliverables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Process:</a:t>
                      </a:r>
                    </a:p>
                    <a:p>
                      <a:r>
                        <a:rPr lang="en-US" sz="1200" dirty="0" smtClean="0"/>
                        <a:t>General</a:t>
                      </a:r>
                      <a:r>
                        <a:rPr lang="en-US" sz="1200" baseline="0" dirty="0" smtClean="0"/>
                        <a:t> process description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Output:</a:t>
                      </a:r>
                    </a:p>
                    <a:p>
                      <a:r>
                        <a:rPr lang="en-US" sz="1200" dirty="0" smtClean="0"/>
                        <a:t>List</a:t>
                      </a:r>
                      <a:r>
                        <a:rPr lang="en-US" sz="1200" baseline="0" dirty="0" smtClean="0"/>
                        <a:t> of output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Customer:</a:t>
                      </a:r>
                    </a:p>
                    <a:p>
                      <a:r>
                        <a:rPr lang="en-US" sz="1200" dirty="0" smtClean="0"/>
                        <a:t>Internal and external</a:t>
                      </a:r>
                      <a:r>
                        <a:rPr lang="en-US" sz="1200" baseline="0" dirty="0" smtClean="0"/>
                        <a:t> process customers</a:t>
                      </a:r>
                      <a:endParaRPr lang="en-US" sz="1200" dirty="0"/>
                    </a:p>
                  </a:txBody>
                  <a:tcPr/>
                </a:tc>
              </a:tr>
              <a:tr h="762385">
                <a:tc row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BA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Finance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Transformed resource: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Data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dirty="0" smtClean="0"/>
                        <a:t>Get data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dirty="0" smtClean="0"/>
                        <a:t>Modeling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dirty="0" smtClean="0"/>
                        <a:t>Find</a:t>
                      </a:r>
                      <a:r>
                        <a:rPr lang="en-US" sz="1200" baseline="0" dirty="0" smtClean="0"/>
                        <a:t> segments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aseline="0" dirty="0" smtClean="0"/>
                        <a:t>Find behavior/characteristics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aseline="0" dirty="0" smtClean="0"/>
                        <a:t>Campaign selection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aseline="0" dirty="0" smtClean="0"/>
                        <a:t>Implement campaign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aseline="0" dirty="0" smtClean="0"/>
                        <a:t>Monitor campaign</a:t>
                      </a:r>
                      <a:endParaRPr 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Proactive information</a:t>
                      </a:r>
                      <a:r>
                        <a:rPr lang="en-US" sz="1200" baseline="0" dirty="0" smtClean="0"/>
                        <a:t> on who, how and when to act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 smtClean="0"/>
                        <a:t>Process control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 smtClean="0"/>
                        <a:t>Resource control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Standard reports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People</a:t>
                      </a:r>
                      <a:r>
                        <a:rPr lang="en-US" sz="1200" baseline="0" dirty="0" smtClean="0"/>
                        <a:t> managers</a:t>
                      </a:r>
                      <a:endParaRPr lang="en-US" sz="1200" dirty="0"/>
                    </a:p>
                  </a:txBody>
                  <a:tcPr/>
                </a:tc>
              </a:tr>
              <a:tr h="7623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Transforming resource: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BA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Report generator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Data mining</a:t>
                      </a:r>
                      <a:r>
                        <a:rPr lang="en-US" sz="1200" b="0" baseline="0" dirty="0" smtClean="0"/>
                        <a:t> tool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 smtClean="0"/>
                        <a:t>Monitoring tool</a:t>
                      </a:r>
                      <a:endParaRPr lang="en-US" sz="1200" b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42900" y="4635500"/>
            <a:ext cx="4191000" cy="1054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/>
              <a:t>Improved resource utilization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Faster and increasingly dynamic process for identification of who to approach – less person-hours spent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Cost reduction based on fewer resignations via improved specification of who to employ, when and how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724400" y="4635500"/>
            <a:ext cx="4191000" cy="1054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/>
              <a:t>Improved user and customer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Better working conditions results in better customer treatment</a:t>
            </a:r>
            <a:endParaRPr lang="en-US" sz="1200" dirty="0"/>
          </a:p>
        </p:txBody>
      </p:sp>
      <p:sp>
        <p:nvSpPr>
          <p:cNvPr id="11" name="Right Arrow 10"/>
          <p:cNvSpPr/>
          <p:nvPr/>
        </p:nvSpPr>
        <p:spPr>
          <a:xfrm rot="20480775">
            <a:off x="647700" y="6002194"/>
            <a:ext cx="2019300" cy="3937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10% cost reduction</a:t>
            </a:r>
            <a:endParaRPr lang="en-US" sz="1600" dirty="0"/>
          </a:p>
        </p:txBody>
      </p:sp>
      <p:sp>
        <p:nvSpPr>
          <p:cNvPr id="12" name="Right Arrow 11"/>
          <p:cNvSpPr/>
          <p:nvPr/>
        </p:nvSpPr>
        <p:spPr>
          <a:xfrm rot="1719383">
            <a:off x="935930" y="1036494"/>
            <a:ext cx="2019300" cy="3937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Several 1-time costs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 rot="1719383">
            <a:off x="2819306" y="1113100"/>
            <a:ext cx="2164991" cy="3937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Several ongoing costs</a:t>
            </a:r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 rot="20480775">
            <a:off x="5537200" y="6002194"/>
            <a:ext cx="2019300" cy="3937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</a:t>
            </a:r>
            <a:r>
              <a:rPr lang="en-US" sz="1600" dirty="0" smtClean="0"/>
              <a:t>% increase in value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9476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BA Projects Run Over Several Years: Net Present Value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Net Present Value (NPV)</a:t>
            </a:r>
          </a:p>
          <a:p>
            <a:pPr lvl="1"/>
            <a:r>
              <a:rPr lang="en-US" dirty="0" smtClean="0"/>
              <a:t>Concept: Examine projects in terms of their net present value</a:t>
            </a:r>
          </a:p>
          <a:p>
            <a:pPr lvl="2"/>
            <a:r>
              <a:rPr lang="en-US" dirty="0" smtClean="0"/>
              <a:t>E.g. To execute on a project, a company may need to borrow money and hence, pay interest on the loan</a:t>
            </a:r>
          </a:p>
          <a:p>
            <a:pPr lvl="3"/>
            <a:r>
              <a:rPr lang="en-US" dirty="0" smtClean="0"/>
              <a:t>The cost of this loan needs to be factored in to the value of the project</a:t>
            </a:r>
          </a:p>
          <a:p>
            <a:pPr lvl="2"/>
            <a:r>
              <a:rPr lang="en-US" dirty="0" smtClean="0"/>
              <a:t>E.g. To execute on a project, a company may allocate their existing funds instead of investing them elsewhere</a:t>
            </a:r>
          </a:p>
          <a:p>
            <a:pPr lvl="3"/>
            <a:r>
              <a:rPr lang="en-US" dirty="0" smtClean="0"/>
              <a:t>The opportunity cost of not investing these funds elsewhere needs to be factored into the value of the project</a:t>
            </a:r>
          </a:p>
          <a:p>
            <a:r>
              <a:rPr lang="en-US" dirty="0" smtClean="0"/>
              <a:t>NPV is calculated by:</a:t>
            </a:r>
          </a:p>
          <a:p>
            <a:pPr lvl="1"/>
            <a:r>
              <a:rPr lang="en-US" dirty="0" smtClean="0"/>
              <a:t>Discounting all financial costs with an interest rate that cancels out capital costs</a:t>
            </a:r>
          </a:p>
          <a:p>
            <a:pPr lvl="1"/>
            <a:r>
              <a:rPr lang="en-US" dirty="0" smtClean="0"/>
              <a:t>Adjusting according to the risk of the project</a:t>
            </a:r>
          </a:p>
          <a:p>
            <a:r>
              <a:rPr lang="en-US" dirty="0" smtClean="0"/>
              <a:t>Execute on the project when NPV is positive</a:t>
            </a:r>
          </a:p>
          <a:p>
            <a:r>
              <a:rPr lang="en-US" dirty="0" smtClean="0"/>
              <a:t>Pass on the project when NPV is negative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0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When BA Projects Run Over Several Years: Net Present Value </a:t>
            </a:r>
            <a:r>
              <a:rPr lang="en-US" sz="3600" dirty="0" smtClean="0"/>
              <a:t>Analysis (cont’d)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 for Radio Station</a:t>
            </a:r>
            <a:r>
              <a:rPr lang="en-US" dirty="0"/>
              <a:t> </a:t>
            </a:r>
            <a:r>
              <a:rPr lang="en-US" dirty="0" smtClean="0"/>
              <a:t>BA project:</a:t>
            </a:r>
          </a:p>
          <a:p>
            <a:pPr lvl="1"/>
            <a:r>
              <a:rPr lang="en-US" dirty="0" smtClean="0"/>
              <a:t>$1M implementation costs</a:t>
            </a:r>
          </a:p>
          <a:p>
            <a:pPr lvl="1"/>
            <a:r>
              <a:rPr lang="en-US" dirty="0" smtClean="0"/>
              <a:t>$4M revenue increase per year</a:t>
            </a:r>
          </a:p>
          <a:p>
            <a:pPr lvl="1"/>
            <a:r>
              <a:rPr lang="en-US" dirty="0" smtClean="0"/>
              <a:t>Assume no additional costs</a:t>
            </a:r>
          </a:p>
          <a:p>
            <a:pPr lvl="1"/>
            <a:r>
              <a:rPr lang="en-US" dirty="0" smtClean="0"/>
              <a:t>Risk-adjusted return requirement to the investment is 12% (provided by Finance)</a:t>
            </a:r>
          </a:p>
          <a:p>
            <a:r>
              <a:rPr lang="en-US" dirty="0" smtClean="0"/>
              <a:t>NPV = Implementation Costs + Annual Cash Flow/Return Requirement</a:t>
            </a:r>
          </a:p>
          <a:p>
            <a:pPr lvl="1"/>
            <a:r>
              <a:rPr lang="en-US" dirty="0" smtClean="0"/>
              <a:t>NPV = -1,000,000 + (4,000,000/0.12) = 32,300,000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2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When the Value of a BA Project is Difficult to Quantify: Qualitative Business Cases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Qualitative Business Cases have two components: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Descriptive Component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Cost-Benefit Component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91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When the Value of a BA Project is Difficult to Quantify: Qualitative Business Cases (cont’d)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14350">
              <a:buFont typeface="+mj-lt"/>
              <a:buAutoNum type="arabicPeriod"/>
            </a:pPr>
            <a:r>
              <a:rPr lang="en-US" dirty="0" smtClean="0"/>
              <a:t>Descriptive Component (Template)</a:t>
            </a:r>
          </a:p>
          <a:p>
            <a:pPr lvl="1"/>
            <a:r>
              <a:rPr lang="en-US" dirty="0" smtClean="0"/>
              <a:t>Title (concise, descriptive title)</a:t>
            </a:r>
          </a:p>
          <a:p>
            <a:pPr lvl="1"/>
            <a:r>
              <a:rPr lang="en-US" dirty="0" smtClean="0"/>
              <a:t>Current status (short description)</a:t>
            </a:r>
          </a:p>
          <a:p>
            <a:pPr lvl="1"/>
            <a:r>
              <a:rPr lang="en-US" dirty="0" smtClean="0"/>
              <a:t>Consequences of not implementing (short description)</a:t>
            </a:r>
          </a:p>
          <a:p>
            <a:pPr lvl="1"/>
            <a:r>
              <a:rPr lang="en-US" dirty="0" smtClean="0"/>
              <a:t>Critical success factors</a:t>
            </a:r>
          </a:p>
          <a:p>
            <a:pPr lvl="2"/>
            <a:r>
              <a:rPr lang="en-US" dirty="0" smtClean="0"/>
              <a:t>E.g. required data can be collected</a:t>
            </a:r>
          </a:p>
          <a:p>
            <a:pPr lvl="2"/>
            <a:r>
              <a:rPr lang="en-US" dirty="0" smtClean="0"/>
              <a:t>E.g. employees act on new information/knowledge</a:t>
            </a:r>
          </a:p>
          <a:p>
            <a:pPr lvl="1"/>
            <a:r>
              <a:rPr lang="en-US" dirty="0" smtClean="0"/>
              <a:t>Target group (for the BA initiative)</a:t>
            </a:r>
          </a:p>
          <a:p>
            <a:pPr lvl="1"/>
            <a:r>
              <a:rPr lang="en-US" dirty="0" smtClean="0"/>
              <a:t>Risk List (risk description, consequence level, likelihood level)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9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Lecture:</a:t>
            </a:r>
          </a:p>
          <a:p>
            <a:pPr lvl="1"/>
            <a:r>
              <a:rPr lang="en-US" dirty="0"/>
              <a:t>Motivation:  “Getting Serious About Analytics: Better Insights, Better Outcomes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Introduction: BA Project Prioritization Decision Tree</a:t>
            </a:r>
          </a:p>
          <a:p>
            <a:pPr lvl="1"/>
            <a:r>
              <a:rPr lang="en-US" dirty="0" smtClean="0"/>
              <a:t>Prioritizing BA Projects and Cost/Benefit Analysis</a:t>
            </a:r>
          </a:p>
          <a:p>
            <a:pPr lvl="1"/>
            <a:r>
              <a:rPr lang="en-US" dirty="0" smtClean="0"/>
              <a:t>Review: </a:t>
            </a:r>
            <a:r>
              <a:rPr lang="en-US" dirty="0"/>
              <a:t>Analytics Project Prioritization Decision </a:t>
            </a:r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BA Project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When the Value of a BA Project is Difficult to Quantify: Qualitative Business Cases (cont’d)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14350">
              <a:buFont typeface="+mj-lt"/>
              <a:buAutoNum type="arabicPeriod" startAt="2"/>
            </a:pPr>
            <a:r>
              <a:rPr lang="en-US" dirty="0" smtClean="0"/>
              <a:t>Cost/Benefit Component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360" y="2391275"/>
            <a:ext cx="8015544" cy="26917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359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 Project Suitability Relative to BA Maturity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84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Based on maturity of BA and Organization is the project right?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2717" y="1471351"/>
            <a:ext cx="4798787" cy="4612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517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 Project Prioritization Framework: What I Use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187477"/>
              </p:ext>
            </p:extLst>
          </p:nvPr>
        </p:nvGraphicFramePr>
        <p:xfrm>
          <a:off x="236352" y="1598451"/>
          <a:ext cx="8679048" cy="3802605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906648"/>
                <a:gridCol w="838200"/>
                <a:gridCol w="1600200"/>
                <a:gridCol w="1295400"/>
                <a:gridCol w="838200"/>
                <a:gridCol w="990600"/>
                <a:gridCol w="2209800"/>
              </a:tblGrid>
              <a:tr h="6288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BA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Project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Priority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Organization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Goals Support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Ability to Act on Results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Potential Impact (1-5)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Level of Effort (1-5)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Additional Context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182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</a:rPr>
                        <a:t>Project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</a:rPr>
                        <a:t>Goal 1 (100%)</a:t>
                      </a:r>
                    </a:p>
                    <a:p>
                      <a:pPr marL="171450" marR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Goal 2 (50%)</a:t>
                      </a:r>
                    </a:p>
                    <a:p>
                      <a:pPr marL="171450" marR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Goal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3 (0%)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</a:rPr>
                        <a:t>Low: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 Risks are:</a:t>
                      </a:r>
                    </a:p>
                    <a:p>
                      <a:pPr marL="171450" marR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Risk 1</a:t>
                      </a:r>
                    </a:p>
                    <a:p>
                      <a:pPr marL="171450" marR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Risk 2</a:t>
                      </a:r>
                    </a:p>
                    <a:p>
                      <a:pPr marL="171450" marR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Risk 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</a:rPr>
                        <a:t>This is a high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 priority as the executive has already committed to it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66800"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B</a:t>
                      </a:r>
                      <a:endParaRPr kumimoji="0"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kumimoji="0"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17145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 1 (100%)</a:t>
                      </a:r>
                    </a:p>
                    <a:p>
                      <a:pPr marL="0" marR="0" indent="-17145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 2 (50%)</a:t>
                      </a:r>
                    </a:p>
                    <a:p>
                      <a:pPr marL="0" marR="0" indent="-17145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 3 (-50%)</a:t>
                      </a:r>
                    </a:p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High: Risks are:</a:t>
                      </a:r>
                    </a:p>
                    <a:p>
                      <a:pPr marL="0" marR="0" indent="-17145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Risk 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okay to have a negative effect on Goal 3 as the positive effect on Goals 1 and 2 outweigh it</a:t>
                      </a:r>
                      <a:endParaRPr kumimoji="0"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806382"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C</a:t>
                      </a:r>
                      <a:endParaRPr kumimoji="0"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kumimoji="0"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17145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 1 (50%)</a:t>
                      </a:r>
                    </a:p>
                    <a:p>
                      <a:pPr marL="0" marR="0" indent="-17145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 2 (100%)</a:t>
                      </a:r>
                    </a:p>
                    <a:p>
                      <a:pPr marL="0" marR="0" indent="-17145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 3 (100%)</a:t>
                      </a:r>
                    </a:p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Medium: Risks are:</a:t>
                      </a:r>
                    </a:p>
                    <a:p>
                      <a:pPr marL="0" marR="0" indent="-17145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Risk 5</a:t>
                      </a:r>
                    </a:p>
                    <a:p>
                      <a:pPr marL="0" marR="0" indent="-17145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Risk 6</a:t>
                      </a:r>
                      <a:endParaRPr kumimoji="0"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a valuable project, but may not be very “exciting”</a:t>
                      </a:r>
                      <a:endParaRPr kumimoji="0"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865C6C0-BAA3-C04F-B318-568435D2B33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54737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adding dimension for each of the strategic positions of the company (i.e. product innovation, customer intimacy and operational excellence)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9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BA Project </a:t>
            </a:r>
            <a:r>
              <a:rPr lang="en-US" dirty="0"/>
              <a:t>Prioritization Decision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490" y="1884716"/>
            <a:ext cx="8746759" cy="24487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378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Project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37920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Highlights: “The </a:t>
            </a:r>
            <a:r>
              <a:rPr lang="en-US" dirty="0"/>
              <a:t>Secrets to Managing Business Analytics </a:t>
            </a:r>
            <a:r>
              <a:rPr lang="en-US" dirty="0" smtClean="0"/>
              <a:t>Projects”*</a:t>
            </a:r>
          </a:p>
          <a:p>
            <a:pPr lvl="1"/>
            <a:r>
              <a:rPr lang="en-US" dirty="0" smtClean="0"/>
              <a:t>How experienced business analytics project managers approach their projects</a:t>
            </a:r>
          </a:p>
          <a:p>
            <a:pPr lvl="2"/>
            <a:r>
              <a:rPr lang="en-US" dirty="0" smtClean="0"/>
              <a:t>They start with the assumption that the initial plan will have to change as the project progresses</a:t>
            </a:r>
          </a:p>
          <a:p>
            <a:pPr lvl="2"/>
            <a:r>
              <a:rPr lang="en-US" dirty="0" smtClean="0"/>
              <a:t>They enable a process of engaging stakeholders, explaining and managing expectations</a:t>
            </a:r>
          </a:p>
          <a:p>
            <a:pPr lvl="2"/>
            <a:r>
              <a:rPr lang="en-US" dirty="0" smtClean="0"/>
              <a:t>They rely on intelligent experimentation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5494202"/>
            <a:ext cx="80772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700" dirty="0" smtClean="0"/>
              <a:t>* Source: </a:t>
            </a:r>
            <a:r>
              <a:rPr lang="en-US" sz="1700" dirty="0" err="1" smtClean="0"/>
              <a:t>Viaene</a:t>
            </a:r>
            <a:r>
              <a:rPr lang="en-US" sz="1700" dirty="0" smtClean="0"/>
              <a:t> and Van den </a:t>
            </a:r>
            <a:r>
              <a:rPr lang="en-US" sz="1700" dirty="0" err="1" smtClean="0"/>
              <a:t>Bunder</a:t>
            </a:r>
            <a:r>
              <a:rPr lang="en-US" sz="1700" dirty="0" smtClean="0"/>
              <a:t>, </a:t>
            </a:r>
            <a:r>
              <a:rPr lang="ja-JP" altLang="en-US" sz="1700" dirty="0" smtClean="0"/>
              <a:t>“</a:t>
            </a:r>
            <a:r>
              <a:rPr lang="en-US" altLang="ja-JP" sz="1700" dirty="0" smtClean="0"/>
              <a:t>The Secrets to Managing Business Analytics Projects</a:t>
            </a:r>
            <a:r>
              <a:rPr lang="ja-JP" altLang="en-US" sz="1700" dirty="0" smtClean="0"/>
              <a:t>”</a:t>
            </a:r>
            <a:r>
              <a:rPr lang="en-US" altLang="ja-JP" sz="1700" dirty="0" smtClean="0"/>
              <a:t>,</a:t>
            </a:r>
            <a:r>
              <a:rPr lang="en-US" sz="1700" dirty="0" smtClean="0"/>
              <a:t> MIT Sloan Management Review (2011)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1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Project Execution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37920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Highlights: “The </a:t>
            </a:r>
            <a:r>
              <a:rPr lang="en-US" dirty="0"/>
              <a:t>Secrets to Managing Business Analytics </a:t>
            </a:r>
            <a:r>
              <a:rPr lang="en-US" dirty="0" smtClean="0"/>
              <a:t>Projects”*</a:t>
            </a:r>
          </a:p>
          <a:p>
            <a:pPr lvl="1"/>
            <a:r>
              <a:rPr lang="en-US" dirty="0" smtClean="0"/>
              <a:t>BA project managers most important quality categories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Delivery orientation and bias toward execution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Seeing value in use and value in learning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Working to gain commitment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Relying on intelligent experimentation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Promoting smart use of information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5494202"/>
            <a:ext cx="80772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700" dirty="0" smtClean="0"/>
              <a:t>* Source: </a:t>
            </a:r>
            <a:r>
              <a:rPr lang="en-US" sz="1700" dirty="0" err="1" smtClean="0"/>
              <a:t>Viaene</a:t>
            </a:r>
            <a:r>
              <a:rPr lang="en-US" sz="1700" dirty="0" smtClean="0"/>
              <a:t> and Van den </a:t>
            </a:r>
            <a:r>
              <a:rPr lang="en-US" sz="1700" dirty="0" err="1" smtClean="0"/>
              <a:t>Bunder</a:t>
            </a:r>
            <a:r>
              <a:rPr lang="en-US" sz="1700" dirty="0" smtClean="0"/>
              <a:t>, </a:t>
            </a:r>
            <a:r>
              <a:rPr lang="ja-JP" altLang="en-US" sz="1700" dirty="0" smtClean="0"/>
              <a:t>“</a:t>
            </a:r>
            <a:r>
              <a:rPr lang="en-US" altLang="ja-JP" sz="1700" dirty="0" smtClean="0"/>
              <a:t>The Secrets to Managing Business Analytics Projects</a:t>
            </a:r>
            <a:r>
              <a:rPr lang="ja-JP" altLang="en-US" sz="1700" dirty="0" smtClean="0"/>
              <a:t>”</a:t>
            </a:r>
            <a:r>
              <a:rPr lang="en-US" altLang="ja-JP" sz="1700" dirty="0" smtClean="0"/>
              <a:t>,</a:t>
            </a:r>
            <a:r>
              <a:rPr lang="en-US" sz="1700" dirty="0" smtClean="0"/>
              <a:t> MIT Sloan Management Review (2011)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6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Project Execution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379207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Highlights: “The </a:t>
            </a:r>
            <a:r>
              <a:rPr lang="en-US" dirty="0"/>
              <a:t>Secrets to Managing Business Analytics </a:t>
            </a:r>
            <a:r>
              <a:rPr lang="en-US" dirty="0" smtClean="0"/>
              <a:t>Projects”*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Delivery </a:t>
            </a:r>
            <a:r>
              <a:rPr lang="en-US" dirty="0"/>
              <a:t>orientation and bias toward execution</a:t>
            </a:r>
            <a:endParaRPr lang="en-US" dirty="0" smtClean="0"/>
          </a:p>
          <a:p>
            <a:pPr lvl="2"/>
            <a:r>
              <a:rPr lang="en-US" dirty="0" smtClean="0"/>
              <a:t>Execution bias vs. plan bias; Why?</a:t>
            </a:r>
          </a:p>
          <a:p>
            <a:pPr lvl="3"/>
            <a:r>
              <a:rPr lang="en-US" dirty="0" smtClean="0"/>
              <a:t>Vision on </a:t>
            </a:r>
            <a:r>
              <a:rPr lang="en-US" b="1" dirty="0" smtClean="0"/>
              <a:t>what</a:t>
            </a:r>
            <a:r>
              <a:rPr lang="en-US" dirty="0" smtClean="0"/>
              <a:t> but not </a:t>
            </a:r>
            <a:r>
              <a:rPr lang="en-US" b="1" dirty="0" smtClean="0"/>
              <a:t>how</a:t>
            </a:r>
          </a:p>
          <a:p>
            <a:pPr lvl="3"/>
            <a:r>
              <a:rPr lang="en-US" dirty="0" smtClean="0"/>
              <a:t>Technologies and/or modeling techniques to meet requirements are often unknown and/or created for purpose</a:t>
            </a:r>
          </a:p>
          <a:p>
            <a:pPr lvl="3"/>
            <a:r>
              <a:rPr lang="en-US" dirty="0" smtClean="0"/>
              <a:t>Responsiveness requirement for BA projects (compared to robustness of, by comparison, software projects)</a:t>
            </a:r>
          </a:p>
          <a:p>
            <a:pPr lvl="2"/>
            <a:r>
              <a:rPr lang="en-US" dirty="0" smtClean="0"/>
              <a:t>Risk management approach is focused on in-project as compared to a priori</a:t>
            </a:r>
          </a:p>
          <a:p>
            <a:pPr lvl="2"/>
            <a:r>
              <a:rPr lang="en-US" dirty="0" smtClean="0"/>
              <a:t>BA Projects align with experimentation-based approaches as compared to production-oriented and/or specification-based approaches</a:t>
            </a:r>
          </a:p>
          <a:p>
            <a:pPr lvl="3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5494202"/>
            <a:ext cx="80772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700" dirty="0" smtClean="0"/>
              <a:t>* Source: </a:t>
            </a:r>
            <a:r>
              <a:rPr lang="en-US" sz="1700" dirty="0" err="1" smtClean="0"/>
              <a:t>Viaene</a:t>
            </a:r>
            <a:r>
              <a:rPr lang="en-US" sz="1700" dirty="0" smtClean="0"/>
              <a:t> and Van den </a:t>
            </a:r>
            <a:r>
              <a:rPr lang="en-US" sz="1700" dirty="0" err="1" smtClean="0"/>
              <a:t>Bunder</a:t>
            </a:r>
            <a:r>
              <a:rPr lang="en-US" sz="1700" dirty="0" smtClean="0"/>
              <a:t>, </a:t>
            </a:r>
            <a:r>
              <a:rPr lang="ja-JP" altLang="en-US" sz="1700" dirty="0" smtClean="0"/>
              <a:t>“</a:t>
            </a:r>
            <a:r>
              <a:rPr lang="en-US" altLang="ja-JP" sz="1700" dirty="0" smtClean="0"/>
              <a:t>The Secrets to Managing Business Analytics Projects</a:t>
            </a:r>
            <a:r>
              <a:rPr lang="ja-JP" altLang="en-US" sz="1700" dirty="0" smtClean="0"/>
              <a:t>”</a:t>
            </a:r>
            <a:r>
              <a:rPr lang="en-US" altLang="ja-JP" sz="1700" dirty="0" smtClean="0"/>
              <a:t>,</a:t>
            </a:r>
            <a:r>
              <a:rPr lang="en-US" sz="1700" dirty="0" smtClean="0"/>
              <a:t> MIT Sloan Management Review (2011)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6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Project Execution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379207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Highlights: “The </a:t>
            </a:r>
            <a:r>
              <a:rPr lang="en-US" dirty="0"/>
              <a:t>Secrets to Managing Business Analytics </a:t>
            </a:r>
            <a:r>
              <a:rPr lang="en-US" dirty="0" smtClean="0"/>
              <a:t>Projects”*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dirty="0" smtClean="0"/>
              <a:t>Seeing Value in Use and Value in Learning</a:t>
            </a:r>
          </a:p>
          <a:p>
            <a:pPr lvl="2"/>
            <a:r>
              <a:rPr lang="en-US" dirty="0" smtClean="0"/>
              <a:t>With BA projects, compared to other projects:</a:t>
            </a:r>
          </a:p>
          <a:p>
            <a:pPr lvl="3"/>
            <a:r>
              <a:rPr lang="en-US" dirty="0"/>
              <a:t>S</a:t>
            </a:r>
            <a:r>
              <a:rPr lang="en-US" dirty="0" smtClean="0"/>
              <a:t>ticking to the plan will likely create relatively less value</a:t>
            </a:r>
          </a:p>
          <a:p>
            <a:pPr lvl="3"/>
            <a:r>
              <a:rPr lang="en-US" dirty="0" smtClean="0"/>
              <a:t>Value is created incrementally during the project </a:t>
            </a:r>
            <a:r>
              <a:rPr lang="en-US" b="1" dirty="0" smtClean="0"/>
              <a:t>and</a:t>
            </a:r>
            <a:r>
              <a:rPr lang="en-US" dirty="0" smtClean="0"/>
              <a:t> at project completion</a:t>
            </a:r>
          </a:p>
          <a:p>
            <a:pPr lvl="2"/>
            <a:r>
              <a:rPr lang="en-US" dirty="0" smtClean="0"/>
              <a:t>“Value in Use”: BA assets are only valuable if they are put to use</a:t>
            </a:r>
          </a:p>
          <a:p>
            <a:pPr lvl="2"/>
            <a:r>
              <a:rPr lang="en-US" dirty="0" smtClean="0"/>
              <a:t>“Value in Learning”: Project team won’t guess correctly during each phase of the project.  Therefore, value must be gained from the learning during each phase.</a:t>
            </a:r>
          </a:p>
          <a:p>
            <a:pPr lvl="2"/>
            <a:r>
              <a:rPr lang="en-US" dirty="0" smtClean="0"/>
              <a:t>Report the value of the project in terms of “Value in Use” and “Value in Learning”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5494202"/>
            <a:ext cx="80772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700" dirty="0" smtClean="0"/>
              <a:t>* Source: </a:t>
            </a:r>
            <a:r>
              <a:rPr lang="en-US" sz="1700" dirty="0" err="1" smtClean="0"/>
              <a:t>Viaene</a:t>
            </a:r>
            <a:r>
              <a:rPr lang="en-US" sz="1700" dirty="0" smtClean="0"/>
              <a:t> and Van den </a:t>
            </a:r>
            <a:r>
              <a:rPr lang="en-US" sz="1700" dirty="0" err="1" smtClean="0"/>
              <a:t>Bunder</a:t>
            </a:r>
            <a:r>
              <a:rPr lang="en-US" sz="1700" dirty="0" smtClean="0"/>
              <a:t>, </a:t>
            </a:r>
            <a:r>
              <a:rPr lang="ja-JP" altLang="en-US" sz="1700" dirty="0" smtClean="0"/>
              <a:t>“</a:t>
            </a:r>
            <a:r>
              <a:rPr lang="en-US" altLang="ja-JP" sz="1700" dirty="0" smtClean="0"/>
              <a:t>The Secrets to Managing Business Analytics Projects</a:t>
            </a:r>
            <a:r>
              <a:rPr lang="ja-JP" altLang="en-US" sz="1700" dirty="0" smtClean="0"/>
              <a:t>”</a:t>
            </a:r>
            <a:r>
              <a:rPr lang="en-US" altLang="ja-JP" sz="1700" dirty="0" smtClean="0"/>
              <a:t>,</a:t>
            </a:r>
            <a:r>
              <a:rPr lang="en-US" sz="1700" dirty="0" smtClean="0"/>
              <a:t> MIT Sloan Management Review (2011)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5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Project Execution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37920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Highlights: “The </a:t>
            </a:r>
            <a:r>
              <a:rPr lang="en-US" dirty="0"/>
              <a:t>Secrets to Managing Business Analytics </a:t>
            </a:r>
            <a:r>
              <a:rPr lang="en-US" dirty="0" smtClean="0"/>
              <a:t>Projects”*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dirty="0" smtClean="0"/>
              <a:t>Working to Gain Commitment</a:t>
            </a:r>
          </a:p>
          <a:p>
            <a:pPr lvl="2"/>
            <a:r>
              <a:rPr lang="en-US" dirty="0" smtClean="0"/>
              <a:t>“fair process”** concept (i.e. people don’t just care about outcomes, they also care about the “fairness” of the process</a:t>
            </a:r>
          </a:p>
          <a:p>
            <a:pPr lvl="2"/>
            <a:r>
              <a:rPr lang="en-US" dirty="0" smtClean="0"/>
              <a:t>Analytical models/application can directly be black boxes or sufficiently complex such that they are virtually black boxes</a:t>
            </a:r>
          </a:p>
          <a:p>
            <a:pPr lvl="2"/>
            <a:r>
              <a:rPr lang="en-US" dirty="0" smtClean="0"/>
              <a:t>Objective is to get users who will act on the information and knowledge from models/application to feel comfortable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4812" y="5305944"/>
            <a:ext cx="868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 smtClean="0"/>
              <a:t>* Source: </a:t>
            </a:r>
            <a:r>
              <a:rPr lang="en-US" sz="1600" dirty="0" err="1" smtClean="0"/>
              <a:t>Viaene</a:t>
            </a:r>
            <a:r>
              <a:rPr lang="en-US" sz="1600" dirty="0" smtClean="0"/>
              <a:t> and Van den </a:t>
            </a:r>
            <a:r>
              <a:rPr lang="en-US" sz="1600" dirty="0" err="1" smtClean="0"/>
              <a:t>Bunder</a:t>
            </a:r>
            <a:r>
              <a:rPr lang="en-US" sz="1600" dirty="0" smtClean="0"/>
              <a:t>, </a:t>
            </a:r>
            <a:r>
              <a:rPr lang="ja-JP" altLang="en-US" sz="1600" dirty="0" smtClean="0"/>
              <a:t>“</a:t>
            </a:r>
            <a:r>
              <a:rPr lang="en-US" altLang="ja-JP" sz="1600" dirty="0" smtClean="0"/>
              <a:t>The Secrets to Managing Business Analytics Projects</a:t>
            </a:r>
            <a:r>
              <a:rPr lang="ja-JP" altLang="en-US" sz="1600" dirty="0" smtClean="0"/>
              <a:t>”</a:t>
            </a:r>
            <a:r>
              <a:rPr lang="en-US" altLang="ja-JP" sz="1600" dirty="0" smtClean="0"/>
              <a:t>,</a:t>
            </a:r>
            <a:r>
              <a:rPr lang="en-US" sz="1600" dirty="0" smtClean="0"/>
              <a:t> MIT Sloan Management Review (2011)</a:t>
            </a:r>
          </a:p>
          <a:p>
            <a:pPr lvl="1"/>
            <a:r>
              <a:rPr lang="en-US" sz="1600" dirty="0" smtClean="0"/>
              <a:t>** Source</a:t>
            </a:r>
            <a:r>
              <a:rPr lang="en-US" sz="1600" dirty="0"/>
              <a:t>: Kim, W, and Renée </a:t>
            </a:r>
            <a:r>
              <a:rPr lang="en-US" sz="1600" dirty="0" err="1"/>
              <a:t>Mauborgne</a:t>
            </a:r>
            <a:r>
              <a:rPr lang="en-US" sz="1600" dirty="0"/>
              <a:t>. "Fair process." Harvard business review (1997).</a:t>
            </a:r>
          </a:p>
        </p:txBody>
      </p:sp>
    </p:spTree>
    <p:extLst>
      <p:ext uri="{BB962C8B-B14F-4D97-AF65-F5344CB8AC3E}">
        <p14:creationId xmlns:p14="http://schemas.microsoft.com/office/powerpoint/2010/main" val="41274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Project Execution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359816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Highlights: “The </a:t>
            </a:r>
            <a:r>
              <a:rPr lang="en-US" dirty="0"/>
              <a:t>Secrets to Managing Business Analytics </a:t>
            </a:r>
            <a:r>
              <a:rPr lang="en-US" dirty="0" smtClean="0"/>
              <a:t>Projects”*</a:t>
            </a:r>
          </a:p>
          <a:p>
            <a:pPr marL="971550" lvl="1" indent="-514350">
              <a:buFont typeface="+mj-lt"/>
              <a:buAutoNum type="arabicPeriod" startAt="4"/>
            </a:pPr>
            <a:r>
              <a:rPr lang="en-US" dirty="0" smtClean="0"/>
              <a:t>Relying on Intelligent Experimentation</a:t>
            </a:r>
          </a:p>
          <a:p>
            <a:pPr lvl="2"/>
            <a:r>
              <a:rPr lang="en-US" dirty="0" smtClean="0"/>
              <a:t>“…experimentation is a fundamental innovation-process activity…”**</a:t>
            </a:r>
          </a:p>
          <a:p>
            <a:pPr lvl="2"/>
            <a:r>
              <a:rPr lang="en-US" dirty="0" smtClean="0"/>
              <a:t>Four-step cycle: 1) design, 2) build, 3) run, 4) analyze</a:t>
            </a:r>
          </a:p>
          <a:p>
            <a:pPr lvl="2"/>
            <a:r>
              <a:rPr lang="en-US" dirty="0" smtClean="0"/>
              <a:t>Experimentation supports the “Value of Learning” concept</a:t>
            </a:r>
          </a:p>
          <a:p>
            <a:pPr lvl="2"/>
            <a:r>
              <a:rPr lang="en-US" dirty="0" smtClean="0"/>
              <a:t>Practical scientific approach favored over Laboratory-style scientific approach</a:t>
            </a:r>
          </a:p>
          <a:p>
            <a:pPr lvl="3" algn="just"/>
            <a:r>
              <a:rPr lang="en-US" dirty="0" smtClean="0"/>
              <a:t>Just enough rigor to be meaningful and support learning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4812" y="5198368"/>
            <a:ext cx="868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 dirty="0" smtClean="0"/>
              <a:t>* Source: </a:t>
            </a:r>
            <a:r>
              <a:rPr lang="en-US" sz="1400" dirty="0" err="1" smtClean="0"/>
              <a:t>Viaene</a:t>
            </a:r>
            <a:r>
              <a:rPr lang="en-US" sz="1400" dirty="0" smtClean="0"/>
              <a:t> and Van den </a:t>
            </a:r>
            <a:r>
              <a:rPr lang="en-US" sz="1400" dirty="0" err="1" smtClean="0"/>
              <a:t>Bunder</a:t>
            </a:r>
            <a:r>
              <a:rPr lang="en-US" sz="1400" dirty="0" smtClean="0"/>
              <a:t>, </a:t>
            </a:r>
            <a:r>
              <a:rPr lang="ja-JP" altLang="en-US" sz="1400" dirty="0" smtClean="0"/>
              <a:t>“</a:t>
            </a:r>
            <a:r>
              <a:rPr lang="en-US" altLang="ja-JP" sz="1400" dirty="0" smtClean="0"/>
              <a:t>The Secrets to Managing Business Analytics Projects</a:t>
            </a:r>
            <a:r>
              <a:rPr lang="ja-JP" altLang="en-US" sz="1400" dirty="0" smtClean="0"/>
              <a:t>”</a:t>
            </a:r>
            <a:r>
              <a:rPr lang="en-US" altLang="ja-JP" sz="1400" dirty="0" smtClean="0"/>
              <a:t>,</a:t>
            </a:r>
            <a:r>
              <a:rPr lang="en-US" sz="1400" dirty="0" smtClean="0"/>
              <a:t> MIT Sloan Management Review (2011)</a:t>
            </a:r>
          </a:p>
          <a:p>
            <a:pPr lvl="1"/>
            <a:r>
              <a:rPr lang="en-US" sz="1400" dirty="0"/>
              <a:t>** </a:t>
            </a:r>
            <a:r>
              <a:rPr lang="en-US" sz="1400" dirty="0" err="1"/>
              <a:t>Thomke</a:t>
            </a:r>
            <a:r>
              <a:rPr lang="en-US" sz="1400" dirty="0"/>
              <a:t>, Stefan H. "Managing experimentation in the design of new products." Management Science 44.6 (1998): 743-762.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15109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Motivation: “Getting Serious</a:t>
            </a:r>
            <a:r>
              <a:rPr lang="en-US" sz="3200" baseline="0" dirty="0" smtClean="0"/>
              <a:t> About Analytics: Better Insights, Better Outcomes”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organizations are not achieving their desired goals and are not recouping their investments in their analytics solutions*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5413520"/>
            <a:ext cx="80772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700" dirty="0" smtClean="0"/>
              <a:t>* Source: McCarthy et al, </a:t>
            </a:r>
            <a:r>
              <a:rPr lang="ja-JP" altLang="en-US" sz="1700" dirty="0" smtClean="0"/>
              <a:t>“</a:t>
            </a:r>
            <a:r>
              <a:rPr lang="en-US" altLang="ja-JP" sz="1700" dirty="0" smtClean="0"/>
              <a:t>Getting Serious About Analytics: Better Insights, Better Outcomes</a:t>
            </a:r>
            <a:r>
              <a:rPr lang="ja-JP" altLang="en-US" sz="1700" dirty="0" smtClean="0"/>
              <a:t>”</a:t>
            </a:r>
            <a:r>
              <a:rPr lang="en-US" altLang="ja-JP" sz="1700" dirty="0" smtClean="0"/>
              <a:t>,</a:t>
            </a:r>
            <a:r>
              <a:rPr lang="en-US" sz="1700" dirty="0" smtClean="0"/>
              <a:t> Accenture (2011)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4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Project Execution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346369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Highlights: “The </a:t>
            </a:r>
            <a:r>
              <a:rPr lang="en-US" dirty="0"/>
              <a:t>Secrets to Managing Business Analytics </a:t>
            </a:r>
            <a:r>
              <a:rPr lang="en-US" dirty="0" smtClean="0"/>
              <a:t>Projects”*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en-US" dirty="0" smtClean="0"/>
              <a:t>Promoting Smart Use of Information Technology</a:t>
            </a:r>
          </a:p>
          <a:p>
            <a:pPr lvl="2"/>
            <a:r>
              <a:rPr lang="en-US" dirty="0" smtClean="0"/>
              <a:t>“…leading companies leverage IT to revolutionize the way in which they innovate playing on four dimensions: 1) measurement, 2) experimentation, 3) sharing, 4) replication”**</a:t>
            </a:r>
          </a:p>
          <a:p>
            <a:pPr lvl="2"/>
            <a:r>
              <a:rPr lang="en-US" dirty="0" smtClean="0"/>
              <a:t>Collaborate effectively with IT department as opposed to: 1) going around them or 2)waiting</a:t>
            </a:r>
          </a:p>
          <a:p>
            <a:pPr lvl="3"/>
            <a:r>
              <a:rPr lang="en-US" dirty="0" smtClean="0"/>
              <a:t>Create “just enough process and infrastructure”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4812" y="5063898"/>
            <a:ext cx="868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 dirty="0" smtClean="0"/>
              <a:t>* Source: </a:t>
            </a:r>
            <a:r>
              <a:rPr lang="en-US" sz="1400" dirty="0" err="1" smtClean="0"/>
              <a:t>Viaene</a:t>
            </a:r>
            <a:r>
              <a:rPr lang="en-US" sz="1400" dirty="0" smtClean="0"/>
              <a:t> and Van den </a:t>
            </a:r>
            <a:r>
              <a:rPr lang="en-US" sz="1400" dirty="0" err="1" smtClean="0"/>
              <a:t>Bunder</a:t>
            </a:r>
            <a:r>
              <a:rPr lang="en-US" sz="1400" dirty="0" smtClean="0"/>
              <a:t>, </a:t>
            </a:r>
            <a:r>
              <a:rPr lang="ja-JP" altLang="en-US" sz="1400" dirty="0" smtClean="0"/>
              <a:t>“</a:t>
            </a:r>
            <a:r>
              <a:rPr lang="en-US" altLang="ja-JP" sz="1400" dirty="0" smtClean="0"/>
              <a:t>The Secrets to Managing Business Analytics Projects</a:t>
            </a:r>
            <a:r>
              <a:rPr lang="ja-JP" altLang="en-US" sz="1400" dirty="0" smtClean="0"/>
              <a:t>”</a:t>
            </a:r>
            <a:r>
              <a:rPr lang="en-US" altLang="ja-JP" sz="1400" dirty="0" smtClean="0"/>
              <a:t>,</a:t>
            </a:r>
            <a:r>
              <a:rPr lang="en-US" sz="1400" dirty="0" smtClean="0"/>
              <a:t> MIT Sloan Management Review (2011)</a:t>
            </a:r>
          </a:p>
          <a:p>
            <a:pPr lvl="1"/>
            <a:r>
              <a:rPr lang="en-US" sz="1400" dirty="0"/>
              <a:t>** "The 4 Ways IT Is Revolutionizing Innovation | MIT Sloan ..." 2013. 8 Oct. 2013 &lt;http://sloanreview.mit.edu/article/it-innovation-brynjolfsson-article/&gt;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05273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Generating BA Project Concepts and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Organizations range in their ability and experience with BA</a:t>
            </a:r>
          </a:p>
          <a:p>
            <a:pPr lvl="1"/>
            <a:r>
              <a:rPr lang="en-US" dirty="0" smtClean="0"/>
              <a:t>With less ability and/or experience there are BA approaches that are unknown (i.e. potential missed opportunities)</a:t>
            </a:r>
          </a:p>
          <a:p>
            <a:r>
              <a:rPr lang="en-US" dirty="0" smtClean="0"/>
              <a:t>How to mitigate risks here:</a:t>
            </a:r>
          </a:p>
          <a:p>
            <a:pPr lvl="1"/>
            <a:r>
              <a:rPr lang="en-US" dirty="0" smtClean="0"/>
              <a:t>Continually reassess BA Maturity Level, and:</a:t>
            </a:r>
          </a:p>
          <a:p>
            <a:pPr lvl="2"/>
            <a:r>
              <a:rPr lang="en-US" dirty="0" smtClean="0"/>
              <a:t>Engage outside consultants in areas where organization can increase maturity</a:t>
            </a:r>
          </a:p>
          <a:p>
            <a:pPr lvl="2"/>
            <a:r>
              <a:rPr lang="en-US" dirty="0" smtClean="0"/>
              <a:t>Use new BA projects to develop BA Maturity Level in right-sized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3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“Ladder” of Analytic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2" y="1425389"/>
            <a:ext cx="8229600" cy="908704"/>
          </a:xfrm>
        </p:spPr>
        <p:txBody>
          <a:bodyPr>
            <a:noAutofit/>
          </a:bodyPr>
          <a:lstStyle/>
          <a:p>
            <a:r>
              <a:rPr lang="en-US" sz="2800" dirty="0" smtClean="0"/>
              <a:t>What is the BA Maturity Level and what types of BA Applications are being executed on?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0106379"/>
              </p:ext>
            </p:extLst>
          </p:nvPr>
        </p:nvGraphicFramePr>
        <p:xfrm>
          <a:off x="609600" y="2402539"/>
          <a:ext cx="8153400" cy="3134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58825"/>
                <a:gridCol w="2438400"/>
                <a:gridCol w="49561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Real-time optimization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Optimal response embedded</a:t>
                      </a:r>
                      <a:r>
                        <a:rPr lang="en-US" baseline="0" dirty="0" smtClean="0"/>
                        <a:t> in real-time process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Institutional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 and differentiated</a:t>
                      </a:r>
                      <a:r>
                        <a:rPr lang="en-US" baseline="0" dirty="0" smtClean="0"/>
                        <a:t> action embedded in process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Predictive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Predictions</a:t>
                      </a:r>
                      <a:r>
                        <a:rPr lang="en-US" baseline="0" dirty="0" smtClean="0"/>
                        <a:t> of response by key target/segment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Differentiated</a:t>
                      </a:r>
                      <a:r>
                        <a:rPr lang="en-US" baseline="0" dirty="0" smtClean="0"/>
                        <a:t>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Different</a:t>
                      </a:r>
                      <a:r>
                        <a:rPr lang="en-US" baseline="0" dirty="0" smtClean="0"/>
                        <a:t> approached for different key targets/segments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 targets/segment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 targets and/or segments</a:t>
                      </a:r>
                      <a:r>
                        <a:rPr lang="en-US" baseline="0" dirty="0" smtClean="0"/>
                        <a:t> defined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in 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Well-defined,</a:t>
                      </a:r>
                      <a:r>
                        <a:rPr lang="en-US" baseline="0" dirty="0" smtClean="0"/>
                        <a:t> common, clean, integrated data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33400" y="5683463"/>
            <a:ext cx="807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 smtClean="0"/>
              <a:t>Source: Davenport et al, </a:t>
            </a:r>
            <a:r>
              <a:rPr lang="ja-JP" altLang="en-US" sz="1600" dirty="0" smtClean="0"/>
              <a:t>“</a:t>
            </a:r>
            <a:r>
              <a:rPr lang="en-US" altLang="ja-JP" sz="1600" dirty="0" smtClean="0"/>
              <a:t>Analytics at Work</a:t>
            </a:r>
            <a:r>
              <a:rPr lang="ja-JP" altLang="en-US" sz="1600" dirty="0" smtClean="0"/>
              <a:t>”</a:t>
            </a:r>
            <a:r>
              <a:rPr lang="en-US" sz="1600" dirty="0" smtClean="0"/>
              <a:t> Harvard Business Press, 2010, p. 83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4279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 Project Retrospective Framework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Look for:</a:t>
            </a:r>
          </a:p>
          <a:p>
            <a:pPr lvl="1"/>
            <a:r>
              <a:rPr lang="en-US" dirty="0" smtClean="0"/>
              <a:t>Logic errors</a:t>
            </a:r>
          </a:p>
          <a:p>
            <a:pPr lvl="2"/>
            <a:r>
              <a:rPr lang="en-US" dirty="0" smtClean="0"/>
              <a:t>Not asking the right questions</a:t>
            </a:r>
          </a:p>
          <a:p>
            <a:pPr lvl="2"/>
            <a:r>
              <a:rPr lang="en-US" dirty="0" smtClean="0"/>
              <a:t>Making incorrect assumptions and failing to test them</a:t>
            </a:r>
          </a:p>
          <a:p>
            <a:pPr lvl="2"/>
            <a:r>
              <a:rPr lang="en-US" dirty="0" smtClean="0"/>
              <a:t>Using analytics to justify what you want</a:t>
            </a:r>
          </a:p>
          <a:p>
            <a:pPr lvl="2"/>
            <a:r>
              <a:rPr lang="en-US" dirty="0" smtClean="0"/>
              <a:t>Failing to take the time to: 1) consider all/most alternatives and/or 2) interpret the data correctly</a:t>
            </a:r>
          </a:p>
          <a:p>
            <a:pPr lvl="1"/>
            <a:r>
              <a:rPr lang="en-US" dirty="0" smtClean="0"/>
              <a:t>Process errors:</a:t>
            </a:r>
          </a:p>
          <a:p>
            <a:pPr lvl="2"/>
            <a:r>
              <a:rPr lang="en-US" dirty="0" smtClean="0"/>
              <a:t>Data entry errors</a:t>
            </a:r>
          </a:p>
          <a:p>
            <a:pPr lvl="2"/>
            <a:r>
              <a:rPr lang="en-US" dirty="0" smtClean="0"/>
              <a:t>Failing to consider alternatives seriously</a:t>
            </a:r>
          </a:p>
          <a:p>
            <a:pPr lvl="2"/>
            <a:r>
              <a:rPr lang="en-US" dirty="0" smtClean="0"/>
              <a:t>Using incorrect or insufficient decision-making criteria</a:t>
            </a:r>
          </a:p>
          <a:p>
            <a:pPr lvl="2"/>
            <a:r>
              <a:rPr lang="en-US" dirty="0" smtClean="0"/>
              <a:t>Delivering results too late</a:t>
            </a:r>
          </a:p>
          <a:p>
            <a:pPr lvl="2"/>
            <a:r>
              <a:rPr lang="en-US" dirty="0" smtClean="0"/>
              <a:t>Postponing decisions for “another round of analysis”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5726043"/>
            <a:ext cx="807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 smtClean="0"/>
              <a:t>Source: Davenport et al, </a:t>
            </a:r>
            <a:r>
              <a:rPr lang="ja-JP" altLang="en-US" sz="1600" dirty="0" smtClean="0"/>
              <a:t>“</a:t>
            </a:r>
            <a:r>
              <a:rPr lang="en-US" altLang="ja-JP" sz="1600" dirty="0" smtClean="0"/>
              <a:t>Analytics at Work</a:t>
            </a:r>
            <a:r>
              <a:rPr lang="ja-JP" altLang="en-US" sz="1600" dirty="0" smtClean="0"/>
              <a:t>”</a:t>
            </a:r>
            <a:r>
              <a:rPr lang="en-US" sz="1600" dirty="0" smtClean="0"/>
              <a:t> Harvard Business Press, 2010, p. 13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4951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4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and </a:t>
            </a:r>
            <a:r>
              <a:rPr lang="en-US" smtClean="0"/>
              <a:t>light updates</a:t>
            </a:r>
          </a:p>
          <a:p>
            <a:r>
              <a:rPr lang="en-US" dirty="0" smtClean="0"/>
              <a:t>(</a:t>
            </a:r>
            <a:r>
              <a:rPr lang="en-US" dirty="0" smtClean="0"/>
              <a:t>see inline TODOs)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2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Bottom-up driven initiative: Driven by the operational level; Project assessment and prioritization typically done using a business cases </a:t>
            </a:r>
          </a:p>
          <a:p>
            <a:r>
              <a:rPr lang="en-US" dirty="0" smtClean="0"/>
              <a:t>Top-down driven initiative: Driven by the strategic level;</a:t>
            </a:r>
            <a:r>
              <a:rPr lang="en-US" dirty="0"/>
              <a:t> </a:t>
            </a:r>
            <a:r>
              <a:rPr lang="en-US" dirty="0" smtClean="0"/>
              <a:t>Project assessment and prioritization done by strategy process using various approaches</a:t>
            </a:r>
          </a:p>
          <a:p>
            <a:r>
              <a:rPr lang="en-US" dirty="0" smtClean="0"/>
              <a:t>SIPOC: Supplier, Input, Process, Output, Customer</a:t>
            </a:r>
          </a:p>
          <a:p>
            <a:r>
              <a:rPr lang="en-US" dirty="0" smtClean="0"/>
              <a:t>Net </a:t>
            </a:r>
            <a:r>
              <a:rPr lang="en-US" dirty="0"/>
              <a:t>Present Value (NPV): </a:t>
            </a:r>
            <a:r>
              <a:rPr lang="en-US" dirty="0" smtClean="0"/>
              <a:t> The </a:t>
            </a:r>
            <a:r>
              <a:rPr lang="en-US" dirty="0"/>
              <a:t>value in the present of a sum of money, in contrast to some future value it will have when it has been invested at compound </a:t>
            </a:r>
            <a:r>
              <a:rPr lang="en-US" dirty="0" smtClean="0"/>
              <a:t>interest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5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Introduction: </a:t>
            </a:r>
            <a:r>
              <a:rPr lang="en-US" dirty="0" smtClean="0"/>
              <a:t>BA Project </a:t>
            </a:r>
            <a:r>
              <a:rPr lang="en-US" dirty="0"/>
              <a:t>Prioritization 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537" y="4687956"/>
            <a:ext cx="8229600" cy="1182757"/>
          </a:xfrm>
        </p:spPr>
        <p:txBody>
          <a:bodyPr/>
          <a:lstStyle/>
          <a:p>
            <a:r>
              <a:rPr lang="en-US" dirty="0" smtClean="0"/>
              <a:t>We’ll cover the parts of the above decision tree during the lecture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490" y="1884716"/>
            <a:ext cx="8746759" cy="24487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391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0822" y="2303700"/>
            <a:ext cx="5500726" cy="28470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Prioritizing BA Projects: A Simple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89583" cy="41114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Based on:</a:t>
            </a:r>
          </a:p>
          <a:p>
            <a:pPr lvl="1"/>
            <a:r>
              <a:rPr lang="en-US" dirty="0" smtClean="0"/>
              <a:t>Costs</a:t>
            </a:r>
          </a:p>
          <a:p>
            <a:pPr lvl="1"/>
            <a:r>
              <a:rPr lang="en-US" dirty="0" smtClean="0"/>
              <a:t>Benefits</a:t>
            </a:r>
          </a:p>
          <a:p>
            <a:r>
              <a:rPr lang="en-US" dirty="0" smtClean="0"/>
              <a:t>Supports high-level organization of BA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7974106" y="3644154"/>
            <a:ext cx="1065630" cy="1532964"/>
          </a:xfrm>
          <a:prstGeom prst="borderCallout1">
            <a:avLst>
              <a:gd name="adj1" fmla="val 18750"/>
              <a:gd name="adj2" fmla="val -8333"/>
              <a:gd name="adj3" fmla="val -645"/>
              <a:gd name="adj4" fmla="val -4054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May reduce agility of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0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Prioritizing BA Projects: Breaking Down Costs and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50024"/>
            <a:ext cx="8122024" cy="238012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1-time costs and ongoing costs</a:t>
            </a:r>
          </a:p>
          <a:p>
            <a:pPr lvl="1"/>
            <a:r>
              <a:rPr lang="en-US" dirty="0" smtClean="0"/>
              <a:t>Recall: “Economic Feasibility Analysis” from DW Lecture</a:t>
            </a:r>
          </a:p>
          <a:p>
            <a:r>
              <a:rPr lang="en-US" dirty="0" smtClean="0"/>
              <a:t>Value to users and improved resource utilization</a:t>
            </a:r>
          </a:p>
          <a:p>
            <a:pPr lvl="1"/>
            <a:r>
              <a:rPr lang="en-US" dirty="0" smtClean="0"/>
              <a:t>Recall: “How BA Creates Value” from Introduction Lecture: 1) Efficiency gains to processes; 2) Added value to users; 3) Reduction of cognitive biases leading to better decision-making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1339" y="1569945"/>
            <a:ext cx="4333875" cy="1885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35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Cost/Benefit </a:t>
            </a:r>
            <a:r>
              <a:rPr lang="en-US" dirty="0"/>
              <a:t>Analysis: </a:t>
            </a:r>
            <a:r>
              <a:rPr lang="en-US" dirty="0" smtClean="0"/>
              <a:t>A </a:t>
            </a:r>
            <a:r>
              <a:rPr lang="en-US" dirty="0"/>
              <a:t>Process </a:t>
            </a:r>
            <a:r>
              <a:rPr lang="en-US" dirty="0" smtClean="0"/>
              <a:t>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Resist looking at costs and benefits from the perspectives of:</a:t>
            </a:r>
          </a:p>
          <a:p>
            <a:pPr lvl="1"/>
            <a:r>
              <a:rPr lang="en-US" dirty="0" smtClean="0"/>
              <a:t>IT Systems and Implementation Costs</a:t>
            </a:r>
          </a:p>
          <a:p>
            <a:pPr lvl="1"/>
            <a:r>
              <a:rPr lang="en-US" dirty="0" smtClean="0"/>
              <a:t>General Business Benefits Gained</a:t>
            </a:r>
          </a:p>
          <a:p>
            <a:r>
              <a:rPr lang="en-US" dirty="0" smtClean="0"/>
              <a:t>Concept: Examine costs and benefits the same way one looks at how BA supports a business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.e. using a process perspective (Recall: “BA in the Organization” from Introduction Lecture)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6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Cost/Benefit </a:t>
            </a:r>
            <a:r>
              <a:rPr lang="en-US" dirty="0"/>
              <a:t>Analysis: </a:t>
            </a:r>
            <a:r>
              <a:rPr lang="en-US" dirty="0" smtClean="0"/>
              <a:t>A </a:t>
            </a:r>
            <a:r>
              <a:rPr lang="en-US" dirty="0"/>
              <a:t>Process </a:t>
            </a:r>
            <a:r>
              <a:rPr lang="en-US" dirty="0" smtClean="0"/>
              <a:t>Perspective (cont’d)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112" y="1536700"/>
            <a:ext cx="8528445" cy="4419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0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8432</TotalTime>
  <Words>2544</Words>
  <Application>Microsoft Office PowerPoint</Application>
  <PresentationFormat>On-screen Show (4:3)</PresentationFormat>
  <Paragraphs>388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Lecture 8: BA Projects - Assessment, Prioritization and Execution</vt:lpstr>
      <vt:lpstr>Lecture Outline</vt:lpstr>
      <vt:lpstr>Motivation: “Getting Serious About Analytics: Better Insights, Better Outcomes”</vt:lpstr>
      <vt:lpstr>Terminology</vt:lpstr>
      <vt:lpstr>Introduction: BA Project Prioritization Decision Tree</vt:lpstr>
      <vt:lpstr>Prioritizing BA Projects: A Simple Framework</vt:lpstr>
      <vt:lpstr>Prioritizing BA Projects: Breaking Down Costs and Benefits</vt:lpstr>
      <vt:lpstr>Cost/Benefit Analysis: A Process Perspective</vt:lpstr>
      <vt:lpstr>Cost/Benefit Analysis: A Process Perspective (cont’d)</vt:lpstr>
      <vt:lpstr>Cost/Benefit Analysis: A Process Perspective Example</vt:lpstr>
      <vt:lpstr>Cost/Benefit Analysis: A Process Perspective Example (cont’d)</vt:lpstr>
      <vt:lpstr>Cost/Benefit Analysis: A Process Perspective Example (cont’d)</vt:lpstr>
      <vt:lpstr>Cost/Benefit Analysis: A Process Perspective Example (cont’d)</vt:lpstr>
      <vt:lpstr>Cost/Benefit Analysis: A Process Perspective Example (cont’d)</vt:lpstr>
      <vt:lpstr>Cost/Benefit Analysis: A Process Perspective Example (cont’d)</vt:lpstr>
      <vt:lpstr>When BA Projects Run Over Several Years: Net Present Value Analysis</vt:lpstr>
      <vt:lpstr>When BA Projects Run Over Several Years: Net Present Value Analysis (cont’d)</vt:lpstr>
      <vt:lpstr>When the Value of a BA Project is Difficult to Quantify: Qualitative Business Cases</vt:lpstr>
      <vt:lpstr>When the Value of a BA Project is Difficult to Quantify: Qualitative Business Cases (cont’d)</vt:lpstr>
      <vt:lpstr>When the Value of a BA Project is Difficult to Quantify: Qualitative Business Cases (cont’d)</vt:lpstr>
      <vt:lpstr>BA Project Suitability Relative to BA Maturity</vt:lpstr>
      <vt:lpstr>BA Project Prioritization Framework: What I Use</vt:lpstr>
      <vt:lpstr>Review: BA Project Prioritization Decision Tree</vt:lpstr>
      <vt:lpstr>BA Project Execution</vt:lpstr>
      <vt:lpstr>BA Project Execution (cont’d)</vt:lpstr>
      <vt:lpstr>BA Project Execution (cont’d)</vt:lpstr>
      <vt:lpstr>BA Project Execution (cont’d)</vt:lpstr>
      <vt:lpstr>BA Project Execution (cont’d)</vt:lpstr>
      <vt:lpstr>BA Project Execution (cont’d)</vt:lpstr>
      <vt:lpstr>BA Project Execution (cont’d)</vt:lpstr>
      <vt:lpstr>Generating BA Project Concepts and Approaches</vt:lpstr>
      <vt:lpstr>“Ladder” of Analytic Applications</vt:lpstr>
      <vt:lpstr>BA Project Retrospective Framework</vt:lpstr>
      <vt:lpstr>Appendix</vt:lpstr>
      <vt:lpstr>TODOs</vt:lpstr>
    </vt:vector>
  </TitlesOfParts>
  <Company>self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Business Plan</dc:title>
  <dc:creator>Anthony Power</dc:creator>
  <cp:lastModifiedBy>mboyle</cp:lastModifiedBy>
  <cp:revision>346</cp:revision>
  <dcterms:created xsi:type="dcterms:W3CDTF">2010-09-20T17:57:11Z</dcterms:created>
  <dcterms:modified xsi:type="dcterms:W3CDTF">2014-08-15T18:38:13Z</dcterms:modified>
</cp:coreProperties>
</file>