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1" r:id="rId2"/>
    <p:sldId id="312" r:id="rId3"/>
    <p:sldId id="410" r:id="rId4"/>
    <p:sldId id="382" r:id="rId5"/>
    <p:sldId id="397" r:id="rId6"/>
    <p:sldId id="391" r:id="rId7"/>
    <p:sldId id="405" r:id="rId8"/>
    <p:sldId id="409" r:id="rId9"/>
    <p:sldId id="411" r:id="rId10"/>
    <p:sldId id="393" r:id="rId11"/>
    <p:sldId id="412" r:id="rId12"/>
    <p:sldId id="395" r:id="rId13"/>
    <p:sldId id="398" r:id="rId14"/>
    <p:sldId id="403" r:id="rId15"/>
    <p:sldId id="396" r:id="rId16"/>
    <p:sldId id="408" r:id="rId17"/>
    <p:sldId id="392" r:id="rId18"/>
    <p:sldId id="313" r:id="rId19"/>
    <p:sldId id="413" r:id="rId20"/>
    <p:sldId id="414" r:id="rId21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9" autoAdjust="0"/>
    <p:restoredTop sz="98046" autoAdjust="0"/>
  </p:normalViewPr>
  <p:slideViewPr>
    <p:cSldViewPr snapToGrid="0">
      <p:cViewPr varScale="1">
        <p:scale>
          <a:sx n="47" d="100"/>
          <a:sy n="47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FF4B-FC70-4F8B-A31A-89A83A6D7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Lecture 9: </a:t>
            </a:r>
            <a:r>
              <a:rPr lang="en-US" sz="3600" dirty="0"/>
              <a:t>BA </a:t>
            </a:r>
            <a:r>
              <a:rPr lang="en-US" sz="3600" dirty="0" smtClean="0"/>
              <a:t>and the Business Intelligence Competency Center (BICC)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600200"/>
            <a:ext cx="855726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Efficiently links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Organizational Strategy</a:t>
            </a:r>
            <a:r>
              <a:rPr lang="en-US" dirty="0" smtClean="0"/>
              <a:t> </a:t>
            </a:r>
            <a:r>
              <a:rPr lang="en-US" dirty="0" smtClean="0"/>
              <a:t>to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trategy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Provides </a:t>
            </a:r>
            <a:r>
              <a:rPr lang="en-US" dirty="0" smtClean="0"/>
              <a:t>the </a:t>
            </a:r>
            <a:r>
              <a:rPr lang="en-US" dirty="0"/>
              <a:t>needed critical mass </a:t>
            </a:r>
            <a:r>
              <a:rPr lang="en-US" dirty="0" smtClean="0"/>
              <a:t>for BA to </a:t>
            </a:r>
            <a:r>
              <a:rPr lang="en-US" dirty="0"/>
              <a:t>become </a:t>
            </a:r>
            <a:r>
              <a:rPr lang="en-US" dirty="0" smtClean="0"/>
              <a:t>successful: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analysis pillar</a:t>
            </a:r>
            <a:r>
              <a:rPr lang="en-US" dirty="0" smtClean="0"/>
              <a:t>) Unified </a:t>
            </a:r>
            <a:r>
              <a:rPr lang="en-US" dirty="0" smtClean="0"/>
              <a:t>efforts and voice from </a:t>
            </a:r>
            <a:r>
              <a:rPr lang="en-US" dirty="0" smtClean="0"/>
              <a:t>analysis competency</a:t>
            </a:r>
            <a:r>
              <a:rPr lang="en-US" dirty="0" smtClean="0"/>
              <a:t> </a:t>
            </a:r>
            <a:r>
              <a:rPr lang="en-US" dirty="0" smtClean="0"/>
              <a:t>across the organization</a:t>
            </a:r>
          </a:p>
          <a:p>
            <a:pPr lvl="2"/>
            <a:r>
              <a:rPr lang="en-US" dirty="0"/>
              <a:t>Ensures efficacy to the analysis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Manages growth </a:t>
            </a:r>
            <a:r>
              <a:rPr lang="en-US" dirty="0" smtClean="0"/>
              <a:t>of analysis </a:t>
            </a:r>
            <a:r>
              <a:rPr lang="en-US" dirty="0" smtClean="0"/>
              <a:t>competency </a:t>
            </a:r>
            <a:r>
              <a:rPr lang="en-US" dirty="0" smtClean="0"/>
              <a:t>within </a:t>
            </a:r>
            <a:r>
              <a:rPr lang="en-US" dirty="0" smtClean="0"/>
              <a:t>the </a:t>
            </a:r>
            <a:r>
              <a:rPr lang="en-US" dirty="0" smtClean="0"/>
              <a:t>organization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BICC </a:t>
            </a:r>
            <a:r>
              <a:rPr lang="en-US" dirty="0" smtClean="0"/>
              <a:t>Functions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600200"/>
            <a:ext cx="8557260" cy="4343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Provides the needed critical mass for BA to become successful: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information management pillar</a:t>
            </a:r>
            <a:r>
              <a:rPr lang="en-US" dirty="0" smtClean="0"/>
              <a:t>) </a:t>
            </a:r>
            <a:r>
              <a:rPr lang="en-US" dirty="0"/>
              <a:t>User-friendly</a:t>
            </a:r>
            <a:r>
              <a:rPr lang="en-US" dirty="0" smtClean="0"/>
              <a:t>, information-need-aligned, </a:t>
            </a:r>
            <a:r>
              <a:rPr lang="en-US" dirty="0"/>
              <a:t>cost-effective </a:t>
            </a:r>
            <a:r>
              <a:rPr lang="en-US" dirty="0" smtClean="0"/>
              <a:t>Information Management</a:t>
            </a:r>
            <a:r>
              <a:rPr lang="en-US" dirty="0" smtClean="0"/>
              <a:t>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Manages relationships with end-users to ensure their experience with the </a:t>
            </a:r>
            <a:r>
              <a:rPr lang="en-US" dirty="0" smtClean="0"/>
              <a:t>Information Management </a:t>
            </a:r>
            <a:r>
              <a:rPr lang="en-US" dirty="0" smtClean="0"/>
              <a:t>Systems are effective and </a:t>
            </a:r>
            <a:r>
              <a:rPr lang="en-US" dirty="0" smtClean="0"/>
              <a:t>efficient</a:t>
            </a:r>
          </a:p>
          <a:p>
            <a:pPr lvl="2"/>
            <a:r>
              <a:rPr lang="en-US" dirty="0" smtClean="0"/>
              <a:t>Ensures that</a:t>
            </a:r>
            <a:r>
              <a:rPr lang="en-US" dirty="0" smtClean="0"/>
              <a:t> the </a:t>
            </a:r>
            <a:r>
              <a:rPr lang="en-US" dirty="0" smtClean="0"/>
              <a:t>information </a:t>
            </a:r>
            <a:r>
              <a:rPr lang="en-US" dirty="0" smtClean="0"/>
              <a:t>provided </a:t>
            </a:r>
            <a:r>
              <a:rPr lang="en-US" dirty="0" smtClean="0"/>
              <a:t>is </a:t>
            </a:r>
            <a:r>
              <a:rPr lang="en-US" dirty="0" smtClean="0"/>
              <a:t>aligned with the current needs of the business</a:t>
            </a:r>
            <a:endParaRPr lang="en-US" dirty="0" smtClean="0"/>
          </a:p>
          <a:p>
            <a:pPr lvl="2"/>
            <a:r>
              <a:rPr lang="en-US" dirty="0"/>
              <a:t>Manages relationships with IT to minimize technology costs related to </a:t>
            </a:r>
            <a:r>
              <a:rPr lang="en-US" dirty="0" smtClean="0"/>
              <a:t>BA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leadership/culture pillar</a:t>
            </a:r>
            <a:r>
              <a:rPr lang="en-US" dirty="0" smtClean="0"/>
              <a:t>) Manages </a:t>
            </a:r>
            <a:r>
              <a:rPr lang="en-US" dirty="0" smtClean="0"/>
              <a:t>prioritization of BA </a:t>
            </a:r>
            <a:r>
              <a:rPr lang="en-US" dirty="0" smtClean="0"/>
              <a:t>projects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leadership/culture pillar</a:t>
            </a:r>
            <a:r>
              <a:rPr lang="en-US" dirty="0"/>
              <a:t>) </a:t>
            </a:r>
            <a:r>
              <a:rPr lang="en-US" dirty="0" smtClean="0"/>
              <a:t>Responsible </a:t>
            </a:r>
            <a:r>
              <a:rPr lang="en-US" dirty="0"/>
              <a:t>for organizational Knowledge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BICC Structure: </a:t>
            </a:r>
            <a:r>
              <a:rPr lang="en-US" dirty="0" smtClean="0"/>
              <a:t>Centralized vs. Decentralized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13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th</a:t>
            </a:r>
            <a:r>
              <a:rPr lang="en-US" dirty="0" smtClean="0"/>
              <a:t>e BICC is located close to: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executive leve</a:t>
            </a:r>
            <a:r>
              <a:rPr lang="en-US" dirty="0" smtClean="0"/>
              <a:t>l of the organization, it is more </a:t>
            </a:r>
            <a:r>
              <a:rPr lang="en-US" dirty="0" smtClean="0"/>
              <a:t>likely to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impact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strategic decision-making and initiatives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Recall: “Holistic</a:t>
            </a:r>
            <a:r>
              <a:rPr lang="en-US" dirty="0"/>
              <a:t>:  Information is being treated </a:t>
            </a:r>
            <a:r>
              <a:rPr lang="en-US" dirty="0" smtClean="0"/>
              <a:t>as </a:t>
            </a:r>
            <a:r>
              <a:rPr lang="en-US" dirty="0"/>
              <a:t>a strategic resource, which can be </a:t>
            </a:r>
            <a:r>
              <a:rPr lang="en-US" dirty="0" smtClean="0"/>
              <a:t>used </a:t>
            </a:r>
            <a:r>
              <a:rPr lang="en-US" dirty="0"/>
              <a:t>to determine company strategy. </a:t>
            </a:r>
            <a:r>
              <a:rPr lang="en-US" dirty="0" smtClean="0"/>
              <a:t> The </a:t>
            </a:r>
            <a:r>
              <a:rPr lang="en-US" dirty="0"/>
              <a:t>organization constantly evaluates how it can compete on information when </a:t>
            </a:r>
            <a:r>
              <a:rPr lang="en-US" dirty="0" smtClean="0"/>
              <a:t>creating </a:t>
            </a:r>
            <a:r>
              <a:rPr lang="en-US" dirty="0"/>
              <a:t>strategies</a:t>
            </a:r>
            <a:r>
              <a:rPr lang="en-US" dirty="0" smtClean="0"/>
              <a:t>.”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where analysis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being done</a:t>
            </a:r>
            <a:r>
              <a:rPr lang="en-US" dirty="0" smtClean="0"/>
              <a:t> by analysts, it is </a:t>
            </a:r>
            <a:r>
              <a:rPr lang="en-US" dirty="0" smtClean="0"/>
              <a:t>more </a:t>
            </a:r>
            <a:r>
              <a:rPr lang="en-US" dirty="0"/>
              <a:t>likely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improve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operational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performance </a:t>
            </a:r>
            <a:r>
              <a:rPr lang="en-US" dirty="0" smtClean="0"/>
              <a:t>of the given business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483" y="3833192"/>
            <a:ext cx="8394473" cy="2140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BICC Structure: </a:t>
            </a:r>
            <a:r>
              <a:rPr lang="en-US" dirty="0" smtClean="0"/>
              <a:t>Centralized vs. Decentralized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8" y="1579437"/>
            <a:ext cx="4671185" cy="44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9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BICC Structure: </a:t>
            </a:r>
            <a:r>
              <a:rPr lang="en-US" dirty="0"/>
              <a:t>Centralized vs. Decentralized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lvl="1"/>
            <a:r>
              <a:rPr lang="en-US" dirty="0" smtClean="0"/>
              <a:t>Whether BICC is centralized or decentralized, it still has the </a:t>
            </a:r>
            <a:r>
              <a:rPr lang="en-US" dirty="0" smtClean="0"/>
              <a:t>same general functions</a:t>
            </a:r>
          </a:p>
          <a:p>
            <a:pPr lvl="2"/>
            <a:r>
              <a:rPr lang="en-US" dirty="0" smtClean="0"/>
              <a:t>(See “BICC Functions” slides above)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do it!: Analysts </a:t>
            </a:r>
            <a:r>
              <a:rPr lang="en-US" dirty="0" smtClean="0"/>
              <a:t>Reporting to IT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600200"/>
            <a:ext cx="6296247" cy="4414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would an organization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rationalize</a:t>
            </a:r>
            <a:r>
              <a:rPr lang="en-US" dirty="0" smtClean="0"/>
              <a:t> having analysts reporting within IT Department?</a:t>
            </a:r>
            <a:endParaRPr lang="en-US" dirty="0" smtClean="0"/>
          </a:p>
          <a:p>
            <a:pPr lvl="1"/>
            <a:r>
              <a:rPr lang="en-US" dirty="0" smtClean="0"/>
              <a:t>Close </a:t>
            </a:r>
            <a:r>
              <a:rPr lang="en-US" dirty="0" smtClean="0"/>
              <a:t>to </a:t>
            </a:r>
            <a:r>
              <a:rPr lang="en-US" dirty="0" smtClean="0"/>
              <a:t>data and the BI Engineers, Software Engineers, etc.</a:t>
            </a:r>
            <a:endParaRPr lang="en-US" dirty="0" smtClean="0"/>
          </a:p>
          <a:p>
            <a:pPr lvl="1"/>
            <a:r>
              <a:rPr lang="en-US" dirty="0" smtClean="0"/>
              <a:t>Logical career progression from Information Management </a:t>
            </a:r>
            <a:r>
              <a:rPr lang="en-US" dirty="0" smtClean="0"/>
              <a:t>into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Technical skills to </a:t>
            </a:r>
            <a:r>
              <a:rPr lang="en-US" dirty="0" smtClean="0"/>
              <a:t>manage/manipulate </a:t>
            </a:r>
            <a:r>
              <a:rPr lang="en-US" dirty="0" smtClean="0"/>
              <a:t>data are high in the IT Department which </a:t>
            </a:r>
            <a:r>
              <a:rPr lang="en-US" dirty="0" smtClean="0"/>
              <a:t>is important </a:t>
            </a:r>
            <a:r>
              <a:rPr lang="en-US" dirty="0" smtClean="0"/>
              <a:t>to being an effective </a:t>
            </a:r>
            <a:r>
              <a:rPr lang="en-US" dirty="0" smtClean="0"/>
              <a:t>Analyst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(All good rationalizations, but in most cases an ineffective organizational structure)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The reason why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analysts shouldn’t report to IT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Analyses will be more directly connected to operational and/or organizational </a:t>
            </a:r>
            <a:r>
              <a:rPr lang="en-US" dirty="0" smtClean="0"/>
              <a:t>initiatives</a:t>
            </a:r>
            <a:r>
              <a:rPr lang="en-US" dirty="0" smtClean="0"/>
              <a:t> </a:t>
            </a:r>
            <a:r>
              <a:rPr lang="en-US" dirty="0" smtClean="0"/>
              <a:t>if they are in departments other than IT</a:t>
            </a:r>
          </a:p>
          <a:p>
            <a:pPr lvl="2"/>
            <a:r>
              <a:rPr lang="en-US" dirty="0" smtClean="0"/>
              <a:t>Exception: If IT is a major differentiator for the </a:t>
            </a:r>
            <a:r>
              <a:rPr lang="en-US" dirty="0" smtClean="0"/>
              <a:t>business</a:t>
            </a:r>
            <a:r>
              <a:rPr lang="en-US" dirty="0" smtClean="0"/>
              <a:t>, having Analysts in IT may be </a:t>
            </a:r>
            <a:r>
              <a:rPr lang="en-US" dirty="0" smtClean="0"/>
              <a:t>an effective structure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://upload.wikimedia.org/wikipedia/en/thumb/f/f8/Foul_ball_alou.jpg/220px-Foul_ball_al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94" y="1544320"/>
            <a:ext cx="2389561" cy="286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0088" y="4538475"/>
            <a:ext cx="260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Don’t do it!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70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Position BICC in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7566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Where is your organization currently?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Where do you  need your organization to be?</a:t>
            </a:r>
          </a:p>
          <a:p>
            <a:pPr marL="571500" indent="-51435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Actions: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Position your BICC </a:t>
            </a:r>
            <a:r>
              <a:rPr lang="en-US" dirty="0" smtClean="0"/>
              <a:t>according to responses to the above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0" y="1722120"/>
            <a:ext cx="5195076" cy="325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4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Why/When to Establish the BICC?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? </a:t>
            </a:r>
            <a:endParaRPr lang="en-US" dirty="0" smtClean="0"/>
          </a:p>
          <a:p>
            <a:pPr lvl="1"/>
            <a:r>
              <a:rPr lang="en-US" dirty="0" smtClean="0"/>
              <a:t>To get relatively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more value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projects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personnel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 technology investments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As soon as possible, but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right-size</a:t>
            </a:r>
            <a:r>
              <a:rPr lang="en-US" dirty="0" smtClean="0"/>
              <a:t> it</a:t>
            </a:r>
            <a:endParaRPr lang="en-US" dirty="0" smtClean="0"/>
          </a:p>
          <a:p>
            <a:pPr lvl="1"/>
            <a:r>
              <a:rPr lang="en-US" dirty="0" smtClean="0"/>
              <a:t>When there is a large investment in BA</a:t>
            </a:r>
          </a:p>
          <a:p>
            <a:pPr lvl="1"/>
            <a:r>
              <a:rPr lang="en-US" dirty="0" smtClean="0"/>
              <a:t>When there is a significant change in strategy and/or operations with respect to use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BICC Functions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1" y="1600201"/>
            <a:ext cx="3431540" cy="4251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BICC is</a:t>
            </a:r>
            <a:r>
              <a:rPr lang="en-US" sz="2400" dirty="0" smtClean="0"/>
              <a:t> </a:t>
            </a:r>
            <a:r>
              <a:rPr lang="en-US" sz="2400" dirty="0"/>
              <a:t>the owner and developer </a:t>
            </a:r>
            <a:r>
              <a:rPr lang="en-US" sz="2400" dirty="0" smtClean="0"/>
              <a:t>of </a:t>
            </a:r>
            <a:r>
              <a:rPr lang="en-US" sz="2400" dirty="0"/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nformation Wheels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the organization</a:t>
            </a:r>
          </a:p>
          <a:p>
            <a:pPr lvl="1"/>
            <a:r>
              <a:rPr lang="en-US" sz="2000" dirty="0" smtClean="0"/>
              <a:t>Concept: </a:t>
            </a:r>
            <a:r>
              <a:rPr lang="en-US" sz="2000" dirty="0" smtClean="0"/>
              <a:t>There is an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Information Wheel per process</a:t>
            </a:r>
          </a:p>
          <a:p>
            <a:pPr lvl="2"/>
            <a:r>
              <a:rPr lang="en-US" sz="1800" dirty="0" smtClean="0"/>
              <a:t>BICC manages synergies between Information Wheels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5211" y="1600201"/>
            <a:ext cx="5027297" cy="327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4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Lecture: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the BICC?</a:t>
            </a:r>
          </a:p>
          <a:p>
            <a:pPr lvl="1"/>
            <a:r>
              <a:rPr lang="en-US" dirty="0" smtClean="0"/>
              <a:t>BICC Functions</a:t>
            </a:r>
          </a:p>
          <a:p>
            <a:pPr lvl="1"/>
            <a:r>
              <a:rPr lang="en-US" dirty="0" smtClean="0"/>
              <a:t>BICC Competencies</a:t>
            </a:r>
          </a:p>
          <a:p>
            <a:pPr lvl="1"/>
            <a:r>
              <a:rPr lang="en-US" dirty="0" smtClean="0"/>
              <a:t>BICC Structure </a:t>
            </a:r>
          </a:p>
          <a:p>
            <a:pPr lvl="1"/>
            <a:r>
              <a:rPr lang="en-US" dirty="0" smtClean="0"/>
              <a:t>BICC Position in the Organization</a:t>
            </a:r>
          </a:p>
          <a:p>
            <a:pPr lvl="1"/>
            <a:r>
              <a:rPr lang="en-US" dirty="0" smtClean="0"/>
              <a:t>Why/When to Establish a BICC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BICC Competencies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4298"/>
            <a:ext cx="388951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How would an organization use this framework?</a:t>
            </a:r>
          </a:p>
          <a:p>
            <a:pPr lvl="2"/>
            <a:r>
              <a:rPr lang="en-US" dirty="0" smtClean="0"/>
              <a:t>Organization should: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baseline itself across these competencies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Periodically review improvements or degradations</a:t>
            </a: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6713" y="2237470"/>
            <a:ext cx="4717776" cy="3068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Three </a:t>
            </a:r>
            <a:r>
              <a:rPr lang="en-US" dirty="0" smtClean="0"/>
              <a:t>Pillars of 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813924" y="2685066"/>
            <a:ext cx="851990" cy="313520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 Management Competency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803676" y="2686570"/>
            <a:ext cx="851990" cy="313520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 Competency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789575" y="2686570"/>
            <a:ext cx="851990" cy="313520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Culture/Leadership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592489" y="1656520"/>
            <a:ext cx="5274364" cy="914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 Program/Competency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68278" y="1855304"/>
            <a:ext cx="2491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 Maturity Level</a:t>
            </a:r>
            <a:r>
              <a:rPr lang="en-US" dirty="0" smtClean="0"/>
              <a:t> is a function of the organization’s maturity levels for each of the three pillars: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Information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Culture/Leadership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Motivation: Factors Impeding the Success of BA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 The </a:t>
            </a:r>
            <a:r>
              <a:rPr lang="en-US" dirty="0"/>
              <a:t>most </a:t>
            </a:r>
            <a:r>
              <a:rPr lang="en-US" dirty="0" smtClean="0"/>
              <a:t>significant </a:t>
            </a:r>
            <a:r>
              <a:rPr lang="en-US" dirty="0"/>
              <a:t>factors </a:t>
            </a:r>
            <a:r>
              <a:rPr lang="en-US" dirty="0" smtClean="0"/>
              <a:t>impeding the successful </a:t>
            </a:r>
            <a:r>
              <a:rPr lang="en-US" dirty="0"/>
              <a:t>creation and execution of BA </a:t>
            </a:r>
            <a:r>
              <a:rPr lang="en-US" dirty="0" smtClean="0"/>
              <a:t>are related to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Three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illars of BA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Lack of either or both of the following competencies:</a:t>
            </a:r>
          </a:p>
          <a:p>
            <a:pPr lvl="2"/>
            <a:r>
              <a:rPr lang="en-US" dirty="0" smtClean="0"/>
              <a:t>Information Management</a:t>
            </a:r>
          </a:p>
          <a:p>
            <a:pPr lvl="2"/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Inappropriate organizational structure given: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BA needs of the organization </a:t>
            </a:r>
            <a:r>
              <a:rPr lang="en-US" dirty="0" smtClean="0"/>
              <a:t>(</a:t>
            </a:r>
            <a:r>
              <a:rPr lang="en-US" dirty="0" smtClean="0"/>
              <a:t>e.g.</a:t>
            </a:r>
            <a:r>
              <a:rPr lang="en-US" dirty="0" smtClean="0"/>
              <a:t> </a:t>
            </a:r>
            <a:r>
              <a:rPr lang="en-US" dirty="0" smtClean="0"/>
              <a:t>strategic vs. operational)</a:t>
            </a:r>
          </a:p>
          <a:p>
            <a:pPr lvl="2"/>
            <a:r>
              <a:rPr lang="en-US" dirty="0" smtClean="0"/>
              <a:t>The depth and breadth of data-driven decision-making within the organizational </a:t>
            </a:r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Motivation: “Big </a:t>
            </a:r>
            <a:r>
              <a:rPr lang="en-US" altLang="ja-JP" dirty="0"/>
              <a:t>Data, Analytics and the Path From Insights to </a:t>
            </a:r>
            <a:r>
              <a:rPr lang="en-US" altLang="ja-JP" dirty="0" smtClean="0"/>
              <a:t>Value”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Findings*:</a:t>
            </a:r>
          </a:p>
          <a:p>
            <a:pPr lvl="1"/>
            <a:r>
              <a:rPr lang="en-US" dirty="0" smtClean="0"/>
              <a:t>Top-performing organizations are twice a likely to apply analytics to activities</a:t>
            </a:r>
          </a:p>
          <a:p>
            <a:pPr lvl="1"/>
            <a:r>
              <a:rPr lang="en-US" b="1" dirty="0" smtClean="0"/>
              <a:t>The biggest challenges in adopting analytics are managerial and cultural</a:t>
            </a:r>
          </a:p>
          <a:p>
            <a:pPr lvl="1"/>
            <a:r>
              <a:rPr lang="en-US" dirty="0" smtClean="0"/>
              <a:t>Visualizing data differently will become increasingly valuable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377076"/>
            <a:ext cx="8077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700" dirty="0" smtClean="0"/>
              <a:t>* Source: </a:t>
            </a:r>
            <a:r>
              <a:rPr lang="en-US" sz="1700" dirty="0" err="1" smtClean="0"/>
              <a:t>LaValle</a:t>
            </a:r>
            <a:r>
              <a:rPr lang="en-US" sz="1700" dirty="0" smtClean="0"/>
              <a:t> et al, </a:t>
            </a:r>
            <a:r>
              <a:rPr lang="ja-JP" altLang="en-US" sz="1700" dirty="0" smtClean="0"/>
              <a:t>“</a:t>
            </a:r>
            <a:r>
              <a:rPr lang="en-US" altLang="ja-JP" sz="1700" dirty="0" smtClean="0"/>
              <a:t>Big Data, Analytics and the Path From Insights to Value</a:t>
            </a:r>
            <a:r>
              <a:rPr lang="ja-JP" altLang="en-US" sz="1700" dirty="0" smtClean="0"/>
              <a:t>”</a:t>
            </a:r>
            <a:r>
              <a:rPr lang="en-US" sz="1700" dirty="0" smtClean="0"/>
              <a:t> MIT Sloan Management Review (2011)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Business Intelligence Competency Center (BICC)?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BICC</a:t>
            </a:r>
            <a:r>
              <a:rPr lang="en-US" dirty="0" smtClean="0"/>
              <a:t> is a </a:t>
            </a:r>
            <a:r>
              <a:rPr lang="en-US" dirty="0"/>
              <a:t>business unit </a:t>
            </a:r>
            <a:r>
              <a:rPr lang="en-US" dirty="0" smtClean="0"/>
              <a:t>responsible for the </a:t>
            </a:r>
            <a:r>
              <a:rPr lang="en-US" dirty="0" smtClean="0"/>
              <a:t>analytical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analysis competency pillar</a:t>
            </a:r>
            <a:r>
              <a:rPr lang="en-US" dirty="0" smtClean="0"/>
              <a:t>), business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culture/leadership pillar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dirty="0" smtClean="0"/>
              <a:t>IT 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information management pillar</a:t>
            </a:r>
            <a:r>
              <a:rPr lang="en-US" dirty="0" smtClean="0"/>
              <a:t>) </a:t>
            </a:r>
            <a:r>
              <a:rPr lang="en-US" dirty="0" smtClean="0"/>
              <a:t>competencies that are required for the success of 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BA look like without a BICC?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Discussion</a:t>
            </a:r>
            <a:r>
              <a:rPr lang="en-US" dirty="0" smtClean="0"/>
              <a:t>: Which pillar(s) need to be addressed in each scenario?</a:t>
            </a:r>
            <a:endParaRPr lang="en-US" dirty="0" smtClean="0"/>
          </a:p>
          <a:p>
            <a:pPr lvl="1"/>
            <a:r>
              <a:rPr lang="en-US" dirty="0" smtClean="0"/>
              <a:t>Scenario </a:t>
            </a:r>
            <a:r>
              <a:rPr lang="en-US" dirty="0" smtClean="0"/>
              <a:t>1:</a:t>
            </a:r>
          </a:p>
          <a:p>
            <a:pPr lvl="2"/>
            <a:r>
              <a:rPr lang="en-US" dirty="0" smtClean="0"/>
              <a:t>There is an IT/Database “go-to” person for data requests</a:t>
            </a:r>
          </a:p>
          <a:p>
            <a:pPr lvl="2"/>
            <a:r>
              <a:rPr lang="en-US" dirty="0" smtClean="0"/>
              <a:t>Variability in how much/what </a:t>
            </a:r>
            <a:r>
              <a:rPr lang="en-US" dirty="0" smtClean="0"/>
              <a:t>data is available/accessible</a:t>
            </a:r>
          </a:p>
          <a:p>
            <a:pPr lvl="3"/>
            <a:r>
              <a:rPr lang="en-US" dirty="0" smtClean="0"/>
              <a:t>If not available, </a:t>
            </a:r>
            <a:r>
              <a:rPr lang="en-US" dirty="0" smtClean="0"/>
              <a:t>data not used </a:t>
            </a:r>
            <a:r>
              <a:rPr lang="en-US" dirty="0" smtClean="0"/>
              <a:t>in decision-making process</a:t>
            </a:r>
          </a:p>
          <a:p>
            <a:pPr lvl="2"/>
            <a:r>
              <a:rPr lang="en-US" dirty="0" smtClean="0"/>
              <a:t>Generally </a:t>
            </a:r>
            <a:r>
              <a:rPr lang="en-US" dirty="0" smtClean="0"/>
              <a:t>reactive to analytical requests</a:t>
            </a:r>
            <a:endParaRPr lang="en-US" dirty="0" smtClean="0"/>
          </a:p>
          <a:p>
            <a:pPr lvl="1"/>
            <a:r>
              <a:rPr lang="en-US" dirty="0" smtClean="0"/>
              <a:t>Scenario </a:t>
            </a:r>
            <a:r>
              <a:rPr lang="en-US" dirty="0" smtClean="0"/>
              <a:t>2:</a:t>
            </a:r>
          </a:p>
          <a:p>
            <a:pPr lvl="2"/>
            <a:r>
              <a:rPr lang="en-US" dirty="0" smtClean="0"/>
              <a:t>Similar to Scenario 1 as well as the following: </a:t>
            </a:r>
          </a:p>
          <a:p>
            <a:pPr lvl="3"/>
            <a:r>
              <a:rPr lang="en-US" dirty="0" smtClean="0"/>
              <a:t>Someone who has been there for a long time acts as the subject matter expert (SME):</a:t>
            </a:r>
          </a:p>
          <a:p>
            <a:pPr lvl="4"/>
            <a:r>
              <a:rPr lang="en-US" dirty="0" smtClean="0"/>
              <a:t>SME knows the organization well</a:t>
            </a:r>
          </a:p>
          <a:p>
            <a:pPr lvl="4"/>
            <a:r>
              <a:rPr lang="en-US" dirty="0" smtClean="0"/>
              <a:t>May not use analytics, rather, the SME’s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BA look like without a BICC?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Discussion (cont’d</a:t>
            </a:r>
            <a:r>
              <a:rPr lang="en-US" dirty="0"/>
              <a:t>): Which pillar(s) need to be addressed in each scenario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Scenario </a:t>
            </a:r>
            <a:r>
              <a:rPr lang="en-US" dirty="0" smtClean="0"/>
              <a:t>3:</a:t>
            </a:r>
          </a:p>
          <a:p>
            <a:pPr lvl="2"/>
            <a:r>
              <a:rPr lang="en-US" dirty="0" smtClean="0"/>
              <a:t>Organization is moving toward better, centralized, integrated data from </a:t>
            </a:r>
            <a:r>
              <a:rPr lang="en-US" dirty="0" err="1" smtClean="0"/>
              <a:t>siloed</a:t>
            </a:r>
            <a:r>
              <a:rPr lang="en-US" dirty="0" smtClean="0"/>
              <a:t>, data islands</a:t>
            </a:r>
            <a:endParaRPr lang="en-US" dirty="0" smtClean="0"/>
          </a:p>
          <a:p>
            <a:pPr lvl="3"/>
            <a:r>
              <a:rPr lang="en-US" dirty="0" smtClean="0"/>
              <a:t>E.g. of common </a:t>
            </a:r>
            <a:r>
              <a:rPr lang="en-US" dirty="0" smtClean="0"/>
              <a:t>problem: Two employees from the same department (e.g. Finance) may have data </a:t>
            </a:r>
            <a:r>
              <a:rPr lang="en-US" dirty="0" smtClean="0"/>
              <a:t>supporting the same </a:t>
            </a:r>
            <a:r>
              <a:rPr lang="en-US" dirty="0" smtClean="0"/>
              <a:t>decision that is unexpectedly different</a:t>
            </a:r>
          </a:p>
          <a:p>
            <a:pPr lvl="4"/>
            <a:r>
              <a:rPr lang="en-US" dirty="0" smtClean="0"/>
              <a:t>Likely </a:t>
            </a:r>
            <a:r>
              <a:rPr lang="en-US" dirty="0" smtClean="0"/>
              <a:t>causes: </a:t>
            </a:r>
          </a:p>
          <a:p>
            <a:pPr lvl="5"/>
            <a:r>
              <a:rPr lang="en-US" dirty="0" smtClean="0"/>
              <a:t>Data was pulled from </a:t>
            </a:r>
            <a:r>
              <a:rPr lang="en-US" dirty="0" smtClean="0"/>
              <a:t>separate </a:t>
            </a:r>
            <a:r>
              <a:rPr lang="en-US" dirty="0" smtClean="0"/>
              <a:t>sources</a:t>
            </a:r>
          </a:p>
          <a:p>
            <a:pPr lvl="5"/>
            <a:r>
              <a:rPr lang="en-US" dirty="0" smtClean="0"/>
              <a:t>Data was pulle</a:t>
            </a:r>
            <a:r>
              <a:rPr lang="en-US" dirty="0" smtClean="0"/>
              <a:t>d from the same source with different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BA look like without a BICC?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(cont’d</a:t>
            </a:r>
            <a:r>
              <a:rPr lang="en-US" dirty="0"/>
              <a:t>): Which pillar(s) need to be addressed in each scenario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Scenario </a:t>
            </a:r>
            <a:r>
              <a:rPr lang="en-US" dirty="0"/>
              <a:t>n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(What is your organization’s scenario?)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8800</TotalTime>
  <Words>1091</Words>
  <Application>Microsoft Office PowerPoint</Application>
  <PresentationFormat>On-screen Show (4:3)</PresentationFormat>
  <Paragraphs>142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Office Theme</vt:lpstr>
      <vt:lpstr>Lecture 9: BA and the Business Intelligence Competency Center (BICC)</vt:lpstr>
      <vt:lpstr>Lecture Outline</vt:lpstr>
      <vt:lpstr>Recall: Three Pillars of BA</vt:lpstr>
      <vt:lpstr>Motivation: Factors Impeding the Success of BA</vt:lpstr>
      <vt:lpstr>Motivation: “Big Data, Analytics and the Path From Insights to Value”</vt:lpstr>
      <vt:lpstr>What is the Business Intelligence Competency Center (BICC)?</vt:lpstr>
      <vt:lpstr>What does BA look like without a BICC?</vt:lpstr>
      <vt:lpstr>What does BA look like without a BICC? (cont’d)</vt:lpstr>
      <vt:lpstr>What does BA look like without a BICC? (cont’d)</vt:lpstr>
      <vt:lpstr>BICC Functions</vt:lpstr>
      <vt:lpstr>BICC Functions (cont’d)</vt:lpstr>
      <vt:lpstr>BICC Structure: Centralized vs. Decentralized</vt:lpstr>
      <vt:lpstr>BICC Structure: Centralized vs. Decentralized (cont’d)</vt:lpstr>
      <vt:lpstr>BICC Structure: Centralized vs. Decentralized (cont’d)</vt:lpstr>
      <vt:lpstr>Don’t do it!: Analysts Reporting to IT Department</vt:lpstr>
      <vt:lpstr>How to Position BICC in Organization</vt:lpstr>
      <vt:lpstr>Why/When to Establish the BICC?</vt:lpstr>
      <vt:lpstr>Appendix</vt:lpstr>
      <vt:lpstr>BICC Functions (cont’d)</vt:lpstr>
      <vt:lpstr>BICC Competencies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mboyle</cp:lastModifiedBy>
  <cp:revision>378</cp:revision>
  <dcterms:created xsi:type="dcterms:W3CDTF">2010-09-20T17:57:11Z</dcterms:created>
  <dcterms:modified xsi:type="dcterms:W3CDTF">2014-10-14T18:48:29Z</dcterms:modified>
</cp:coreProperties>
</file>