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1" r:id="rId2"/>
    <p:sldId id="324" r:id="rId3"/>
    <p:sldId id="349" r:id="rId4"/>
    <p:sldId id="350" r:id="rId5"/>
    <p:sldId id="352" r:id="rId6"/>
    <p:sldId id="351" r:id="rId7"/>
    <p:sldId id="353" r:id="rId8"/>
    <p:sldId id="354" r:id="rId9"/>
    <p:sldId id="355" r:id="rId10"/>
    <p:sldId id="356" r:id="rId11"/>
    <p:sldId id="338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37" r:id="rId21"/>
    <p:sldId id="313" r:id="rId22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98046" autoAdjust="0"/>
  </p:normalViewPr>
  <p:slideViewPr>
    <p:cSldViewPr snapToGrid="0">
      <p:cViewPr varScale="1">
        <p:scale>
          <a:sx n="89" d="100"/>
          <a:sy n="89" d="100"/>
        </p:scale>
        <p:origin x="-14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6481: </a:t>
            </a:r>
            <a:r>
              <a:rPr lang="en-US" smtClean="0"/>
              <a:t>Exam 2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DejaVu Sans"/>
              </a:rPr>
              <a:t>BA at the Data Warehouse </a:t>
            </a:r>
            <a:r>
              <a:rPr lang="en-US" dirty="0" smtClean="0">
                <a:ea typeface="DejaVu Sans"/>
              </a:rPr>
              <a:t>Level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Be familiar the main areas of the DW Architecture: 1) source systems; 2) data staging area; 3) data warehouse; end user data </a:t>
            </a:r>
            <a:r>
              <a:rPr lang="en-US" dirty="0" smtClean="0"/>
              <a:t>analysis (see next slide)</a:t>
            </a:r>
            <a:endParaRPr lang="en-US" dirty="0"/>
          </a:p>
          <a:p>
            <a:pPr lvl="1"/>
            <a:r>
              <a:rPr lang="en-US" dirty="0"/>
              <a:t>Be familiar with the "Challenges with Traditional DW".  Specifically, "Traditional DW" technologies don't handle new data types: 1) fast enough; 2) cost-effectively enough.</a:t>
            </a:r>
          </a:p>
          <a:p>
            <a:pPr lvl="1"/>
            <a:r>
              <a:rPr lang="en-US" dirty="0"/>
              <a:t>Be familiar with some of the "new data types" that we're processing effectively with </a:t>
            </a:r>
            <a:r>
              <a:rPr lang="en-US" dirty="0" err="1"/>
              <a:t>hadoop</a:t>
            </a:r>
            <a:r>
              <a:rPr lang="en-US" dirty="0"/>
              <a:t> in the Big Data era (e.g. unstructured data, Links/networks, Images, Videos, Sensor data, Social streams)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DejaVu Sans"/>
              </a:rPr>
              <a:t>BA at the Data Warehouse Level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ustomShape 2"/>
          <p:cNvSpPr/>
          <p:nvPr/>
        </p:nvSpPr>
        <p:spPr>
          <a:xfrm>
            <a:off x="2352960" y="2528280"/>
            <a:ext cx="2356560" cy="264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/>
          <p:cNvSpPr/>
          <p:nvPr/>
        </p:nvSpPr>
        <p:spPr>
          <a:xfrm>
            <a:off x="5365440" y="2993040"/>
            <a:ext cx="1374120" cy="264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2364120" y="2462040"/>
            <a:ext cx="2225520" cy="32515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dist="107763" dir="189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2418480" y="2661120"/>
            <a:ext cx="1963440" cy="3553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宋体"/>
              </a:rPr>
              <a:t>Transform: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宋体"/>
              </a:rPr>
              <a:t>Clean; Combine; Remove duplicates; Transform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6"/>
          <p:cNvSpPr/>
          <p:nvPr/>
        </p:nvSpPr>
        <p:spPr>
          <a:xfrm>
            <a:off x="2549520" y="1731600"/>
            <a:ext cx="1898280" cy="33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CC0000"/>
                </a:solidFill>
                <a:latin typeface="Calibri"/>
                <a:ea typeface="宋体"/>
              </a:rPr>
              <a:t>Data Staging Area</a:t>
            </a:r>
            <a:endParaRPr/>
          </a:p>
        </p:txBody>
      </p:sp>
      <p:sp>
        <p:nvSpPr>
          <p:cNvPr id="10" name="CustomShape 7"/>
          <p:cNvSpPr/>
          <p:nvPr/>
        </p:nvSpPr>
        <p:spPr>
          <a:xfrm>
            <a:off x="1784160" y="3026160"/>
            <a:ext cx="502200" cy="330840"/>
          </a:xfrm>
          <a:prstGeom prst="rightArrow">
            <a:avLst>
              <a:gd name="adj1" fmla="val 50000"/>
              <a:gd name="adj2" fmla="val 4000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Extract</a:t>
            </a:r>
            <a:endParaRPr/>
          </a:p>
        </p:txBody>
      </p:sp>
      <p:sp>
        <p:nvSpPr>
          <p:cNvPr id="11" name="CustomShape 8"/>
          <p:cNvSpPr/>
          <p:nvPr/>
        </p:nvSpPr>
        <p:spPr>
          <a:xfrm>
            <a:off x="7536240" y="4718880"/>
            <a:ext cx="1037160" cy="13237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dist="107763" dir="189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9"/>
          <p:cNvSpPr/>
          <p:nvPr/>
        </p:nvSpPr>
        <p:spPr>
          <a:xfrm>
            <a:off x="7526880" y="2196360"/>
            <a:ext cx="915840" cy="729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dist="107763" dir="189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  <a:ea typeface="宋体"/>
              </a:rPr>
              <a:t>Ad Hoc Query Tools</a:t>
            </a:r>
            <a:endParaRPr/>
          </a:p>
        </p:txBody>
      </p:sp>
      <p:sp>
        <p:nvSpPr>
          <p:cNvPr id="13" name="CustomShape 10"/>
          <p:cNvSpPr/>
          <p:nvPr/>
        </p:nvSpPr>
        <p:spPr>
          <a:xfrm>
            <a:off x="7526880" y="3125520"/>
            <a:ext cx="915840" cy="5151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dist="107763" dir="189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  <a:ea typeface="宋体"/>
              </a:rPr>
              <a:t>Report Writers</a:t>
            </a:r>
            <a:endParaRPr/>
          </a:p>
        </p:txBody>
      </p:sp>
      <p:sp>
        <p:nvSpPr>
          <p:cNvPr id="14" name="CustomShape 11"/>
          <p:cNvSpPr/>
          <p:nvPr/>
        </p:nvSpPr>
        <p:spPr>
          <a:xfrm>
            <a:off x="7536240" y="3922200"/>
            <a:ext cx="981360" cy="4546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dist="107763" dir="189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>
                <a:solidFill>
                  <a:srgbClr val="000000"/>
                </a:solidFill>
                <a:latin typeface="Calibri"/>
                <a:ea typeface="宋体"/>
              </a:rPr>
              <a:t>End User Applications</a:t>
            </a:r>
            <a:endParaRPr/>
          </a:p>
        </p:txBody>
      </p:sp>
      <p:sp>
        <p:nvSpPr>
          <p:cNvPr id="15" name="CustomShape 12"/>
          <p:cNvSpPr/>
          <p:nvPr/>
        </p:nvSpPr>
        <p:spPr>
          <a:xfrm>
            <a:off x="7536240" y="4785120"/>
            <a:ext cx="1112400" cy="1154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  <a:ea typeface="宋体"/>
              </a:rPr>
              <a:t>Models: </a:t>
            </a:r>
            <a:r>
              <a:rPr lang="en-US" sz="1400" strike="noStrike">
                <a:solidFill>
                  <a:srgbClr val="000000"/>
                </a:solidFill>
                <a:latin typeface="Calibri"/>
                <a:ea typeface="宋体"/>
              </a:rPr>
              <a:t>forecasting; optimizing; data mining; etc.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7209000" y="1599120"/>
            <a:ext cx="1439640" cy="57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CC0000"/>
                </a:solidFill>
                <a:latin typeface="Calibri"/>
                <a:ea typeface="宋体"/>
              </a:rPr>
              <a:t>End User Data Analysis</a:t>
            </a:r>
            <a:endParaRPr/>
          </a:p>
        </p:txBody>
      </p:sp>
      <p:sp>
        <p:nvSpPr>
          <p:cNvPr id="17" name="CustomShape 14"/>
          <p:cNvSpPr/>
          <p:nvPr/>
        </p:nvSpPr>
        <p:spPr>
          <a:xfrm>
            <a:off x="7143480" y="2255760"/>
            <a:ext cx="391680" cy="330840"/>
          </a:xfrm>
          <a:prstGeom prst="rightArrow">
            <a:avLst>
              <a:gd name="adj1" fmla="val 50000"/>
              <a:gd name="adj2" fmla="val 3000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Feed</a:t>
            </a:r>
            <a:endParaRPr/>
          </a:p>
        </p:txBody>
      </p:sp>
      <p:sp>
        <p:nvSpPr>
          <p:cNvPr id="18" name="CustomShape 15"/>
          <p:cNvSpPr/>
          <p:nvPr/>
        </p:nvSpPr>
        <p:spPr>
          <a:xfrm>
            <a:off x="7143480" y="3981600"/>
            <a:ext cx="391680" cy="330840"/>
          </a:xfrm>
          <a:prstGeom prst="rightArrow">
            <a:avLst>
              <a:gd name="adj1" fmla="val 50000"/>
              <a:gd name="adj2" fmla="val 3000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Feed</a:t>
            </a:r>
            <a:endParaRPr/>
          </a:p>
        </p:txBody>
      </p:sp>
      <p:sp>
        <p:nvSpPr>
          <p:cNvPr id="19" name="CustomShape 16"/>
          <p:cNvSpPr/>
          <p:nvPr/>
        </p:nvSpPr>
        <p:spPr>
          <a:xfrm>
            <a:off x="7143480" y="3185280"/>
            <a:ext cx="391680" cy="330840"/>
          </a:xfrm>
          <a:prstGeom prst="rightArrow">
            <a:avLst>
              <a:gd name="adj1" fmla="val 50000"/>
              <a:gd name="adj2" fmla="val 3000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Feed</a:t>
            </a:r>
            <a:endParaRPr/>
          </a:p>
        </p:txBody>
      </p:sp>
      <p:sp>
        <p:nvSpPr>
          <p:cNvPr id="20" name="CustomShape 17"/>
          <p:cNvSpPr/>
          <p:nvPr/>
        </p:nvSpPr>
        <p:spPr>
          <a:xfrm>
            <a:off x="7143480" y="5581800"/>
            <a:ext cx="391680" cy="330840"/>
          </a:xfrm>
          <a:prstGeom prst="rightArrow">
            <a:avLst>
              <a:gd name="adj1" fmla="val 50000"/>
              <a:gd name="adj2" fmla="val 3000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Feed</a:t>
            </a:r>
            <a:endParaRPr/>
          </a:p>
        </p:txBody>
      </p:sp>
      <p:sp>
        <p:nvSpPr>
          <p:cNvPr id="21" name="CustomShape 18"/>
          <p:cNvSpPr/>
          <p:nvPr/>
        </p:nvSpPr>
        <p:spPr>
          <a:xfrm>
            <a:off x="4710600" y="3192120"/>
            <a:ext cx="588240" cy="1724760"/>
          </a:xfrm>
          <a:prstGeom prst="rightArrow">
            <a:avLst>
              <a:gd name="adj1" fmla="val 50000"/>
              <a:gd name="adj2" fmla="val 2500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Load</a:t>
            </a:r>
            <a:endParaRPr/>
          </a:p>
        </p:txBody>
      </p:sp>
      <p:sp>
        <p:nvSpPr>
          <p:cNvPr id="22" name="CustomShape 19"/>
          <p:cNvSpPr/>
          <p:nvPr/>
        </p:nvSpPr>
        <p:spPr>
          <a:xfrm>
            <a:off x="5309640" y="4632840"/>
            <a:ext cx="1636200" cy="3020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dist="107763" dir="189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  <a:ea typeface="宋体"/>
              </a:rPr>
              <a:t>Data Mart #2</a:t>
            </a:r>
            <a:endParaRPr/>
          </a:p>
        </p:txBody>
      </p:sp>
      <p:sp>
        <p:nvSpPr>
          <p:cNvPr id="23" name="CustomShape 20"/>
          <p:cNvSpPr/>
          <p:nvPr/>
        </p:nvSpPr>
        <p:spPr>
          <a:xfrm>
            <a:off x="6161040" y="3948480"/>
            <a:ext cx="981360" cy="63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宋体"/>
              </a:rPr>
              <a:t>Conformed dimensions and facts</a:t>
            </a:r>
            <a:endParaRPr/>
          </a:p>
        </p:txBody>
      </p:sp>
      <p:sp>
        <p:nvSpPr>
          <p:cNvPr id="24" name="CustomShape 21"/>
          <p:cNvSpPr/>
          <p:nvPr/>
        </p:nvSpPr>
        <p:spPr>
          <a:xfrm>
            <a:off x="5309640" y="2044440"/>
            <a:ext cx="1701720" cy="17247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dist="107763" dir="189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2"/>
          <p:cNvSpPr/>
          <p:nvPr/>
        </p:nvSpPr>
        <p:spPr>
          <a:xfrm>
            <a:off x="5375160" y="2322360"/>
            <a:ext cx="1570680" cy="11545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  <a:ea typeface="宋体"/>
              </a:rPr>
              <a:t>Data Mart #1: based on a single business process or operated by a single department</a:t>
            </a:r>
            <a:endParaRPr/>
          </a:p>
        </p:txBody>
      </p:sp>
      <p:sp>
        <p:nvSpPr>
          <p:cNvPr id="26" name="CustomShape 23"/>
          <p:cNvSpPr/>
          <p:nvPr/>
        </p:nvSpPr>
        <p:spPr>
          <a:xfrm>
            <a:off x="5309640" y="5761440"/>
            <a:ext cx="1636200" cy="3020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dist="107763" dir="189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  <a:ea typeface="宋体"/>
              </a:rPr>
              <a:t>Data Mart #3</a:t>
            </a:r>
            <a:endParaRPr/>
          </a:p>
        </p:txBody>
      </p:sp>
      <p:sp>
        <p:nvSpPr>
          <p:cNvPr id="27" name="CustomShape 24"/>
          <p:cNvSpPr/>
          <p:nvPr/>
        </p:nvSpPr>
        <p:spPr>
          <a:xfrm>
            <a:off x="6161040" y="5086440"/>
            <a:ext cx="981360" cy="63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宋体"/>
              </a:rPr>
              <a:t>Conformed dimensions and facts</a:t>
            </a:r>
            <a:endParaRPr/>
          </a:p>
        </p:txBody>
      </p:sp>
      <p:sp>
        <p:nvSpPr>
          <p:cNvPr id="28" name="CustomShape 25"/>
          <p:cNvSpPr/>
          <p:nvPr/>
        </p:nvSpPr>
        <p:spPr>
          <a:xfrm>
            <a:off x="5219640" y="1591920"/>
            <a:ext cx="1625040" cy="57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600" b="1" strike="noStrike">
                <a:solidFill>
                  <a:srgbClr val="CC0000"/>
                </a:solidFill>
                <a:latin typeface="Calibri"/>
                <a:ea typeface="宋体"/>
              </a:rPr>
              <a:t>Data Warehouse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" name="CustomShape 26"/>
          <p:cNvSpPr/>
          <p:nvPr/>
        </p:nvSpPr>
        <p:spPr>
          <a:xfrm>
            <a:off x="5702400" y="3839760"/>
            <a:ext cx="326520" cy="596160"/>
          </a:xfrm>
          <a:prstGeom prst="up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" name="CustomShape 27"/>
          <p:cNvSpPr/>
          <p:nvPr/>
        </p:nvSpPr>
        <p:spPr>
          <a:xfrm>
            <a:off x="5702400" y="5034600"/>
            <a:ext cx="326520" cy="596160"/>
          </a:xfrm>
          <a:prstGeom prst="up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" name="CustomShape 28"/>
          <p:cNvSpPr/>
          <p:nvPr/>
        </p:nvSpPr>
        <p:spPr>
          <a:xfrm>
            <a:off x="819360" y="2815920"/>
            <a:ext cx="919800" cy="729000"/>
          </a:xfrm>
          <a:prstGeom prst="can">
            <a:avLst>
              <a:gd name="adj" fmla="val 13889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Calibri"/>
                <a:ea typeface="DejaVu Sans"/>
              </a:rPr>
              <a:t>Databases</a:t>
            </a:r>
            <a:endParaRPr/>
          </a:p>
        </p:txBody>
      </p:sp>
      <p:sp>
        <p:nvSpPr>
          <p:cNvPr id="32" name="CustomShape 29"/>
          <p:cNvSpPr/>
          <p:nvPr/>
        </p:nvSpPr>
        <p:spPr>
          <a:xfrm>
            <a:off x="790920" y="1658520"/>
            <a:ext cx="1308600" cy="81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>
                <a:solidFill>
                  <a:srgbClr val="CC0000"/>
                </a:solidFill>
                <a:latin typeface="Calibri"/>
                <a:ea typeface="宋体"/>
              </a:rPr>
              <a:t>Operational Source Systems</a:t>
            </a:r>
            <a:endParaRPr/>
          </a:p>
        </p:txBody>
      </p:sp>
      <p:sp>
        <p:nvSpPr>
          <p:cNvPr id="33" name="CustomShape 30"/>
          <p:cNvSpPr/>
          <p:nvPr/>
        </p:nvSpPr>
        <p:spPr>
          <a:xfrm>
            <a:off x="884160" y="4294080"/>
            <a:ext cx="794520" cy="722160"/>
          </a:xfrm>
          <a:prstGeom prst="flowChartDocumen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Calibri"/>
                <a:ea typeface="DejaVu Sans"/>
              </a:rPr>
              <a:t>Flat files</a:t>
            </a:r>
            <a:endParaRPr/>
          </a:p>
        </p:txBody>
      </p:sp>
      <p:sp>
        <p:nvSpPr>
          <p:cNvPr id="34" name="CustomShape 31"/>
          <p:cNvSpPr/>
          <p:nvPr/>
        </p:nvSpPr>
        <p:spPr>
          <a:xfrm>
            <a:off x="884160" y="5220000"/>
            <a:ext cx="794520" cy="722160"/>
          </a:xfrm>
          <a:prstGeom prst="flowChartDocumen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Calibri"/>
                <a:ea typeface="DejaVu Sans"/>
              </a:rPr>
              <a:t>Web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Calibri"/>
                <a:ea typeface="DejaVu Sans"/>
              </a:rPr>
              <a:t>services</a:t>
            </a:r>
            <a:endParaRPr/>
          </a:p>
        </p:txBody>
      </p:sp>
      <p:sp>
        <p:nvSpPr>
          <p:cNvPr id="35" name="CustomShape 32"/>
          <p:cNvSpPr/>
          <p:nvPr/>
        </p:nvSpPr>
        <p:spPr>
          <a:xfrm>
            <a:off x="1784160" y="4386960"/>
            <a:ext cx="502200" cy="330840"/>
          </a:xfrm>
          <a:prstGeom prst="rightArrow">
            <a:avLst>
              <a:gd name="adj1" fmla="val 50000"/>
              <a:gd name="adj2" fmla="val 4000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Extract</a:t>
            </a:r>
            <a:endParaRPr/>
          </a:p>
        </p:txBody>
      </p:sp>
      <p:sp>
        <p:nvSpPr>
          <p:cNvPr id="36" name="CustomShape 33"/>
          <p:cNvSpPr/>
          <p:nvPr/>
        </p:nvSpPr>
        <p:spPr>
          <a:xfrm>
            <a:off x="1769760" y="5294880"/>
            <a:ext cx="502200" cy="330840"/>
          </a:xfrm>
          <a:prstGeom prst="rightArrow">
            <a:avLst>
              <a:gd name="adj1" fmla="val 50000"/>
              <a:gd name="adj2" fmla="val 4000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Extract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3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at the Data Source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Understand the differences between “usability” and “availability” of data and examples of each</a:t>
            </a:r>
          </a:p>
          <a:p>
            <a:r>
              <a:rPr lang="en-US" dirty="0" smtClean="0"/>
              <a:t>Given an example, be able to distinguish between “internal” and “external” data sources</a:t>
            </a:r>
          </a:p>
          <a:p>
            <a:r>
              <a:rPr lang="en-US" dirty="0" smtClean="0"/>
              <a:t>Given an example, be able to distinguish between “actions” and “insights” from data, reporting and analysis</a:t>
            </a:r>
          </a:p>
          <a:p>
            <a:r>
              <a:rPr lang="en-US" dirty="0" smtClean="0"/>
              <a:t>Given a list of approaches on how to improve data quality, choose the best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5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at the Data Source Level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list of descriptions of data order them from most disaggregated to least disaggregated</a:t>
            </a:r>
          </a:p>
          <a:p>
            <a:r>
              <a:rPr lang="en-US" dirty="0" smtClean="0"/>
              <a:t>Understand which criteria should be used for prioritizing data sources</a:t>
            </a:r>
          </a:p>
          <a:p>
            <a:r>
              <a:rPr lang="en-US" dirty="0" smtClean="0"/>
              <a:t>Understand how investments in data quality have high impacts initially, but reach a point of diminishing returns</a:t>
            </a:r>
          </a:p>
          <a:p>
            <a:r>
              <a:rPr lang="en-US" dirty="0" smtClean="0"/>
              <a:t>Understand that there is a minimum level of data quality required to do effective reporting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the “BA Project Prioritization Decision </a:t>
            </a:r>
            <a:r>
              <a:rPr lang="en-US" dirty="0" smtClean="0"/>
              <a:t>Tree” be able to label some of its components that have been blanked out</a:t>
            </a:r>
            <a:endParaRPr lang="en-US" dirty="0"/>
          </a:p>
          <a:p>
            <a:r>
              <a:rPr lang="en-US" dirty="0" smtClean="0"/>
              <a:t>Using the SIPOC as a reference be able to identify where to find: a) 1-time costs; b) ongoing costs; c) benefits gained from better use of inputs; d) benefits gained from new value created</a:t>
            </a:r>
          </a:p>
          <a:p>
            <a:r>
              <a:rPr lang="en-US" dirty="0" smtClean="0"/>
              <a:t>Understand the components of the Qualitative (or “Descriptive”) Business Case</a:t>
            </a:r>
          </a:p>
          <a:p>
            <a:r>
              <a:rPr lang="en-US" dirty="0" smtClean="0"/>
              <a:t>Be familiar with the “</a:t>
            </a:r>
            <a:r>
              <a:rPr lang="en-US" dirty="0"/>
              <a:t>BA project managers most important quality </a:t>
            </a:r>
            <a:r>
              <a:rPr lang="en-US" dirty="0" smtClean="0"/>
              <a:t>categories”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BA project description and some business context, determine whether it should be a “top-down driven initiative” or “bottom-up driven initiative”</a:t>
            </a:r>
          </a:p>
          <a:p>
            <a:r>
              <a:rPr lang="en-US" dirty="0" smtClean="0"/>
              <a:t>Given a list of BA projects in a “BA Project Prioritization Framework”, choose which project is best to focus on first</a:t>
            </a:r>
          </a:p>
          <a:p>
            <a:r>
              <a:rPr lang="en-US" dirty="0" smtClean="0"/>
              <a:t>Be familiar with some of the key items from the “BA Project Retrospective Framework”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0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and the BICC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list of factors, choose those that are most significantly impeding the success of BA</a:t>
            </a:r>
          </a:p>
          <a:p>
            <a:r>
              <a:rPr lang="en-US" dirty="0" smtClean="0"/>
              <a:t>Given a list of descriptions, choose which one best describes the BICC</a:t>
            </a:r>
          </a:p>
          <a:p>
            <a:r>
              <a:rPr lang="en-US" dirty="0" smtClean="0"/>
              <a:t>Be able to identify BICC functions from a list</a:t>
            </a:r>
          </a:p>
          <a:p>
            <a:r>
              <a:rPr lang="en-US" dirty="0" smtClean="0"/>
              <a:t>Understand why having “Unified </a:t>
            </a:r>
            <a:r>
              <a:rPr lang="en-US" dirty="0"/>
              <a:t>efforts and voice from analysis competency across the </a:t>
            </a:r>
            <a:r>
              <a:rPr lang="en-US" dirty="0" smtClean="0"/>
              <a:t>organization” is important to the success of 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5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and the BICC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 where/how to position BICC based on the current needs of the business (e.g. Strategic Level vs. Operational Level)</a:t>
            </a:r>
          </a:p>
          <a:p>
            <a:r>
              <a:rPr lang="en-US" dirty="0" smtClean="0"/>
              <a:t>Be familiar with the timing and reasons for establishing a BICC</a:t>
            </a:r>
          </a:p>
          <a:p>
            <a:r>
              <a:rPr lang="en-US" dirty="0" smtClean="0"/>
              <a:t>From a list of BICC stakeholder choose which group(s) to </a:t>
            </a:r>
            <a:r>
              <a:rPr lang="en-US" dirty="0" smtClean="0"/>
              <a:t>engage </a:t>
            </a:r>
            <a:r>
              <a:rPr lang="en-US" dirty="0" smtClean="0"/>
              <a:t>to ensure: a) user-friendliness of systems; b) cost-effectiveness of systems; c) information-need-alignment of systems </a:t>
            </a:r>
          </a:p>
          <a:p>
            <a:pPr lvl="1"/>
            <a:r>
              <a:rPr lang="en-US" dirty="0"/>
              <a:t>Note: this answer isn’t written down on any slide. One’s understanding of the concept and judgment will allow them to answer correctly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1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Technology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Given a list of BA technologies, map them to BA technology areas (E.g. CRM would map to “Source Systems”)</a:t>
            </a:r>
          </a:p>
          <a:p>
            <a:r>
              <a:rPr lang="en-US" dirty="0"/>
              <a:t>Given a list of BA technologies, map them to BA technology </a:t>
            </a:r>
            <a:r>
              <a:rPr lang="en-US" dirty="0" smtClean="0"/>
              <a:t>type </a:t>
            </a:r>
            <a:r>
              <a:rPr lang="en-US" dirty="0"/>
              <a:t>(E.g. </a:t>
            </a:r>
            <a:r>
              <a:rPr lang="en-US" dirty="0" smtClean="0"/>
              <a:t>Amazon S3 </a:t>
            </a:r>
            <a:r>
              <a:rPr lang="en-US" dirty="0"/>
              <a:t>would map to </a:t>
            </a:r>
            <a:r>
              <a:rPr lang="en-US" dirty="0" smtClean="0"/>
              <a:t>“Storage”)</a:t>
            </a:r>
          </a:p>
          <a:p>
            <a:r>
              <a:rPr lang="en-US" dirty="0" smtClean="0"/>
              <a:t>Be familiar with the executive summary points from the Wisdom of Crowd study</a:t>
            </a:r>
          </a:p>
          <a:p>
            <a:pPr lvl="1"/>
            <a:r>
              <a:rPr lang="en-US" dirty="0" smtClean="0"/>
              <a:t>Note: The questions related to this will not be detailed.  Rather, they will cover the general concepts.  E.g. “</a:t>
            </a:r>
            <a:r>
              <a:rPr lang="en-US" dirty="0"/>
              <a:t>less than 10% of users with access to BI </a:t>
            </a:r>
            <a:r>
              <a:rPr lang="en-US" dirty="0" smtClean="0"/>
              <a:t>today” might have a true/false question asking whether or not the majority of users in organizations have access to BI</a:t>
            </a:r>
          </a:p>
          <a:p>
            <a:r>
              <a:rPr lang="en-US" dirty="0" smtClean="0"/>
              <a:t>Be familiar with the “Vendor Analysis Rating Criteria Categories”</a:t>
            </a:r>
          </a:p>
          <a:p>
            <a:pPr lvl="1"/>
            <a:r>
              <a:rPr lang="en-US" dirty="0" smtClean="0"/>
              <a:t>Given a criteria fill in the blank with the category (e.g. given “scalability” the answer would be “quality and usefulness of product”)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Technologies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Which are the two core component of Hadoop?</a:t>
            </a:r>
          </a:p>
          <a:p>
            <a:r>
              <a:rPr lang="en-US" dirty="0" smtClean="0"/>
              <a:t>Which types of nodes are there in HDFS?</a:t>
            </a:r>
          </a:p>
          <a:p>
            <a:pPr lvl="1"/>
            <a:r>
              <a:rPr lang="en-US" dirty="0" smtClean="0"/>
              <a:t>What is the purpose for each type of node?</a:t>
            </a:r>
          </a:p>
          <a:p>
            <a:r>
              <a:rPr lang="en-US" dirty="0" smtClean="0"/>
              <a:t>What three benefits does one get from storing data on a (HDFS) cluster?</a:t>
            </a:r>
          </a:p>
          <a:p>
            <a:r>
              <a:rPr lang="en-US" dirty="0" smtClean="0"/>
              <a:t>If you had a file that was 128MB and it was saved on HDFS, how many blocks would it be broken down into? 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:  128MB / 64MB = 2 blocks</a:t>
            </a:r>
          </a:p>
          <a:p>
            <a:r>
              <a:rPr lang="en-US" dirty="0"/>
              <a:t>If you had a file that was </a:t>
            </a:r>
            <a:r>
              <a:rPr lang="en-US" dirty="0" smtClean="0"/>
              <a:t>10MB </a:t>
            </a:r>
            <a:r>
              <a:rPr lang="en-US" dirty="0"/>
              <a:t>and it was saved on HDFS, </a:t>
            </a:r>
            <a:r>
              <a:rPr lang="en-US" dirty="0" smtClean="0"/>
              <a:t>approximately how much space would take up across all nodes? </a:t>
            </a:r>
            <a:endParaRPr lang="en-US" dirty="0"/>
          </a:p>
          <a:p>
            <a:pPr lvl="1"/>
            <a:r>
              <a:rPr lang="en-US" dirty="0" err="1"/>
              <a:t>Ans</a:t>
            </a:r>
            <a:r>
              <a:rPr lang="en-US" dirty="0"/>
              <a:t>:  </a:t>
            </a:r>
            <a:r>
              <a:rPr lang="en-US" dirty="0" smtClean="0"/>
              <a:t>copies written to 3 </a:t>
            </a:r>
            <a:r>
              <a:rPr lang="en-US" dirty="0" err="1" smtClean="0"/>
              <a:t>differenent</a:t>
            </a:r>
            <a:r>
              <a:rPr lang="en-US" dirty="0" smtClean="0"/>
              <a:t> nodes, therefore 3 nodes * 10MB = 30MB in total storage</a:t>
            </a:r>
          </a:p>
          <a:p>
            <a:r>
              <a:rPr lang="en-US" dirty="0" smtClean="0"/>
              <a:t>Given descriptions of each, which is a map task, which is shuffle and sort and which is reduce?</a:t>
            </a:r>
          </a:p>
          <a:p>
            <a:r>
              <a:rPr lang="en-US" dirty="0" smtClean="0"/>
              <a:t>Be familiar with the “Map Reduce Highlights” (i.e. why is Map Reduce effective for certain tasks)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2-hr exam</a:t>
            </a:r>
          </a:p>
          <a:p>
            <a:r>
              <a:rPr lang="en-US" dirty="0" smtClean="0"/>
              <a:t>Questions are Multiple Choice, Multiple Answer, Matching, Fill in the Blanks, etc.; 0 - 2 short answer questions)</a:t>
            </a:r>
          </a:p>
          <a:p>
            <a:pPr lvl="1"/>
            <a:r>
              <a:rPr lang="en-US" dirty="0" smtClean="0"/>
              <a:t>Questions will be one of:</a:t>
            </a:r>
            <a:endParaRPr lang="en-US" dirty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Similar (in some cases identical) to the quiz questions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Derivations/slight modifications of the quiz questions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From areas that weren’t covered on the quizzes, but were covered in the lecture material or labs</a:t>
            </a:r>
          </a:p>
          <a:p>
            <a:r>
              <a:rPr lang="en-US" dirty="0" smtClean="0"/>
              <a:t>There will be no questions from material in the book/other readings that was not covered during the lectures or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6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description of an issue with a data set to be used for data mining, choose the best data-preparation approach (e.g. replace nulls with zeros) </a:t>
            </a:r>
          </a:p>
          <a:p>
            <a:r>
              <a:rPr lang="en-US" dirty="0"/>
              <a:t>Given a description of data science problem and business context, determine which evaluation metric is best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7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 at the Analytical Level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questions</a:t>
            </a:r>
          </a:p>
          <a:p>
            <a:pPr lvl="1"/>
            <a:r>
              <a:rPr lang="en-US" dirty="0" smtClean="0"/>
              <a:t>Given a list of “Analytical skills” and “People skills” indicate which one tends to be the most teachable vs. the others which tend to be more unteachable </a:t>
            </a:r>
          </a:p>
          <a:p>
            <a:pPr lvl="2"/>
            <a:r>
              <a:rPr lang="en-US" dirty="0" smtClean="0"/>
              <a:t>Note: this answer isn’t written down on any slide. One’s understanding of the concept and judgment will allow them to answer correctly.</a:t>
            </a:r>
          </a:p>
          <a:p>
            <a:pPr lvl="1"/>
            <a:r>
              <a:rPr lang="en-US" dirty="0" smtClean="0"/>
              <a:t>Given a list of “Individual analyst attributes” indicate which one would be most important for the analyst to consider various cognitive biases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9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at the Analytical Level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questions</a:t>
            </a:r>
          </a:p>
          <a:p>
            <a:pPr lvl="1"/>
            <a:r>
              <a:rPr lang="en-US" dirty="0"/>
              <a:t>Understand what happens when an analyst: "fails to use the correct methodology“; "incorrect interpretation“; "inefficient use of systems or analytical methodologies“;</a:t>
            </a:r>
          </a:p>
          <a:p>
            <a:pPr lvl="1"/>
            <a:r>
              <a:rPr lang="en-US" dirty="0"/>
              <a:t>Choose the correct ordering of steps in one of the high-level analysis frameworks (e.g. Scientific Method, Data Science project phases)</a:t>
            </a:r>
          </a:p>
          <a:p>
            <a:pPr lvl="1"/>
            <a:r>
              <a:rPr lang="en-US" dirty="0"/>
              <a:t>Why is important to consider the median in addition to the mean? (</a:t>
            </a:r>
            <a:r>
              <a:rPr lang="en-US" dirty="0" err="1"/>
              <a:t>ans</a:t>
            </a:r>
            <a:r>
              <a:rPr lang="en-US" dirty="0"/>
              <a:t>: median relative to mean gives information about the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0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 at the Analytical Level – Part </a:t>
            </a:r>
            <a:r>
              <a:rPr lang="en-US" dirty="0" smtClean="0"/>
              <a:t>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What are the names (i.e. categories of causes) of the "bones" on a cause and effect (i.e. "fishbone") diagram?</a:t>
            </a:r>
          </a:p>
          <a:p>
            <a:pPr lvl="1"/>
            <a:r>
              <a:rPr lang="en-US" dirty="0"/>
              <a:t>What type of business/process analysis relies on most heavily the "80-20" rule?</a:t>
            </a:r>
          </a:p>
          <a:p>
            <a:pPr lvl="1"/>
            <a:r>
              <a:rPr lang="en-US" dirty="0"/>
              <a:t>Choose the option that describes the main steps in the "Data Mining Process“</a:t>
            </a:r>
          </a:p>
          <a:p>
            <a:pPr lvl="1"/>
            <a:r>
              <a:rPr lang="en-US" dirty="0"/>
              <a:t>Which of the following is an example of [Predictive </a:t>
            </a:r>
            <a:r>
              <a:rPr lang="en-US" dirty="0" err="1"/>
              <a:t>Analytics|Descriptive</a:t>
            </a:r>
            <a:r>
              <a:rPr lang="en-US" dirty="0"/>
              <a:t> Analytics]?</a:t>
            </a:r>
          </a:p>
          <a:p>
            <a:pPr lvl="1"/>
            <a:r>
              <a:rPr lang="en-US" dirty="0"/>
              <a:t>Which of the following is an example of a [</a:t>
            </a:r>
            <a:r>
              <a:rPr lang="en-US" dirty="0" err="1"/>
              <a:t>Hypothesis-driven|Data-driven</a:t>
            </a:r>
            <a:r>
              <a:rPr lang="en-US" dirty="0"/>
              <a:t>] Method?</a:t>
            </a:r>
          </a:p>
          <a:p>
            <a:pPr lvl="1"/>
            <a:r>
              <a:rPr lang="en-US" dirty="0"/>
              <a:t>Which of the following is [</a:t>
            </a:r>
            <a:r>
              <a:rPr lang="en-US" dirty="0" err="1"/>
              <a:t>supervised|unsupervised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Which of the following is a reason [not </a:t>
            </a:r>
            <a:r>
              <a:rPr lang="en-US" dirty="0" err="1"/>
              <a:t>to|to</a:t>
            </a:r>
            <a:r>
              <a:rPr lang="en-US" dirty="0"/>
              <a:t>] apply analytics?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/>
              </a:rPr>
              <a:t>BA at the Data Warehouse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Define/describe Traditional DW terminology</a:t>
            </a:r>
          </a:p>
          <a:p>
            <a:pPr lvl="1"/>
            <a:r>
              <a:rPr lang="en-US" dirty="0"/>
              <a:t>Define/describe Big Data in the DW terminology</a:t>
            </a:r>
          </a:p>
          <a:p>
            <a:pPr lvl="1"/>
            <a:r>
              <a:rPr lang="en-US" dirty="0"/>
              <a:t>Understand the reasons why an organization might consider building a DW and under which "BA pillar" (i.e. information </a:t>
            </a:r>
            <a:r>
              <a:rPr lang="en-US" dirty="0" err="1"/>
              <a:t>mgmt</a:t>
            </a:r>
            <a:r>
              <a:rPr lang="en-US" dirty="0"/>
              <a:t>, analysis, culture/leadership) each reason might belong</a:t>
            </a:r>
          </a:p>
          <a:p>
            <a:pPr lvl="1"/>
            <a:r>
              <a:rPr lang="en-US" dirty="0"/>
              <a:t>What is a reason why we can’t just use our transactional systems to run analytical queries?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8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DejaVu Sans"/>
              </a:rPr>
              <a:t>BA at the Data Warehouse </a:t>
            </a:r>
            <a:r>
              <a:rPr lang="en-US" dirty="0" smtClean="0">
                <a:ea typeface="DejaVu Sans"/>
              </a:rPr>
              <a:t>Level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For each “Feasibility Perspective”, which is the main question being answered?</a:t>
            </a:r>
          </a:p>
          <a:p>
            <a:pPr lvl="1"/>
            <a:r>
              <a:rPr lang="en-US" dirty="0"/>
              <a:t>There are __[development/1-time]_________ and _____[ongoing]_______ costs when building a DW</a:t>
            </a:r>
          </a:p>
          <a:p>
            <a:pPr lvl="1"/>
            <a:r>
              <a:rPr lang="en-US" dirty="0"/>
              <a:t>What are the criteria to consider when understanding if the DW is “Technically Feasible”?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DejaVu Sans"/>
              </a:rPr>
              <a:t>BA at the Data Warehouse </a:t>
            </a:r>
            <a:r>
              <a:rPr lang="en-US" dirty="0" smtClean="0">
                <a:ea typeface="DejaVu Sans"/>
              </a:rPr>
              <a:t>Level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How do Business Users access data (i.e. BI Portal) compared to Analysts (i.e. all layers of the Information Systems)?</a:t>
            </a:r>
          </a:p>
          <a:p>
            <a:pPr lvl="1"/>
            <a:r>
              <a:rPr lang="en-US" dirty="0"/>
              <a:t>What types of analytic functions are directly/indirectly supported by the data warehouse?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2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DejaVu Sans"/>
              </a:rPr>
              <a:t>BA at the Data Warehouse </a:t>
            </a:r>
            <a:r>
              <a:rPr lang="en-US" dirty="0" smtClean="0">
                <a:ea typeface="DejaVu Sans"/>
              </a:rPr>
              <a:t>Level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Be familiar the main areas of the DW Architecture: 1) source systems; 2) data staging area; 3) data warehouse; end user data analysis</a:t>
            </a:r>
          </a:p>
          <a:p>
            <a:pPr lvl="1"/>
            <a:r>
              <a:rPr lang="en-US" dirty="0"/>
              <a:t>Be familiar with the "Challenges with Traditional DW".  Specifically, "Traditional DW" technologies don't handle new data types: 1) fast enough; 2) cost-effectively enough.</a:t>
            </a:r>
          </a:p>
          <a:p>
            <a:pPr lvl="1"/>
            <a:r>
              <a:rPr lang="en-US" dirty="0"/>
              <a:t>Be familiar with some of the "new data types" that we're processing effectively with </a:t>
            </a:r>
            <a:r>
              <a:rPr lang="en-US" dirty="0" err="1"/>
              <a:t>hadoop</a:t>
            </a:r>
            <a:r>
              <a:rPr lang="en-US" dirty="0"/>
              <a:t> in the Big Data era (e.g. unstructured data, Links/networks, Images, Videos, Sensor data, Social streams)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1880</Words>
  <Application>Microsoft Macintosh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IS 6481: Exam 2 Review</vt:lpstr>
      <vt:lpstr>General</vt:lpstr>
      <vt:lpstr>BA at the Analytical Level – Part 1</vt:lpstr>
      <vt:lpstr>BA at the Analytical Level – Part 2</vt:lpstr>
      <vt:lpstr>BA at the Analytical Level – Part 2 (cont’d)</vt:lpstr>
      <vt:lpstr>BA at the Data Warehouse Level</vt:lpstr>
      <vt:lpstr>BA at the Data Warehouse Level (cont’d)</vt:lpstr>
      <vt:lpstr>BA at the Data Warehouse Level (cont’d)</vt:lpstr>
      <vt:lpstr>BA at the Data Warehouse Level (cont’d)</vt:lpstr>
      <vt:lpstr>BA at the Data Warehouse Level (cont’d)</vt:lpstr>
      <vt:lpstr>BA at the Data Warehouse Level (cont’d)</vt:lpstr>
      <vt:lpstr>BA at the Data Source Level</vt:lpstr>
      <vt:lpstr>BA at the Data Source Level (cont’d)</vt:lpstr>
      <vt:lpstr>BA Projects</vt:lpstr>
      <vt:lpstr>BA Projects (cont’d)</vt:lpstr>
      <vt:lpstr>BA and the BICC</vt:lpstr>
      <vt:lpstr>BA and the BICC (cont’d)</vt:lpstr>
      <vt:lpstr>BA Technology – Part 1</vt:lpstr>
      <vt:lpstr>BA Technologies – Part 2</vt:lpstr>
      <vt:lpstr>Lab: Data Science</vt:lpstr>
      <vt:lpstr>Appendix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Deepti Deshpande</cp:lastModifiedBy>
  <cp:revision>331</cp:revision>
  <dcterms:created xsi:type="dcterms:W3CDTF">2010-09-20T17:57:11Z</dcterms:created>
  <dcterms:modified xsi:type="dcterms:W3CDTF">2014-10-21T18:44:27Z</dcterms:modified>
</cp:coreProperties>
</file>