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039F-431D-475D-9F79-A533C4CAA58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B5E-38D3-4938-990B-8D0A9E6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7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039F-431D-475D-9F79-A533C4CAA58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B5E-38D3-4938-990B-8D0A9E6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039F-431D-475D-9F79-A533C4CAA58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B5E-38D3-4938-990B-8D0A9E6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039F-431D-475D-9F79-A533C4CAA58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B5E-38D3-4938-990B-8D0A9E6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7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039F-431D-475D-9F79-A533C4CAA58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B5E-38D3-4938-990B-8D0A9E6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8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039F-431D-475D-9F79-A533C4CAA58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B5E-38D3-4938-990B-8D0A9E6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9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039F-431D-475D-9F79-A533C4CAA58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B5E-38D3-4938-990B-8D0A9E6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8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039F-431D-475D-9F79-A533C4CAA58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B5E-38D3-4938-990B-8D0A9E6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1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039F-431D-475D-9F79-A533C4CAA58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B5E-38D3-4938-990B-8D0A9E6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1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039F-431D-475D-9F79-A533C4CAA58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B5E-38D3-4938-990B-8D0A9E6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039F-431D-475D-9F79-A533C4CAA58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B5E-38D3-4938-990B-8D0A9E6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5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039F-431D-475D-9F79-A533C4CAA58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E2B5E-38D3-4938-990B-8D0A9E69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9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www.google.com/imgres?imgurl&amp;imgrefurl=http://www.birst.com/company/press/press-kit&amp;h=0&amp;w=0&amp;tbnid=niIKQ4mzBGMYsM&amp;zoom=1&amp;tbnh=109&amp;tbnw=463&amp;docid=h8bkppDvFznltM&amp;tbm=isch&amp;ei=p09QVIa6G4inNvW9gagK&amp;ved=0CAQQsCUoAA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google.com/imgres?imgurl&amp;imgrefurl=http://www.qlik.com/&amp;h=0&amp;w=0&amp;tbnid=yKZ5oDJ-_tV8rM&amp;zoom=1&amp;tbnh=163&amp;tbnw=310&amp;docid=OS8dl1LRsrnF0M&amp;tbm=isch&amp;ei=Ok9QVO7OBoyqNoaVg9AI&amp;ved=0CAQQsCUoA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google.com/imgres?imgurl&amp;imgrefurl=http://www.birst.com/company/press/press-kit&amp;h=0&amp;w=0&amp;tbnid=niIKQ4mzBGMYsM&amp;zoom=1&amp;tbnh=109&amp;tbnw=463&amp;docid=h8bkppDvFznltM&amp;tbm=isch&amp;ei=p09QVIa6G4inNvW9gagK&amp;ved=0CAQQsCUoAA" TargetMode="Externa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0.gstatic.com/images?q=tbn:ANd9GcQxxSlZbtxIHOVSx0bc2TUV9GD6RgjNRKdNQPiYZfmKnsHG9FWexjd38qp7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33800"/>
            <a:ext cx="29527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825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FF"/>
                </a:solidFill>
              </a:rPr>
              <a:t>Business </a:t>
            </a:r>
            <a:r>
              <a:rPr lang="en-US" dirty="0">
                <a:solidFill>
                  <a:srgbClr val="0000FF"/>
                </a:solidFill>
              </a:rPr>
              <a:t>Intelligence Vendor Analysis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Proven </a:t>
            </a:r>
            <a:r>
              <a:rPr lang="en-US" sz="3600" dirty="0" smtClean="0"/>
              <a:t>Professionals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62200"/>
            <a:ext cx="6400800" cy="2057400"/>
          </a:xfrm>
        </p:spPr>
        <p:txBody>
          <a:bodyPr>
            <a:normAutofit fontScale="92500" lnSpcReduction="20000"/>
          </a:bodyPr>
          <a:lstStyle/>
          <a:p>
            <a:endParaRPr lang="en-US" dirty="0" smtClean="0">
              <a:latin typeface="+mj-lt"/>
            </a:endParaRPr>
          </a:p>
          <a:p>
            <a:endParaRPr lang="en-US" sz="1800" dirty="0" smtClean="0">
              <a:solidFill>
                <a:srgbClr val="0D0D0D"/>
              </a:solidFill>
              <a:latin typeface="+mj-lt"/>
            </a:endParaRPr>
          </a:p>
          <a:p>
            <a:endParaRPr lang="en-US" sz="1800" dirty="0" smtClean="0">
              <a:solidFill>
                <a:srgbClr val="0D0D0D"/>
              </a:solidFill>
              <a:latin typeface="+mj-lt"/>
            </a:endParaRPr>
          </a:p>
          <a:p>
            <a:r>
              <a:rPr lang="en-US" sz="1800" dirty="0" smtClean="0">
                <a:solidFill>
                  <a:srgbClr val="0D0D0D"/>
                </a:solidFill>
                <a:latin typeface="+mj-lt"/>
              </a:rPr>
              <a:t>Connor </a:t>
            </a:r>
            <a:r>
              <a:rPr lang="en-US" sz="1800" dirty="0" err="1" smtClean="0">
                <a:solidFill>
                  <a:srgbClr val="0D0D0D"/>
                </a:solidFill>
                <a:latin typeface="+mj-lt"/>
              </a:rPr>
              <a:t>LaMalfa</a:t>
            </a:r>
            <a:endParaRPr lang="en-US" sz="1800" dirty="0" smtClean="0">
              <a:solidFill>
                <a:srgbClr val="0D0D0D"/>
              </a:solidFill>
              <a:latin typeface="+mj-lt"/>
            </a:endParaRPr>
          </a:p>
          <a:p>
            <a:r>
              <a:rPr lang="en-US" sz="1800" dirty="0" err="1" smtClean="0">
                <a:solidFill>
                  <a:srgbClr val="0D0D0D"/>
                </a:solidFill>
                <a:latin typeface="+mj-lt"/>
              </a:rPr>
              <a:t>Deepti</a:t>
            </a:r>
            <a:r>
              <a:rPr lang="en-US" sz="1800" dirty="0" smtClean="0">
                <a:solidFill>
                  <a:srgbClr val="0D0D0D"/>
                </a:solidFill>
                <a:latin typeface="+mj-lt"/>
              </a:rPr>
              <a:t> Deshpande</a:t>
            </a:r>
          </a:p>
          <a:p>
            <a:r>
              <a:rPr lang="en-US" sz="1800" dirty="0" smtClean="0">
                <a:solidFill>
                  <a:srgbClr val="0D0D0D"/>
                </a:solidFill>
                <a:latin typeface="+mj-lt"/>
              </a:rPr>
              <a:t>Art Miller</a:t>
            </a:r>
          </a:p>
          <a:p>
            <a:r>
              <a:rPr lang="en-US" sz="1800" dirty="0" smtClean="0">
                <a:solidFill>
                  <a:srgbClr val="0D0D0D"/>
                </a:solidFill>
                <a:latin typeface="+mj-lt"/>
              </a:rPr>
              <a:t>Ben Martin</a:t>
            </a:r>
            <a:endParaRPr lang="en-US" sz="1800" dirty="0">
              <a:solidFill>
                <a:srgbClr val="0D0D0D"/>
              </a:solidFill>
              <a:latin typeface="+mj-lt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352800"/>
            <a:ext cx="2524125" cy="234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encrypted-tbn2.gstatic.com/images?q=tbn:ANd9GcSRKs3lM7tfTdqZiLbrI7PULqB6oJIgvBTSzNlz1WM2kHKAHANULNzq5r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95189"/>
            <a:ext cx="3064261" cy="72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238503"/>
            <a:ext cx="35147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43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22287"/>
          </a:xfrm>
        </p:spPr>
        <p:txBody>
          <a:bodyPr/>
          <a:lstStyle/>
          <a:p>
            <a:pPr algn="ctr"/>
            <a:r>
              <a:rPr lang="en-US" dirty="0" smtClean="0"/>
              <a:t>Positives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4040188" cy="45720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design and overall aesthetic appeal </a:t>
            </a:r>
            <a:r>
              <a:rPr lang="en-US" sz="1800" dirty="0" smtClean="0"/>
              <a:t>is simple, </a:t>
            </a:r>
            <a:r>
              <a:rPr lang="en-US" sz="1800" dirty="0"/>
              <a:t>yet </a:t>
            </a:r>
            <a:r>
              <a:rPr lang="en-US" sz="1800" dirty="0" smtClean="0"/>
              <a:t>functional</a:t>
            </a:r>
          </a:p>
          <a:p>
            <a:r>
              <a:rPr lang="en-US" sz="1800" dirty="0" smtClean="0"/>
              <a:t>Feels </a:t>
            </a:r>
            <a:r>
              <a:rPr lang="en-US" sz="1800" dirty="0"/>
              <a:t>like a true enterprise software platform</a:t>
            </a:r>
          </a:p>
          <a:p>
            <a:r>
              <a:rPr lang="en-US" sz="1800" dirty="0" smtClean="0"/>
              <a:t>Can </a:t>
            </a:r>
            <a:r>
              <a:rPr lang="en-US" sz="1800" dirty="0"/>
              <a:t>handle large data volumes efficiently</a:t>
            </a:r>
          </a:p>
          <a:p>
            <a:r>
              <a:rPr lang="en-US" sz="1800" dirty="0"/>
              <a:t>Highly intuitive, with drag and drop fields for data </a:t>
            </a:r>
            <a:r>
              <a:rPr lang="en-US" sz="1800" dirty="0" smtClean="0"/>
              <a:t>visuals</a:t>
            </a:r>
          </a:p>
          <a:p>
            <a:r>
              <a:rPr lang="en-US" sz="1800" dirty="0" smtClean="0"/>
              <a:t>Vast amount of support information, KB articles on menu</a:t>
            </a:r>
          </a:p>
          <a:p>
            <a:r>
              <a:rPr lang="en-US" sz="1800" dirty="0"/>
              <a:t>Tableau has a strong market position with a </a:t>
            </a:r>
            <a:r>
              <a:rPr lang="en-US" sz="1800" dirty="0" smtClean="0"/>
              <a:t>large high profile </a:t>
            </a:r>
            <a:r>
              <a:rPr lang="en-US" sz="1800" dirty="0"/>
              <a:t>consumer base and market </a:t>
            </a:r>
            <a:r>
              <a:rPr lang="en-US" sz="1800" dirty="0" smtClean="0"/>
              <a:t>share</a:t>
            </a:r>
          </a:p>
          <a:p>
            <a:pPr lvl="1"/>
            <a:r>
              <a:rPr lang="en-US" sz="1400" dirty="0"/>
              <a:t>Customer surveys identified ease of use for end users and developers, and functionality as their main reason for choosing Tableau</a:t>
            </a:r>
            <a:endParaRPr lang="en-US" sz="14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44608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egatives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4144963"/>
          </a:xfrm>
        </p:spPr>
        <p:txBody>
          <a:bodyPr>
            <a:normAutofit/>
          </a:bodyPr>
          <a:lstStyle/>
          <a:p>
            <a:r>
              <a:rPr lang="en-US" sz="1800" dirty="0"/>
              <a:t>Very pricey compared to other </a:t>
            </a:r>
            <a:r>
              <a:rPr lang="en-US" sz="1800" dirty="0" smtClean="0"/>
              <a:t>vendors</a:t>
            </a:r>
          </a:p>
          <a:p>
            <a:pPr lvl="1"/>
            <a:r>
              <a:rPr lang="en-US" sz="1400" dirty="0" smtClean="0"/>
              <a:t>Single </a:t>
            </a:r>
            <a:r>
              <a:rPr lang="en-US" sz="1400" dirty="0"/>
              <a:t>license Personal Edition = $</a:t>
            </a:r>
            <a:r>
              <a:rPr lang="en-US" sz="1400" dirty="0" smtClean="0"/>
              <a:t>999</a:t>
            </a:r>
          </a:p>
          <a:p>
            <a:pPr lvl="1"/>
            <a:r>
              <a:rPr lang="en-US" sz="1400" dirty="0" smtClean="0"/>
              <a:t>Single </a:t>
            </a:r>
            <a:r>
              <a:rPr lang="en-US" sz="1400" dirty="0"/>
              <a:t>license Professional Edition = $</a:t>
            </a:r>
            <a:r>
              <a:rPr lang="en-US" sz="1400" dirty="0" smtClean="0"/>
              <a:t>1,999</a:t>
            </a:r>
          </a:p>
          <a:p>
            <a:pPr lvl="1"/>
            <a:r>
              <a:rPr lang="en-US" sz="1400" dirty="0"/>
              <a:t>-Public Edition is a free product (data limitation) , but the two editions above allow you to save your work to your own computer and share files locally. </a:t>
            </a:r>
            <a:endParaRPr lang="en-US" sz="1400" dirty="0">
              <a:ea typeface="Calibri"/>
              <a:cs typeface="Times New Roman"/>
            </a:endParaRPr>
          </a:p>
          <a:p>
            <a:pPr lvl="1"/>
            <a:endParaRPr lang="en-US" sz="1400" dirty="0"/>
          </a:p>
          <a:p>
            <a:r>
              <a:rPr lang="en-US" sz="1800" dirty="0"/>
              <a:t>Options for purchasing other support options, but no </a:t>
            </a:r>
            <a:r>
              <a:rPr lang="en-US" sz="1800" dirty="0" smtClean="0"/>
              <a:t>default chat support availability 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95275"/>
            <a:ext cx="35147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56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Tableau Visuals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428257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Balance by Job by Education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4419601"/>
            <a:ext cx="5516880" cy="247541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624982"/>
            <a:ext cx="3581400" cy="33037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7400" y="143613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Balance by Job</a:t>
            </a:r>
          </a:p>
        </p:txBody>
      </p:sp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97589"/>
            <a:ext cx="5181600" cy="31311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24400" y="4928712"/>
            <a:ext cx="2819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Balance by Education by Martial status by Loan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9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0"/>
            <a:ext cx="2524125" cy="234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1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45719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Qlik Score 887.5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7244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MasterControl </a:t>
            </a:r>
            <a:r>
              <a:rPr lang="en-US" sz="1600" dirty="0"/>
              <a:t>p</a:t>
            </a:r>
            <a:r>
              <a:rPr lang="en-US" sz="1600" dirty="0" smtClean="0"/>
              <a:t>roduct </a:t>
            </a:r>
            <a:r>
              <a:rPr lang="en-US" sz="1600" dirty="0"/>
              <a:t>managers who will be actively working with this tool will find it </a:t>
            </a:r>
            <a:r>
              <a:rPr lang="en-US" sz="1600" dirty="0">
                <a:solidFill>
                  <a:srgbClr val="00B050"/>
                </a:solidFill>
              </a:rPr>
              <a:t>easy to work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with</a:t>
            </a:r>
            <a:r>
              <a:rPr lang="en-US" sz="1600" dirty="0"/>
              <a:t>, as well as </a:t>
            </a:r>
            <a:r>
              <a:rPr lang="en-US" sz="1600" dirty="0">
                <a:solidFill>
                  <a:srgbClr val="00B050"/>
                </a:solidFill>
              </a:rPr>
              <a:t>quick access to visualizations</a:t>
            </a:r>
            <a:r>
              <a:rPr lang="en-US" sz="1600" dirty="0"/>
              <a:t>. After only a short amount of time I was able to navigate the menus, load data and begin creating visualizations for </a:t>
            </a:r>
            <a:r>
              <a:rPr lang="en-US" sz="1600" dirty="0" smtClean="0"/>
              <a:t>insights</a:t>
            </a:r>
          </a:p>
          <a:p>
            <a:r>
              <a:rPr lang="en-US" sz="1600" dirty="0" smtClean="0"/>
              <a:t>Master Control current </a:t>
            </a:r>
            <a:r>
              <a:rPr lang="en-US" sz="1600" dirty="0">
                <a:solidFill>
                  <a:srgbClr val="00B050"/>
                </a:solidFill>
              </a:rPr>
              <a:t>data </a:t>
            </a:r>
            <a:r>
              <a:rPr lang="en-US" sz="1600" dirty="0" smtClean="0">
                <a:solidFill>
                  <a:srgbClr val="00B050"/>
                </a:solidFill>
              </a:rPr>
              <a:t>warehouse software can fully integrate </a:t>
            </a:r>
            <a:r>
              <a:rPr lang="en-US" sz="1600" dirty="0" smtClean="0"/>
              <a:t>with Qlik, as both  utilize </a:t>
            </a:r>
            <a:r>
              <a:rPr lang="en-US" sz="1600" dirty="0"/>
              <a:t>SSIS and Microsoft </a:t>
            </a:r>
            <a:r>
              <a:rPr lang="en-US" sz="1600" dirty="0" smtClean="0"/>
              <a:t>SQL</a:t>
            </a:r>
          </a:p>
          <a:p>
            <a:r>
              <a:rPr lang="en-US" sz="1600" dirty="0" smtClean="0"/>
              <a:t>The </a:t>
            </a:r>
            <a:r>
              <a:rPr lang="en-US" sz="1600" dirty="0">
                <a:solidFill>
                  <a:srgbClr val="00B050"/>
                </a:solidFill>
              </a:rPr>
              <a:t>ease of use and functionality of this BI tool addresses the pain point </a:t>
            </a:r>
            <a:r>
              <a:rPr lang="en-US" sz="1600" dirty="0"/>
              <a:t>which MasterControl and its non-executive users were experiencing with their prior BI </a:t>
            </a:r>
            <a:r>
              <a:rPr lang="en-US" sz="1600" dirty="0" smtClean="0"/>
              <a:t>visualization </a:t>
            </a:r>
            <a:r>
              <a:rPr lang="en-US" sz="1600" dirty="0"/>
              <a:t>utility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 smtClean="0"/>
              <a:t>Proven Professional’s would recommend Qlik to MasterControl</a:t>
            </a:r>
            <a:endParaRPr lang="en-US" sz="14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143001"/>
            <a:ext cx="4041775" cy="533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Birst Score 757.5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8768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Birst has made large market gains in recent years due to its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elevated ability to pull data sources from cloud-hosted environments</a:t>
            </a:r>
            <a:r>
              <a:rPr lang="en-US" sz="1400" dirty="0" smtClean="0"/>
              <a:t>, and others which MasterControl require for analysis</a:t>
            </a:r>
            <a:endParaRPr lang="en-US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 smtClean="0"/>
              <a:t>Although Birst was easy to navigate and load data, the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visualization tool was extremely difficult to use</a:t>
            </a:r>
            <a:r>
              <a:rPr lang="en-US" sz="1400" dirty="0" smtClean="0"/>
              <a:t> for graph, chart and data table creation, customization and editing.</a:t>
            </a:r>
          </a:p>
          <a:p>
            <a:r>
              <a:rPr lang="en-US" sz="1400" dirty="0" smtClean="0"/>
              <a:t>Do not think Birst would be a good fit for MasterControl due to the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requisite level of expertise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a user</a:t>
            </a:r>
            <a:r>
              <a:rPr lang="en-US" sz="1400" dirty="0" smtClean="0"/>
              <a:t> would need to have </a:t>
            </a:r>
            <a:r>
              <a:rPr lang="en-US" sz="1400" dirty="0"/>
              <a:t>(relatively low level users</a:t>
            </a:r>
            <a:r>
              <a:rPr lang="en-US" sz="1400" dirty="0" smtClean="0"/>
              <a:t>).</a:t>
            </a:r>
          </a:p>
          <a:p>
            <a:r>
              <a:rPr lang="en-US" sz="1400" dirty="0" smtClean="0"/>
              <a:t>Issue </a:t>
            </a:r>
            <a:r>
              <a:rPr lang="en-US" sz="1400" dirty="0"/>
              <a:t>is amplified as a result of the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lack of quality support resources and documentation </a:t>
            </a:r>
            <a:r>
              <a:rPr lang="en-US" sz="1400" dirty="0"/>
              <a:t>that seems to be available at this </a:t>
            </a:r>
            <a:r>
              <a:rPr lang="en-US" sz="1400" dirty="0" smtClean="0"/>
              <a:t>time</a:t>
            </a:r>
          </a:p>
          <a:p>
            <a:r>
              <a:rPr lang="en-US" sz="1400" dirty="0" smtClean="0"/>
              <a:t>Cost-wise this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product is well </a:t>
            </a:r>
            <a:r>
              <a:rPr lang="en-US" sz="1400" dirty="0" smtClean="0"/>
              <a:t>priced in comparison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 smtClean="0"/>
              <a:t>Proven Professional’s are split on recommending Birst to MasterControl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2264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45719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Logi Analytics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Recommend this product based on </a:t>
            </a:r>
            <a:r>
              <a:rPr lang="en-US" sz="1600" b="1" dirty="0" smtClean="0"/>
              <a:t>general functionality and cost-effectiveness</a:t>
            </a:r>
            <a:r>
              <a:rPr lang="en-US" sz="1600" dirty="0" smtClean="0"/>
              <a:t> relative to other software</a:t>
            </a:r>
          </a:p>
          <a:p>
            <a:r>
              <a:rPr lang="en-US" sz="1600" dirty="0" smtClean="0"/>
              <a:t>There are </a:t>
            </a:r>
            <a:r>
              <a:rPr lang="en-US" sz="1600" b="1" dirty="0" smtClean="0"/>
              <a:t>some reservations about the usability </a:t>
            </a:r>
            <a:r>
              <a:rPr lang="en-US" sz="1600" dirty="0" smtClean="0"/>
              <a:t> as there are </a:t>
            </a:r>
            <a:r>
              <a:rPr lang="en-US" sz="1600" b="1" dirty="0" smtClean="0"/>
              <a:t>few options for customizing visuals</a:t>
            </a:r>
            <a:r>
              <a:rPr lang="en-US" sz="1600" dirty="0" smtClean="0"/>
              <a:t>, which MasterControl needs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Proven Professional’s are undecided on recommending Logi Analytics to MasterControl</a:t>
            </a:r>
            <a:endParaRPr lang="en-US" sz="18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143001"/>
            <a:ext cx="4041775" cy="533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Tableau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648200"/>
          </a:xfrm>
        </p:spPr>
        <p:txBody>
          <a:bodyPr>
            <a:normAutofit/>
          </a:bodyPr>
          <a:lstStyle/>
          <a:p>
            <a:r>
              <a:rPr lang="en-US" sz="1600" dirty="0"/>
              <a:t>Tableau is </a:t>
            </a:r>
            <a:r>
              <a:rPr lang="en-US" sz="1600" dirty="0" smtClean="0"/>
              <a:t>very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easy-to-use, well-designed product</a:t>
            </a:r>
            <a:r>
              <a:rPr lang="en-US" sz="1600" dirty="0" smtClean="0"/>
              <a:t>, which would required  limited aid from IT in order to utilize effectively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dirty="0" smtClean="0"/>
              <a:t>Performs adequately with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various sources of data, customizable  visuals and support resources,</a:t>
            </a:r>
            <a:r>
              <a:rPr lang="en-US" sz="1600" dirty="0" smtClean="0"/>
              <a:t> which is desired by MasterControl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Easily integrated into current data warehouse</a:t>
            </a:r>
            <a:r>
              <a:rPr lang="en-US" sz="1600" dirty="0" smtClean="0"/>
              <a:t> environment with </a:t>
            </a:r>
            <a:r>
              <a:rPr lang="en-US" sz="1600" dirty="0" smtClean="0">
                <a:solidFill>
                  <a:schemeClr val="tx2"/>
                </a:solidFill>
              </a:rPr>
              <a:t>great performance on large volumes</a:t>
            </a:r>
            <a:r>
              <a:rPr lang="en-US" sz="1600" dirty="0" smtClean="0"/>
              <a:t> of data</a:t>
            </a:r>
          </a:p>
          <a:p>
            <a:r>
              <a:rPr lang="en-US" sz="1600" dirty="0" smtClean="0"/>
              <a:t>The downside of Tableau is the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price, which is substantially higher</a:t>
            </a:r>
            <a:r>
              <a:rPr lang="en-US" sz="1600" dirty="0" smtClean="0"/>
              <a:t> depending on the amount of licenses required.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Proven Professional’s would recommend this product to MasterControl if cost is not a major deciding factor or concern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062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MasterControl</a:t>
            </a:r>
            <a:r>
              <a:rPr lang="en-US" dirty="0"/>
              <a:t> </a:t>
            </a:r>
            <a:r>
              <a:rPr lang="en-US" dirty="0" smtClean="0"/>
              <a:t>Business Analytics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Scope: </a:t>
            </a:r>
            <a:r>
              <a:rPr lang="en-US" sz="1800" dirty="0"/>
              <a:t>Design and </a:t>
            </a:r>
            <a:r>
              <a:rPr lang="en-US" sz="1800" dirty="0" smtClean="0"/>
              <a:t>implement a </a:t>
            </a:r>
            <a:r>
              <a:rPr lang="en-US" sz="1800" dirty="0"/>
              <a:t>business analytics platform and visualization tool, which will help leverage existing data generated, warehoused, and stored from various sources in the MasterControl hosted and external environments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06817" y="2547692"/>
            <a:ext cx="1351625" cy="4081707"/>
            <a:chOff x="-1" y="1219200"/>
            <a:chExt cx="1524001" cy="3856039"/>
          </a:xfrm>
        </p:grpSpPr>
        <p:sp>
          <p:nvSpPr>
            <p:cNvPr id="7" name="AutoShape 21"/>
            <p:cNvSpPr>
              <a:spLocks noChangeArrowheads="1"/>
            </p:cNvSpPr>
            <p:nvPr/>
          </p:nvSpPr>
          <p:spPr bwMode="auto">
            <a:xfrm>
              <a:off x="-1" y="2564339"/>
              <a:ext cx="1199583" cy="459585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sz="1600" dirty="0" err="1" smtClean="0">
                  <a:latin typeface="+mj-lt"/>
                </a:rPr>
                <a:t>SalesForce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0" y="1219200"/>
              <a:ext cx="1524000" cy="666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 smtClean="0">
                  <a:latin typeface="+mj-lt"/>
                  <a:ea typeface="宋体" pitchFamily="2" charset="-122"/>
                </a:rPr>
                <a:t>Source Systems</a:t>
              </a:r>
              <a:endParaRPr lang="en-US" altLang="zh-CN" sz="1600" b="1" dirty="0">
                <a:latin typeface="+mj-lt"/>
                <a:ea typeface="宋体" pitchFamily="2" charset="-122"/>
              </a:endParaRPr>
            </a:p>
          </p:txBody>
        </p:sp>
        <p:sp>
          <p:nvSpPr>
            <p:cNvPr id="9" name="Flowchart: Document 8"/>
            <p:cNvSpPr/>
            <p:nvPr/>
          </p:nvSpPr>
          <p:spPr>
            <a:xfrm>
              <a:off x="108743" y="4556810"/>
              <a:ext cx="925513" cy="518429"/>
            </a:xfrm>
            <a:prstGeom prst="flowChartDocumen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sz="1600" dirty="0">
                  <a:latin typeface="+mj-lt"/>
                </a:rPr>
                <a:t>Flat files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61" y="3244832"/>
            <a:ext cx="997039" cy="7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21"/>
          <p:cNvSpPr>
            <a:spLocks noChangeArrowheads="1"/>
          </p:cNvSpPr>
          <p:nvPr/>
        </p:nvSpPr>
        <p:spPr bwMode="auto">
          <a:xfrm>
            <a:off x="490655" y="4572000"/>
            <a:ext cx="1063901" cy="5334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1600" dirty="0" smtClean="0">
                <a:latin typeface="+mj-lt"/>
              </a:rPr>
              <a:t>NetSuite</a:t>
            </a:r>
            <a:endParaRPr lang="en-US" sz="1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195" y="3368049"/>
            <a:ext cx="135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Cloud Hosted data</a:t>
            </a:r>
          </a:p>
          <a:p>
            <a:endParaRPr lang="en-US" sz="1200" dirty="0"/>
          </a:p>
        </p:txBody>
      </p: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434153" y="5305926"/>
            <a:ext cx="1166147" cy="444722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1600" dirty="0" smtClean="0">
                <a:latin typeface="+mj-lt"/>
              </a:rPr>
              <a:t>On-site data</a:t>
            </a:r>
            <a:endParaRPr lang="en-US" sz="1600" dirty="0">
              <a:latin typeface="+mj-lt"/>
            </a:endParaRPr>
          </a:p>
        </p:txBody>
      </p:sp>
      <p:sp>
        <p:nvSpPr>
          <p:cNvPr id="16" name="AutoShape 28"/>
          <p:cNvSpPr>
            <a:spLocks noChangeArrowheads="1"/>
          </p:cNvSpPr>
          <p:nvPr/>
        </p:nvSpPr>
        <p:spPr bwMode="auto">
          <a:xfrm>
            <a:off x="1608321" y="4047697"/>
            <a:ext cx="519532" cy="334191"/>
          </a:xfrm>
          <a:prstGeom prst="rightArrow">
            <a:avLst>
              <a:gd name="adj1" fmla="val 50000"/>
              <a:gd name="adj2" fmla="val 40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 dirty="0" smtClean="0">
                <a:latin typeface="+mj-lt"/>
              </a:rPr>
              <a:t>Extract</a:t>
            </a:r>
            <a:endParaRPr lang="en-US" sz="1200" dirty="0">
              <a:latin typeface="+mj-lt"/>
            </a:endParaRPr>
          </a:p>
        </p:txBody>
      </p:sp>
      <p:sp>
        <p:nvSpPr>
          <p:cNvPr id="17" name="AutoShape 28"/>
          <p:cNvSpPr>
            <a:spLocks noChangeArrowheads="1"/>
          </p:cNvSpPr>
          <p:nvPr/>
        </p:nvSpPr>
        <p:spPr bwMode="auto">
          <a:xfrm>
            <a:off x="1608321" y="4671604"/>
            <a:ext cx="519532" cy="334191"/>
          </a:xfrm>
          <a:prstGeom prst="rightArrow">
            <a:avLst>
              <a:gd name="adj1" fmla="val 50000"/>
              <a:gd name="adj2" fmla="val 40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 dirty="0" smtClean="0">
                <a:latin typeface="+mj-lt"/>
              </a:rPr>
              <a:t>Extract</a:t>
            </a:r>
            <a:endParaRPr lang="en-US" sz="1200" dirty="0">
              <a:latin typeface="+mj-lt"/>
            </a:endParaRPr>
          </a:p>
        </p:txBody>
      </p:sp>
      <p:sp>
        <p:nvSpPr>
          <p:cNvPr id="18" name="AutoShape 28"/>
          <p:cNvSpPr>
            <a:spLocks noChangeArrowheads="1"/>
          </p:cNvSpPr>
          <p:nvPr/>
        </p:nvSpPr>
        <p:spPr bwMode="auto">
          <a:xfrm>
            <a:off x="1608321" y="5361191"/>
            <a:ext cx="519532" cy="334191"/>
          </a:xfrm>
          <a:prstGeom prst="rightArrow">
            <a:avLst>
              <a:gd name="adj1" fmla="val 50000"/>
              <a:gd name="adj2" fmla="val 40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 dirty="0" smtClean="0">
                <a:latin typeface="+mj-lt"/>
              </a:rPr>
              <a:t>Extract</a:t>
            </a:r>
            <a:endParaRPr lang="en-US" sz="1200" dirty="0">
              <a:latin typeface="+mj-lt"/>
            </a:endParaRPr>
          </a:p>
        </p:txBody>
      </p:sp>
      <p:sp>
        <p:nvSpPr>
          <p:cNvPr id="19" name="AutoShape 28"/>
          <p:cNvSpPr>
            <a:spLocks noChangeArrowheads="1"/>
          </p:cNvSpPr>
          <p:nvPr/>
        </p:nvSpPr>
        <p:spPr bwMode="auto">
          <a:xfrm>
            <a:off x="1801819" y="3516099"/>
            <a:ext cx="519532" cy="334191"/>
          </a:xfrm>
          <a:prstGeom prst="rightArrow">
            <a:avLst>
              <a:gd name="adj1" fmla="val 50000"/>
              <a:gd name="adj2" fmla="val 40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 dirty="0" smtClean="0">
                <a:latin typeface="+mj-lt"/>
              </a:rPr>
              <a:t>Extract</a:t>
            </a:r>
            <a:endParaRPr lang="en-US" sz="1200" dirty="0">
              <a:latin typeface="+mj-lt"/>
            </a:endParaRPr>
          </a:p>
        </p:txBody>
      </p:sp>
      <p:sp>
        <p:nvSpPr>
          <p:cNvPr id="20" name="Rectangle 45"/>
          <p:cNvSpPr>
            <a:spLocks noChangeArrowheads="1"/>
          </p:cNvSpPr>
          <p:nvPr/>
        </p:nvSpPr>
        <p:spPr bwMode="auto">
          <a:xfrm>
            <a:off x="2895600" y="2762577"/>
            <a:ext cx="1645884" cy="584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 dirty="0" smtClean="0">
                <a:latin typeface="+mj-lt"/>
                <a:ea typeface="宋体" pitchFamily="2" charset="-122"/>
              </a:rPr>
              <a:t>Data </a:t>
            </a:r>
            <a:r>
              <a:rPr lang="en-US" altLang="zh-CN" sz="1600" b="1" dirty="0">
                <a:latin typeface="+mj-lt"/>
                <a:ea typeface="宋体" pitchFamily="2" charset="-122"/>
              </a:rPr>
              <a:t>Warehouse </a:t>
            </a:r>
            <a:br>
              <a:rPr lang="en-US" altLang="zh-CN" sz="1600" b="1" dirty="0">
                <a:latin typeface="+mj-lt"/>
                <a:ea typeface="宋体" pitchFamily="2" charset="-122"/>
              </a:rPr>
            </a:br>
            <a:r>
              <a:rPr lang="en-US" altLang="zh-CN" sz="1600" dirty="0" smtClean="0">
                <a:latin typeface="+mj-lt"/>
                <a:ea typeface="宋体" pitchFamily="2" charset="-122"/>
              </a:rPr>
              <a:t>(ETL Process)</a:t>
            </a:r>
            <a:endParaRPr lang="en-US" altLang="zh-CN" sz="1600" dirty="0">
              <a:latin typeface="+mj-lt"/>
              <a:ea typeface="宋体" pitchFamily="2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623935" y="3400132"/>
            <a:ext cx="2189214" cy="30768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7942" y="3598881"/>
            <a:ext cx="1981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Utilizes </a:t>
            </a:r>
            <a:r>
              <a:rPr lang="en-US" sz="1400" dirty="0" smtClean="0">
                <a:solidFill>
                  <a:srgbClr val="FF0000"/>
                </a:solidFill>
              </a:rPr>
              <a:t>Microsoft SQL Server Enterprise </a:t>
            </a:r>
            <a:r>
              <a:rPr lang="en-US" sz="1400" dirty="0" smtClean="0"/>
              <a:t>to build and manage warehouse and integrate them with other Microsoft BI products</a:t>
            </a:r>
          </a:p>
          <a:p>
            <a:endParaRPr lang="en-US" sz="1400" dirty="0"/>
          </a:p>
          <a:p>
            <a:r>
              <a:rPr lang="en-US" sz="1400" dirty="0" smtClean="0">
                <a:solidFill>
                  <a:srgbClr val="FF0000"/>
                </a:solidFill>
              </a:rPr>
              <a:t>SQL Server Integration Services</a:t>
            </a:r>
            <a:r>
              <a:rPr lang="en-US" sz="1400" dirty="0" smtClean="0"/>
              <a:t>– Fast and flexible DW tool used for ETL and data migration tasks</a:t>
            </a:r>
            <a:endParaRPr lang="en-US" sz="1400" dirty="0"/>
          </a:p>
        </p:txBody>
      </p:sp>
      <p:sp>
        <p:nvSpPr>
          <p:cNvPr id="23" name="AutoShape 28"/>
          <p:cNvSpPr>
            <a:spLocks noChangeArrowheads="1"/>
          </p:cNvSpPr>
          <p:nvPr/>
        </p:nvSpPr>
        <p:spPr bwMode="auto">
          <a:xfrm>
            <a:off x="1760721" y="6142809"/>
            <a:ext cx="519532" cy="334191"/>
          </a:xfrm>
          <a:prstGeom prst="rightArrow">
            <a:avLst>
              <a:gd name="adj1" fmla="val 50000"/>
              <a:gd name="adj2" fmla="val 40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 dirty="0" smtClean="0">
                <a:latin typeface="+mj-lt"/>
              </a:rPr>
              <a:t>Extract</a:t>
            </a:r>
            <a:endParaRPr lang="en-US" sz="1200" dirty="0">
              <a:latin typeface="+mj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24980" y="2765906"/>
            <a:ext cx="3914221" cy="3863620"/>
            <a:chOff x="7167585" y="1150938"/>
            <a:chExt cx="1976421" cy="4067176"/>
          </a:xfrm>
        </p:grpSpPr>
        <p:grpSp>
          <p:nvGrpSpPr>
            <p:cNvPr id="28" name="Group 12"/>
            <p:cNvGrpSpPr>
              <a:grpSpLocks/>
            </p:cNvGrpSpPr>
            <p:nvPr/>
          </p:nvGrpSpPr>
          <p:grpSpPr bwMode="auto">
            <a:xfrm>
              <a:off x="7467605" y="1150938"/>
              <a:ext cx="1676401" cy="4067176"/>
              <a:chOff x="4711" y="480"/>
              <a:chExt cx="1056" cy="2562"/>
            </a:xfrm>
          </p:grpSpPr>
          <p:sp>
            <p:nvSpPr>
              <p:cNvPr id="35" name="Text Box 14"/>
              <p:cNvSpPr txBox="1">
                <a:spLocks noChangeArrowheads="1"/>
              </p:cNvSpPr>
              <p:nvPr/>
            </p:nvSpPr>
            <p:spPr bwMode="auto">
              <a:xfrm>
                <a:off x="4855" y="838"/>
                <a:ext cx="912" cy="22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dirty="0" smtClean="0">
                    <a:latin typeface="+mj-lt"/>
                    <a:ea typeface="宋体" pitchFamily="2" charset="-122"/>
                  </a:rPr>
                  <a:t>Currently Master Control is running </a:t>
                </a:r>
                <a:r>
                  <a:rPr lang="en-US" altLang="zh-CN" sz="1400" dirty="0" smtClean="0">
                    <a:solidFill>
                      <a:srgbClr val="FF0000"/>
                    </a:solidFill>
                    <a:latin typeface="+mj-lt"/>
                    <a:ea typeface="宋体" pitchFamily="2" charset="-122"/>
                  </a:rPr>
                  <a:t>Domo</a:t>
                </a:r>
                <a:r>
                  <a:rPr lang="en-US" altLang="zh-CN" sz="1400" dirty="0" smtClean="0">
                    <a:latin typeface="+mj-lt"/>
                    <a:ea typeface="宋体" pitchFamily="2" charset="-122"/>
                  </a:rPr>
                  <a:t> as a BI  solution, although inexperienced end users (PM’s)  seem to gravitate away from using it for the following reasons:</a:t>
                </a: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dirty="0" smtClean="0">
                    <a:latin typeface="+mj-lt"/>
                    <a:ea typeface="宋体" pitchFamily="2" charset="-122"/>
                  </a:rPr>
                  <a:t>-</a:t>
                </a:r>
                <a:r>
                  <a:rPr lang="en-US" altLang="zh-CN" sz="1400" dirty="0" smtClean="0">
                    <a:solidFill>
                      <a:schemeClr val="tx2"/>
                    </a:solidFill>
                    <a:latin typeface="+mj-lt"/>
                    <a:ea typeface="宋体" pitchFamily="2" charset="-122"/>
                  </a:rPr>
                  <a:t>Lack of support resources </a:t>
                </a:r>
                <a:r>
                  <a:rPr lang="en-US" altLang="zh-CN" sz="1400" dirty="0" smtClean="0">
                    <a:latin typeface="+mj-lt"/>
                    <a:ea typeface="宋体" pitchFamily="2" charset="-122"/>
                  </a:rPr>
                  <a:t>(i.e. training, help documents)</a:t>
                </a: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dirty="0" smtClean="0">
                    <a:latin typeface="+mj-lt"/>
                    <a:ea typeface="宋体" pitchFamily="2" charset="-122"/>
                  </a:rPr>
                  <a:t>-</a:t>
                </a:r>
                <a:r>
                  <a:rPr lang="en-US" altLang="zh-CN" sz="1400" dirty="0" smtClean="0">
                    <a:solidFill>
                      <a:schemeClr val="tx2"/>
                    </a:solidFill>
                    <a:latin typeface="+mj-lt"/>
                    <a:ea typeface="宋体" pitchFamily="2" charset="-122"/>
                  </a:rPr>
                  <a:t>Usability</a:t>
                </a:r>
                <a:r>
                  <a:rPr lang="en-US" altLang="zh-CN" sz="1400" dirty="0" smtClean="0">
                    <a:latin typeface="+mj-lt"/>
                    <a:ea typeface="宋体" pitchFamily="2" charset="-122"/>
                  </a:rPr>
                  <a:t> for inexperienced users</a:t>
                </a: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dirty="0" smtClean="0">
                    <a:latin typeface="+mj-lt"/>
                    <a:ea typeface="宋体" pitchFamily="2" charset="-122"/>
                  </a:rPr>
                  <a:t>-</a:t>
                </a:r>
                <a:r>
                  <a:rPr lang="en-US" altLang="zh-CN" sz="1400" dirty="0" smtClean="0">
                    <a:solidFill>
                      <a:schemeClr val="tx2"/>
                    </a:solidFill>
                    <a:latin typeface="+mj-lt"/>
                    <a:ea typeface="宋体" pitchFamily="2" charset="-122"/>
                  </a:rPr>
                  <a:t>Lack of process /workflow </a:t>
                </a:r>
                <a:r>
                  <a:rPr lang="en-US" altLang="zh-CN" sz="1400" dirty="0" smtClean="0">
                    <a:latin typeface="+mj-lt"/>
                    <a:ea typeface="宋体" pitchFamily="2" charset="-122"/>
                  </a:rPr>
                  <a:t>for requesting reports if a user doesn’t have a license, (possibly due to </a:t>
                </a:r>
                <a:r>
                  <a:rPr lang="en-US" altLang="zh-CN" sz="1400" dirty="0" smtClean="0">
                    <a:solidFill>
                      <a:schemeClr val="tx2"/>
                    </a:solidFill>
                    <a:latin typeface="+mj-lt"/>
                    <a:ea typeface="宋体" pitchFamily="2" charset="-122"/>
                  </a:rPr>
                  <a:t>cost</a:t>
                </a:r>
                <a:r>
                  <a:rPr lang="en-US" altLang="zh-CN" sz="1400" dirty="0" smtClean="0">
                    <a:latin typeface="+mj-lt"/>
                    <a:ea typeface="宋体" pitchFamily="2" charset="-122"/>
                  </a:rPr>
                  <a:t>)</a:t>
                </a: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400" dirty="0" smtClean="0">
                    <a:latin typeface="+mj-lt"/>
                    <a:ea typeface="宋体" pitchFamily="2" charset="-122"/>
                  </a:rPr>
                  <a:t>-Ability to </a:t>
                </a:r>
                <a:r>
                  <a:rPr lang="en-US" altLang="zh-CN" sz="1400" dirty="0" smtClean="0">
                    <a:solidFill>
                      <a:schemeClr val="tx2"/>
                    </a:solidFill>
                    <a:latin typeface="+mj-lt"/>
                    <a:ea typeface="宋体" pitchFamily="2" charset="-122"/>
                  </a:rPr>
                  <a:t>pull/process various data sources </a:t>
                </a:r>
                <a:endParaRPr lang="en-US" altLang="zh-CN" sz="1400" dirty="0">
                  <a:solidFill>
                    <a:schemeClr val="tx2"/>
                  </a:solidFill>
                  <a:latin typeface="+mj-lt"/>
                  <a:ea typeface="宋体" pitchFamily="2" charset="-122"/>
                </a:endParaRPr>
              </a:p>
            </p:txBody>
          </p:sp>
          <p:sp>
            <p:nvSpPr>
              <p:cNvPr id="39" name="Text Box 18"/>
              <p:cNvSpPr txBox="1">
                <a:spLocks noChangeArrowheads="1"/>
              </p:cNvSpPr>
              <p:nvPr/>
            </p:nvSpPr>
            <p:spPr bwMode="auto">
              <a:xfrm>
                <a:off x="4711" y="480"/>
                <a:ext cx="1056" cy="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 b="1" dirty="0">
                    <a:latin typeface="+mj-lt"/>
                    <a:ea typeface="宋体" pitchFamily="2" charset="-122"/>
                  </a:rPr>
                  <a:t>End User Data </a:t>
                </a:r>
                <a:r>
                  <a:rPr lang="en-US" altLang="zh-CN" sz="1600" b="1" dirty="0" smtClean="0">
                    <a:latin typeface="+mj-lt"/>
                    <a:ea typeface="宋体" pitchFamily="2" charset="-122"/>
                  </a:rPr>
                  <a:t>Analysis Tools</a:t>
                </a:r>
                <a:endParaRPr lang="en-US" altLang="zh-CN" sz="1600" b="1" dirty="0">
                  <a:latin typeface="+mj-lt"/>
                  <a:ea typeface="宋体" pitchFamily="2" charset="-122"/>
                </a:endParaRPr>
              </a:p>
            </p:txBody>
          </p:sp>
        </p:grpSp>
        <p:grpSp>
          <p:nvGrpSpPr>
            <p:cNvPr id="29" name="Group 46"/>
            <p:cNvGrpSpPr>
              <a:grpSpLocks/>
            </p:cNvGrpSpPr>
            <p:nvPr/>
          </p:nvGrpSpPr>
          <p:grpSpPr bwMode="auto">
            <a:xfrm>
              <a:off x="7167585" y="2217738"/>
              <a:ext cx="471489" cy="2459038"/>
              <a:chOff x="4467" y="1200"/>
              <a:chExt cx="297" cy="1549"/>
            </a:xfrm>
          </p:grpSpPr>
          <p:sp>
            <p:nvSpPr>
              <p:cNvPr id="30" name="AutoShape 48"/>
              <p:cNvSpPr>
                <a:spLocks noChangeArrowheads="1"/>
              </p:cNvSpPr>
              <p:nvPr/>
            </p:nvSpPr>
            <p:spPr bwMode="auto">
              <a:xfrm>
                <a:off x="4467" y="1200"/>
                <a:ext cx="288" cy="240"/>
              </a:xfrm>
              <a:prstGeom prst="rightArrow">
                <a:avLst>
                  <a:gd name="adj1" fmla="val 50000"/>
                  <a:gd name="adj2" fmla="val 30000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200" dirty="0" smtClean="0">
                    <a:latin typeface="+mj-lt"/>
                  </a:rPr>
                  <a:t>Feed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31" name="AutoShape 51"/>
              <p:cNvSpPr>
                <a:spLocks noChangeArrowheads="1"/>
              </p:cNvSpPr>
              <p:nvPr/>
            </p:nvSpPr>
            <p:spPr bwMode="auto">
              <a:xfrm>
                <a:off x="4476" y="2509"/>
                <a:ext cx="288" cy="240"/>
              </a:xfrm>
              <a:prstGeom prst="rightArrow">
                <a:avLst>
                  <a:gd name="adj1" fmla="val 50000"/>
                  <a:gd name="adj2" fmla="val 30000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200" dirty="0" smtClean="0">
                    <a:latin typeface="+mj-lt"/>
                  </a:rPr>
                  <a:t>Feed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32" name="AutoShape 54"/>
              <p:cNvSpPr>
                <a:spLocks noChangeArrowheads="1"/>
              </p:cNvSpPr>
              <p:nvPr/>
            </p:nvSpPr>
            <p:spPr bwMode="auto">
              <a:xfrm>
                <a:off x="4467" y="1875"/>
                <a:ext cx="288" cy="240"/>
              </a:xfrm>
              <a:prstGeom prst="rightArrow">
                <a:avLst>
                  <a:gd name="adj1" fmla="val 50000"/>
                  <a:gd name="adj2" fmla="val 30000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200" dirty="0" smtClean="0">
                    <a:latin typeface="+mj-lt"/>
                  </a:rPr>
                  <a:t>Feed</a:t>
                </a:r>
                <a:endParaRPr lang="en-US" sz="12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370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Proven Professional’s Project Goal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Identify</a:t>
            </a:r>
            <a:r>
              <a:rPr lang="en-US" sz="2400" dirty="0" smtClean="0"/>
              <a:t>, </a:t>
            </a:r>
            <a:r>
              <a:rPr lang="en-US" sz="2400" b="1" dirty="0" smtClean="0"/>
              <a:t>Test</a:t>
            </a:r>
            <a:r>
              <a:rPr lang="en-US" sz="2400" dirty="0" smtClean="0"/>
              <a:t>, </a:t>
            </a:r>
            <a:r>
              <a:rPr lang="en-US" sz="2400" b="1" dirty="0" smtClean="0"/>
              <a:t>Evaluate</a:t>
            </a:r>
            <a:r>
              <a:rPr lang="en-US" sz="2400" dirty="0" smtClean="0"/>
              <a:t>, and </a:t>
            </a:r>
            <a:r>
              <a:rPr lang="en-US" sz="2400" b="1" dirty="0" smtClean="0"/>
              <a:t>Score</a:t>
            </a:r>
            <a:r>
              <a:rPr lang="en-US" sz="2400" dirty="0" smtClean="0"/>
              <a:t> 4 potential BI software vendors and present results to MasterControl</a:t>
            </a:r>
            <a:r>
              <a:rPr lang="en-US" sz="2400" dirty="0"/>
              <a:t> </a:t>
            </a:r>
            <a:r>
              <a:rPr lang="en-US" sz="2400" dirty="0" smtClean="0"/>
              <a:t>as possible alternatives to Domo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819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Process Steps:</a:t>
            </a:r>
            <a:endParaRPr lang="en-US" sz="3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907" y="2803358"/>
            <a:ext cx="48101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39624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Analyzed Business Analytics and  BI vendor industry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Gartner BI Magic Quadrant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822658"/>
            <a:ext cx="3736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2. Chose the following vendors: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Logi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Qliktech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2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Process Steps: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3. Created BI Vendor Scoring Matrix for comparison and ranking purposes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Critical Categories and Subjects were created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Subject weights were then divvied  based on what our group felt MC was most looking for in a product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36048"/>
              </p:ext>
            </p:extLst>
          </p:nvPr>
        </p:nvGraphicFramePr>
        <p:xfrm>
          <a:off x="609600" y="2743199"/>
          <a:ext cx="8077200" cy="3962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7999"/>
                <a:gridCol w="1683939"/>
                <a:gridCol w="2112060"/>
                <a:gridCol w="1098842"/>
                <a:gridCol w="1284360"/>
              </a:tblGrid>
              <a:tr h="3141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Category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Subject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Weight (out of 100)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Rating (1-10)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418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Capability – The feature set offered by each tool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Design (look and feel)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70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Performance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70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Metadata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70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Ease of use (usability)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70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2938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Integration – Integration within the company environment, existing data warehouse tools and established infrastructure and policies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Company-specific capabilities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79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Configuration/Data Sources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97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Scheduling/Monitoring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70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Support Resources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70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5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Vendor – product vision/use, marketshare, industry experience/track record, corporate stability, reviews, price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Vendor overview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70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Pricing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37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Process Steps: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4. Created Use Cases  to help evaluate subjects in order to test functionality of product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3 use cases were created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Used a uniform dataset for testing purposes (Bank dataset from Lab_4)</a:t>
            </a:r>
          </a:p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5. Conducted evaluation of the BI Tools</a:t>
            </a: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Each group member was assigned 2 vendors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pPr marL="457200" lvl="1" indent="0">
              <a:buNone/>
            </a:pPr>
            <a:r>
              <a:rPr lang="en-US" sz="1600" dirty="0" smtClean="0"/>
              <a:t>Art – </a:t>
            </a:r>
            <a:r>
              <a:rPr lang="en-US" sz="1600" b="1" dirty="0" smtClean="0"/>
              <a:t>Logi Analytics</a:t>
            </a:r>
            <a:r>
              <a:rPr lang="en-US" sz="1600" dirty="0" smtClean="0"/>
              <a:t>,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Tableau</a:t>
            </a:r>
          </a:p>
          <a:p>
            <a:pPr marL="457200" lvl="1" indent="0">
              <a:buNone/>
            </a:pPr>
            <a:r>
              <a:rPr lang="en-US" sz="1600" dirty="0" smtClean="0"/>
              <a:t>Connor –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Birst</a:t>
            </a:r>
            <a:r>
              <a:rPr lang="en-US" sz="1600" dirty="0" smtClean="0"/>
              <a:t>, </a:t>
            </a:r>
            <a:r>
              <a:rPr lang="en-US" sz="1600" b="1" dirty="0" smtClean="0">
                <a:solidFill>
                  <a:srgbClr val="00B050"/>
                </a:solidFill>
              </a:rPr>
              <a:t>Qlik</a:t>
            </a:r>
          </a:p>
          <a:p>
            <a:pPr marL="457200" lvl="1" indent="0">
              <a:buNone/>
            </a:pPr>
            <a:r>
              <a:rPr lang="en-US" sz="1600" dirty="0" err="1" smtClean="0"/>
              <a:t>Deepti</a:t>
            </a:r>
            <a:r>
              <a:rPr lang="en-US" sz="1600" dirty="0" smtClean="0"/>
              <a:t> –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Tableau</a:t>
            </a:r>
            <a:r>
              <a:rPr lang="en-US" sz="1600" dirty="0" smtClean="0"/>
              <a:t>,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Birst</a:t>
            </a:r>
          </a:p>
          <a:p>
            <a:pPr marL="457200" lvl="1" indent="0">
              <a:buNone/>
            </a:pPr>
            <a:r>
              <a:rPr lang="en-US" sz="1600" dirty="0" smtClean="0"/>
              <a:t>Ben – </a:t>
            </a:r>
            <a:r>
              <a:rPr lang="en-US" sz="1600" b="1" dirty="0" smtClean="0">
                <a:solidFill>
                  <a:srgbClr val="00B050"/>
                </a:solidFill>
              </a:rPr>
              <a:t>Qlik</a:t>
            </a:r>
            <a:r>
              <a:rPr lang="en-US" sz="1600" dirty="0" smtClean="0"/>
              <a:t>, </a:t>
            </a:r>
            <a:r>
              <a:rPr lang="en-US" sz="1600" b="1" dirty="0" smtClean="0"/>
              <a:t>Logi Analytics</a:t>
            </a:r>
            <a:endParaRPr lang="en-US" sz="1600" b="1" dirty="0"/>
          </a:p>
          <a:p>
            <a:pPr marL="457200" lvl="1" indent="0">
              <a:buNone/>
            </a:pP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Results, impressions, performance, design, usability, etc. were all captured cataloged and documented within the “BI Vendor Scoring Matrix” notes section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57150" indent="0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6. Members then gave rankings to each Subject Category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Ratings were averaged between the two group member matrices for a given vendor product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7150" indent="0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7. Summary and Recommendation reports created for each BI tool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Put summary/recommendation in terms of: </a:t>
            </a:r>
          </a:p>
          <a:p>
            <a:pPr marL="457200" lvl="1" indent="0">
              <a:buNone/>
            </a:pPr>
            <a:r>
              <a:rPr lang="en-US" sz="1400" dirty="0" smtClean="0"/>
              <a:t>“Does this product meet </a:t>
            </a:r>
            <a:r>
              <a:rPr lang="en-US" sz="1400" dirty="0" err="1" smtClean="0"/>
              <a:t>MasterControl’s</a:t>
            </a:r>
            <a:r>
              <a:rPr lang="en-US" sz="1400" dirty="0" smtClean="0"/>
              <a:t> criteria for adoption, integration and phase out of Domo?”</a:t>
            </a:r>
          </a:p>
          <a:p>
            <a:pPr marL="457200" lvl="1" indent="0">
              <a:buNone/>
            </a:pPr>
            <a:r>
              <a:rPr lang="en-US" sz="1400" dirty="0" smtClean="0"/>
              <a:t>“Why would/wouldn’t you recommend this product to MasterControl?</a:t>
            </a:r>
          </a:p>
        </p:txBody>
      </p:sp>
    </p:spTree>
    <p:extLst>
      <p:ext uri="{BB962C8B-B14F-4D97-AF65-F5344CB8AC3E}">
        <p14:creationId xmlns:p14="http://schemas.microsoft.com/office/powerpoint/2010/main" val="423291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36988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Positives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6482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Sleek, clean, modern design with large buttons and </a:t>
            </a:r>
            <a:r>
              <a:rPr lang="en-US" sz="1800" dirty="0" smtClean="0"/>
              <a:t>tabs</a:t>
            </a:r>
          </a:p>
          <a:p>
            <a:r>
              <a:rPr lang="en-US" sz="1800" dirty="0"/>
              <a:t>Visuals are extremely </a:t>
            </a:r>
            <a:r>
              <a:rPr lang="en-US" sz="1800" dirty="0" smtClean="0"/>
              <a:t>intuitive and </a:t>
            </a:r>
            <a:r>
              <a:rPr lang="en-US" sz="1800" dirty="0"/>
              <a:t>easy to adjust (drag and drop functionality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Ability to scale performance levels when adding users, data and apps</a:t>
            </a:r>
          </a:p>
          <a:p>
            <a:r>
              <a:rPr lang="en-US" sz="1800" dirty="0" smtClean="0"/>
              <a:t>Integrates well with MC data warehouse </a:t>
            </a:r>
          </a:p>
          <a:p>
            <a:r>
              <a:rPr lang="en-US" sz="1800" dirty="0" smtClean="0"/>
              <a:t>Supported data connections/sources:</a:t>
            </a:r>
          </a:p>
          <a:p>
            <a:pPr lvl="1"/>
            <a:r>
              <a:rPr lang="en-US" sz="1400" dirty="0" smtClean="0"/>
              <a:t>Data folders/files</a:t>
            </a:r>
          </a:p>
          <a:p>
            <a:pPr lvl="1"/>
            <a:r>
              <a:rPr lang="en-US" sz="1400" dirty="0" smtClean="0"/>
              <a:t>ODBC – </a:t>
            </a:r>
            <a:r>
              <a:rPr lang="en-US" sz="1400" dirty="0" err="1" smtClean="0"/>
              <a:t>MySQL,Oracle</a:t>
            </a:r>
            <a:r>
              <a:rPr lang="en-US" sz="1400" dirty="0" smtClean="0"/>
              <a:t>, SAP, MS SQL</a:t>
            </a:r>
          </a:p>
          <a:p>
            <a:pPr lvl="1"/>
            <a:r>
              <a:rPr lang="en-US" sz="1400" dirty="0" smtClean="0"/>
              <a:t>Salesforce CRM</a:t>
            </a:r>
          </a:p>
          <a:p>
            <a:pPr lvl="1"/>
            <a:r>
              <a:rPr lang="en-US" sz="1400" dirty="0" smtClean="0"/>
              <a:t>Big data sources such as Hadoop Hive, Impala, Amazon EC2, </a:t>
            </a:r>
            <a:r>
              <a:rPr lang="en-US" sz="1400" dirty="0" err="1" smtClean="0"/>
              <a:t>etc</a:t>
            </a:r>
            <a:endParaRPr lang="en-US" sz="1400" dirty="0" smtClean="0"/>
          </a:p>
          <a:p>
            <a:r>
              <a:rPr lang="en-US" sz="1800" dirty="0" smtClean="0"/>
              <a:t>Premium support, training, consultation services, and CBTs</a:t>
            </a:r>
            <a:endParaRPr lang="en-US" sz="1800" dirty="0"/>
          </a:p>
          <a:p>
            <a:pPr lvl="1"/>
            <a:endParaRPr lang="en-US" sz="1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36988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Negatives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Almost too easy to use, lacks options that other tools have</a:t>
            </a:r>
          </a:p>
          <a:p>
            <a:r>
              <a:rPr lang="en-US" sz="1800" dirty="0" smtClean="0"/>
              <a:t>Comparatively expensive</a:t>
            </a:r>
          </a:p>
          <a:p>
            <a:pPr marL="0" indent="0">
              <a:buNone/>
            </a:pPr>
            <a:r>
              <a:rPr lang="en-US" sz="1800" dirty="0"/>
              <a:t>A</a:t>
            </a:r>
            <a:r>
              <a:rPr lang="en-US" sz="1800" dirty="0" smtClean="0"/>
              <a:t> </a:t>
            </a:r>
            <a:r>
              <a:rPr lang="en-US" sz="1800" dirty="0"/>
              <a:t>‘concurrent license’ that allows one user at a time for $15,000. Clients can share more than 11 users on a single </a:t>
            </a:r>
            <a:r>
              <a:rPr lang="en-US" sz="1800" dirty="0" smtClean="0"/>
              <a:t>license</a:t>
            </a:r>
          </a:p>
          <a:p>
            <a:pPr marL="0" indent="0">
              <a:buNone/>
            </a:pPr>
            <a:r>
              <a:rPr lang="en-US" sz="1800" dirty="0" smtClean="0"/>
              <a:t>Lowest </a:t>
            </a:r>
            <a:r>
              <a:rPr lang="en-US" sz="1800" dirty="0"/>
              <a:t>entry for a fully functional version is $,1350. ‘Named User License’ can read </a:t>
            </a:r>
            <a:r>
              <a:rPr lang="en-US" sz="1800" dirty="0" err="1"/>
              <a:t>Qlikview</a:t>
            </a:r>
            <a:r>
              <a:rPr lang="en-US" sz="1800" dirty="0"/>
              <a:t> files created on other </a:t>
            </a:r>
            <a:r>
              <a:rPr lang="en-US" sz="1800" dirty="0" smtClean="0"/>
              <a:t>machines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7025"/>
            <a:ext cx="4038600" cy="12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836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Qlik Visuals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6145" y="1143000"/>
            <a:ext cx="4343400" cy="2971800"/>
          </a:xfrm>
          <a:prstGeom prst="rect">
            <a:avLst/>
          </a:prstGeom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14" y="4121331"/>
            <a:ext cx="5421086" cy="2565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662" y="1143000"/>
            <a:ext cx="43542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177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36988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Positives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Easy to navigate work flow progression built into the design of the </a:t>
            </a:r>
            <a:r>
              <a:rPr lang="en-US" sz="1800" dirty="0" smtClean="0"/>
              <a:t>app</a:t>
            </a:r>
          </a:p>
          <a:p>
            <a:r>
              <a:rPr lang="en-US" sz="1800" dirty="0" smtClean="0"/>
              <a:t>Cloud </a:t>
            </a:r>
            <a:r>
              <a:rPr lang="en-US" sz="1800" dirty="0"/>
              <a:t>analytics is where Birst holds its edge over most BI products, combining its agility and ease of use with the speed and scalability of cloud </a:t>
            </a:r>
            <a:endParaRPr lang="en-US" sz="1800" dirty="0" smtClean="0"/>
          </a:p>
          <a:p>
            <a:pPr lvl="1"/>
            <a:r>
              <a:rPr lang="en-US" sz="1400" dirty="0"/>
              <a:t>P</a:t>
            </a:r>
            <a:r>
              <a:rPr lang="en-US" sz="1400" dirty="0" smtClean="0"/>
              <a:t>re </a:t>
            </a:r>
            <a:r>
              <a:rPr lang="en-US" sz="1400" dirty="0"/>
              <a:t>built application connections for data source pulls from </a:t>
            </a:r>
            <a:r>
              <a:rPr lang="en-US" sz="1400" dirty="0" err="1"/>
              <a:t>Netsuite</a:t>
            </a:r>
            <a:r>
              <a:rPr lang="en-US" sz="1400" dirty="0"/>
              <a:t> (JDBC), Salesforce, Google analytics, </a:t>
            </a:r>
            <a:r>
              <a:rPr lang="en-US" sz="1400" dirty="0" err="1"/>
              <a:t>Omiture</a:t>
            </a:r>
            <a:r>
              <a:rPr lang="en-US" sz="1400" dirty="0"/>
              <a:t> </a:t>
            </a:r>
            <a:r>
              <a:rPr lang="en-US" sz="1400" dirty="0" err="1"/>
              <a:t>SiteCatalyst</a:t>
            </a:r>
            <a:endParaRPr lang="en-US" sz="1400" dirty="0" smtClean="0"/>
          </a:p>
          <a:p>
            <a:r>
              <a:rPr lang="en-US" sz="1800" dirty="0"/>
              <a:t>Can schedule to have a </a:t>
            </a:r>
            <a:r>
              <a:rPr lang="en-US" sz="1800" dirty="0" smtClean="0"/>
              <a:t> pre-created report sent </a:t>
            </a:r>
            <a:r>
              <a:rPr lang="en-US" sz="1800" dirty="0"/>
              <a:t>from Birst automatically based on a recurring schedule at a specific time and </a:t>
            </a:r>
            <a:r>
              <a:rPr lang="en-US" sz="1800" dirty="0" smtClean="0"/>
              <a:t>interval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36988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Negatives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Visualization </a:t>
            </a:r>
            <a:r>
              <a:rPr lang="en-US" sz="1800" dirty="0" smtClean="0"/>
              <a:t>editing properties were </a:t>
            </a:r>
            <a:r>
              <a:rPr lang="en-US" sz="1800" dirty="0"/>
              <a:t>confusing to </a:t>
            </a:r>
            <a:r>
              <a:rPr lang="en-US" sz="1800" dirty="0" smtClean="0"/>
              <a:t>use to make changes</a:t>
            </a:r>
          </a:p>
          <a:p>
            <a:r>
              <a:rPr lang="en-US" sz="1800" dirty="0"/>
              <a:t>Seems need expert level BI or IT  analysts   who know how to manipulate the data with </a:t>
            </a:r>
            <a:r>
              <a:rPr lang="en-US" sz="1800" dirty="0" smtClean="0"/>
              <a:t>ease</a:t>
            </a:r>
          </a:p>
          <a:p>
            <a:r>
              <a:rPr lang="en-US" sz="1800" dirty="0"/>
              <a:t>Less visual tools than other BI </a:t>
            </a:r>
            <a:r>
              <a:rPr lang="en-US" sz="1800" dirty="0" smtClean="0"/>
              <a:t>software</a:t>
            </a:r>
          </a:p>
          <a:p>
            <a:r>
              <a:rPr lang="en-US" sz="1800" dirty="0"/>
              <a:t>Extremely disappointed in the BI tool’s inability </a:t>
            </a:r>
            <a:r>
              <a:rPr lang="en-US" sz="1800" dirty="0" smtClean="0"/>
              <a:t>handle some of the data values appropriately</a:t>
            </a:r>
          </a:p>
          <a:p>
            <a:pPr lvl="1"/>
            <a:r>
              <a:rPr lang="en-US" sz="1400" dirty="0" smtClean="0"/>
              <a:t>Unable to classify ‘</a:t>
            </a:r>
            <a:r>
              <a:rPr lang="en-US" sz="1400" dirty="0" err="1" smtClean="0"/>
              <a:t>checking_account_balance</a:t>
            </a:r>
            <a:r>
              <a:rPr lang="en-US" sz="1400" dirty="0" smtClean="0"/>
              <a:t>’ as a measure</a:t>
            </a:r>
          </a:p>
          <a:p>
            <a:r>
              <a:rPr lang="en-US" sz="1800" dirty="0" smtClean="0"/>
              <a:t>Support resources were not as available as they were with other tools (useless help page)</a:t>
            </a:r>
            <a:endParaRPr lang="en-US" sz="1800" dirty="0"/>
          </a:p>
        </p:txBody>
      </p:sp>
      <p:pic>
        <p:nvPicPr>
          <p:cNvPr id="7" name="Picture 4" descr="https://encrypted-tbn2.gstatic.com/images?q=tbn:ANd9GcSRKs3lM7tfTdqZiLbrI7PULqB6oJIgvBTSzNlz1WM2kHKAHANULNzq5r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1677"/>
            <a:ext cx="3810000" cy="72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43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Birst Visuals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154326"/>
            <a:ext cx="4495799" cy="2655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87"/>
          <a:stretch/>
        </p:blipFill>
        <p:spPr bwMode="auto">
          <a:xfrm>
            <a:off x="-457200" y="1066799"/>
            <a:ext cx="4572000" cy="40503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97046"/>
            <a:ext cx="5951895" cy="322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90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1449</Words>
  <Application>Microsoft Macintosh PowerPoint</Application>
  <PresentationFormat>On-screen Show (4:3)</PresentationFormat>
  <Paragraphs>222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 Business Intelligence Vendor Analysis  Proven Professionals</vt:lpstr>
      <vt:lpstr>MasterControl Business Analytics Project</vt:lpstr>
      <vt:lpstr>Proven Professional’s Project Goal</vt:lpstr>
      <vt:lpstr>Process Steps:</vt:lpstr>
      <vt:lpstr>Process Steps:</vt:lpstr>
      <vt:lpstr>PowerPoint Presentation</vt:lpstr>
      <vt:lpstr>Qlik Visuals</vt:lpstr>
      <vt:lpstr>PowerPoint Presentation</vt:lpstr>
      <vt:lpstr>Birst Visuals</vt:lpstr>
      <vt:lpstr>PowerPoint Presentation</vt:lpstr>
      <vt:lpstr>Tableau Visuals </vt:lpstr>
      <vt:lpstr>PowerPoint Presentation</vt:lpstr>
      <vt:lpstr>Recommendations</vt:lpstr>
      <vt:lpstr>Recommendations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Proven Professionals</dc:title>
  <dc:creator>EMC</dc:creator>
  <cp:lastModifiedBy>Deepti Deshpande</cp:lastModifiedBy>
  <cp:revision>43</cp:revision>
  <dcterms:created xsi:type="dcterms:W3CDTF">2014-10-29T02:06:26Z</dcterms:created>
  <dcterms:modified xsi:type="dcterms:W3CDTF">2014-10-29T23:47:46Z</dcterms:modified>
</cp:coreProperties>
</file>