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59" r:id="rId2"/>
    <p:sldId id="261" r:id="rId3"/>
    <p:sldId id="262" r:id="rId4"/>
    <p:sldId id="272" r:id="rId5"/>
    <p:sldId id="263" r:id="rId6"/>
    <p:sldId id="269" r:id="rId7"/>
    <p:sldId id="282" r:id="rId8"/>
    <p:sldId id="283" r:id="rId9"/>
    <p:sldId id="284" r:id="rId10"/>
    <p:sldId id="286" r:id="rId11"/>
    <p:sldId id="285" r:id="rId12"/>
    <p:sldId id="287" r:id="rId13"/>
    <p:sldId id="288" r:id="rId14"/>
    <p:sldId id="289" r:id="rId15"/>
    <p:sldId id="290" r:id="rId16"/>
    <p:sldId id="274" r:id="rId17"/>
    <p:sldId id="281" r:id="rId18"/>
    <p:sldId id="275" r:id="rId19"/>
    <p:sldId id="292" r:id="rId20"/>
    <p:sldId id="280" r:id="rId21"/>
    <p:sldId id="279"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992832F5-EA01-48E5-B403-87E193F50680}">
          <p14:sldIdLst>
            <p14:sldId id="259"/>
          </p14:sldIdLst>
        </p14:section>
        <p14:section name="Agenda" id="{087866C3-7028-482C-8D34-6BF5363FBD75}">
          <p14:sldIdLst>
            <p14:sldId id="261"/>
            <p14:sldId id="262"/>
            <p14:sldId id="272"/>
            <p14:sldId id="263"/>
            <p14:sldId id="269"/>
            <p14:sldId id="282"/>
            <p14:sldId id="283"/>
            <p14:sldId id="284"/>
            <p14:sldId id="286"/>
            <p14:sldId id="285"/>
            <p14:sldId id="287"/>
            <p14:sldId id="288"/>
            <p14:sldId id="289"/>
            <p14:sldId id="290"/>
            <p14:sldId id="274"/>
            <p14:sldId id="281"/>
            <p14:sldId id="275"/>
            <p14:sldId id="292"/>
            <p14:sldId id="280"/>
            <p14:sldId id="279"/>
            <p14:sldId id="277"/>
            <p14:sldId id="278"/>
          </p14:sldIdLst>
        </p14:section>
        <p14:section name="Status Update" id="{521DEF98-8796-4632-831A-16252E9A6054}">
          <p14:sldIdLst/>
        </p14:section>
        <p14:section name="Timeline" id="{CF24EBA6-C924-424D-AC31-A4B9992A87E0}">
          <p14:sldIdLst/>
        </p14:section>
        <p14:section name="Next Steps and Action Items" id="{C24C98EC-938D-4034-8DB8-5E8DBF16E3CB}">
          <p14:sldIdLst/>
        </p14:section>
        <p14:section name="Appendix" id="{E35CCD6A-2288-476E-BC93-C75323AE1F3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35" autoAdjust="0"/>
    <p:restoredTop sz="76158" autoAdjust="0"/>
  </p:normalViewPr>
  <p:slideViewPr>
    <p:cSldViewPr>
      <p:cViewPr varScale="1">
        <p:scale>
          <a:sx n="73" d="100"/>
          <a:sy n="73" d="100"/>
        </p:scale>
        <p:origin x="-896" y="-112"/>
      </p:cViewPr>
      <p:guideLst>
        <p:guide orient="horz" pos="2160"/>
        <p:guide orient="horz" pos="576"/>
        <p:guide pos="2880"/>
        <p:guide pos="288"/>
      </p:guideLst>
    </p:cSldViewPr>
  </p:slideViewPr>
  <p:outlineViewPr>
    <p:cViewPr>
      <p:scale>
        <a:sx n="33" d="100"/>
        <a:sy n="33" d="100"/>
      </p:scale>
      <p:origin x="0" y="3344"/>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11/1/14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1458759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projectmanagement.com/blog/Project-Management-2.0/" TargetMode="External"/><Relationship Id="rId4" Type="http://schemas.openxmlformats.org/officeDocument/2006/relationships/hyperlink" Target="http://www.projectmanagement.com/profile/dgarrett/"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 responsible for successfully completing the project.</a:t>
            </a:r>
          </a:p>
          <a:p>
            <a:r>
              <a:rPr lang="en-US" dirty="0" smtClean="0"/>
              <a:t>Project team: completing</a:t>
            </a:r>
            <a:r>
              <a:rPr lang="en-US" baseline="0" dirty="0" smtClean="0"/>
              <a:t> specific tasks (not meeting attenders).</a:t>
            </a:r>
          </a:p>
          <a:p>
            <a:endParaRPr lang="en-US" dirty="0" smtClean="0"/>
          </a:p>
          <a:p>
            <a:r>
              <a:rPr lang="en-US" dirty="0" smtClean="0"/>
              <a:t>Leads the team responsible for results</a:t>
            </a:r>
          </a:p>
          <a:p>
            <a:r>
              <a:rPr lang="en-US" dirty="0" smtClean="0"/>
              <a:t>Planning</a:t>
            </a:r>
          </a:p>
          <a:p>
            <a:r>
              <a:rPr lang="en-US" dirty="0" smtClean="0"/>
              <a:t>Communication</a:t>
            </a:r>
          </a:p>
          <a:p>
            <a:r>
              <a:rPr lang="en-US" dirty="0" smtClean="0"/>
              <a:t>Motivation</a:t>
            </a:r>
          </a:p>
          <a:p>
            <a:r>
              <a:rPr lang="en-US" dirty="0" smtClean="0"/>
              <a:t>Decision making</a:t>
            </a:r>
          </a:p>
          <a:p>
            <a:r>
              <a:rPr lang="en-US" dirty="0" smtClean="0"/>
              <a:t>Negotiation</a:t>
            </a:r>
          </a:p>
          <a:p>
            <a:r>
              <a:rPr lang="en-US" dirty="0" smtClean="0"/>
              <a:t>Conflict management</a:t>
            </a:r>
          </a:p>
          <a:p>
            <a:r>
              <a:rPr lang="en-US" dirty="0" smtClean="0"/>
              <a:t>Coaching</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10</a:t>
            </a:fld>
            <a:endParaRPr lang="en-US"/>
          </a:p>
        </p:txBody>
      </p:sp>
    </p:spTree>
    <p:extLst>
      <p:ext uri="{BB962C8B-B14F-4D97-AF65-F5344CB8AC3E}">
        <p14:creationId xmlns:p14="http://schemas.microsoft.com/office/powerpoint/2010/main" val="1880146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conflicting views about what a PMO is.</a:t>
            </a:r>
          </a:p>
          <a:p>
            <a:pPr marL="171450" indent="-171450">
              <a:buFont typeface="Arial"/>
              <a:buChar char="•"/>
            </a:pPr>
            <a:r>
              <a:rPr lang="en-US" baseline="0" dirty="0" smtClean="0"/>
              <a:t>Losing popularity because success is not clear.</a:t>
            </a:r>
          </a:p>
          <a:p>
            <a:pPr marL="171450" indent="-171450">
              <a:buFont typeface="Arial"/>
              <a:buChar char="•"/>
            </a:pPr>
            <a:endParaRPr lang="en-US" baseline="0" dirty="0" smtClean="0"/>
          </a:p>
          <a:p>
            <a:pPr marL="171450" indent="-171450">
              <a:buFont typeface="Arial"/>
              <a:buChar char="•"/>
            </a:pPr>
            <a:r>
              <a:rPr lang="en-US" dirty="0" smtClean="0"/>
              <a:t>Sharing of best practices, methodologies, tools, and techniques</a:t>
            </a:r>
          </a:p>
          <a:p>
            <a:pPr marL="171450" indent="-171450">
              <a:buFont typeface="Arial"/>
              <a:buChar char="•"/>
            </a:pPr>
            <a:r>
              <a:rPr lang="en-US" dirty="0" smtClean="0"/>
              <a:t>Liaison between projects, programs, and portfolios</a:t>
            </a:r>
          </a:p>
          <a:p>
            <a:pPr marL="171450" indent="-171450">
              <a:buFont typeface="Arial"/>
              <a:buChar char="•"/>
            </a:pPr>
            <a:r>
              <a:rPr lang="en-US" dirty="0" smtClean="0"/>
              <a:t>Resource management</a:t>
            </a:r>
          </a:p>
          <a:p>
            <a:pPr marL="171450" indent="-171450">
              <a:buFont typeface="Arial"/>
              <a:buChar char="•"/>
            </a:pPr>
            <a:r>
              <a:rPr lang="en-US" dirty="0" smtClean="0"/>
              <a:t>Planning and prioritization</a:t>
            </a:r>
          </a:p>
          <a:p>
            <a:pPr marL="171450" indent="-171450">
              <a:buFont typeface="Arial"/>
              <a:buChar char="•"/>
            </a:pPr>
            <a:r>
              <a:rPr lang="en-US" dirty="0" smtClean="0"/>
              <a:t>Mentoring</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11</a:t>
            </a:fld>
            <a:endParaRPr lang="en-US"/>
          </a:p>
        </p:txBody>
      </p:sp>
    </p:spTree>
    <p:extLst>
      <p:ext uri="{BB962C8B-B14F-4D97-AF65-F5344CB8AC3E}">
        <p14:creationId xmlns:p14="http://schemas.microsoft.com/office/powerpoint/2010/main" val="2632255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helps to understand where your organization is to understand the whole matrix.</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12</a:t>
            </a:fld>
            <a:endParaRPr lang="en-US"/>
          </a:p>
        </p:txBody>
      </p:sp>
    </p:spTree>
    <p:extLst>
      <p:ext uri="{BB962C8B-B14F-4D97-AF65-F5344CB8AC3E}">
        <p14:creationId xmlns:p14="http://schemas.microsoft.com/office/powerpoint/2010/main" val="2703111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Life Cycle:</a:t>
            </a:r>
          </a:p>
          <a:p>
            <a:pPr marL="171450" indent="-171450">
              <a:buFont typeface="Arial"/>
              <a:buChar char="•"/>
            </a:pPr>
            <a:r>
              <a:rPr lang="en-US" dirty="0" smtClean="0"/>
              <a:t>Graphical</a:t>
            </a:r>
            <a:r>
              <a:rPr lang="en-US" baseline="0" dirty="0" smtClean="0"/>
              <a:t> representation of the </a:t>
            </a:r>
            <a:r>
              <a:rPr lang="en-US" b="1" baseline="0" dirty="0" smtClean="0"/>
              <a:t>typical </a:t>
            </a:r>
            <a:r>
              <a:rPr lang="en-US" baseline="0" dirty="0" smtClean="0"/>
              <a:t>cost and resources needed over time to complete a project.</a:t>
            </a:r>
          </a:p>
          <a:p>
            <a:pPr marL="171450" indent="-171450">
              <a:buFont typeface="Arial"/>
              <a:buChar char="•"/>
            </a:pPr>
            <a:r>
              <a:rPr lang="en-US" baseline="0" dirty="0" smtClean="0"/>
              <a:t>Generally sequential.</a:t>
            </a:r>
          </a:p>
          <a:p>
            <a:pPr marL="171450" indent="-171450">
              <a:buFont typeface="Arial"/>
              <a:buChar char="•"/>
            </a:pPr>
            <a:r>
              <a:rPr lang="en-US" baseline="0" dirty="0" smtClean="0"/>
              <a:t>Helps people know what you are working on.</a:t>
            </a:r>
          </a:p>
          <a:p>
            <a:endParaRPr lang="en-US" dirty="0" smtClean="0"/>
          </a:p>
        </p:txBody>
      </p:sp>
      <p:sp>
        <p:nvSpPr>
          <p:cNvPr id="4" name="Slide Number Placeholder 3"/>
          <p:cNvSpPr>
            <a:spLocks noGrp="1"/>
          </p:cNvSpPr>
          <p:nvPr>
            <p:ph type="sldNum" sz="quarter" idx="10"/>
          </p:nvPr>
        </p:nvSpPr>
        <p:spPr/>
        <p:txBody>
          <a:bodyPr/>
          <a:lstStyle/>
          <a:p>
            <a:fld id="{F8646707-6BBD-41A9-B4DF-0C76A73A2D2A}" type="slidenum">
              <a:rPr lang="en-US" smtClean="0"/>
              <a:t>13</a:t>
            </a:fld>
            <a:endParaRPr lang="en-US"/>
          </a:p>
        </p:txBody>
      </p:sp>
    </p:spTree>
    <p:extLst>
      <p:ext uri="{BB962C8B-B14F-4D97-AF65-F5344CB8AC3E}">
        <p14:creationId xmlns:p14="http://schemas.microsoft.com/office/powerpoint/2010/main" val="3324633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Management Process Groups:</a:t>
            </a:r>
          </a:p>
          <a:p>
            <a:pPr marL="171450" indent="-171450">
              <a:buFont typeface="Arial"/>
              <a:buChar char="•"/>
            </a:pPr>
            <a:r>
              <a:rPr lang="en-US" dirty="0" smtClean="0"/>
              <a:t>Groups of tools and techniques required to complete the project successfully.</a:t>
            </a:r>
          </a:p>
          <a:p>
            <a:pPr marL="171450" indent="-171450">
              <a:buFont typeface="Arial"/>
              <a:buChar char="•"/>
            </a:pPr>
            <a:r>
              <a:rPr lang="en-US" dirty="0" smtClean="0"/>
              <a:t>Process</a:t>
            </a:r>
            <a:r>
              <a:rPr lang="en-US" baseline="0" dirty="0" smtClean="0"/>
              <a:t>es, tools, and techniques are flexible depending on the project (family vacation vs. construction of an airport).</a:t>
            </a:r>
          </a:p>
          <a:p>
            <a:pPr marL="171450" indent="-171450">
              <a:buFont typeface="Arial"/>
              <a:buChar char="•"/>
            </a:pPr>
            <a:endParaRPr lang="en-US" baseline="0" dirty="0" smtClean="0"/>
          </a:p>
          <a:p>
            <a:pPr marL="0" indent="0">
              <a:buFont typeface="Arial"/>
              <a:buNone/>
            </a:pPr>
            <a:r>
              <a:rPr lang="en-US" baseline="0" dirty="0" smtClean="0"/>
              <a:t>Initiating- define project and gain approval</a:t>
            </a:r>
          </a:p>
          <a:p>
            <a:pPr marL="0" indent="0">
              <a:buFont typeface="Arial"/>
              <a:buNone/>
            </a:pPr>
            <a:r>
              <a:rPr lang="en-US" baseline="0" dirty="0" smtClean="0"/>
              <a:t>Planning- define details of scope, time, cost, etc.</a:t>
            </a:r>
          </a:p>
          <a:p>
            <a:pPr marL="0" indent="0">
              <a:buFont typeface="Arial"/>
              <a:buNone/>
            </a:pPr>
            <a:r>
              <a:rPr lang="en-US" baseline="0" dirty="0" smtClean="0"/>
              <a:t>Executing- do the work</a:t>
            </a:r>
          </a:p>
          <a:p>
            <a:pPr marL="0" indent="0">
              <a:buFont typeface="Arial"/>
              <a:buNone/>
            </a:pPr>
            <a:r>
              <a:rPr lang="en-US" baseline="0" dirty="0" smtClean="0"/>
              <a:t>Monitor &amp; Control- make sure it is what you planned to do and make needed changes</a:t>
            </a:r>
          </a:p>
          <a:p>
            <a:pPr marL="0" indent="0">
              <a:buFont typeface="Arial"/>
              <a:buNone/>
            </a:pPr>
            <a:r>
              <a:rPr lang="en-US" baseline="0" dirty="0" smtClean="0"/>
              <a:t>Close- finish the work</a:t>
            </a:r>
          </a:p>
          <a:p>
            <a:pPr marL="0" indent="0">
              <a:buFont typeface="Arial"/>
              <a:buNone/>
            </a:pPr>
            <a:endParaRPr lang="en-US" baseline="0" dirty="0" smtClean="0"/>
          </a:p>
          <a:p>
            <a:pPr marL="0" indent="0">
              <a:buFont typeface="Arial"/>
              <a:buNone/>
            </a:pPr>
            <a:r>
              <a:rPr lang="en-US" baseline="0" dirty="0" smtClean="0"/>
              <a:t>5 process groups</a:t>
            </a:r>
          </a:p>
          <a:p>
            <a:pPr marL="0" indent="0">
              <a:buFont typeface="Arial"/>
              <a:buNone/>
            </a:pPr>
            <a:r>
              <a:rPr lang="en-US" baseline="0" dirty="0" smtClean="0"/>
              <a:t>47 processes</a:t>
            </a:r>
          </a:p>
          <a:p>
            <a:pPr marL="0" indent="0">
              <a:buFont typeface="Arial"/>
              <a:buNone/>
            </a:pPr>
            <a:r>
              <a:rPr lang="en-US" baseline="0" dirty="0" smtClean="0"/>
              <a:t>10 knowledge areas</a:t>
            </a:r>
          </a:p>
          <a:p>
            <a:pPr marL="0" indent="0">
              <a:buFont typeface="Arial"/>
              <a:buNone/>
            </a:pPr>
            <a:endParaRPr lang="en-US" dirty="0" smtClean="0"/>
          </a:p>
          <a:p>
            <a:pPr marL="171450" indent="-171450">
              <a:buFont typeface="Arial"/>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14</a:t>
            </a:fld>
            <a:endParaRPr lang="en-US"/>
          </a:p>
        </p:txBody>
      </p:sp>
    </p:spTree>
    <p:extLst>
      <p:ext uri="{BB962C8B-B14F-4D97-AF65-F5344CB8AC3E}">
        <p14:creationId xmlns:p14="http://schemas.microsoft.com/office/powerpoint/2010/main" val="455965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Integration Management</a:t>
            </a:r>
          </a:p>
          <a:p>
            <a:pPr marL="171450" indent="-171450">
              <a:buFont typeface="Arial"/>
              <a:buChar char="•"/>
            </a:pPr>
            <a:r>
              <a:rPr lang="en-US" dirty="0" smtClean="0"/>
              <a:t>Develop</a:t>
            </a:r>
            <a:r>
              <a:rPr lang="en-US" baseline="0" dirty="0" smtClean="0"/>
              <a:t> Project Charter- creating document that formally authorizes the project and provides authority for PM.</a:t>
            </a:r>
          </a:p>
          <a:p>
            <a:pPr marL="171450" indent="-171450">
              <a:buFont typeface="Arial"/>
              <a:buChar char="•"/>
            </a:pPr>
            <a:r>
              <a:rPr lang="en-US" baseline="0" dirty="0" smtClean="0"/>
              <a:t>Develop Project Management Plan- defining, preparing, and coordinating all subsidiary plans into comprehensive Project Management Plan.</a:t>
            </a:r>
          </a:p>
          <a:p>
            <a:pPr marL="171450" indent="-171450">
              <a:buFont typeface="Arial"/>
              <a:buChar char="•"/>
            </a:pPr>
            <a:r>
              <a:rPr lang="en-US" baseline="0" dirty="0" smtClean="0"/>
              <a:t>Direct and Manage Project Work- leading and performing the work defined in the Project Management Plan and implementing changes.</a:t>
            </a:r>
          </a:p>
          <a:p>
            <a:pPr marL="171450" indent="-171450">
              <a:buFont typeface="Arial"/>
              <a:buChar char="•"/>
            </a:pPr>
            <a:r>
              <a:rPr lang="en-US" baseline="0" dirty="0" smtClean="0"/>
              <a:t>Monitor &amp; Control Project Work- tracking, reviewing, and reporting progress towards objectives.</a:t>
            </a:r>
          </a:p>
          <a:p>
            <a:pPr marL="171450" indent="-171450">
              <a:buFont typeface="Arial"/>
              <a:buChar char="•"/>
            </a:pPr>
            <a:r>
              <a:rPr lang="en-US" baseline="0" dirty="0" smtClean="0"/>
              <a:t>Perform Integrated Change Control- review change requests and communicate their status.</a:t>
            </a:r>
          </a:p>
          <a:p>
            <a:pPr marL="171450" indent="-171450">
              <a:buFont typeface="Arial"/>
              <a:buChar char="•"/>
            </a:pPr>
            <a:r>
              <a:rPr lang="en-US" baseline="0" dirty="0" smtClean="0"/>
              <a:t>Close- finalize all activities</a:t>
            </a:r>
          </a:p>
          <a:p>
            <a:pPr marL="171450" indent="-171450">
              <a:buFont typeface="Arial"/>
              <a:buChar char="•"/>
            </a:pPr>
            <a:endParaRPr lang="en-US" baseline="0" dirty="0" smtClean="0"/>
          </a:p>
          <a:p>
            <a:pPr marL="0" indent="0">
              <a:buFont typeface="Arial"/>
              <a:buNone/>
            </a:pPr>
            <a:r>
              <a:rPr lang="en-US" baseline="0" dirty="0" smtClean="0"/>
              <a:t>-PMBOK, 5</a:t>
            </a:r>
            <a:r>
              <a:rPr lang="en-US" baseline="30000" dirty="0" smtClean="0"/>
              <a:t>th</a:t>
            </a:r>
            <a:r>
              <a:rPr lang="en-US" baseline="0" dirty="0" smtClean="0"/>
              <a:t> edition</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15</a:t>
            </a:fld>
            <a:endParaRPr lang="en-US"/>
          </a:p>
        </p:txBody>
      </p:sp>
    </p:spTree>
    <p:extLst>
      <p:ext uri="{BB962C8B-B14F-4D97-AF65-F5344CB8AC3E}">
        <p14:creationId xmlns:p14="http://schemas.microsoft.com/office/powerpoint/2010/main" val="3471572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Project must</a:t>
            </a:r>
            <a:r>
              <a:rPr lang="en-US" baseline="0" dirty="0" smtClean="0"/>
              <a:t> be initiated, planned, executed, monitored, controlled, and closed.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Doesn’t have to be big.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Examples: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Quilt tying for homeless shelter</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Helping with a company food drive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Passing out flyers for a charity event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Turkey Bowl for kids in the neighborhood</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Real project to be completed before the last day of class.</a:t>
            </a:r>
          </a:p>
          <a:p>
            <a:r>
              <a:rPr lang="en-US" dirty="0" smtClean="0"/>
              <a:t>Please</a:t>
            </a:r>
            <a:r>
              <a:rPr lang="en-US" baseline="0" dirty="0" smtClean="0"/>
              <a:t> contact me if there are members of your group that are not pulling their weight.</a:t>
            </a:r>
          </a:p>
          <a:p>
            <a:r>
              <a:rPr lang="en-US" baseline="0" dirty="0" smtClean="0"/>
              <a:t>I will ask the whole group how they would grade your participation in the project and I will make a final judgment on how this will impact the grade for the project.</a:t>
            </a:r>
          </a:p>
          <a:p>
            <a:r>
              <a:rPr lang="en-US" baseline="0" dirty="0" smtClean="0"/>
              <a:t>Each student is responsible for making sure they are doing something meaningful for the project.</a:t>
            </a:r>
          </a:p>
          <a:p>
            <a:r>
              <a:rPr lang="en-US" baseline="0" dirty="0" smtClean="0"/>
              <a:t>*Part of this exercise mirrors the real world need to work together, communicate, lead, and come together as a project team.</a:t>
            </a:r>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slides for the appendix in</a:t>
            </a:r>
            <a:r>
              <a:rPr lang="en-US" baseline="0" dirty="0" smtClean="0"/>
              <a:t> the event that more details or supplemental slides are needed. The appendix is also useful if the presentation is distributed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www.pmi.org</a:t>
            </a:r>
            <a:r>
              <a:rPr lang="en-US" dirty="0" smtClean="0"/>
              <a:t> &gt; Certifications</a:t>
            </a:r>
          </a:p>
          <a:p>
            <a:endParaRPr lang="en-US" dirty="0" smtClean="0"/>
          </a:p>
          <a:p>
            <a:r>
              <a:rPr lang="en-US" dirty="0" smtClean="0"/>
              <a:t>Flexibility: construction, IT, Customer Experience, etc.</a:t>
            </a:r>
          </a:p>
          <a:p>
            <a:r>
              <a:rPr lang="en-US" dirty="0" smtClean="0"/>
              <a:t>Up to date skills: updated</a:t>
            </a:r>
            <a:r>
              <a:rPr lang="en-US" baseline="0" dirty="0" smtClean="0"/>
              <a:t> materials (PMBOK 5</a:t>
            </a:r>
            <a:r>
              <a:rPr lang="en-US" baseline="30000" dirty="0" smtClean="0"/>
              <a:t>th</a:t>
            </a:r>
            <a:r>
              <a:rPr lang="en-US" baseline="0" dirty="0" smtClean="0"/>
              <a:t> edition)</a:t>
            </a:r>
          </a:p>
          <a:p>
            <a:r>
              <a:rPr lang="en-US" baseline="0" dirty="0" smtClean="0"/>
              <a:t>Professional growth: PDUs required to renew certification</a:t>
            </a:r>
          </a:p>
          <a:p>
            <a:r>
              <a:rPr lang="en-US" baseline="0" dirty="0" smtClean="0"/>
              <a:t>Earn more: US non PMP vs. PMP = $91,500 vs. 110,000 (+20%) PMI 2013 Salary Survey</a:t>
            </a:r>
          </a:p>
          <a:p>
            <a:r>
              <a:rPr lang="en-US" baseline="0" dirty="0" smtClean="0"/>
              <a:t>World renowned: while most PMI members are in NA, significant growth in South America and </a:t>
            </a:r>
            <a:r>
              <a:rPr lang="en-US" baseline="0" smtClean="0"/>
              <a:t>Middle East.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Overview</a:t>
            </a:r>
            <a:r>
              <a:rPr lang="en-US" baseline="0" dirty="0" smtClean="0"/>
              <a:t> of the first class.</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www.pmi.org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23 hours of project management education is satisfied by this class (ask for a completion letter).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Pmi.org</a:t>
            </a:r>
            <a:endParaRPr lang="en-US" dirty="0" smtClean="0"/>
          </a:p>
          <a:p>
            <a:r>
              <a:rPr lang="en-US" dirty="0" smtClean="0"/>
              <a:t>The 23 hours of project management education is satisfied by this class (ask for a completion letter).</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Hard, but not impossible.</a:t>
            </a:r>
          </a:p>
          <a:p>
            <a:r>
              <a:rPr lang="en-US" dirty="0" smtClean="0"/>
              <a:t>Must apply and get approval to take the test.</a:t>
            </a:r>
          </a:p>
          <a:p>
            <a:r>
              <a:rPr lang="en-US" dirty="0" smtClean="0"/>
              <a:t>$405 for PMI members to take the test.</a:t>
            </a:r>
          </a:p>
          <a:p>
            <a:r>
              <a:rPr lang="en-US" dirty="0" err="1" smtClean="0"/>
              <a:t>Prometric</a:t>
            </a:r>
            <a:r>
              <a:rPr lang="en-US" baseline="0" dirty="0" smtClean="0"/>
              <a:t> testing center</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will require studying outside of the regular classwork.</a:t>
            </a:r>
          </a:p>
          <a:p>
            <a:r>
              <a:rPr lang="en-US" dirty="0" smtClean="0"/>
              <a:t>This class will be taught in a way that it will assist you if you are taking the test.</a:t>
            </a:r>
          </a:p>
          <a:p>
            <a:r>
              <a:rPr lang="en-US" dirty="0" smtClean="0"/>
              <a:t>The</a:t>
            </a:r>
            <a:r>
              <a:rPr lang="en-US" baseline="0" dirty="0" smtClean="0"/>
              <a:t> last hour to half hour of class will be sharing best practices and doing test prep questions.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baseline="0" dirty="0" smtClean="0"/>
              <a:t>Contact information for Adam Tidwell:</a:t>
            </a:r>
          </a:p>
          <a:p>
            <a:pPr>
              <a:buFont typeface="Arial" charset="0"/>
              <a:buNone/>
            </a:pPr>
            <a:r>
              <a:rPr lang="en-US" baseline="0" dirty="0" err="1" smtClean="0"/>
              <a:t>adamtidwell@mac.com</a:t>
            </a:r>
            <a:endParaRPr lang="en-US" baseline="0" dirty="0" smtClean="0"/>
          </a:p>
          <a:p>
            <a:pPr>
              <a:buFont typeface="Arial" charset="0"/>
              <a:buNone/>
            </a:pPr>
            <a:r>
              <a:rPr lang="en-US" baseline="0" dirty="0" smtClean="0"/>
              <a:t>801-971-9300 (text or phone)</a:t>
            </a:r>
          </a:p>
          <a:p>
            <a:pPr>
              <a:buFont typeface="Arial" charset="0"/>
              <a:buNone/>
            </a:pPr>
            <a:r>
              <a:rPr lang="en-US" baseline="0" dirty="0" smtClean="0"/>
              <a:t>Response goal of 24 hours</a:t>
            </a:r>
          </a:p>
          <a:p>
            <a:pPr>
              <a:buFont typeface="Arial" charset="0"/>
              <a:buNone/>
            </a:pPr>
            <a:endParaRPr lang="en-US" baseline="0" dirty="0" smtClean="0"/>
          </a:p>
          <a:p>
            <a:pPr>
              <a:buFont typeface="Arial" charset="0"/>
              <a:buNone/>
            </a:pPr>
            <a:endParaRPr lang="en-US" baseline="0" dirty="0" smtClean="0"/>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smtClean="0"/>
              <a:t>Refer to syllabus for details…</a:t>
            </a:r>
            <a:endParaRPr lang="en-US" baseline="0" dirty="0" smtClean="0"/>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Quiz is to help students get acquainted with the testing format and types of questions asked before they study for a real quiz.</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slides for the appendix in</a:t>
            </a:r>
            <a:r>
              <a:rPr lang="en-US" baseline="0" dirty="0" smtClean="0"/>
              <a:t> the event that more details or supplemental slides are needed. The appendix is also useful if the presentation is distributed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Definition of a project: </a:t>
            </a:r>
          </a:p>
          <a:p>
            <a:pPr marL="171450" indent="-171450">
              <a:buFont typeface="Arial"/>
              <a:buChar char="•"/>
            </a:pPr>
            <a:r>
              <a:rPr lang="en-US" dirty="0" smtClean="0"/>
              <a:t>A temporary endeavor undertaken to create a </a:t>
            </a:r>
            <a:r>
              <a:rPr lang="en-US" b="1" dirty="0" smtClean="0"/>
              <a:t>unique</a:t>
            </a:r>
            <a:r>
              <a:rPr lang="en-US" dirty="0" smtClean="0"/>
              <a:t> product,</a:t>
            </a:r>
            <a:r>
              <a:rPr lang="en-US" baseline="0" dirty="0" smtClean="0"/>
              <a:t> service, or result.</a:t>
            </a:r>
          </a:p>
          <a:p>
            <a:pPr marL="171450" indent="-171450">
              <a:buFont typeface="Arial"/>
              <a:buChar char="•"/>
            </a:pPr>
            <a:r>
              <a:rPr lang="en-US" baseline="0" dirty="0" smtClean="0"/>
              <a:t>Definite beginning and end.</a:t>
            </a:r>
          </a:p>
          <a:p>
            <a:pPr marL="171450" indent="-171450">
              <a:buFont typeface="Arial"/>
              <a:buChar char="•"/>
            </a:pPr>
            <a:endParaRPr lang="en-US" dirty="0" smtClean="0"/>
          </a:p>
          <a:p>
            <a:pPr marL="0" indent="0">
              <a:buFont typeface="Arial"/>
              <a:buNone/>
            </a:pPr>
            <a:r>
              <a:rPr lang="en-US" dirty="0" smtClean="0"/>
              <a:t>It is not: ongoing work effort</a:t>
            </a:r>
            <a:r>
              <a:rPr lang="en-US" baseline="0" dirty="0" smtClean="0"/>
              <a:t> that is a repetitive process that follows an  organization’s existing procedures.</a:t>
            </a:r>
          </a:p>
          <a:p>
            <a:pPr marL="0" indent="0">
              <a:buFont typeface="Arial"/>
              <a:buNone/>
            </a:pPr>
            <a:endParaRPr lang="en-US" baseline="0" dirty="0" smtClean="0"/>
          </a:p>
          <a:p>
            <a:pPr marL="0" indent="0">
              <a:buFont typeface="Arial"/>
              <a:buNone/>
            </a:pPr>
            <a:r>
              <a:rPr lang="en-US" baseline="0" dirty="0" smtClean="0"/>
              <a:t>Project Management is the application of knowledge, skills, tools, and techniques to project activities to meet the project requirements.</a:t>
            </a:r>
          </a:p>
          <a:p>
            <a:pPr marL="0" indent="0">
              <a:buFont typeface="Arial"/>
              <a:buNone/>
            </a:pPr>
            <a:endParaRPr lang="en-US" baseline="0" dirty="0" smtClean="0"/>
          </a:p>
          <a:p>
            <a:pPr marL="0" indent="0">
              <a:buFont typeface="Arial"/>
              <a:buNone/>
            </a:pPr>
            <a:r>
              <a:rPr lang="en-US" baseline="0" dirty="0" smtClean="0"/>
              <a:t>-PMBOK, 5</a:t>
            </a:r>
            <a:r>
              <a:rPr lang="en-US" baseline="30000" dirty="0" smtClean="0"/>
              <a:t>th</a:t>
            </a:r>
            <a:r>
              <a:rPr lang="en-US" baseline="0" dirty="0" smtClean="0"/>
              <a:t> edition</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7</a:t>
            </a:fld>
            <a:endParaRPr lang="en-US"/>
          </a:p>
        </p:txBody>
      </p:sp>
    </p:spTree>
    <p:extLst>
      <p:ext uri="{BB962C8B-B14F-4D97-AF65-F5344CB8AC3E}">
        <p14:creationId xmlns:p14="http://schemas.microsoft.com/office/powerpoint/2010/main" val="2609941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Portfolios</a:t>
            </a:r>
            <a:r>
              <a:rPr lang="en-US" baseline="0" dirty="0" smtClean="0"/>
              <a:t> – strategy and selecting the most beneficial projects for the organization’s objectives.</a:t>
            </a:r>
          </a:p>
          <a:p>
            <a:r>
              <a:rPr lang="en-US" baseline="0" dirty="0" smtClean="0"/>
              <a:t>Programs – Aligning interdependencies between projects.</a:t>
            </a:r>
          </a:p>
          <a:p>
            <a:r>
              <a:rPr lang="en-US" baseline="0" dirty="0" smtClean="0"/>
              <a:t>Projects – Single objective.</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8</a:t>
            </a:fld>
            <a:endParaRPr lang="en-US"/>
          </a:p>
        </p:txBody>
      </p:sp>
    </p:spTree>
    <p:extLst>
      <p:ext uri="{BB962C8B-B14F-4D97-AF65-F5344CB8AC3E}">
        <p14:creationId xmlns:p14="http://schemas.microsoft.com/office/powerpoint/2010/main" val="750404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Process groups indicate</a:t>
            </a:r>
            <a:r>
              <a:rPr lang="en-US" baseline="0" dirty="0" smtClean="0"/>
              <a:t> the basic groups of activities that you will go through when working on a project.</a:t>
            </a:r>
          </a:p>
          <a:p>
            <a:r>
              <a:rPr lang="en-US" baseline="0" dirty="0" smtClean="0"/>
              <a:t>Constraints:</a:t>
            </a:r>
          </a:p>
          <a:p>
            <a:pPr marL="171450" indent="-171450">
              <a:buFont typeface="Arial"/>
              <a:buChar char="•"/>
            </a:pPr>
            <a:r>
              <a:rPr lang="en-US" baseline="0" dirty="0" smtClean="0"/>
              <a:t>Triple constraint- scope, cost, time</a:t>
            </a:r>
          </a:p>
          <a:p>
            <a:pPr marL="171450" indent="-171450">
              <a:buFont typeface="Arial"/>
              <a:buChar char="•"/>
            </a:pPr>
            <a:r>
              <a:rPr lang="en-US" baseline="0" dirty="0" smtClean="0"/>
              <a:t>Additional- quality</a:t>
            </a:r>
          </a:p>
          <a:p>
            <a:pPr marL="171450" indent="-171450">
              <a:buFont typeface="Arial"/>
              <a:buChar char="•"/>
            </a:pPr>
            <a:r>
              <a:rPr lang="en-US" baseline="0" dirty="0" smtClean="0"/>
              <a:t>Success Star- adds business needs (are we doing the right projects) to the equation</a:t>
            </a:r>
          </a:p>
          <a:p>
            <a:endParaRPr lang="en-US" baseline="0" dirty="0" smtClean="0"/>
          </a:p>
          <a:p>
            <a:r>
              <a:rPr lang="en-US" sz="1200" b="1" kern="1200" dirty="0" smtClean="0">
                <a:solidFill>
                  <a:schemeClr val="tx1"/>
                </a:solidFill>
                <a:latin typeface="+mn-lt"/>
                <a:ea typeface="+mn-ea"/>
                <a:cs typeface="+mn-cs"/>
              </a:rPr>
              <a:t>From "Triple Constraint" to "Success Star"?</a:t>
            </a:r>
          </a:p>
          <a:p>
            <a:r>
              <a:rPr lang="en-US" sz="1200" b="1" kern="1200" dirty="0" smtClean="0">
                <a:solidFill>
                  <a:schemeClr val="tx1"/>
                </a:solidFill>
                <a:latin typeface="+mn-lt"/>
                <a:ea typeface="+mn-ea"/>
                <a:cs typeface="+mn-cs"/>
              </a:rPr>
              <a:t>From the </a:t>
            </a:r>
            <a:r>
              <a:rPr lang="en-US" sz="1200" b="1" kern="1200" dirty="0" smtClean="0">
                <a:solidFill>
                  <a:schemeClr val="tx1"/>
                </a:solidFill>
                <a:latin typeface="+mn-lt"/>
                <a:ea typeface="+mn-ea"/>
                <a:cs typeface="+mn-cs"/>
                <a:hlinkClick r:id="rId3"/>
              </a:rPr>
              <a:t>Project Management 2.0 Blog</a:t>
            </a:r>
          </a:p>
          <a:p>
            <a:r>
              <a:rPr lang="en-US" sz="1200" b="1" kern="1200" dirty="0" smtClean="0">
                <a:solidFill>
                  <a:schemeClr val="tx1"/>
                </a:solidFill>
                <a:latin typeface="+mn-lt"/>
                <a:ea typeface="+mn-ea"/>
                <a:cs typeface="+mn-cs"/>
              </a:rPr>
              <a:t>by </a:t>
            </a:r>
            <a:r>
              <a:rPr lang="en-US" sz="1200" b="1" kern="1200" dirty="0" smtClean="0">
                <a:solidFill>
                  <a:schemeClr val="tx1"/>
                </a:solidFill>
                <a:latin typeface="+mn-lt"/>
                <a:ea typeface="+mn-ea"/>
                <a:cs typeface="+mn-cs"/>
                <a:hlinkClick r:id="rId4"/>
              </a:rPr>
              <a:t>Dave Garrett</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9</a:t>
            </a:fld>
            <a:endParaRPr lang="en-US"/>
          </a:p>
        </p:txBody>
      </p:sp>
    </p:spTree>
    <p:extLst>
      <p:ext uri="{BB962C8B-B14F-4D97-AF65-F5344CB8AC3E}">
        <p14:creationId xmlns:p14="http://schemas.microsoft.com/office/powerpoint/2010/main" val="617217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168" b="-1199"/>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11/1/14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11/1/14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11/1/14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11/1/14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11/1/14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screen">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1" Type="http://schemas.openxmlformats.org/officeDocument/2006/relationships/image" Target="../media/image30.png"/><Relationship Id="rId12" Type="http://schemas.openxmlformats.org/officeDocument/2006/relationships/image" Target="../media/image31.pn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jpe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jpg"/><Relationship Id="rId10" Type="http://schemas.openxmlformats.org/officeDocument/2006/relationships/image" Target="../media/image2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8.jpeg"/><Relationship Id="rId1" Type="http://schemas.openxmlformats.org/officeDocument/2006/relationships/tags" Target="../tags/tag4.xml"/><Relationship Id="rId2"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pmi.org/en/Certification/~/media/PDF/Certifications/pdc_pmphandbook.ashx"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www.pmi.org/Certification/~/media/PDF/Certifications/pdc_capmhandbook.ashx"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3.xml"/><Relationship Id="rId5" Type="http://schemas.openxmlformats.org/officeDocument/2006/relationships/image" Target="../media/image9.jpeg"/><Relationship Id="rId6" Type="http://schemas.openxmlformats.org/officeDocument/2006/relationships/image" Target="../media/image10.jpeg"/><Relationship Id="rId1" Type="http://schemas.openxmlformats.org/officeDocument/2006/relationships/tags" Target="../tags/tag5.xml"/><Relationship Id="rId2"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4.xml"/><Relationship Id="rId1" Type="http://schemas.openxmlformats.org/officeDocument/2006/relationships/tags" Target="../tags/tag7.xml"/><Relationship Id="rId2"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11.jpeg"/><Relationship Id="rId1" Type="http://schemas.openxmlformats.org/officeDocument/2006/relationships/tags" Target="../tags/tag9.xml"/><Relationship Id="rId2"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png"/><Relationship Id="rId6" Type="http://schemas.openxmlformats.org/officeDocument/2006/relationships/image" Target="../media/image15.jpeg"/><Relationship Id="rId7" Type="http://schemas.openxmlformats.org/officeDocument/2006/relationships/image" Target="../media/image16.jpeg"/><Relationship Id="rId8" Type="http://schemas.openxmlformats.org/officeDocument/2006/relationships/image" Target="../media/image17.jpeg"/><Relationship Id="rId9" Type="http://schemas.openxmlformats.org/officeDocument/2006/relationships/image" Target="../media/image18.jpeg"/><Relationship Id="rId10" Type="http://schemas.openxmlformats.org/officeDocument/2006/relationships/image" Target="../media/image19.jpe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OIS 6660</a:t>
            </a:r>
            <a:endParaRPr lang="en-US" dirty="0"/>
          </a:p>
        </p:txBody>
      </p:sp>
      <p:sp>
        <p:nvSpPr>
          <p:cNvPr id="3" name="Subtitle 2"/>
          <p:cNvSpPr>
            <a:spLocks noGrp="1"/>
          </p:cNvSpPr>
          <p:nvPr>
            <p:ph type="subTitle" idx="1"/>
            <p:custDataLst>
              <p:tags r:id="rId3"/>
            </p:custDataLst>
          </p:nvPr>
        </p:nvSpPr>
        <p:spPr/>
        <p:txBody>
          <a:bodyPr/>
          <a:lstStyle/>
          <a:p>
            <a:r>
              <a:rPr lang="en-US" dirty="0" smtClean="0"/>
              <a:t>Adam Tidwell</a:t>
            </a:r>
          </a:p>
          <a:p>
            <a:r>
              <a:rPr lang="en-US" dirty="0" smtClean="0"/>
              <a:t>11/</a:t>
            </a:r>
            <a:r>
              <a:rPr lang="en-US" dirty="0" smtClean="0"/>
              <a:t>4/15</a:t>
            </a: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14400"/>
            <a:ext cx="8229600" cy="914400"/>
          </a:xfrm>
        </p:spPr>
        <p:txBody>
          <a:bodyPr>
            <a:noAutofit/>
          </a:bodyPr>
          <a:lstStyle/>
          <a:p>
            <a:r>
              <a:rPr 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mn-lt"/>
                <a:ea typeface="+mn-ea"/>
                <a:cs typeface="+mn-cs"/>
              </a:rPr>
              <a:t>What do Project Managers do?</a:t>
            </a:r>
          </a:p>
        </p:txBody>
      </p:sp>
      <p:pic>
        <p:nvPicPr>
          <p:cNvPr id="7170" name="Picture 2" descr="C:\Users\atidwell\AppData\Local\Microsoft\Windows\Temporary Internet Files\Content.IE5\TQYH8AWH\MP900448478[1].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029200" y="3987800"/>
            <a:ext cx="3733800" cy="2489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BU005261.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78680" y="710573"/>
            <a:ext cx="4465320" cy="3779520"/>
          </a:xfrm>
          <a:prstGeom prst="rect">
            <a:avLst/>
          </a:prstGeom>
        </p:spPr>
      </p:pic>
      <p:pic>
        <p:nvPicPr>
          <p:cNvPr id="7" name="Picture 6" descr="AA009679.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1000" y="4648200"/>
            <a:ext cx="3121152" cy="2017776"/>
          </a:xfrm>
          <a:prstGeom prst="rect">
            <a:avLst/>
          </a:prstGeom>
        </p:spPr>
      </p:pic>
      <p:pic>
        <p:nvPicPr>
          <p:cNvPr id="8" name="Picture 7" descr="bu004740.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733800" y="1524000"/>
            <a:ext cx="3121152" cy="1469136"/>
          </a:xfrm>
          <a:prstGeom prst="rect">
            <a:avLst/>
          </a:prstGeom>
        </p:spPr>
      </p:pic>
      <p:pic>
        <p:nvPicPr>
          <p:cNvPr id="9" name="Picture 8" descr="77498164.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629400" y="-36830"/>
            <a:ext cx="1776984" cy="3084576"/>
          </a:xfrm>
          <a:prstGeom prst="rect">
            <a:avLst/>
          </a:prstGeom>
        </p:spPr>
      </p:pic>
      <p:pic>
        <p:nvPicPr>
          <p:cNvPr id="10" name="Picture 9" descr="AA044539.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205080" y="2264332"/>
            <a:ext cx="1859280" cy="3121152"/>
          </a:xfrm>
          <a:prstGeom prst="rect">
            <a:avLst/>
          </a:prstGeom>
        </p:spPr>
      </p:pic>
      <p:pic>
        <p:nvPicPr>
          <p:cNvPr id="11" name="Picture 10" descr="j0289350.jp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35982" y="1752600"/>
            <a:ext cx="3021618" cy="1994268"/>
          </a:xfrm>
          <a:prstGeom prst="rect">
            <a:avLst/>
          </a:prstGeom>
        </p:spPr>
      </p:pic>
      <p:pic>
        <p:nvPicPr>
          <p:cNvPr id="12" name="Picture 11" descr="j0315598.jp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667000" y="2819400"/>
            <a:ext cx="2382957" cy="1699843"/>
          </a:xfrm>
          <a:prstGeom prst="rect">
            <a:avLst/>
          </a:prstGeom>
        </p:spPr>
      </p:pic>
      <p:pic>
        <p:nvPicPr>
          <p:cNvPr id="5" name="Picture 4" descr="stk19918boj.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971800" y="3581400"/>
            <a:ext cx="3657600" cy="3112008"/>
          </a:xfrm>
          <a:prstGeom prst="rect">
            <a:avLst/>
          </a:prstGeom>
        </p:spPr>
      </p:pic>
      <p:pic>
        <p:nvPicPr>
          <p:cNvPr id="6" name="Picture 5" descr="stk19951boj.png"/>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52400" y="2057400"/>
            <a:ext cx="2170176" cy="2971800"/>
          </a:xfrm>
          <a:prstGeom prst="rect">
            <a:avLst/>
          </a:prstGeom>
        </p:spPr>
      </p:pic>
    </p:spTree>
    <p:extLst>
      <p:ext uri="{BB962C8B-B14F-4D97-AF65-F5344CB8AC3E}">
        <p14:creationId xmlns:p14="http://schemas.microsoft.com/office/powerpoint/2010/main" val="8550514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914400"/>
          </a:xfrm>
        </p:spPr>
        <p:txBody>
          <a:bodyPr/>
          <a:lstStyle/>
          <a:p>
            <a:pPr algn="ctr"/>
            <a:r>
              <a:rPr 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mn-lt"/>
                <a:ea typeface="+mn-ea"/>
                <a:cs typeface="+mn-cs"/>
              </a:rPr>
              <a:t>Project</a:t>
            </a:r>
            <a:r>
              <a:rPr lang="en-US" dirty="0" smtClean="0"/>
              <a:t> </a:t>
            </a:r>
            <a:r>
              <a:rPr 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mn-lt"/>
                <a:ea typeface="+mn-ea"/>
                <a:cs typeface="+mn-cs"/>
              </a:rPr>
              <a:t>Management Office (PMO)</a:t>
            </a:r>
          </a:p>
        </p:txBody>
      </p:sp>
    </p:spTree>
    <p:extLst>
      <p:ext uri="{BB962C8B-B14F-4D97-AF65-F5344CB8AC3E}">
        <p14:creationId xmlns:p14="http://schemas.microsoft.com/office/powerpoint/2010/main" val="326446774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Structures</a:t>
            </a:r>
            <a:endParaRPr lang="en-US" dirty="0"/>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457200" y="1901671"/>
            <a:ext cx="8229600" cy="4151621"/>
          </a:xfrm>
        </p:spPr>
      </p:pic>
      <p:sp>
        <p:nvSpPr>
          <p:cNvPr id="5" name="TextBox 4"/>
          <p:cNvSpPr txBox="1"/>
          <p:nvPr/>
        </p:nvSpPr>
        <p:spPr>
          <a:xfrm>
            <a:off x="7315200" y="6261370"/>
            <a:ext cx="1293944" cy="276999"/>
          </a:xfrm>
          <a:prstGeom prst="rect">
            <a:avLst/>
          </a:prstGeom>
          <a:noFill/>
        </p:spPr>
        <p:txBody>
          <a:bodyPr wrap="none" rtlCol="0">
            <a:spAutoFit/>
          </a:bodyPr>
          <a:lstStyle/>
          <a:p>
            <a:r>
              <a:rPr lang="en-US" sz="1200" dirty="0" smtClean="0"/>
              <a:t>Source: PMBOK</a:t>
            </a:r>
            <a:endParaRPr lang="en-US" sz="1200" dirty="0"/>
          </a:p>
        </p:txBody>
      </p:sp>
    </p:spTree>
    <p:extLst>
      <p:ext uri="{BB962C8B-B14F-4D97-AF65-F5344CB8AC3E}">
        <p14:creationId xmlns:p14="http://schemas.microsoft.com/office/powerpoint/2010/main" val="259061588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Life Cycle</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1219200" y="1905000"/>
            <a:ext cx="6781800" cy="3931325"/>
          </a:xfrm>
        </p:spPr>
      </p:pic>
      <p:sp>
        <p:nvSpPr>
          <p:cNvPr id="7" name="TextBox 6"/>
          <p:cNvSpPr txBox="1"/>
          <p:nvPr/>
        </p:nvSpPr>
        <p:spPr>
          <a:xfrm>
            <a:off x="7315200" y="6261370"/>
            <a:ext cx="1293944" cy="276999"/>
          </a:xfrm>
          <a:prstGeom prst="rect">
            <a:avLst/>
          </a:prstGeom>
          <a:noFill/>
        </p:spPr>
        <p:txBody>
          <a:bodyPr wrap="none" rtlCol="0">
            <a:spAutoFit/>
          </a:bodyPr>
          <a:lstStyle/>
          <a:p>
            <a:r>
              <a:rPr lang="en-US" sz="1200" dirty="0" smtClean="0"/>
              <a:t>Source: PMBOK</a:t>
            </a:r>
            <a:endParaRPr lang="en-US" sz="1200" dirty="0"/>
          </a:p>
        </p:txBody>
      </p:sp>
    </p:spTree>
    <p:extLst>
      <p:ext uri="{BB962C8B-B14F-4D97-AF65-F5344CB8AC3E}">
        <p14:creationId xmlns:p14="http://schemas.microsoft.com/office/powerpoint/2010/main" val="117956754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Processes Groups</a:t>
            </a:r>
            <a:endParaRPr lang="en-US" dirty="0"/>
          </a:p>
        </p:txBody>
      </p:sp>
      <p:sp>
        <p:nvSpPr>
          <p:cNvPr id="3" name="Content Placeholder 2"/>
          <p:cNvSpPr>
            <a:spLocks noGrp="1"/>
          </p:cNvSpPr>
          <p:nvPr>
            <p:ph idx="1"/>
          </p:nvPr>
        </p:nvSpPr>
        <p:spPr/>
        <p:txBody>
          <a:bodyPr/>
          <a:lstStyle/>
          <a:p>
            <a:r>
              <a:rPr lang="en-US" dirty="0" smtClean="0"/>
              <a:t>Initiating</a:t>
            </a:r>
          </a:p>
          <a:p>
            <a:r>
              <a:rPr lang="en-US" dirty="0" smtClean="0"/>
              <a:t>Planning</a:t>
            </a:r>
          </a:p>
          <a:p>
            <a:r>
              <a:rPr lang="en-US" dirty="0" smtClean="0"/>
              <a:t>Executing</a:t>
            </a:r>
          </a:p>
          <a:p>
            <a:r>
              <a:rPr lang="en-US" dirty="0" smtClean="0"/>
              <a:t>Monitoring &amp; Controlling</a:t>
            </a:r>
          </a:p>
          <a:p>
            <a:r>
              <a:rPr lang="en-US" dirty="0" smtClean="0"/>
              <a:t>Closing</a:t>
            </a:r>
            <a:endParaRPr lang="en-US" dirty="0"/>
          </a:p>
        </p:txBody>
      </p:sp>
      <p:pic>
        <p:nvPicPr>
          <p:cNvPr id="4" name="Content Placeholder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49041" y="1981200"/>
            <a:ext cx="4663850" cy="2743899"/>
          </a:xfrm>
          <a:prstGeom prst="rect">
            <a:avLst/>
          </a:prstGeom>
        </p:spPr>
      </p:pic>
      <p:sp>
        <p:nvSpPr>
          <p:cNvPr id="5" name="TextBox 4"/>
          <p:cNvSpPr txBox="1"/>
          <p:nvPr/>
        </p:nvSpPr>
        <p:spPr>
          <a:xfrm>
            <a:off x="7315200" y="6261370"/>
            <a:ext cx="1293944" cy="276999"/>
          </a:xfrm>
          <a:prstGeom prst="rect">
            <a:avLst/>
          </a:prstGeom>
          <a:noFill/>
        </p:spPr>
        <p:txBody>
          <a:bodyPr wrap="none" rtlCol="0">
            <a:spAutoFit/>
          </a:bodyPr>
          <a:lstStyle/>
          <a:p>
            <a:r>
              <a:rPr lang="en-US" sz="1200" dirty="0" smtClean="0"/>
              <a:t>Source: PMBOK</a:t>
            </a:r>
            <a:endParaRPr lang="en-US" sz="1200" dirty="0"/>
          </a:p>
        </p:txBody>
      </p:sp>
    </p:spTree>
    <p:extLst>
      <p:ext uri="{BB962C8B-B14F-4D97-AF65-F5344CB8AC3E}">
        <p14:creationId xmlns:p14="http://schemas.microsoft.com/office/powerpoint/2010/main" val="429068160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Integration Management</a:t>
            </a:r>
            <a:endParaRPr lang="en-US" dirty="0"/>
          </a:p>
        </p:txBody>
      </p:sp>
      <p:sp>
        <p:nvSpPr>
          <p:cNvPr id="4" name="Rectangle 3"/>
          <p:cNvSpPr/>
          <p:nvPr/>
        </p:nvSpPr>
        <p:spPr>
          <a:xfrm>
            <a:off x="3124200" y="1828800"/>
            <a:ext cx="2895600" cy="533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Integration Management</a:t>
            </a:r>
            <a:endParaRPr lang="en-US" dirty="0"/>
          </a:p>
        </p:txBody>
      </p:sp>
      <p:sp>
        <p:nvSpPr>
          <p:cNvPr id="6" name="Rectangle 5"/>
          <p:cNvSpPr/>
          <p:nvPr/>
        </p:nvSpPr>
        <p:spPr>
          <a:xfrm>
            <a:off x="688232" y="2781300"/>
            <a:ext cx="2057400" cy="983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 Project Charter</a:t>
            </a:r>
            <a:endParaRPr lang="en-US" dirty="0"/>
          </a:p>
        </p:txBody>
      </p:sp>
      <p:sp>
        <p:nvSpPr>
          <p:cNvPr id="7" name="Rectangle 6"/>
          <p:cNvSpPr/>
          <p:nvPr/>
        </p:nvSpPr>
        <p:spPr>
          <a:xfrm>
            <a:off x="3543300" y="2780489"/>
            <a:ext cx="2057400" cy="983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 Project Management Plan</a:t>
            </a:r>
            <a:endParaRPr lang="en-US" dirty="0"/>
          </a:p>
        </p:txBody>
      </p:sp>
      <p:sp>
        <p:nvSpPr>
          <p:cNvPr id="8" name="Rectangle 7"/>
          <p:cNvSpPr/>
          <p:nvPr/>
        </p:nvSpPr>
        <p:spPr>
          <a:xfrm>
            <a:off x="6248400" y="2790217"/>
            <a:ext cx="2057400" cy="983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 and Manage Project Work</a:t>
            </a:r>
            <a:endParaRPr lang="en-US" dirty="0"/>
          </a:p>
        </p:txBody>
      </p:sp>
      <p:sp>
        <p:nvSpPr>
          <p:cNvPr id="9" name="Rectangle 8"/>
          <p:cNvSpPr/>
          <p:nvPr/>
        </p:nvSpPr>
        <p:spPr>
          <a:xfrm>
            <a:off x="685800" y="4267200"/>
            <a:ext cx="2057400" cy="983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Monitor and Control Project Work</a:t>
            </a:r>
            <a:endParaRPr lang="en-US" dirty="0"/>
          </a:p>
        </p:txBody>
      </p:sp>
      <p:sp>
        <p:nvSpPr>
          <p:cNvPr id="10" name="Rectangle 9"/>
          <p:cNvSpPr/>
          <p:nvPr/>
        </p:nvSpPr>
        <p:spPr>
          <a:xfrm>
            <a:off x="3543300" y="4247744"/>
            <a:ext cx="2057400" cy="983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Integrated Change Control</a:t>
            </a:r>
            <a:endParaRPr lang="en-US" dirty="0"/>
          </a:p>
        </p:txBody>
      </p:sp>
      <p:sp>
        <p:nvSpPr>
          <p:cNvPr id="11" name="Rectangle 10"/>
          <p:cNvSpPr/>
          <p:nvPr/>
        </p:nvSpPr>
        <p:spPr>
          <a:xfrm>
            <a:off x="6248400" y="4247744"/>
            <a:ext cx="2057400" cy="983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Close Project or Phase</a:t>
            </a:r>
            <a:endParaRPr lang="en-US" dirty="0"/>
          </a:p>
        </p:txBody>
      </p:sp>
    </p:spTree>
    <p:extLst>
      <p:ext uri="{BB962C8B-B14F-4D97-AF65-F5344CB8AC3E}">
        <p14:creationId xmlns:p14="http://schemas.microsoft.com/office/powerpoint/2010/main" val="413612534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Project</a:t>
            </a:r>
            <a:endParaRPr lang="en-US" dirty="0"/>
          </a:p>
        </p:txBody>
      </p:sp>
      <p:sp>
        <p:nvSpPr>
          <p:cNvPr id="3" name="Text Placeholder 2"/>
          <p:cNvSpPr>
            <a:spLocks noGrp="1"/>
          </p:cNvSpPr>
          <p:nvPr>
            <p:ph type="body" idx="1"/>
          </p:nvPr>
        </p:nvSpPr>
        <p:spPr/>
        <p:txBody>
          <a:bodyPr/>
          <a:lstStyle/>
          <a:p>
            <a:r>
              <a:rPr lang="en-US" dirty="0" smtClean="0"/>
              <a:t>A real world project to practice the things you learn in class.</a:t>
            </a:r>
            <a:endParaRPr lang="en-US" dirty="0"/>
          </a:p>
        </p:txBody>
      </p:sp>
    </p:spTree>
    <p:extLst>
      <p:ext uri="{BB962C8B-B14F-4D97-AF65-F5344CB8AC3E}">
        <p14:creationId xmlns:p14="http://schemas.microsoft.com/office/powerpoint/2010/main" val="304806074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Project Requirements</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Real project to be completed</a:t>
            </a:r>
          </a:p>
          <a:p>
            <a:r>
              <a:rPr lang="en-US" dirty="0" smtClean="0"/>
              <a:t>Documents to be turned in as 1 </a:t>
            </a:r>
            <a:r>
              <a:rPr lang="en-US" dirty="0" err="1" smtClean="0"/>
              <a:t>pdf</a:t>
            </a:r>
            <a:r>
              <a:rPr lang="en-US" dirty="0" smtClean="0"/>
              <a:t> file:</a:t>
            </a:r>
          </a:p>
          <a:p>
            <a:pPr lvl="1"/>
            <a:r>
              <a:rPr lang="en-US" dirty="0" smtClean="0"/>
              <a:t>Charter</a:t>
            </a:r>
          </a:p>
          <a:p>
            <a:pPr lvl="1"/>
            <a:r>
              <a:rPr lang="en-US" dirty="0" smtClean="0"/>
              <a:t>Timeline</a:t>
            </a:r>
          </a:p>
          <a:p>
            <a:pPr lvl="1"/>
            <a:r>
              <a:rPr lang="en-US" dirty="0" smtClean="0"/>
              <a:t>Budget</a:t>
            </a:r>
          </a:p>
          <a:p>
            <a:pPr lvl="1"/>
            <a:r>
              <a:rPr lang="en-US" dirty="0" smtClean="0"/>
              <a:t>Quality Management Plan</a:t>
            </a:r>
          </a:p>
          <a:p>
            <a:pPr lvl="1"/>
            <a:r>
              <a:rPr lang="en-US" dirty="0" smtClean="0"/>
              <a:t>HR Plan</a:t>
            </a:r>
          </a:p>
          <a:p>
            <a:pPr lvl="1"/>
            <a:r>
              <a:rPr lang="en-US" dirty="0" smtClean="0"/>
              <a:t>Communications Plan</a:t>
            </a:r>
          </a:p>
          <a:p>
            <a:pPr lvl="1"/>
            <a:r>
              <a:rPr lang="en-US" dirty="0" smtClean="0"/>
              <a:t>Risk Management Plan</a:t>
            </a:r>
          </a:p>
          <a:p>
            <a:pPr lvl="1"/>
            <a:r>
              <a:rPr lang="en-US" dirty="0" smtClean="0"/>
              <a:t>Procurement Management Plan</a:t>
            </a:r>
          </a:p>
          <a:p>
            <a:pPr lvl="1"/>
            <a:r>
              <a:rPr lang="en-US" dirty="0" smtClean="0"/>
              <a:t>Stakeholder Register</a:t>
            </a:r>
          </a:p>
          <a:p>
            <a:pPr lvl="1"/>
            <a:r>
              <a:rPr lang="en-US" dirty="0" smtClean="0"/>
              <a:t>Closing Documents</a:t>
            </a:r>
          </a:p>
          <a:p>
            <a:r>
              <a:rPr lang="en-US" dirty="0" smtClean="0"/>
              <a:t>Not everyone has to participate in every activity, but responsibilities must be spread as evenly as possible.</a:t>
            </a:r>
          </a:p>
          <a:p>
            <a:r>
              <a:rPr lang="en-US" dirty="0" smtClean="0"/>
              <a:t>Group presentation: 20 minutes each, which includes 5 minutes for questions.</a:t>
            </a:r>
          </a:p>
          <a:p>
            <a:endParaRPr lang="en-US" dirty="0" smtClean="0"/>
          </a:p>
        </p:txBody>
      </p:sp>
    </p:spTree>
    <p:extLst>
      <p:ext uri="{BB962C8B-B14F-4D97-AF65-F5344CB8AC3E}">
        <p14:creationId xmlns:p14="http://schemas.microsoft.com/office/powerpoint/2010/main" val="171781225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Preparing for the PMP/CAPM Exam</a:t>
            </a:r>
            <a:endParaRPr lang="en-US" dirty="0"/>
          </a:p>
        </p:txBody>
      </p:sp>
    </p:spTree>
    <p:extLst>
      <p:ext uri="{BB962C8B-B14F-4D97-AF65-F5344CB8AC3E}">
        <p14:creationId xmlns:p14="http://schemas.microsoft.com/office/powerpoint/2010/main" val="409195528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4-11-01 at 8.58.53 PM.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38200" y="839095"/>
            <a:ext cx="7467600" cy="5866505"/>
          </a:xfrm>
          <a:prstGeom prst="rect">
            <a:avLst/>
          </a:prstGeom>
        </p:spPr>
      </p:pic>
    </p:spTree>
    <p:extLst>
      <p:ext uri="{BB962C8B-B14F-4D97-AF65-F5344CB8AC3E}">
        <p14:creationId xmlns:p14="http://schemas.microsoft.com/office/powerpoint/2010/main" val="231959920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Agenda</a:t>
            </a:r>
            <a:endParaRPr lang="en-US" dirty="0"/>
          </a:p>
        </p:txBody>
      </p:sp>
      <p:sp>
        <p:nvSpPr>
          <p:cNvPr id="5" name="Content Placeholder 4"/>
          <p:cNvSpPr>
            <a:spLocks noGrp="1"/>
          </p:cNvSpPr>
          <p:nvPr>
            <p:ph idx="1"/>
          </p:nvPr>
        </p:nvSpPr>
        <p:spPr>
          <a:xfrm>
            <a:off x="457200" y="1524000"/>
            <a:ext cx="4648200" cy="4602163"/>
          </a:xfrm>
        </p:spPr>
        <p:txBody>
          <a:bodyPr>
            <a:normAutofit/>
          </a:bodyPr>
          <a:lstStyle/>
          <a:p>
            <a:r>
              <a:rPr lang="en-US" dirty="0" smtClean="0"/>
              <a:t>Introduction</a:t>
            </a:r>
          </a:p>
          <a:p>
            <a:r>
              <a:rPr lang="en-US" dirty="0" smtClean="0"/>
              <a:t>Syllabus review</a:t>
            </a:r>
            <a:endParaRPr lang="en-US" dirty="0"/>
          </a:p>
          <a:p>
            <a:r>
              <a:rPr lang="en-US" dirty="0" smtClean="0"/>
              <a:t>Quiz</a:t>
            </a:r>
          </a:p>
          <a:p>
            <a:r>
              <a:rPr lang="en-US" dirty="0" smtClean="0"/>
              <a:t>Lecture</a:t>
            </a:r>
          </a:p>
          <a:p>
            <a:r>
              <a:rPr lang="en-US" dirty="0" smtClean="0"/>
              <a:t>Group project</a:t>
            </a:r>
          </a:p>
          <a:p>
            <a:r>
              <a:rPr lang="en-US" dirty="0" smtClean="0"/>
              <a:t>CAPM/PMP Preparation</a:t>
            </a:r>
            <a:endParaRPr lang="en-US" dirty="0"/>
          </a:p>
          <a:p>
            <a:pPr marL="0" indent="0">
              <a:buNone/>
            </a:pPr>
            <a:endParaRPr lang="en-US" dirty="0"/>
          </a:p>
        </p:txBody>
      </p:sp>
      <p:pic>
        <p:nvPicPr>
          <p:cNvPr id="3078" name="Picture 6" descr="C:\Users\atidwell\AppData\Local\Microsoft\Windows\Temporary Internet Files\Content.IE5\IJUY2H5T\MP900402515[1].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224497" y="1371600"/>
            <a:ext cx="3049488" cy="4572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to Take the PMP Exam</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PMP recognizes demonstrated competence in leading and directing project teams. If you’re an experienced project manager looking to solidify your skills, stand out to employers and maximize your earning potential, the PMP credential is the right choice for you. </a:t>
            </a:r>
          </a:p>
          <a:p>
            <a:r>
              <a:rPr lang="en-US" dirty="0" smtClean="0"/>
              <a:t>A </a:t>
            </a:r>
            <a:r>
              <a:rPr lang="en-US" dirty="0"/>
              <a:t>secondary degree (high school diploma, associate’s degree, or the global equivalent) </a:t>
            </a:r>
            <a:endParaRPr lang="en-US" dirty="0" smtClean="0"/>
          </a:p>
          <a:p>
            <a:r>
              <a:rPr lang="en-US" dirty="0" smtClean="0"/>
              <a:t>At </a:t>
            </a:r>
            <a:r>
              <a:rPr lang="en-US" dirty="0"/>
              <a:t>least five years of project management experience, with 7,500 hours leading and directing projects and 35 hours of project management education. </a:t>
            </a:r>
          </a:p>
          <a:p>
            <a:pPr marL="0" indent="0">
              <a:buNone/>
            </a:pPr>
            <a:r>
              <a:rPr lang="en-US" dirty="0" smtClean="0"/>
              <a:t>OR </a:t>
            </a:r>
            <a:endParaRPr lang="en-US" dirty="0"/>
          </a:p>
          <a:p>
            <a:r>
              <a:rPr lang="en-US" dirty="0" smtClean="0"/>
              <a:t>A </a:t>
            </a:r>
            <a:r>
              <a:rPr lang="en-US" dirty="0"/>
              <a:t>four-year degree (bachelor’s degree or the global equivalent) </a:t>
            </a:r>
            <a:endParaRPr lang="en-US" dirty="0" smtClean="0"/>
          </a:p>
          <a:p>
            <a:r>
              <a:rPr lang="en-US" dirty="0" smtClean="0"/>
              <a:t>At </a:t>
            </a:r>
            <a:r>
              <a:rPr lang="en-US" dirty="0"/>
              <a:t>least three years of project management experience, with 4,500 hours leading and directing </a:t>
            </a:r>
            <a:r>
              <a:rPr lang="en-US" dirty="0" smtClean="0"/>
              <a:t>projects </a:t>
            </a:r>
          </a:p>
          <a:p>
            <a:r>
              <a:rPr lang="en-US" dirty="0" smtClean="0"/>
              <a:t>35 </a:t>
            </a:r>
            <a:r>
              <a:rPr lang="en-US" dirty="0"/>
              <a:t>hours of project management </a:t>
            </a:r>
            <a:r>
              <a:rPr lang="en-US" dirty="0" smtClean="0"/>
              <a:t>education</a:t>
            </a:r>
            <a:endParaRPr lang="en-US" dirty="0"/>
          </a:p>
        </p:txBody>
      </p:sp>
      <p:sp>
        <p:nvSpPr>
          <p:cNvPr id="4" name="TextBox 3"/>
          <p:cNvSpPr txBox="1"/>
          <p:nvPr/>
        </p:nvSpPr>
        <p:spPr>
          <a:xfrm>
            <a:off x="838200" y="5943600"/>
            <a:ext cx="1633781" cy="338554"/>
          </a:xfrm>
          <a:prstGeom prst="rect">
            <a:avLst/>
          </a:prstGeom>
          <a:noFill/>
        </p:spPr>
        <p:txBody>
          <a:bodyPr wrap="none" rtlCol="0">
            <a:spAutoFit/>
          </a:bodyPr>
          <a:lstStyle/>
          <a:p>
            <a:r>
              <a:rPr lang="en-US" sz="1600" dirty="0" smtClean="0">
                <a:hlinkClick r:id="rId3"/>
              </a:rPr>
              <a:t>PMP Handbook</a:t>
            </a:r>
            <a:endParaRPr lang="en-US" sz="1600" dirty="0"/>
          </a:p>
        </p:txBody>
      </p:sp>
    </p:spTree>
    <p:extLst>
      <p:ext uri="{BB962C8B-B14F-4D97-AF65-F5344CB8AC3E}">
        <p14:creationId xmlns:p14="http://schemas.microsoft.com/office/powerpoint/2010/main" val="54445656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to Take the CAPM Exam</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PMI’s Certified Associate in Project Management (CAPM)® is a valuable entry-level certification for project practitioners. Designed for those with little or no project experience, the CAPM® demonstrates your understanding of the fundamental knowledge, terminology and processes of effective project management.</a:t>
            </a:r>
          </a:p>
          <a:p>
            <a:pPr marL="0" indent="0">
              <a:buNone/>
            </a:pPr>
            <a:endParaRPr lang="en-US" dirty="0"/>
          </a:p>
          <a:p>
            <a:r>
              <a:rPr lang="en-US" dirty="0" smtClean="0"/>
              <a:t>A </a:t>
            </a:r>
            <a:r>
              <a:rPr lang="en-US" dirty="0"/>
              <a:t>secondary degree (high school diploma or the global equivalent)</a:t>
            </a:r>
          </a:p>
          <a:p>
            <a:pPr marL="0" indent="0">
              <a:buNone/>
            </a:pPr>
            <a:r>
              <a:rPr lang="en-US" dirty="0" smtClean="0"/>
              <a:t>AND</a:t>
            </a:r>
            <a:endParaRPr lang="en-US" dirty="0"/>
          </a:p>
          <a:p>
            <a:r>
              <a:rPr lang="en-US" dirty="0" smtClean="0"/>
              <a:t>At </a:t>
            </a:r>
            <a:r>
              <a:rPr lang="en-US" dirty="0"/>
              <a:t>least 1,500 hours of project experience</a:t>
            </a:r>
          </a:p>
          <a:p>
            <a:pPr marL="0" indent="0">
              <a:buNone/>
            </a:pPr>
            <a:r>
              <a:rPr lang="en-US" dirty="0" smtClean="0"/>
              <a:t>OR</a:t>
            </a:r>
            <a:endParaRPr lang="en-US" dirty="0"/>
          </a:p>
          <a:p>
            <a:r>
              <a:rPr lang="en-US" dirty="0" smtClean="0"/>
              <a:t>23 </a:t>
            </a:r>
            <a:r>
              <a:rPr lang="en-US" dirty="0"/>
              <a:t>hours of project management education by the time you sit for the exam</a:t>
            </a:r>
            <a:r>
              <a:rPr lang="en-US" dirty="0" smtClean="0"/>
              <a:t>.</a:t>
            </a:r>
            <a:endParaRPr lang="en-US" dirty="0"/>
          </a:p>
        </p:txBody>
      </p:sp>
      <p:sp>
        <p:nvSpPr>
          <p:cNvPr id="4" name="TextBox 3"/>
          <p:cNvSpPr txBox="1"/>
          <p:nvPr/>
        </p:nvSpPr>
        <p:spPr>
          <a:xfrm>
            <a:off x="838200" y="5943600"/>
            <a:ext cx="1778051" cy="338554"/>
          </a:xfrm>
          <a:prstGeom prst="rect">
            <a:avLst/>
          </a:prstGeom>
          <a:noFill/>
        </p:spPr>
        <p:txBody>
          <a:bodyPr wrap="none" rtlCol="0">
            <a:spAutoFit/>
          </a:bodyPr>
          <a:lstStyle/>
          <a:p>
            <a:r>
              <a:rPr lang="en-US" sz="1600" dirty="0" smtClean="0">
                <a:hlinkClick r:id="rId3"/>
              </a:rPr>
              <a:t>CAPM Handbook</a:t>
            </a:r>
            <a:endParaRPr lang="en-US" sz="1600" dirty="0"/>
          </a:p>
        </p:txBody>
      </p:sp>
    </p:spTree>
    <p:extLst>
      <p:ext uri="{BB962C8B-B14F-4D97-AF65-F5344CB8AC3E}">
        <p14:creationId xmlns:p14="http://schemas.microsoft.com/office/powerpoint/2010/main" val="347733265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Exam Like?</a:t>
            </a:r>
            <a:endParaRPr lang="en-US" dirty="0"/>
          </a:p>
        </p:txBody>
      </p:sp>
      <p:sp>
        <p:nvSpPr>
          <p:cNvPr id="3" name="Content Placeholder 2"/>
          <p:cNvSpPr>
            <a:spLocks noGrp="1"/>
          </p:cNvSpPr>
          <p:nvPr>
            <p:ph idx="1"/>
          </p:nvPr>
        </p:nvSpPr>
        <p:spPr/>
        <p:txBody>
          <a:bodyPr/>
          <a:lstStyle/>
          <a:p>
            <a:pPr>
              <a:lnSpc>
                <a:spcPct val="150000"/>
              </a:lnSpc>
            </a:pPr>
            <a:r>
              <a:rPr lang="en-US" dirty="0" smtClean="0"/>
              <a:t>200 questions (175 scored)</a:t>
            </a:r>
          </a:p>
          <a:p>
            <a:pPr>
              <a:lnSpc>
                <a:spcPct val="150000"/>
              </a:lnSpc>
            </a:pPr>
            <a:r>
              <a:rPr lang="en-US" baseline="0" dirty="0" smtClean="0"/>
              <a:t>4 hours to complete</a:t>
            </a:r>
          </a:p>
          <a:p>
            <a:pPr>
              <a:lnSpc>
                <a:spcPct val="150000"/>
              </a:lnSpc>
            </a:pPr>
            <a:r>
              <a:rPr lang="en-US" dirty="0" smtClean="0"/>
              <a:t>Take nothing with you</a:t>
            </a:r>
            <a:endParaRPr lang="en-US" baseline="0" dirty="0" smtClean="0"/>
          </a:p>
          <a:p>
            <a:pPr>
              <a:lnSpc>
                <a:spcPct val="150000"/>
              </a:lnSpc>
            </a:pPr>
            <a:r>
              <a:rPr lang="en-US" dirty="0" smtClean="0"/>
              <a:t>Computer based</a:t>
            </a:r>
            <a:endParaRPr lang="en-US" baseline="0" dirty="0" smtClean="0"/>
          </a:p>
          <a:p>
            <a:pPr>
              <a:lnSpc>
                <a:spcPct val="150000"/>
              </a:lnSpc>
            </a:pPr>
            <a:r>
              <a:rPr lang="en-US" baseline="0" dirty="0" smtClean="0"/>
              <a:t>What is the “best” answer</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00600" y="1752600"/>
            <a:ext cx="34480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742500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Study for the Exam</a:t>
            </a:r>
            <a:endParaRPr lang="en-US" dirty="0"/>
          </a:p>
        </p:txBody>
      </p:sp>
      <p:sp>
        <p:nvSpPr>
          <p:cNvPr id="3" name="Content Placeholder 2"/>
          <p:cNvSpPr>
            <a:spLocks noGrp="1"/>
          </p:cNvSpPr>
          <p:nvPr>
            <p:ph idx="1"/>
          </p:nvPr>
        </p:nvSpPr>
        <p:spPr/>
        <p:txBody>
          <a:bodyPr/>
          <a:lstStyle/>
          <a:p>
            <a:pPr>
              <a:lnSpc>
                <a:spcPct val="150000"/>
              </a:lnSpc>
            </a:pPr>
            <a:r>
              <a:rPr lang="en-US" dirty="0" smtClean="0"/>
              <a:t>PMBOK</a:t>
            </a:r>
          </a:p>
          <a:p>
            <a:pPr>
              <a:lnSpc>
                <a:spcPct val="150000"/>
              </a:lnSpc>
            </a:pPr>
            <a:r>
              <a:rPr lang="en-US" baseline="0" dirty="0" smtClean="0"/>
              <a:t>Alternate books: Rita Mulcahy, PMP Exam Prep, 8</a:t>
            </a:r>
            <a:r>
              <a:rPr lang="en-US" baseline="30000" dirty="0" smtClean="0"/>
              <a:t>th</a:t>
            </a:r>
            <a:r>
              <a:rPr lang="en-US" baseline="0" dirty="0" smtClean="0"/>
              <a:t> Edition</a:t>
            </a:r>
          </a:p>
          <a:p>
            <a:pPr>
              <a:lnSpc>
                <a:spcPct val="150000"/>
              </a:lnSpc>
            </a:pPr>
            <a:r>
              <a:rPr lang="en-US" dirty="0" smtClean="0"/>
              <a:t>Mind maps</a:t>
            </a:r>
            <a:endParaRPr lang="en-US" baseline="0" dirty="0" smtClean="0"/>
          </a:p>
          <a:p>
            <a:pPr>
              <a:lnSpc>
                <a:spcPct val="150000"/>
              </a:lnSpc>
            </a:pPr>
            <a:r>
              <a:rPr lang="en-US" dirty="0" smtClean="0"/>
              <a:t>Formulas</a:t>
            </a:r>
            <a:endParaRPr lang="en-US" baseline="0" dirty="0" smtClean="0"/>
          </a:p>
        </p:txBody>
      </p:sp>
    </p:spTree>
    <p:extLst>
      <p:ext uri="{BB962C8B-B14F-4D97-AF65-F5344CB8AC3E}">
        <p14:creationId xmlns:p14="http://schemas.microsoft.com/office/powerpoint/2010/main" val="235310251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Introduction</a:t>
            </a:r>
            <a:endParaRPr lang="en-US" dirty="0"/>
          </a:p>
        </p:txBody>
      </p:sp>
      <p:sp>
        <p:nvSpPr>
          <p:cNvPr id="4" name="Content Placeholder 3"/>
          <p:cNvSpPr>
            <a:spLocks noGrp="1"/>
          </p:cNvSpPr>
          <p:nvPr>
            <p:ph idx="1"/>
          </p:nvPr>
        </p:nvSpPr>
        <p:spPr/>
        <p:txBody>
          <a:bodyPr/>
          <a:lstStyle/>
          <a:p>
            <a:pPr>
              <a:lnSpc>
                <a:spcPct val="150000"/>
              </a:lnSpc>
            </a:pPr>
            <a:r>
              <a:rPr lang="en-US" dirty="0" smtClean="0"/>
              <a:t>Instructor: Adam Tidwell, PMP, PMI-ACP</a:t>
            </a:r>
          </a:p>
          <a:p>
            <a:pPr lvl="1"/>
            <a:r>
              <a:rPr lang="en-US" dirty="0" smtClean="0"/>
              <a:t>Manager Project Management, eBay</a:t>
            </a:r>
          </a:p>
          <a:p>
            <a:pPr lvl="1"/>
            <a:r>
              <a:rPr lang="en-US" dirty="0" smtClean="0"/>
              <a:t>President, PMI Northern Utah Chapter</a:t>
            </a:r>
          </a:p>
          <a:p>
            <a:pPr lvl="1"/>
            <a:endParaRPr lang="en-US" dirty="0"/>
          </a:p>
          <a:p>
            <a:r>
              <a:rPr lang="en-US" dirty="0" smtClean="0"/>
              <a:t>Class introductions</a:t>
            </a:r>
          </a:p>
          <a:p>
            <a:pPr lvl="1"/>
            <a:r>
              <a:rPr lang="en-US" dirty="0" smtClean="0"/>
              <a:t>Industry</a:t>
            </a:r>
          </a:p>
          <a:p>
            <a:pPr lvl="1"/>
            <a:r>
              <a:rPr lang="en-US" dirty="0" smtClean="0"/>
              <a:t>Project management experience</a:t>
            </a:r>
          </a:p>
          <a:p>
            <a:pPr lvl="1"/>
            <a:r>
              <a:rPr lang="en-US" dirty="0" smtClean="0"/>
              <a:t>Types of projects and methodologies</a:t>
            </a:r>
            <a:endParaRPr lang="en-US" dirty="0"/>
          </a:p>
          <a:p>
            <a:pPr marL="0" indent="0">
              <a:buNone/>
            </a:pPr>
            <a:endParaRPr lang="en-US" dirty="0"/>
          </a:p>
        </p:txBody>
      </p:sp>
      <p:pic>
        <p:nvPicPr>
          <p:cNvPr id="5" name="Picture 4" descr="IMG_3078.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705600" y="2209800"/>
            <a:ext cx="2260600" cy="1695450"/>
          </a:xfrm>
          <a:prstGeom prst="rect">
            <a:avLst/>
          </a:prstGeom>
          <a:ln>
            <a:solidFill>
              <a:schemeClr val="tx1"/>
            </a:solidFill>
          </a:ln>
        </p:spPr>
      </p:pic>
      <p:pic>
        <p:nvPicPr>
          <p:cNvPr id="3" name="Picture 2" descr="IMG_3533.JP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918200" y="762000"/>
            <a:ext cx="2235200" cy="1676400"/>
          </a:xfrm>
          <a:prstGeom prst="rect">
            <a:avLst/>
          </a:prstGeom>
          <a:ln>
            <a:solidFill>
              <a:schemeClr val="tx1"/>
            </a:solidFill>
          </a:ln>
        </p:spPr>
      </p:pic>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Syllabus Review</a:t>
            </a:r>
            <a:endParaRPr lang="en-US" dirty="0"/>
          </a:p>
        </p:txBody>
      </p:sp>
      <p:sp>
        <p:nvSpPr>
          <p:cNvPr id="4" name="Content Placeholder 3"/>
          <p:cNvSpPr>
            <a:spLocks noGrp="1"/>
          </p:cNvSpPr>
          <p:nvPr>
            <p:ph idx="1"/>
          </p:nvPr>
        </p:nvSpPr>
        <p:spPr/>
        <p:txBody>
          <a:bodyPr/>
          <a:lstStyle/>
          <a:p>
            <a:pPr>
              <a:lnSpc>
                <a:spcPct val="150000"/>
              </a:lnSpc>
            </a:pPr>
            <a:r>
              <a:rPr lang="en-US" dirty="0" smtClean="0"/>
              <a:t>Schedule review</a:t>
            </a:r>
          </a:p>
          <a:p>
            <a:pPr>
              <a:lnSpc>
                <a:spcPct val="150000"/>
              </a:lnSpc>
            </a:pPr>
            <a:r>
              <a:rPr lang="en-US" dirty="0" smtClean="0"/>
              <a:t>Class outline</a:t>
            </a:r>
          </a:p>
          <a:p>
            <a:pPr>
              <a:lnSpc>
                <a:spcPct val="150000"/>
              </a:lnSpc>
            </a:pPr>
            <a:r>
              <a:rPr lang="en-US" dirty="0" smtClean="0"/>
              <a:t>Grading</a:t>
            </a:r>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119751303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5" name="Content Placeholder 4"/>
          <p:cNvSpPr>
            <a:spLocks noGrp="1"/>
          </p:cNvSpPr>
          <p:nvPr>
            <p:ph idx="1"/>
          </p:nvPr>
        </p:nvSpPr>
        <p:spPr/>
        <p:txBody>
          <a:bodyPr/>
          <a:lstStyle/>
          <a:p>
            <a:pPr>
              <a:lnSpc>
                <a:spcPct val="150000"/>
              </a:lnSpc>
            </a:pPr>
            <a:r>
              <a:rPr lang="en-US" dirty="0" smtClean="0"/>
              <a:t>Practice</a:t>
            </a:r>
          </a:p>
          <a:p>
            <a:pPr>
              <a:lnSpc>
                <a:spcPct val="150000"/>
              </a:lnSpc>
            </a:pPr>
            <a:r>
              <a:rPr lang="en-US" dirty="0" smtClean="0"/>
              <a:t>Not for credit</a:t>
            </a:r>
          </a:p>
          <a:p>
            <a:pPr>
              <a:lnSpc>
                <a:spcPct val="150000"/>
              </a:lnSpc>
            </a:pPr>
            <a:r>
              <a:rPr lang="en-US" dirty="0" smtClean="0"/>
              <a:t>We will check them in class</a:t>
            </a:r>
            <a:endParaRPr lang="en-US" dirty="0"/>
          </a:p>
          <a:p>
            <a:pPr>
              <a:lnSpc>
                <a:spcPct val="150000"/>
              </a:lnSpc>
            </a:pPr>
            <a:endParaRPr lang="en-US" dirty="0"/>
          </a:p>
        </p:txBody>
      </p:sp>
      <p:pic>
        <p:nvPicPr>
          <p:cNvPr id="6146" name="Picture 2" descr="C:\Users\atidwell\AppData\Local\Microsoft\Windows\Temporary Internet Files\Content.IE5\TQYH8AWH\MP900398831[1].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6213" y="2819400"/>
            <a:ext cx="5654040" cy="40386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a:t>
            </a:r>
            <a:endParaRPr lang="en-US" dirty="0"/>
          </a:p>
        </p:txBody>
      </p:sp>
      <p:sp>
        <p:nvSpPr>
          <p:cNvPr id="3" name="Text Placeholder 2"/>
          <p:cNvSpPr>
            <a:spLocks noGrp="1"/>
          </p:cNvSpPr>
          <p:nvPr>
            <p:ph type="body" idx="1"/>
          </p:nvPr>
        </p:nvSpPr>
        <p:spPr/>
        <p:txBody>
          <a:bodyPr/>
          <a:lstStyle/>
          <a:p>
            <a:r>
              <a:rPr lang="en-US" dirty="0" smtClean="0"/>
              <a:t>PMBOK: Chapter 1-4</a:t>
            </a:r>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a:p>
            <a:pPr marL="0" indent="0" algn="ctr">
              <a:buNone/>
            </a:pPr>
            <a:endParaRPr lang="en-US" sz="54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mn-lt"/>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34200" y="1911843"/>
            <a:ext cx="1842394" cy="1842394"/>
          </a:xfrm>
          <a:prstGeom prst="rect">
            <a:avLst/>
          </a:prstGeom>
          <a:ln>
            <a:solidFill>
              <a:schemeClr val="tx1"/>
            </a:solidFill>
          </a:ln>
          <a:effectLst>
            <a:outerShdw blurRad="50800" dist="38100" dir="2700000" algn="tl" rotWithShape="0">
              <a:prstClr val="black">
                <a:alpha val="40000"/>
              </a:prstClr>
            </a:outerShdw>
          </a:effectLst>
        </p:spPr>
      </p:pic>
      <p:sp>
        <p:nvSpPr>
          <p:cNvPr id="7" name="Title 3"/>
          <p:cNvSpPr txBox="1">
            <a:spLocks/>
          </p:cNvSpPr>
          <p:nvPr/>
        </p:nvSpPr>
        <p:spPr>
          <a:xfrm>
            <a:off x="-152400" y="3810000"/>
            <a:ext cx="8876489" cy="9144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algn="ctr"/>
            <a:r>
              <a:rPr lang="en-US" sz="54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mn-lt"/>
                <a:ea typeface="+mn-ea"/>
                <a:cs typeface="+mn-cs"/>
              </a:rPr>
              <a:t>Why do we do projects?</a:t>
            </a:r>
          </a:p>
        </p:txBody>
      </p:sp>
      <p:pic>
        <p:nvPicPr>
          <p:cNvPr id="2" name="Picture 1" descr="EBC_0352.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04800" y="1943100"/>
            <a:ext cx="1191491" cy="1779881"/>
          </a:xfrm>
          <a:prstGeom prst="rect">
            <a:avLst/>
          </a:prstGeom>
        </p:spPr>
      </p:pic>
      <p:pic>
        <p:nvPicPr>
          <p:cNvPr id="3" name="Picture 2" descr="BU009454.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81200" y="2038579"/>
            <a:ext cx="1588922" cy="1588922"/>
          </a:xfrm>
          <a:prstGeom prst="rect">
            <a:avLst/>
          </a:prstGeom>
        </p:spPr>
      </p:pic>
      <p:pic>
        <p:nvPicPr>
          <p:cNvPr id="9" name="Picture 8" descr="j0289203.jp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362200" y="5112861"/>
            <a:ext cx="1561243" cy="1228178"/>
          </a:xfrm>
          <a:prstGeom prst="rect">
            <a:avLst/>
          </a:prstGeom>
          <a:ln>
            <a:solidFill>
              <a:schemeClr val="tx1"/>
            </a:solidFill>
          </a:ln>
        </p:spPr>
      </p:pic>
      <p:pic>
        <p:nvPicPr>
          <p:cNvPr id="10" name="Picture 9" descr="j0289377.jp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038600" y="1994840"/>
            <a:ext cx="2514600" cy="1676400"/>
          </a:xfrm>
          <a:prstGeom prst="rect">
            <a:avLst/>
          </a:prstGeom>
          <a:ln>
            <a:solidFill>
              <a:schemeClr val="tx1"/>
            </a:solidFill>
          </a:ln>
        </p:spPr>
      </p:pic>
      <p:pic>
        <p:nvPicPr>
          <p:cNvPr id="11" name="Picture 10" descr="j0182826.jp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04800" y="4964950"/>
            <a:ext cx="1008380" cy="1524000"/>
          </a:xfrm>
          <a:prstGeom prst="rect">
            <a:avLst/>
          </a:prstGeom>
          <a:ln>
            <a:solidFill>
              <a:schemeClr val="tx1"/>
            </a:solidFill>
          </a:ln>
        </p:spPr>
      </p:pic>
      <p:pic>
        <p:nvPicPr>
          <p:cNvPr id="12" name="Picture 11" descr="j0182769.jp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010400" y="4774450"/>
            <a:ext cx="1511300" cy="1905000"/>
          </a:xfrm>
          <a:prstGeom prst="rect">
            <a:avLst/>
          </a:prstGeom>
          <a:ln>
            <a:solidFill>
              <a:schemeClr val="tx1"/>
            </a:solidFill>
          </a:ln>
        </p:spPr>
      </p:pic>
      <p:pic>
        <p:nvPicPr>
          <p:cNvPr id="13" name="Picture 12" descr="IMG_4535.jp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724400" y="4790351"/>
            <a:ext cx="1404898" cy="1873198"/>
          </a:xfrm>
          <a:prstGeom prst="rect">
            <a:avLst/>
          </a:prstGeom>
          <a:ln>
            <a:solidFill>
              <a:schemeClr val="tx1"/>
            </a:solidFill>
          </a:ln>
        </p:spPr>
      </p:pic>
      <p:sp>
        <p:nvSpPr>
          <p:cNvPr id="14" name="Rectangle 13"/>
          <p:cNvSpPr/>
          <p:nvPr/>
        </p:nvSpPr>
        <p:spPr>
          <a:xfrm>
            <a:off x="152400" y="838200"/>
            <a:ext cx="6590240"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What is a project?</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22398375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Programs, and Portfolios</a:t>
            </a:r>
            <a:endParaRPr lang="en-US" dirty="0"/>
          </a:p>
        </p:txBody>
      </p:sp>
      <p:sp>
        <p:nvSpPr>
          <p:cNvPr id="3" name="Content Placeholder 2"/>
          <p:cNvSpPr>
            <a:spLocks noGrp="1"/>
          </p:cNvSpPr>
          <p:nvPr>
            <p:ph idx="1"/>
          </p:nvPr>
        </p:nvSpPr>
        <p:spPr>
          <a:xfrm>
            <a:off x="457200" y="1559664"/>
            <a:ext cx="8229600" cy="4297363"/>
          </a:xfrm>
        </p:spPr>
        <p:txBody>
          <a:bodyPr/>
          <a:lstStyle/>
          <a:p>
            <a:r>
              <a:rPr lang="en-US" dirty="0" smtClean="0"/>
              <a:t>Portfolio- collection of projects, programs, sub-portfolios, and operations managed as a group to achieve strategic objectives.</a:t>
            </a:r>
          </a:p>
          <a:p>
            <a:r>
              <a:rPr lang="en-US" dirty="0" smtClean="0"/>
              <a:t>Programs- a group of related projects, sub-programs, and program activities managed in a coordinated way to obtain benefits not available from managing them individually.</a:t>
            </a:r>
            <a:endParaRPr lang="en-US" dirty="0"/>
          </a:p>
        </p:txBody>
      </p:sp>
      <p:sp>
        <p:nvSpPr>
          <p:cNvPr id="4" name="Rectangle 3"/>
          <p:cNvSpPr/>
          <p:nvPr/>
        </p:nvSpPr>
        <p:spPr>
          <a:xfrm>
            <a:off x="2819400" y="4343400"/>
            <a:ext cx="3581400" cy="2362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048000" y="5029200"/>
            <a:ext cx="15621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876800" y="5057252"/>
            <a:ext cx="1295400" cy="1191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14016" y="4023198"/>
            <a:ext cx="3886200" cy="369332"/>
          </a:xfrm>
          <a:prstGeom prst="rect">
            <a:avLst/>
          </a:prstGeom>
          <a:noFill/>
        </p:spPr>
        <p:txBody>
          <a:bodyPr wrap="square" rtlCol="0">
            <a:spAutoFit/>
          </a:bodyPr>
          <a:lstStyle/>
          <a:p>
            <a:r>
              <a:rPr lang="en-US" dirty="0" smtClean="0"/>
              <a:t>Broadband Infrastructure </a:t>
            </a:r>
            <a:r>
              <a:rPr lang="en-US" dirty="0"/>
              <a:t>P</a:t>
            </a:r>
            <a:r>
              <a:rPr lang="en-US" dirty="0" smtClean="0"/>
              <a:t>ortfolio</a:t>
            </a:r>
            <a:endParaRPr lang="en-US" dirty="0"/>
          </a:p>
        </p:txBody>
      </p:sp>
      <p:sp>
        <p:nvSpPr>
          <p:cNvPr id="8" name="TextBox 7"/>
          <p:cNvSpPr txBox="1"/>
          <p:nvPr/>
        </p:nvSpPr>
        <p:spPr>
          <a:xfrm>
            <a:off x="3048000" y="4708998"/>
            <a:ext cx="1828800" cy="369332"/>
          </a:xfrm>
          <a:prstGeom prst="rect">
            <a:avLst/>
          </a:prstGeom>
          <a:noFill/>
        </p:spPr>
        <p:txBody>
          <a:bodyPr wrap="square" rtlCol="0">
            <a:spAutoFit/>
          </a:bodyPr>
          <a:lstStyle/>
          <a:p>
            <a:r>
              <a:rPr lang="en-US" dirty="0" smtClean="0"/>
              <a:t>Wasatch Front</a:t>
            </a:r>
            <a:endParaRPr lang="en-US" dirty="0"/>
          </a:p>
        </p:txBody>
      </p:sp>
      <p:sp>
        <p:nvSpPr>
          <p:cNvPr id="9" name="TextBox 8"/>
          <p:cNvSpPr txBox="1"/>
          <p:nvPr/>
        </p:nvSpPr>
        <p:spPr>
          <a:xfrm>
            <a:off x="4800600" y="4535520"/>
            <a:ext cx="1828800" cy="369332"/>
          </a:xfrm>
          <a:prstGeom prst="rect">
            <a:avLst/>
          </a:prstGeom>
          <a:noFill/>
        </p:spPr>
        <p:txBody>
          <a:bodyPr wrap="square" rtlCol="0">
            <a:spAutoFit/>
          </a:bodyPr>
          <a:lstStyle/>
          <a:p>
            <a:r>
              <a:rPr lang="en-US" dirty="0" smtClean="0"/>
              <a:t>Rocky Mtn.</a:t>
            </a:r>
            <a:endParaRPr lang="en-US" dirty="0"/>
          </a:p>
        </p:txBody>
      </p:sp>
      <p:sp>
        <p:nvSpPr>
          <p:cNvPr id="10" name="Rectangle 9"/>
          <p:cNvSpPr/>
          <p:nvPr/>
        </p:nvSpPr>
        <p:spPr>
          <a:xfrm>
            <a:off x="3200400" y="5242398"/>
            <a:ext cx="628650" cy="41042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SLC</a:t>
            </a:r>
            <a:endParaRPr lang="en-US" sz="1200" dirty="0">
              <a:solidFill>
                <a:schemeClr val="tx1"/>
              </a:solidFill>
            </a:endParaRPr>
          </a:p>
        </p:txBody>
      </p:sp>
      <p:sp>
        <p:nvSpPr>
          <p:cNvPr id="11" name="Rectangle 10"/>
          <p:cNvSpPr/>
          <p:nvPr/>
        </p:nvSpPr>
        <p:spPr>
          <a:xfrm>
            <a:off x="3865120" y="5240777"/>
            <a:ext cx="628650" cy="41042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Ogden</a:t>
            </a:r>
            <a:endParaRPr lang="en-US" sz="1200" dirty="0">
              <a:solidFill>
                <a:schemeClr val="tx1"/>
              </a:solidFill>
            </a:endParaRPr>
          </a:p>
        </p:txBody>
      </p:sp>
      <p:sp>
        <p:nvSpPr>
          <p:cNvPr id="12" name="Rectangle 11"/>
          <p:cNvSpPr/>
          <p:nvPr/>
        </p:nvSpPr>
        <p:spPr>
          <a:xfrm>
            <a:off x="3581196" y="5756584"/>
            <a:ext cx="628650" cy="41042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Provo</a:t>
            </a:r>
            <a:endParaRPr lang="en-US" sz="1200" dirty="0">
              <a:solidFill>
                <a:schemeClr val="tx1"/>
              </a:solidFill>
            </a:endParaRPr>
          </a:p>
        </p:txBody>
      </p:sp>
      <p:sp>
        <p:nvSpPr>
          <p:cNvPr id="13" name="Rectangle 12"/>
          <p:cNvSpPr/>
          <p:nvPr/>
        </p:nvSpPr>
        <p:spPr>
          <a:xfrm>
            <a:off x="5195886" y="5179732"/>
            <a:ext cx="733425" cy="41042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Denver</a:t>
            </a:r>
            <a:endParaRPr lang="en-US" sz="1200" dirty="0">
              <a:solidFill>
                <a:schemeClr val="tx1"/>
              </a:solidFill>
            </a:endParaRPr>
          </a:p>
        </p:txBody>
      </p:sp>
      <p:sp>
        <p:nvSpPr>
          <p:cNvPr id="14" name="Rectangle 13"/>
          <p:cNvSpPr/>
          <p:nvPr/>
        </p:nvSpPr>
        <p:spPr>
          <a:xfrm>
            <a:off x="5105400" y="5707944"/>
            <a:ext cx="914399" cy="41042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 Springs</a:t>
            </a:r>
            <a:endParaRPr lang="en-US" sz="1200" dirty="0">
              <a:solidFill>
                <a:schemeClr val="tx1"/>
              </a:solidFill>
            </a:endParaRPr>
          </a:p>
        </p:txBody>
      </p:sp>
    </p:spTree>
    <p:extLst>
      <p:ext uri="{BB962C8B-B14F-4D97-AF65-F5344CB8AC3E}">
        <p14:creationId xmlns:p14="http://schemas.microsoft.com/office/powerpoint/2010/main" val="105692702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Process Groups</a:t>
            </a:r>
          </a:p>
          <a:p>
            <a:r>
              <a:rPr lang="en-US" dirty="0" smtClean="0"/>
              <a:t>Initiating- what should we do to reach our goal?</a:t>
            </a:r>
          </a:p>
          <a:p>
            <a:r>
              <a:rPr lang="en-US" dirty="0" smtClean="0"/>
              <a:t>Planning- how do we do it?</a:t>
            </a:r>
          </a:p>
          <a:p>
            <a:r>
              <a:rPr lang="en-US" dirty="0" smtClean="0"/>
              <a:t>Executing- do it.</a:t>
            </a:r>
          </a:p>
          <a:p>
            <a:r>
              <a:rPr lang="en-US" dirty="0" smtClean="0"/>
              <a:t>Monitoring &amp; Controlling- watch and adjust if necessary.</a:t>
            </a:r>
          </a:p>
          <a:p>
            <a:r>
              <a:rPr lang="en-US" dirty="0" smtClean="0"/>
              <a:t>Closing- did we do it?</a:t>
            </a:r>
          </a:p>
          <a:p>
            <a:endParaRPr lang="en-US" dirty="0"/>
          </a:p>
          <a:p>
            <a:pPr marL="0" indent="0">
              <a:buNone/>
            </a:pPr>
            <a:r>
              <a:rPr lang="en-US" dirty="0" smtClean="0"/>
              <a:t>Constraints</a:t>
            </a:r>
          </a:p>
          <a:p>
            <a:r>
              <a:rPr lang="en-US" dirty="0" smtClean="0"/>
              <a:t>Scope</a:t>
            </a:r>
          </a:p>
          <a:p>
            <a:r>
              <a:rPr lang="en-US" dirty="0" smtClean="0"/>
              <a:t>Cost/Budget</a:t>
            </a:r>
          </a:p>
          <a:p>
            <a:r>
              <a:rPr lang="en-US" dirty="0" smtClean="0"/>
              <a:t>Time/Schedule</a:t>
            </a:r>
          </a:p>
          <a:p>
            <a:r>
              <a:rPr lang="en-US" dirty="0" smtClean="0">
                <a:solidFill>
                  <a:schemeClr val="bg1">
                    <a:lumMod val="50000"/>
                  </a:schemeClr>
                </a:solidFill>
              </a:rPr>
              <a:t>Quality</a:t>
            </a:r>
          </a:p>
          <a:p>
            <a:r>
              <a:rPr lang="en-US" dirty="0" smtClean="0">
                <a:solidFill>
                  <a:schemeClr val="bg1">
                    <a:lumMod val="50000"/>
                  </a:schemeClr>
                </a:solidFill>
              </a:rPr>
              <a:t>Resources</a:t>
            </a:r>
          </a:p>
          <a:p>
            <a:r>
              <a:rPr lang="en-US" dirty="0" smtClean="0">
                <a:solidFill>
                  <a:schemeClr val="bg1">
                    <a:lumMod val="50000"/>
                  </a:schemeClr>
                </a:solidFill>
              </a:rPr>
              <a:t>Risks</a:t>
            </a:r>
            <a:endParaRPr lang="en-US" dirty="0">
              <a:solidFill>
                <a:schemeClr val="bg1">
                  <a:lumMod val="50000"/>
                </a:schemeClr>
              </a:solidFill>
            </a:endParaRPr>
          </a:p>
        </p:txBody>
      </p:sp>
      <p:pic>
        <p:nvPicPr>
          <p:cNvPr id="4" name="Picture 3" descr="images1.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48000" y="4133402"/>
            <a:ext cx="2209800" cy="1853380"/>
          </a:xfrm>
          <a:prstGeom prst="rect">
            <a:avLst/>
          </a:prstGeom>
        </p:spPr>
      </p:pic>
      <p:pic>
        <p:nvPicPr>
          <p:cNvPr id="8" name="Picture 7" descr="Picture 14.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96000" y="4038600"/>
            <a:ext cx="2362200" cy="2042984"/>
          </a:xfrm>
          <a:prstGeom prst="rect">
            <a:avLst/>
          </a:prstGeom>
        </p:spPr>
      </p:pic>
    </p:spTree>
    <p:extLst>
      <p:ext uri="{BB962C8B-B14F-4D97-AF65-F5344CB8AC3E}">
        <p14:creationId xmlns:p14="http://schemas.microsoft.com/office/powerpoint/2010/main" val="120605369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7.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8.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9.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ProjectStatusReport</Template>
  <TotalTime>0</TotalTime>
  <Words>1632</Words>
  <Application>Microsoft Macintosh PowerPoint</Application>
  <PresentationFormat>On-screen Show (4:3)</PresentationFormat>
  <Paragraphs>256</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Project Status Report</vt:lpstr>
      <vt:lpstr>OIS 6660</vt:lpstr>
      <vt:lpstr>Agenda</vt:lpstr>
      <vt:lpstr>Introduction</vt:lpstr>
      <vt:lpstr>Syllabus Review</vt:lpstr>
      <vt:lpstr>Quiz</vt:lpstr>
      <vt:lpstr>Lecture</vt:lpstr>
      <vt:lpstr>PowerPoint Presentation</vt:lpstr>
      <vt:lpstr>Projects, Programs, and Portfolios</vt:lpstr>
      <vt:lpstr>Project Management</vt:lpstr>
      <vt:lpstr>What do Project Managers do?</vt:lpstr>
      <vt:lpstr>Project Management Office (PMO)</vt:lpstr>
      <vt:lpstr>Organizational Structures</vt:lpstr>
      <vt:lpstr>Project Life Cycle</vt:lpstr>
      <vt:lpstr>Project Management Processes Groups</vt:lpstr>
      <vt:lpstr>Project Integration Management</vt:lpstr>
      <vt:lpstr>Group Project</vt:lpstr>
      <vt:lpstr>Group Project Requirements</vt:lpstr>
      <vt:lpstr>Preparing for the PMP/CAPM Exam</vt:lpstr>
      <vt:lpstr>PowerPoint Presentation</vt:lpstr>
      <vt:lpstr>Requirements to Take the PMP Exam</vt:lpstr>
      <vt:lpstr>Requirements to Take the CAPM Exam</vt:lpstr>
      <vt:lpstr>What is the Exam Like?</vt:lpstr>
      <vt:lpstr>How to Study for the Exam</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2014-05-10T03:19:41Z</dcterms:created>
  <dcterms:modified xsi:type="dcterms:W3CDTF">2014-11-02T05:31:21Z</dcterms:modified>
  <cp:category/>
</cp:coreProperties>
</file>