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9" r:id="rId2"/>
    <p:sldId id="261" r:id="rId3"/>
    <p:sldId id="272" r:id="rId4"/>
    <p:sldId id="269" r:id="rId5"/>
    <p:sldId id="291" r:id="rId6"/>
    <p:sldId id="282" r:id="rId7"/>
    <p:sldId id="283" r:id="rId8"/>
    <p:sldId id="284" r:id="rId9"/>
    <p:sldId id="286" r:id="rId10"/>
    <p:sldId id="285" r:id="rId11"/>
    <p:sldId id="287" r:id="rId12"/>
    <p:sldId id="288" r:id="rId13"/>
    <p:sldId id="293" r:id="rId14"/>
    <p:sldId id="274" r:id="rId15"/>
    <p:sldId id="294" r:id="rId16"/>
    <p:sldId id="275" r:id="rId17"/>
    <p:sldId id="292" r:id="rId18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2832F5-EA01-48E5-B403-87E193F50680}">
          <p14:sldIdLst>
            <p14:sldId id="259"/>
          </p14:sldIdLst>
        </p14:section>
        <p14:section name="Agenda" id="{087866C3-7028-482C-8D34-6BF5363FBD75}">
          <p14:sldIdLst>
            <p14:sldId id="261"/>
            <p14:sldId id="272"/>
            <p14:sldId id="269"/>
            <p14:sldId id="291"/>
            <p14:sldId id="282"/>
            <p14:sldId id="283"/>
            <p14:sldId id="284"/>
            <p14:sldId id="286"/>
            <p14:sldId id="285"/>
            <p14:sldId id="287"/>
            <p14:sldId id="288"/>
            <p14:sldId id="293"/>
            <p14:sldId id="274"/>
            <p14:sldId id="294"/>
            <p14:sldId id="275"/>
            <p14:sldId id="292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9" autoAdjust="0"/>
    <p:restoredTop sz="75048" autoAdjust="0"/>
  </p:normalViewPr>
  <p:slideViewPr>
    <p:cSldViewPr>
      <p:cViewPr varScale="1">
        <p:scale>
          <a:sx n="67" d="100"/>
          <a:sy n="67" d="100"/>
        </p:scale>
        <p:origin x="-2360" y="-1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4"/>
    </p:cViewPr>
  </p:sorterViewPr>
  <p:notesViewPr>
    <p:cSldViewPr>
      <p:cViewPr varScale="1">
        <p:scale>
          <a:sx n="85" d="100"/>
          <a:sy n="85" d="100"/>
        </p:scale>
        <p:origin x="-3800" y="-120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5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when to stop breaking down the tasks?</a:t>
            </a:r>
          </a:p>
          <a:p>
            <a:endParaRPr lang="en-US" dirty="0"/>
          </a:p>
          <a:p>
            <a:r>
              <a:rPr lang="en-US" dirty="0" smtClean="0"/>
              <a:t>Sticky Note exercise- what is the right level of detail?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function to </a:t>
            </a:r>
            <a:r>
              <a:rPr lang="en-US" smtClean="0"/>
              <a:t>change things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Project Charters are found in the Form Example folder by week on Canvas.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3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Memorize this and use it on the test.</a:t>
            </a:r>
          </a:p>
          <a:p>
            <a:r>
              <a:rPr lang="en-US" dirty="0" smtClean="0"/>
              <a:t>Blank forms are found in the test preparation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Initiation</a:t>
            </a:r>
            <a:r>
              <a:rPr lang="en-US" baseline="0" dirty="0" smtClean="0"/>
              <a:t> – talking to stakeholders</a:t>
            </a:r>
            <a:endParaRPr lang="en-US" dirty="0" smtClean="0"/>
          </a:p>
          <a:p>
            <a:r>
              <a:rPr lang="en-US" dirty="0" smtClean="0"/>
              <a:t>Planning – scope, time and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Scope creep, gold plating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WBS – work</a:t>
            </a:r>
            <a:r>
              <a:rPr lang="en-US" baseline="0" dirty="0" smtClean="0"/>
              <a:t> breakdown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‘Who’s It?’ exercise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have to have a way to determine the rules in the game and in project management.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Know inputs, tools &amp; techniques and outputs for quiz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Expert judgment – talking to people to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 goals- specific, measurable, attainable, realistic, timely</a:t>
            </a:r>
          </a:p>
          <a:p>
            <a:endParaRPr lang="en-US" dirty="0"/>
          </a:p>
          <a:p>
            <a:r>
              <a:rPr lang="en-US" dirty="0" smtClean="0"/>
              <a:t>Brainstorming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 we want to get out of this session?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Brainstorm ideas for a set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and summarize ideas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it through/discuss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in order of preference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plan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Disney: outsiders (analytics), dreamers (what if), realists (let’s be practical), critics (that won’t work)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OIS 6660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Adam Tidwell</a:t>
            </a:r>
          </a:p>
          <a:p>
            <a:r>
              <a:rPr lang="en-US" dirty="0" smtClean="0"/>
              <a:t>11/6/14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Subdividing project steps into smaller steps</a:t>
            </a:r>
          </a:p>
          <a:p>
            <a:r>
              <a:rPr lang="en-US" dirty="0" smtClean="0"/>
              <a:t>Structured and organized list</a:t>
            </a:r>
          </a:p>
          <a:p>
            <a:r>
              <a:rPr lang="en-US" dirty="0" smtClean="0"/>
              <a:t>Work package- lowest level</a:t>
            </a:r>
          </a:p>
          <a:p>
            <a:endParaRPr lang="en-US" dirty="0" smtClean="0"/>
          </a:p>
          <a:p>
            <a:r>
              <a:rPr lang="en-US" dirty="0" smtClean="0"/>
              <a:t>Inputs</a:t>
            </a:r>
            <a:r>
              <a:rPr lang="en-US" dirty="0"/>
              <a:t>: </a:t>
            </a:r>
            <a:r>
              <a:rPr lang="en-US" dirty="0" smtClean="0"/>
              <a:t>requirements documentation, enterprise environmental factors, organizational process </a:t>
            </a:r>
            <a:r>
              <a:rPr lang="en-US" dirty="0"/>
              <a:t>assets, Scope Management </a:t>
            </a:r>
            <a:r>
              <a:rPr lang="en-US" dirty="0" smtClean="0"/>
              <a:t>Plan</a:t>
            </a:r>
          </a:p>
          <a:p>
            <a:r>
              <a:rPr lang="en-US" dirty="0" smtClean="0"/>
              <a:t>Tools &amp; Techniques: </a:t>
            </a:r>
          </a:p>
          <a:p>
            <a:pPr lvl="1"/>
            <a:r>
              <a:rPr lang="en-US" dirty="0"/>
              <a:t>Decomposition- breaking into smaller steps</a:t>
            </a:r>
          </a:p>
          <a:p>
            <a:r>
              <a:rPr lang="en-US" dirty="0" smtClean="0"/>
              <a:t>Outputs: Scope Baseline (scope statement, WBS, WBS Dictionary)</a:t>
            </a:r>
          </a:p>
          <a:p>
            <a:endParaRPr lang="en-US" dirty="0"/>
          </a:p>
        </p:txBody>
      </p:sp>
      <p:pic>
        <p:nvPicPr>
          <p:cNvPr id="6146" name="Picture 2" descr="C:\Users\atidwell\AppData\Local\Microsoft\Windows\Temporary Internet Files\Content.IE5\LOQHES8G\MC900441312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300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4677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Validates that what was produced matches the scope that was planned</a:t>
            </a:r>
          </a:p>
          <a:p>
            <a:endParaRPr lang="en-US" dirty="0" smtClean="0"/>
          </a:p>
          <a:p>
            <a:r>
              <a:rPr lang="en-US" dirty="0" smtClean="0"/>
              <a:t>Inputs: Project Management plan, requirements documentation, Requirements Traceability Matrix,  verified deliverables, work performance data</a:t>
            </a:r>
          </a:p>
          <a:p>
            <a:r>
              <a:rPr lang="en-US" dirty="0" smtClean="0"/>
              <a:t>Tools &amp; Techniques: Inspection, group decision making</a:t>
            </a:r>
          </a:p>
          <a:p>
            <a:r>
              <a:rPr lang="en-US" dirty="0" smtClean="0"/>
              <a:t>Outputs: Accepted deliverables</a:t>
            </a:r>
          </a:p>
          <a:p>
            <a:pPr lvl="1"/>
            <a:r>
              <a:rPr lang="en-US" dirty="0" smtClean="0"/>
              <a:t>Formal sign off goes to Close process</a:t>
            </a:r>
            <a:endParaRPr lang="en-US" dirty="0"/>
          </a:p>
        </p:txBody>
      </p:sp>
      <p:pic>
        <p:nvPicPr>
          <p:cNvPr id="7170" name="Picture 2" descr="C:\Users\atidwell\AppData\Local\Microsoft\Windows\Temporary Internet Files\Content.IE5\LOQHES8G\MC900441310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1588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 scope is what it is supposed to be, and if changes are needed, manage those changes</a:t>
            </a:r>
          </a:p>
          <a:p>
            <a:endParaRPr lang="en-US" dirty="0" smtClean="0"/>
          </a:p>
          <a:p>
            <a:r>
              <a:rPr lang="en-US" dirty="0" smtClean="0"/>
              <a:t>Inputs: Project Management Plan, requirements documentation, Requirements Traceability Matrix, </a:t>
            </a:r>
            <a:r>
              <a:rPr lang="en-US" dirty="0"/>
              <a:t>w</a:t>
            </a:r>
            <a:r>
              <a:rPr lang="en-US" dirty="0" smtClean="0"/>
              <a:t>ork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d</a:t>
            </a:r>
            <a:r>
              <a:rPr lang="en-US" dirty="0" smtClean="0"/>
              <a:t>ata, organizational process assets</a:t>
            </a:r>
          </a:p>
          <a:p>
            <a:r>
              <a:rPr lang="en-US" dirty="0" smtClean="0"/>
              <a:t>Tools &amp; Techniques: variance analysis</a:t>
            </a:r>
          </a:p>
          <a:p>
            <a:r>
              <a:rPr lang="en-US" dirty="0" smtClean="0"/>
              <a:t>Outputs: work performance information, change requests, Project Management Plan updates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6754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Bradley Fighting Vehicle</a:t>
            </a:r>
            <a:endParaRPr lang="en-US" dirty="0"/>
          </a:p>
        </p:txBody>
      </p:sp>
      <p:pic>
        <p:nvPicPr>
          <p:cNvPr id="2" name="Picture 1" descr="M2a3-bradley0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4" y="1676400"/>
            <a:ext cx="7354592" cy="47005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99063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Project Charter form</a:t>
            </a:r>
          </a:p>
          <a:p>
            <a:r>
              <a:rPr lang="en-US" dirty="0" smtClean="0"/>
              <a:t>Complete Project Charter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07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Why the project is being done</a:t>
            </a:r>
          </a:p>
          <a:p>
            <a:r>
              <a:rPr lang="en-US" dirty="0" smtClean="0"/>
              <a:t>Measurable success criteria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Description of the project</a:t>
            </a:r>
          </a:p>
          <a:p>
            <a:r>
              <a:rPr lang="en-US" dirty="0" smtClean="0"/>
              <a:t>High level risks</a:t>
            </a:r>
          </a:p>
          <a:p>
            <a:r>
              <a:rPr lang="en-US" dirty="0" smtClean="0"/>
              <a:t>High level milestones</a:t>
            </a:r>
          </a:p>
          <a:p>
            <a:r>
              <a:rPr lang="en-US" dirty="0" smtClean="0"/>
              <a:t>High level budget</a:t>
            </a:r>
          </a:p>
          <a:p>
            <a:r>
              <a:rPr lang="en-US" dirty="0" smtClean="0"/>
              <a:t>Stakeholders</a:t>
            </a:r>
          </a:p>
          <a:p>
            <a:r>
              <a:rPr lang="en-US" dirty="0" smtClean="0"/>
              <a:t>Roles and responsibilities</a:t>
            </a:r>
          </a:p>
          <a:p>
            <a:r>
              <a:rPr lang="en-US" dirty="0" smtClean="0"/>
              <a:t>Official sign off</a:t>
            </a:r>
          </a:p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8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the PMP/CAPM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528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3912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648200" cy="4602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Quiz 1</a:t>
            </a:r>
            <a:endParaRPr lang="en-US" dirty="0"/>
          </a:p>
          <a:p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Scope Management overview</a:t>
            </a:r>
          </a:p>
          <a:p>
            <a:pPr lvl="1"/>
            <a:r>
              <a:rPr lang="en-US" dirty="0" smtClean="0"/>
              <a:t>Plan Scope Management</a:t>
            </a:r>
          </a:p>
          <a:p>
            <a:pPr lvl="1"/>
            <a:r>
              <a:rPr lang="en-US" dirty="0" smtClean="0"/>
              <a:t>Collect Requirements</a:t>
            </a:r>
          </a:p>
          <a:p>
            <a:pPr lvl="1"/>
            <a:r>
              <a:rPr lang="en-US" dirty="0" smtClean="0"/>
              <a:t>Define Scope</a:t>
            </a:r>
          </a:p>
          <a:p>
            <a:pPr lvl="1"/>
            <a:r>
              <a:rPr lang="en-US" dirty="0" smtClean="0"/>
              <a:t>Create WBS</a:t>
            </a:r>
          </a:p>
          <a:p>
            <a:pPr lvl="1"/>
            <a:r>
              <a:rPr lang="en-US" dirty="0" smtClean="0"/>
              <a:t>Validate Scope</a:t>
            </a:r>
          </a:p>
          <a:p>
            <a:pPr lvl="1"/>
            <a:r>
              <a:rPr lang="en-US" dirty="0" smtClean="0"/>
              <a:t>Control Scope</a:t>
            </a:r>
            <a:endParaRPr lang="en-US" dirty="0"/>
          </a:p>
          <a:p>
            <a:r>
              <a:rPr lang="en-US" dirty="0" smtClean="0"/>
              <a:t>Case Study 1</a:t>
            </a:r>
            <a:endParaRPr lang="en-US" dirty="0"/>
          </a:p>
          <a:p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Project Charter</a:t>
            </a:r>
            <a:endParaRPr lang="en-US" dirty="0"/>
          </a:p>
          <a:p>
            <a:r>
              <a:rPr lang="en-US" dirty="0" smtClean="0"/>
              <a:t>CAPM/PMP Preparation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C:\Users\atidwell\AppData\Local\Microsoft\Windows\Temporary Internet Files\Content.IE5\IJUY2H5T\MP900402515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7" y="1371600"/>
            <a:ext cx="3049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tidwell\AppData\Local\Microsoft\Windows\Temporary Internet Files\Content.IE5\TQYH8AWH\MP900398831[1]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" y="2819400"/>
            <a:ext cx="56540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 Canvas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30 minutes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Closed book/internet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130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PMBOK: Chapter 5</a:t>
            </a:r>
          </a:p>
          <a:p>
            <a:r>
              <a:rPr lang="en-US" dirty="0" smtClean="0"/>
              <a:t>Scope Management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Process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95965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68213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work required and only the work required…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89" y="1828800"/>
            <a:ext cx="524192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837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664"/>
            <a:ext cx="8229600" cy="4297363"/>
          </a:xfrm>
        </p:spPr>
        <p:txBody>
          <a:bodyPr/>
          <a:lstStyle/>
          <a:p>
            <a:r>
              <a:rPr lang="en-US" dirty="0" smtClean="0"/>
              <a:t>Determines the methodology for determining the scope</a:t>
            </a:r>
          </a:p>
          <a:p>
            <a:r>
              <a:rPr lang="en-US" dirty="0" smtClean="0"/>
              <a:t>Decides how the scope will be monitored and changed if needed</a:t>
            </a:r>
          </a:p>
          <a:p>
            <a:r>
              <a:rPr lang="en-US" dirty="0" smtClean="0"/>
              <a:t>Administrative process</a:t>
            </a:r>
          </a:p>
          <a:p>
            <a:endParaRPr lang="en-US" dirty="0" smtClean="0"/>
          </a:p>
          <a:p>
            <a:r>
              <a:rPr lang="en-US" dirty="0" smtClean="0"/>
              <a:t>Inputs: Project Charter, enterprise environmental factors, organizational process assets, Project Management plan</a:t>
            </a:r>
          </a:p>
          <a:p>
            <a:r>
              <a:rPr lang="en-US" dirty="0" smtClean="0"/>
              <a:t>Tools &amp; Techniques: Expert judgment, meetings</a:t>
            </a:r>
          </a:p>
          <a:p>
            <a:r>
              <a:rPr lang="en-US" dirty="0" smtClean="0"/>
              <a:t>Outputs: Scope Management Plan, Requirements</a:t>
            </a:r>
          </a:p>
          <a:p>
            <a:pPr marL="0" indent="0">
              <a:buNone/>
            </a:pPr>
            <a:r>
              <a:rPr lang="en-US" dirty="0" smtClean="0"/>
              <a:t>     Management  Plan</a:t>
            </a:r>
          </a:p>
        </p:txBody>
      </p:sp>
      <p:pic>
        <p:nvPicPr>
          <p:cNvPr id="4098" name="Picture 2" descr="C:\Users\atidwell\AppData\Local\Microsoft\Windows\Temporary Internet Files\Content.IE5\LOQHES8G\MC900055285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32" y="4935194"/>
            <a:ext cx="1727311" cy="17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70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Determine stakeholder requirements</a:t>
            </a:r>
          </a:p>
          <a:p>
            <a:r>
              <a:rPr lang="en-US" dirty="0" smtClean="0"/>
              <a:t>Must be measureable </a:t>
            </a:r>
          </a:p>
          <a:p>
            <a:endParaRPr lang="en-US" dirty="0" smtClean="0"/>
          </a:p>
          <a:p>
            <a:r>
              <a:rPr lang="en-US" dirty="0" smtClean="0"/>
              <a:t>Inputs: Project Charter, Stakeholder </a:t>
            </a:r>
            <a:r>
              <a:rPr lang="en-US" dirty="0"/>
              <a:t>Register, Scope Management </a:t>
            </a:r>
            <a:r>
              <a:rPr lang="en-US" dirty="0" smtClean="0"/>
              <a:t>Plan, </a:t>
            </a:r>
            <a:r>
              <a:rPr lang="en-US" dirty="0"/>
              <a:t>Requirements Management </a:t>
            </a:r>
            <a:r>
              <a:rPr lang="en-US" dirty="0" smtClean="0"/>
              <a:t>Plan, </a:t>
            </a:r>
            <a:r>
              <a:rPr lang="en-US" dirty="0"/>
              <a:t>Stakeholder Management Plan</a:t>
            </a:r>
            <a:endParaRPr lang="en-US" dirty="0" smtClean="0"/>
          </a:p>
          <a:p>
            <a:r>
              <a:rPr lang="en-US" dirty="0" smtClean="0"/>
              <a:t>Tools &amp; Techniques: Interviews, focus groups, brainstorming, affinity diagram, observations, benchmarking, etc.</a:t>
            </a:r>
          </a:p>
          <a:p>
            <a:r>
              <a:rPr lang="en-US" dirty="0" smtClean="0"/>
              <a:t>Outputs: Requirements documentation</a:t>
            </a:r>
          </a:p>
          <a:p>
            <a:endParaRPr lang="en-US" dirty="0"/>
          </a:p>
        </p:txBody>
      </p:sp>
      <p:pic>
        <p:nvPicPr>
          <p:cNvPr id="3074" name="Picture 2" descr="C:\Users\atidwell\AppData\Local\Microsoft\Windows\Temporary Internet Files\Content.IE5\TQYH8AWH\MC900023538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60762"/>
            <a:ext cx="1543202" cy="15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6084332"/>
            <a:ext cx="580639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Make sure you know your requirements before you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536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the project</a:t>
            </a:r>
          </a:p>
          <a:p>
            <a:r>
              <a:rPr lang="en-US" dirty="0" smtClean="0"/>
              <a:t>Take the collected requirements and decide what it will be</a:t>
            </a:r>
          </a:p>
          <a:p>
            <a:endParaRPr lang="en-US" dirty="0" smtClean="0"/>
          </a:p>
          <a:p>
            <a:r>
              <a:rPr lang="en-US" dirty="0" smtClean="0"/>
              <a:t>Inputs: Scope Management Plan, Project Charter, Requirements Documentation, organizational </a:t>
            </a:r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a</a:t>
            </a:r>
            <a:r>
              <a:rPr lang="en-US" dirty="0" smtClean="0"/>
              <a:t>ssets, </a:t>
            </a:r>
          </a:p>
          <a:p>
            <a:r>
              <a:rPr lang="en-US" dirty="0" smtClean="0"/>
              <a:t>Tools &amp; Techniques: Expert judgment</a:t>
            </a:r>
          </a:p>
          <a:p>
            <a:r>
              <a:rPr lang="en-US" dirty="0" smtClean="0"/>
              <a:t>Output: Project Scope Statement (scope description, </a:t>
            </a:r>
          </a:p>
          <a:p>
            <a:pPr marL="0" indent="0">
              <a:buNone/>
            </a:pPr>
            <a:r>
              <a:rPr lang="en-US" dirty="0" smtClean="0"/>
              <a:t>     acceptance criteria, deliverable, what is out of scope,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constraints, assumptions)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6268998"/>
            <a:ext cx="250421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Monster budget model</a:t>
            </a:r>
            <a:endParaRPr lang="en-US" dirty="0"/>
          </a:p>
        </p:txBody>
      </p:sp>
      <p:pic>
        <p:nvPicPr>
          <p:cNvPr id="5122" name="Picture 2" descr="C:\Users\atidwell\AppData\Local\Microsoft\Windows\Temporary Internet Files\Content.IE5\IJUY2H5T\MP900400967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15754"/>
            <a:ext cx="1857607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514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728</Words>
  <Application>Microsoft Macintosh PowerPoint</Application>
  <PresentationFormat>On-screen Show (4:3)</PresentationFormat>
  <Paragraphs>137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Project Status Report</vt:lpstr>
      <vt:lpstr>OIS 6660</vt:lpstr>
      <vt:lpstr>Agenda</vt:lpstr>
      <vt:lpstr>Quiz 1</vt:lpstr>
      <vt:lpstr>Lecture</vt:lpstr>
      <vt:lpstr>Planning Process</vt:lpstr>
      <vt:lpstr>All the work required and only the work required…</vt:lpstr>
      <vt:lpstr>Plan Scope Management</vt:lpstr>
      <vt:lpstr>Collect Requirements</vt:lpstr>
      <vt:lpstr>Define Scope</vt:lpstr>
      <vt:lpstr>Create WBS</vt:lpstr>
      <vt:lpstr>Validate Scope</vt:lpstr>
      <vt:lpstr>Control Scope</vt:lpstr>
      <vt:lpstr>Case Study 1: Bradley Fighting Vehicle</vt:lpstr>
      <vt:lpstr>Group Project</vt:lpstr>
      <vt:lpstr>Project Charter</vt:lpstr>
      <vt:lpstr>Preparing for the PMP/CAPM Exam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2014-05-10T03:19:41Z</dcterms:created>
  <dcterms:modified xsi:type="dcterms:W3CDTF">2014-11-07T03:23:07Z</dcterms:modified>
</cp:coreProperties>
</file>