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9" r:id="rId2"/>
    <p:sldId id="261" r:id="rId3"/>
    <p:sldId id="272" r:id="rId4"/>
    <p:sldId id="269" r:id="rId5"/>
    <p:sldId id="282" r:id="rId6"/>
    <p:sldId id="283" r:id="rId7"/>
    <p:sldId id="284" r:id="rId8"/>
    <p:sldId id="286" r:id="rId9"/>
    <p:sldId id="285" r:id="rId10"/>
    <p:sldId id="287" r:id="rId11"/>
    <p:sldId id="288" r:id="rId12"/>
    <p:sldId id="302" r:id="rId13"/>
    <p:sldId id="296" r:id="rId14"/>
    <p:sldId id="297" r:id="rId15"/>
    <p:sldId id="298" r:id="rId16"/>
    <p:sldId id="300" r:id="rId17"/>
    <p:sldId id="301" r:id="rId18"/>
    <p:sldId id="273" r:id="rId19"/>
    <p:sldId id="295" r:id="rId20"/>
    <p:sldId id="274" r:id="rId21"/>
    <p:sldId id="294" r:id="rId22"/>
    <p:sldId id="275" r:id="rId23"/>
    <p:sldId id="303" r:id="rId24"/>
    <p:sldId id="292" r:id="rId25"/>
    <p:sldId id="304" r:id="rId26"/>
  </p:sldIdLst>
  <p:sldSz cx="9144000" cy="6858000" type="screen4x3"/>
  <p:notesSz cx="7077075" cy="9028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992832F5-EA01-48E5-B403-87E193F50680}">
          <p14:sldIdLst>
            <p14:sldId id="259"/>
          </p14:sldIdLst>
        </p14:section>
        <p14:section name="Agenda" id="{087866C3-7028-482C-8D34-6BF5363FBD75}">
          <p14:sldIdLst>
            <p14:sldId id="261"/>
            <p14:sldId id="272"/>
            <p14:sldId id="269"/>
            <p14:sldId id="282"/>
            <p14:sldId id="283"/>
            <p14:sldId id="284"/>
            <p14:sldId id="286"/>
            <p14:sldId id="285"/>
            <p14:sldId id="287"/>
            <p14:sldId id="288"/>
            <p14:sldId id="302"/>
            <p14:sldId id="296"/>
            <p14:sldId id="297"/>
            <p14:sldId id="298"/>
            <p14:sldId id="300"/>
            <p14:sldId id="301"/>
            <p14:sldId id="273"/>
            <p14:sldId id="295"/>
            <p14:sldId id="274"/>
            <p14:sldId id="294"/>
            <p14:sldId id="275"/>
            <p14:sldId id="303"/>
            <p14:sldId id="292"/>
            <p14:sldId id="304"/>
          </p14:sldIdLst>
        </p14:section>
        <p14:section name="Status Update" id="{521DEF98-8796-4632-831A-16252E9A6054}">
          <p14:sldIdLst/>
        </p14:section>
        <p14:section name="Timeline" id="{CF24EBA6-C924-424D-AC31-A4B9992A87E0}">
          <p14:sldIdLst/>
        </p14:section>
        <p14:section name="Next Steps and Action Items" id="{C24C98EC-938D-4034-8DB8-5E8DBF16E3CB}">
          <p14:sldIdLst/>
        </p14:section>
        <p14:section name="Appendix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3" autoAdjust="0"/>
    <p:restoredTop sz="71795" autoAdjust="0"/>
  </p:normalViewPr>
  <p:slideViewPr>
    <p:cSldViewPr>
      <p:cViewPr varScale="1">
        <p:scale>
          <a:sx n="73" d="100"/>
          <a:sy n="73" d="100"/>
        </p:scale>
        <p:origin x="-1968" y="-104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>
      <p:cViewPr>
        <p:scale>
          <a:sx n="150" d="100"/>
          <a:sy n="150" d="100"/>
        </p:scale>
        <p:origin x="-1712" y="1480"/>
      </p:cViewPr>
      <p:guideLst>
        <p:guide orient="horz" pos="2844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6" y="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2700" y="677863"/>
            <a:ext cx="4511675" cy="338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88355"/>
            <a:ext cx="5661660" cy="40626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57514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6" y="857514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5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7708" y="4285456"/>
            <a:ext cx="5661660" cy="4062651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Lead</a:t>
            </a:r>
          </a:p>
          <a:p>
            <a:pPr lvl="1"/>
            <a:r>
              <a:rPr lang="en-US" dirty="0" smtClean="0"/>
              <a:t>Task </a:t>
            </a:r>
            <a:r>
              <a:rPr lang="en-US" dirty="0"/>
              <a:t>A: fill rocket tanks to go to the moon</a:t>
            </a:r>
          </a:p>
          <a:p>
            <a:pPr lvl="1"/>
            <a:r>
              <a:rPr lang="en-US" dirty="0"/>
              <a:t>Task B: launch rocket to the moon</a:t>
            </a:r>
          </a:p>
          <a:p>
            <a:pPr lvl="1"/>
            <a:r>
              <a:rPr lang="en-US" dirty="0"/>
              <a:t>Lead time- must fill the tanks 3 days before launch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Lag</a:t>
            </a:r>
          </a:p>
          <a:p>
            <a:pPr lvl="1"/>
            <a:r>
              <a:rPr lang="en-US" dirty="0" smtClean="0"/>
              <a:t>Task </a:t>
            </a:r>
            <a:r>
              <a:rPr lang="en-US" dirty="0"/>
              <a:t>A: launch rocket to the moon</a:t>
            </a:r>
          </a:p>
          <a:p>
            <a:pPr lvl="1"/>
            <a:r>
              <a:rPr lang="en-US" dirty="0"/>
              <a:t>Task B: switch to oxygen tank #2</a:t>
            </a:r>
          </a:p>
          <a:p>
            <a:pPr lvl="1"/>
            <a:r>
              <a:rPr lang="en-US" dirty="0"/>
              <a:t>Lag time- Will need new oxygen 2 days after </a:t>
            </a:r>
            <a:r>
              <a:rPr lang="en-US" dirty="0" smtClean="0"/>
              <a:t>launch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Have an example of each in your head for the quiz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57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Resources are more than people.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45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Analogous- less time, less accurate, historical data (and expert judgment), similar to another project. Like building a similar databases.</a:t>
            </a:r>
          </a:p>
          <a:p>
            <a:r>
              <a:rPr lang="en-US" dirty="0" smtClean="0"/>
              <a:t>Parametric- quantity of work x labor hours per unit of work, price per square foot. Like checking</a:t>
            </a:r>
            <a:r>
              <a:rPr lang="en-US" baseline="0" dirty="0" smtClean="0"/>
              <a:t> for house prices on </a:t>
            </a:r>
            <a:r>
              <a:rPr lang="en-US" baseline="0" dirty="0" err="1" smtClean="0"/>
              <a:t>zillow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smtClean="0"/>
              <a:t>3 point estimating (PERT, Program Evaluation &amp; Review Technique)- next slide.</a:t>
            </a:r>
          </a:p>
          <a:p>
            <a:r>
              <a:rPr lang="en-US" dirty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37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7708" y="4261405"/>
            <a:ext cx="5661660" cy="4062651"/>
          </a:xfrm>
        </p:spPr>
        <p:txBody>
          <a:bodyPr/>
          <a:lstStyle/>
          <a:p>
            <a:r>
              <a:rPr lang="en-US" dirty="0" smtClean="0"/>
              <a:t>Accounts for risk</a:t>
            </a:r>
            <a:r>
              <a:rPr lang="en-US" dirty="0"/>
              <a:t> </a:t>
            </a:r>
            <a:r>
              <a:rPr lang="en-US" dirty="0" smtClean="0"/>
              <a:t>and uncertainty.</a:t>
            </a:r>
          </a:p>
          <a:p>
            <a:r>
              <a:rPr lang="en-US" dirty="0" smtClean="0"/>
              <a:t>Helps you overestimate.</a:t>
            </a:r>
            <a:r>
              <a:rPr lang="en-US" baseline="0" dirty="0" smtClean="0"/>
              <a:t> Applies little science in estimation. Helps mitigating the opportunity cost.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82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r>
              <a:rPr lang="en-US" dirty="0" smtClean="0"/>
              <a:t>Longest path is the critical</a:t>
            </a:r>
            <a:r>
              <a:rPr lang="en-US" baseline="0" dirty="0" smtClean="0"/>
              <a:t> path.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42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r>
              <a:rPr lang="en-US" dirty="0" smtClean="0"/>
              <a:t>There is no difference between float and slack.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8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Resource leveling – moving things to do</a:t>
            </a:r>
            <a:r>
              <a:rPr lang="en-US" baseline="0" dirty="0" smtClean="0"/>
              <a:t> </a:t>
            </a:r>
            <a:r>
              <a:rPr lang="en-US" baseline="0" smtClean="0"/>
              <a:t>when free.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73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75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6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91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95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10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04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2700" y="677863"/>
            <a:ext cx="4846637" cy="363583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More (time) tools in the project management toolbox.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0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Zero duration</a:t>
            </a:r>
          </a:p>
          <a:p>
            <a:r>
              <a:rPr lang="en-US" dirty="0"/>
              <a:t>Indicate significant events on the project </a:t>
            </a:r>
            <a:r>
              <a:rPr lang="en-US" dirty="0" smtClean="0"/>
              <a:t>timeline</a:t>
            </a:r>
          </a:p>
          <a:p>
            <a:r>
              <a:rPr lang="en-US" dirty="0" smtClean="0"/>
              <a:t>Concept of milestone is very important – read for quiz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9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 things that will happen sooner in more detail</a:t>
            </a:r>
          </a:p>
          <a:p>
            <a:r>
              <a:rPr lang="en-US" dirty="0"/>
              <a:t>For things in the future, plan with fewer </a:t>
            </a:r>
            <a:r>
              <a:rPr lang="en-US" dirty="0" smtClean="0"/>
              <a:t>details</a:t>
            </a:r>
          </a:p>
          <a:p>
            <a:r>
              <a:rPr lang="en-US" dirty="0" smtClean="0"/>
              <a:t>Project can be planned properly for a month but beyond that it gets little difficult and people overwhelm.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Activity:</a:t>
            </a:r>
          </a:p>
          <a:p>
            <a:r>
              <a:rPr lang="en-US" dirty="0" smtClean="0"/>
              <a:t>Create a simple precedence diagram. </a:t>
            </a:r>
          </a:p>
          <a:p>
            <a:r>
              <a:rPr lang="en-US" dirty="0" smtClean="0"/>
              <a:t>Precedence diagram - Helps with the flow. Like what comes first.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21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Demonstrate examples of dependencies.</a:t>
            </a:r>
          </a:p>
          <a:p>
            <a:endParaRPr lang="en-US" dirty="0"/>
          </a:p>
          <a:p>
            <a:r>
              <a:rPr lang="en-US" dirty="0" smtClean="0"/>
              <a:t>Activity:</a:t>
            </a:r>
          </a:p>
          <a:p>
            <a:r>
              <a:rPr lang="en-US" dirty="0" smtClean="0"/>
              <a:t>Create precedence diagram with dependencies.</a:t>
            </a:r>
          </a:p>
          <a:p>
            <a:endParaRPr lang="en-US" dirty="0" smtClean="0"/>
          </a:p>
          <a:p>
            <a:r>
              <a:rPr lang="en-US" dirty="0" smtClean="0"/>
              <a:t>Finish to start is default.</a:t>
            </a:r>
          </a:p>
          <a:p>
            <a:r>
              <a:rPr lang="en-US" dirty="0" smtClean="0"/>
              <a:t>Start to finish is very rare.</a:t>
            </a:r>
          </a:p>
          <a:p>
            <a:r>
              <a:rPr lang="en-US" dirty="0" smtClean="0"/>
              <a:t>Have an example of each one in your head for the quiz.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5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8.jpe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9.jpe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OIS 6660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Adam Tidwell</a:t>
            </a:r>
          </a:p>
          <a:p>
            <a:r>
              <a:rPr lang="en-US" dirty="0" smtClean="0"/>
              <a:t>10/11/14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Lead- time an activity can start sooner than its dependency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Lag- time an activity will start later than its dependency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061588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 Activity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Those who do the work know how to estimate durations best</a:t>
            </a:r>
          </a:p>
          <a:p>
            <a:r>
              <a:rPr lang="en-US" dirty="0" smtClean="0"/>
              <a:t>Resources are people, material, equipment, supplies, systems</a:t>
            </a:r>
          </a:p>
          <a:p>
            <a:r>
              <a:rPr lang="en-US" dirty="0" smtClean="0"/>
              <a:t>Bottom-up estimating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6754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Activity Durations Techniques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Analogous Estimating- using a previous project to estimate</a:t>
            </a:r>
          </a:p>
          <a:p>
            <a:r>
              <a:rPr lang="en-US" dirty="0" smtClean="0"/>
              <a:t>Parametric Estimating- Using cost per hour and historical data</a:t>
            </a:r>
          </a:p>
          <a:p>
            <a:r>
              <a:rPr lang="en-US" dirty="0" smtClean="0"/>
              <a:t>Three Point Estimating (PERT)- </a:t>
            </a:r>
            <a:r>
              <a:rPr lang="en-US" dirty="0" err="1" smtClean="0"/>
              <a:t>tE</a:t>
            </a:r>
            <a:r>
              <a:rPr lang="en-US" dirty="0" smtClean="0"/>
              <a:t>=(tO+4tM+tP)/6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6121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Weighted average of 3 different estimates to determine the activity duration.</a:t>
            </a: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514600" y="3199213"/>
            <a:ext cx="4666662" cy="1195562"/>
            <a:chOff x="2514600" y="3199213"/>
            <a:chExt cx="4666662" cy="1195562"/>
          </a:xfrm>
        </p:grpSpPr>
        <p:sp>
          <p:nvSpPr>
            <p:cNvPr id="4" name="TextBox 3"/>
            <p:cNvSpPr txBox="1"/>
            <p:nvPr/>
          </p:nvSpPr>
          <p:spPr>
            <a:xfrm>
              <a:off x="2514600" y="3199213"/>
              <a:ext cx="46666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Estimate = (P + 4M + O)</a:t>
              </a:r>
              <a:endParaRPr lang="en-US" sz="3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74043" y="3810000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6</a:t>
              </a:r>
              <a:endParaRPr lang="en-US" sz="32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590800" y="3810000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81000" y="4953000"/>
            <a:ext cx="2646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pessimistic estimate</a:t>
            </a:r>
          </a:p>
          <a:p>
            <a:r>
              <a:rPr lang="en-US" dirty="0" smtClean="0"/>
              <a:t>M = likely estimate</a:t>
            </a:r>
          </a:p>
          <a:p>
            <a:r>
              <a:rPr lang="en-US" dirty="0" smtClean="0"/>
              <a:t>O = optimistic estimate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0260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/>
          <a:lstStyle/>
          <a:p>
            <a:r>
              <a:rPr lang="en-US" dirty="0" smtClean="0"/>
              <a:t>Longest path (minimum project duration)</a:t>
            </a:r>
          </a:p>
          <a:p>
            <a:r>
              <a:rPr lang="en-US" dirty="0" smtClean="0"/>
              <a:t>Slack (float)- how long an activity could be delayed with impacting the critical path (overall project)</a:t>
            </a:r>
          </a:p>
          <a:p>
            <a:r>
              <a:rPr lang="en-US" dirty="0"/>
              <a:t>Critical path does not have slack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6450013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70552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Total 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/>
          <a:lstStyle/>
          <a:p>
            <a:r>
              <a:rPr lang="en-US" dirty="0" smtClean="0"/>
              <a:t>Calculate duration for each path</a:t>
            </a:r>
          </a:p>
          <a:p>
            <a:r>
              <a:rPr lang="en-US" dirty="0" smtClean="0"/>
              <a:t>Determine the critical path</a:t>
            </a:r>
          </a:p>
          <a:p>
            <a:r>
              <a:rPr lang="en-US" dirty="0" smtClean="0"/>
              <a:t>Total Float= critical path – length of non-critical path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33800"/>
            <a:ext cx="6450013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96849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Terms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Crashing- providing more money to get done sooner (OT, additional resources, expedited delivery, etc.)</a:t>
            </a:r>
          </a:p>
          <a:p>
            <a:r>
              <a:rPr lang="en-US" dirty="0" smtClean="0"/>
              <a:t>Fast Tracking- doing things at the same time to speed up completion of the project</a:t>
            </a:r>
          </a:p>
          <a:p>
            <a:r>
              <a:rPr lang="en-US" dirty="0" smtClean="0"/>
              <a:t>Critical Chain- adds buffers to each activity to account for resource availability (vacations, etc.), usually makes critical path longer</a:t>
            </a:r>
          </a:p>
          <a:p>
            <a:r>
              <a:rPr lang="en-US" dirty="0" smtClean="0"/>
              <a:t>Resource Leveling- start and finish dates are adjusted due to resource constraints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42837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020763"/>
          </a:xfrm>
        </p:spPr>
        <p:txBody>
          <a:bodyPr/>
          <a:lstStyle/>
          <a:p>
            <a:r>
              <a:rPr lang="en-US" dirty="0" smtClean="0"/>
              <a:t>Used for planning, not reporting!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839913"/>
            <a:ext cx="84582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697038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67001" y="3205424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MS Project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5821661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</a:p>
          <a:p>
            <a:r>
              <a:rPr lang="en-US" dirty="0" smtClean="0"/>
              <a:t>Manual vs. automatic scheduling</a:t>
            </a:r>
          </a:p>
          <a:p>
            <a:r>
              <a:rPr lang="en-US" dirty="0" smtClean="0"/>
              <a:t>Linking</a:t>
            </a:r>
          </a:p>
          <a:p>
            <a:r>
              <a:rPr lang="en-US" dirty="0" smtClean="0"/>
              <a:t>Predecessor/dependencies</a:t>
            </a:r>
          </a:p>
          <a:p>
            <a:r>
              <a:rPr lang="en-US" dirty="0" smtClean="0"/>
              <a:t>Outlining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Gantt chart</a:t>
            </a:r>
          </a:p>
          <a:p>
            <a:r>
              <a:rPr lang="en-US" dirty="0" smtClean="0"/>
              <a:t>Task leveling</a:t>
            </a:r>
          </a:p>
        </p:txBody>
      </p:sp>
    </p:spTree>
    <p:extLst>
      <p:ext uri="{BB962C8B-B14F-4D97-AF65-F5344CB8AC3E}">
        <p14:creationId xmlns:p14="http://schemas.microsoft.com/office/powerpoint/2010/main" val="89757366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4648200" cy="4602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Quiz</a:t>
            </a:r>
            <a:endParaRPr lang="en-US" dirty="0"/>
          </a:p>
          <a:p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Project Time Management</a:t>
            </a:r>
            <a:endParaRPr lang="en-US" dirty="0"/>
          </a:p>
          <a:p>
            <a:pPr lvl="1"/>
            <a:r>
              <a:rPr lang="en-US" dirty="0" smtClean="0"/>
              <a:t>Key terms</a:t>
            </a:r>
          </a:p>
          <a:p>
            <a:pPr lvl="1"/>
            <a:r>
              <a:rPr lang="en-US" dirty="0" smtClean="0"/>
              <a:t>Precedence diagraming</a:t>
            </a:r>
          </a:p>
          <a:p>
            <a:pPr lvl="1"/>
            <a:r>
              <a:rPr lang="en-US" dirty="0" smtClean="0"/>
              <a:t>Sequence activities</a:t>
            </a:r>
          </a:p>
          <a:p>
            <a:pPr lvl="1"/>
            <a:r>
              <a:rPr lang="en-US" dirty="0" smtClean="0"/>
              <a:t>Activity resources</a:t>
            </a:r>
          </a:p>
          <a:p>
            <a:pPr lvl="1"/>
            <a:r>
              <a:rPr lang="en-US" dirty="0" smtClean="0"/>
              <a:t>Estimate activity durations</a:t>
            </a:r>
          </a:p>
          <a:p>
            <a:pPr lvl="1"/>
            <a:r>
              <a:rPr lang="en-US" dirty="0" smtClean="0"/>
              <a:t>Scheduling terms</a:t>
            </a:r>
          </a:p>
          <a:p>
            <a:pPr lvl="1"/>
            <a:r>
              <a:rPr lang="en-US" dirty="0" smtClean="0"/>
              <a:t>Gantt charts</a:t>
            </a:r>
            <a:endParaRPr lang="en-US" dirty="0"/>
          </a:p>
          <a:p>
            <a:r>
              <a:rPr lang="en-US" dirty="0" smtClean="0"/>
              <a:t>Class activity: MS Project</a:t>
            </a:r>
            <a:endParaRPr lang="en-US" dirty="0"/>
          </a:p>
          <a:p>
            <a:r>
              <a:rPr lang="en-US" dirty="0" smtClean="0"/>
              <a:t>Group project</a:t>
            </a:r>
          </a:p>
          <a:p>
            <a:pPr lvl="1"/>
            <a:r>
              <a:rPr lang="en-US" dirty="0" smtClean="0"/>
              <a:t>Timeline</a:t>
            </a:r>
            <a:endParaRPr lang="en-US" dirty="0"/>
          </a:p>
          <a:p>
            <a:r>
              <a:rPr lang="en-US" dirty="0" smtClean="0"/>
              <a:t>CAPM/PMP Preparation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8" name="Picture 6" descr="C:\Users\atidwell\AppData\Local\Microsoft\Windows\Temporary Internet Files\Content.IE5\IJUY2H5T\MP900402515[1]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97" y="1371600"/>
            <a:ext cx="304948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MS Project file</a:t>
            </a:r>
          </a:p>
          <a:p>
            <a:r>
              <a:rPr lang="en-US" dirty="0" smtClean="0"/>
              <a:t>Complete project timeline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6074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least 30 tasks with appropriate summary tasks</a:t>
            </a:r>
          </a:p>
          <a:p>
            <a:r>
              <a:rPr lang="en-US" dirty="0" smtClean="0"/>
              <a:t>Must contain logical linkages and task durations</a:t>
            </a:r>
          </a:p>
          <a:p>
            <a:r>
              <a:rPr lang="en-US" dirty="0" smtClean="0"/>
              <a:t>Must have resources assigned to each task</a:t>
            </a:r>
          </a:p>
          <a:p>
            <a:r>
              <a:rPr lang="en-US" dirty="0" smtClean="0"/>
              <a:t>Must be well organized with a clear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18609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Preparing for the PMP/CAPM Exam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5528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report: Share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Mnemonic</a:t>
            </a:r>
          </a:p>
          <a:p>
            <a:r>
              <a:rPr lang="en-US" dirty="0" smtClean="0"/>
              <a:t>Other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61639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725858"/>
            <a:ext cx="804545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39126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should I be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practice tests available online</a:t>
            </a:r>
          </a:p>
          <a:p>
            <a:pPr lvl="1"/>
            <a:r>
              <a:rPr lang="en-US" dirty="0" smtClean="0"/>
              <a:t>At least 50 per week</a:t>
            </a:r>
          </a:p>
          <a:p>
            <a:pPr lvl="1"/>
            <a:r>
              <a:rPr lang="en-US" dirty="0" smtClean="0"/>
              <a:t>Time the questions so you can do 50 in an hour</a:t>
            </a:r>
          </a:p>
          <a:p>
            <a:pPr lvl="1"/>
            <a:r>
              <a:rPr lang="en-US" dirty="0" smtClean="0"/>
              <a:t>Research why you missed the question</a:t>
            </a:r>
          </a:p>
          <a:p>
            <a:r>
              <a:rPr lang="en-US" dirty="0" smtClean="0"/>
              <a:t>Memorize the PMP Memory Map </a:t>
            </a:r>
          </a:p>
          <a:p>
            <a:r>
              <a:rPr lang="en-US" dirty="0" smtClean="0"/>
              <a:t>Read and highlight the book (PMBOK 5</a:t>
            </a:r>
            <a:r>
              <a:rPr lang="en-US" baseline="30000" dirty="0" smtClean="0"/>
              <a:t>th</a:t>
            </a:r>
            <a:r>
              <a:rPr lang="en-US" dirty="0" smtClean="0"/>
              <a:t> Edition or other)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35791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tidwell\AppData\Local\Microsoft\Windows\Temporary Internet Files\Content.IE5\TQYH8AWH\MP900398831[1]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" y="2819400"/>
            <a:ext cx="565404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Quiz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On Canvas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25 minutes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Closed book/internet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51303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PMBOK: Chapter 6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 Management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4813300" cy="4984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98375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71260" y="3048000"/>
            <a:ext cx="685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7126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66660" y="298034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05060" y="298034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57660" y="298034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553060" y="298034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304800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6054" y="3048000"/>
            <a:ext cx="1381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Financial systems in place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05060" y="30480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Construction complete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57055" y="3048000"/>
            <a:ext cx="114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in complete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52454" y="30480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2702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Wave Planning</a:t>
            </a:r>
            <a:endParaRPr lang="en-US" dirty="0"/>
          </a:p>
        </p:txBody>
      </p:sp>
      <p:pic>
        <p:nvPicPr>
          <p:cNvPr id="1026" name="Picture 2" descr="C:\Users\atidwell\AppData\Local\Microsoft\Windows\Temporary Internet Files\Content.IE5\N576KMBW\MP900424400[1]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890" y="2895600"/>
            <a:ext cx="3258220" cy="2667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05369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Diagraming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Squares represent the activities</a:t>
            </a:r>
          </a:p>
          <a:p>
            <a:r>
              <a:rPr lang="en-US" dirty="0" smtClean="0"/>
              <a:t>Arrows indicate dependencies</a:t>
            </a:r>
          </a:p>
          <a:p>
            <a:r>
              <a:rPr lang="en-US" dirty="0" smtClean="0"/>
              <a:t>Numbers in boxes indicate the activity's duration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33800"/>
            <a:ext cx="6450013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50514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common is Finish to Start</a:t>
            </a:r>
          </a:p>
          <a:p>
            <a:r>
              <a:rPr lang="en-US" dirty="0" smtClean="0"/>
              <a:t>Start to Finish rarely used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24200"/>
            <a:ext cx="564197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446774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855</Words>
  <Application>Microsoft Macintosh PowerPoint</Application>
  <PresentationFormat>On-screen Show (4:3)</PresentationFormat>
  <Paragraphs>172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Project Status Report</vt:lpstr>
      <vt:lpstr>OIS 6660</vt:lpstr>
      <vt:lpstr>Agenda</vt:lpstr>
      <vt:lpstr>Quiz 3</vt:lpstr>
      <vt:lpstr>Discussion</vt:lpstr>
      <vt:lpstr>Project Time Management</vt:lpstr>
      <vt:lpstr>Milestones</vt:lpstr>
      <vt:lpstr>Rolling Wave Planning</vt:lpstr>
      <vt:lpstr>Precedence Diagraming</vt:lpstr>
      <vt:lpstr>Dependencies</vt:lpstr>
      <vt:lpstr>Sequence Activities</vt:lpstr>
      <vt:lpstr>Estimate Activity Resources</vt:lpstr>
      <vt:lpstr>Estimating Activity Durations Techniques </vt:lpstr>
      <vt:lpstr>PERT</vt:lpstr>
      <vt:lpstr>Critical Path</vt:lpstr>
      <vt:lpstr>Calculating Total Float</vt:lpstr>
      <vt:lpstr>Scheduling Terms  </vt:lpstr>
      <vt:lpstr>Gantt Charts</vt:lpstr>
      <vt:lpstr>Class Activity</vt:lpstr>
      <vt:lpstr>Microsoft Project</vt:lpstr>
      <vt:lpstr>Group Project</vt:lpstr>
      <vt:lpstr>Project Timeline</vt:lpstr>
      <vt:lpstr>Preparing for the PMP/CAPM Exam</vt:lpstr>
      <vt:lpstr>Homework report: Share </vt:lpstr>
      <vt:lpstr>PowerPoint Presentation</vt:lpstr>
      <vt:lpstr>What else should I be doing?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2014-05-10T03:19:41Z</dcterms:created>
  <dcterms:modified xsi:type="dcterms:W3CDTF">2014-11-13T21:28:16Z</dcterms:modified>
</cp:coreProperties>
</file>