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1" r:id="rId3"/>
    <p:sldId id="272" r:id="rId4"/>
    <p:sldId id="269" r:id="rId5"/>
    <p:sldId id="305" r:id="rId6"/>
    <p:sldId id="282" r:id="rId7"/>
    <p:sldId id="302" r:id="rId8"/>
    <p:sldId id="311" r:id="rId9"/>
    <p:sldId id="315" r:id="rId10"/>
    <p:sldId id="284" r:id="rId11"/>
    <p:sldId id="307" r:id="rId12"/>
    <p:sldId id="306" r:id="rId13"/>
    <p:sldId id="309" r:id="rId14"/>
    <p:sldId id="308" r:id="rId15"/>
    <p:sldId id="310" r:id="rId16"/>
    <p:sldId id="283" r:id="rId17"/>
    <p:sldId id="314" r:id="rId18"/>
    <p:sldId id="274" r:id="rId19"/>
    <p:sldId id="294" r:id="rId20"/>
    <p:sldId id="312" r:id="rId21"/>
    <p:sldId id="313" r:id="rId22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2832F5-EA01-48E5-B403-87E193F50680}">
          <p14:sldIdLst>
            <p14:sldId id="259"/>
          </p14:sldIdLst>
        </p14:section>
        <p14:section name="Agenda" id="{087866C3-7028-482C-8D34-6BF5363FBD75}">
          <p14:sldIdLst>
            <p14:sldId id="261"/>
            <p14:sldId id="272"/>
            <p14:sldId id="269"/>
            <p14:sldId id="305"/>
            <p14:sldId id="282"/>
            <p14:sldId id="302"/>
            <p14:sldId id="311"/>
            <p14:sldId id="315"/>
            <p14:sldId id="284"/>
            <p14:sldId id="307"/>
            <p14:sldId id="306"/>
            <p14:sldId id="309"/>
            <p14:sldId id="308"/>
            <p14:sldId id="310"/>
            <p14:sldId id="283"/>
            <p14:sldId id="314"/>
            <p14:sldId id="274"/>
            <p14:sldId id="294"/>
            <p14:sldId id="312"/>
            <p14:sldId id="313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6" autoAdjust="0"/>
    <p:restoredTop sz="72991" autoAdjust="0"/>
  </p:normalViewPr>
  <p:slideViewPr>
    <p:cSldViewPr>
      <p:cViewPr varScale="1">
        <p:scale>
          <a:sx n="74" d="100"/>
          <a:sy n="74" d="100"/>
        </p:scale>
        <p:origin x="-2240" y="-10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2"/>
    </p:cViewPr>
  </p:sorterViewPr>
  <p:notesViewPr>
    <p:cSldViewPr>
      <p:cViewPr varScale="1">
        <p:scale>
          <a:sx n="90" d="100"/>
          <a:sy n="90" d="100"/>
        </p:scale>
        <p:origin x="-2816" y="-104"/>
      </p:cViewPr>
      <p:guideLst>
        <p:guide orient="horz" pos="2844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Sheet1!$B$2:$E$2</c:f>
              <c:numCache>
                <c:formatCode>General</c:formatCode>
                <c:ptCount val="4"/>
                <c:pt idx="3">
                  <c:v>40000.0</c:v>
                </c:pt>
              </c:numCache>
            </c:numRef>
          </c:val>
          <c:smooth val="0"/>
        </c:ser>
        <c:ser>
          <c:idx val="1"/>
          <c:order val="1"/>
          <c:marker>
            <c:symbol val="circle"/>
            <c:size val="5"/>
            <c:spPr>
              <a:solidFill>
                <a:schemeClr val="accent2"/>
              </a:solidFill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PV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PV = 30000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Sheet1!$B$3:$E$3</c:f>
              <c:numCache>
                <c:formatCode>General</c:formatCode>
                <c:ptCount val="4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</c:numCache>
            </c:numRef>
          </c:val>
          <c:smooth val="0"/>
        </c:ser>
        <c:ser>
          <c:idx val="2"/>
          <c:order val="2"/>
          <c:marker>
            <c:symbol val="none"/>
          </c:marker>
          <c:val>
            <c:numRef>
              <c:f>Sheet1!$B$4:$E$4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8343976"/>
        <c:axId val="-2086522072"/>
      </c:lineChart>
      <c:catAx>
        <c:axId val="-20883439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6522072"/>
        <c:crosses val="autoZero"/>
        <c:auto val="1"/>
        <c:lblAlgn val="ctr"/>
        <c:lblOffset val="100"/>
        <c:noMultiLvlLbl val="0"/>
      </c:catAx>
      <c:valAx>
        <c:axId val="-2086522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8343976"/>
        <c:crosses val="autoZero"/>
        <c:crossBetween val="between"/>
        <c:majorUnit val="10000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circle"/>
            <c:size val="5"/>
            <c:spPr>
              <a:solidFill>
                <a:schemeClr val="accent2"/>
              </a:solidFill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PV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PV = 30000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Sheet1!$B$3:$E$3</c:f>
              <c:numCache>
                <c:formatCode>General</c:formatCode>
                <c:ptCount val="4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</c:numCache>
            </c:numRef>
          </c:val>
          <c:smooth val="0"/>
        </c:ser>
        <c:ser>
          <c:idx val="3"/>
          <c:order val="1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AC = 13333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AC =</a:t>
                    </a:r>
                    <a:r>
                      <a:rPr lang="en-US" baseline="0"/>
                      <a:t> </a:t>
                    </a:r>
                    <a:r>
                      <a:rPr lang="en-US"/>
                      <a:t>26667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AC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Sheet1!$B$4:$E$4</c:f>
              <c:numCache>
                <c:formatCode>0</c:formatCode>
                <c:ptCount val="4"/>
                <c:pt idx="0">
                  <c:v>13333.33333333333</c:v>
                </c:pt>
                <c:pt idx="1">
                  <c:v>26666.66666666666</c:v>
                </c:pt>
                <c:pt idx="2" formatCode="General">
                  <c:v>40000.0</c:v>
                </c:pt>
              </c:numCache>
            </c:numRef>
          </c:val>
          <c:smooth val="0"/>
        </c:ser>
        <c:ser>
          <c:idx val="4"/>
          <c:order val="2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EV = 5000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EV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 EV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Sheet1!$B$5:$E$5</c:f>
              <c:numCache>
                <c:formatCode>General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472744"/>
        <c:axId val="2116998664"/>
      </c:lineChart>
      <c:catAx>
        <c:axId val="2116472744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998664"/>
        <c:crosses val="autoZero"/>
        <c:auto val="1"/>
        <c:lblAlgn val="ctr"/>
        <c:lblOffset val="100"/>
        <c:noMultiLvlLbl val="0"/>
      </c:catAx>
      <c:valAx>
        <c:axId val="2116998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472744"/>
        <c:crosses val="autoZero"/>
        <c:crossBetween val="between"/>
        <c:majorUnit val="10000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circle"/>
            <c:size val="5"/>
            <c:spPr>
              <a:solidFill>
                <a:schemeClr val="accent2"/>
              </a:solidFill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PV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PV = 30000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Sheet1!$B$3:$E$3</c:f>
              <c:numCache>
                <c:formatCode>General</c:formatCode>
                <c:ptCount val="4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</c:numCache>
            </c:numRef>
          </c:val>
          <c:smooth val="0"/>
        </c:ser>
        <c:ser>
          <c:idx val="3"/>
          <c:order val="1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AC = 13333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AC =</a:t>
                    </a:r>
                    <a:r>
                      <a:rPr lang="en-US" baseline="0"/>
                      <a:t> </a:t>
                    </a:r>
                    <a:r>
                      <a:rPr lang="en-US"/>
                      <a:t>26667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AC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Sheet1!$B$4:$E$4</c:f>
              <c:numCache>
                <c:formatCode>0</c:formatCode>
                <c:ptCount val="4"/>
                <c:pt idx="0">
                  <c:v>13333.33333333333</c:v>
                </c:pt>
                <c:pt idx="1">
                  <c:v>26666.66666666666</c:v>
                </c:pt>
                <c:pt idx="2" formatCode="General">
                  <c:v>40000.0</c:v>
                </c:pt>
              </c:numCache>
            </c:numRef>
          </c:val>
          <c:smooth val="0"/>
        </c:ser>
        <c:ser>
          <c:idx val="4"/>
          <c:order val="2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EV = 5000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EV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 EV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Sheet1!$B$5:$E$5</c:f>
              <c:numCache>
                <c:formatCode>General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569304"/>
        <c:axId val="2116759400"/>
      </c:lineChart>
      <c:catAx>
        <c:axId val="-20855693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759400"/>
        <c:crosses val="autoZero"/>
        <c:auto val="1"/>
        <c:lblAlgn val="ctr"/>
        <c:lblOffset val="100"/>
        <c:noMultiLvlLbl val="0"/>
      </c:catAx>
      <c:valAx>
        <c:axId val="2116759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5569304"/>
        <c:crosses val="autoZero"/>
        <c:crossBetween val="between"/>
        <c:majorUnit val="10000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circle"/>
            <c:size val="5"/>
            <c:spPr>
              <a:solidFill>
                <a:schemeClr val="accent2"/>
              </a:solidFill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PV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PV = 30000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Sheet1!$B$3:$E$3</c:f>
              <c:numCache>
                <c:formatCode>General</c:formatCode>
                <c:ptCount val="4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</c:numCache>
            </c:numRef>
          </c:val>
          <c:smooth val="0"/>
        </c:ser>
        <c:ser>
          <c:idx val="3"/>
          <c:order val="1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AC = 13333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AC =</a:t>
                    </a:r>
                    <a:r>
                      <a:rPr lang="en-US" baseline="0"/>
                      <a:t> </a:t>
                    </a:r>
                    <a:r>
                      <a:rPr lang="en-US"/>
                      <a:t>26667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AC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Sheet1!$B$4:$E$4</c:f>
              <c:numCache>
                <c:formatCode>0</c:formatCode>
                <c:ptCount val="4"/>
                <c:pt idx="0">
                  <c:v>13333.33333333333</c:v>
                </c:pt>
                <c:pt idx="1">
                  <c:v>26666.66666666666</c:v>
                </c:pt>
                <c:pt idx="2" formatCode="General">
                  <c:v>40000.0</c:v>
                </c:pt>
              </c:numCache>
            </c:numRef>
          </c:val>
          <c:smooth val="0"/>
        </c:ser>
        <c:ser>
          <c:idx val="4"/>
          <c:order val="2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EV = 5000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EV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 EV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Sheet1!$B$5:$E$5</c:f>
              <c:numCache>
                <c:formatCode>General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822984"/>
        <c:axId val="-2088025960"/>
      </c:lineChart>
      <c:catAx>
        <c:axId val="-20878229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8025960"/>
        <c:crosses val="autoZero"/>
        <c:auto val="1"/>
        <c:lblAlgn val="ctr"/>
        <c:lblOffset val="100"/>
        <c:noMultiLvlLbl val="0"/>
      </c:catAx>
      <c:valAx>
        <c:axId val="-2088025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7822984"/>
        <c:crosses val="autoZero"/>
        <c:crossBetween val="between"/>
        <c:majorUnit val="10000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circle"/>
            <c:size val="5"/>
            <c:spPr>
              <a:solidFill>
                <a:schemeClr val="accent2"/>
              </a:solidFill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PV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PV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PV = 30000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PV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Sheet1!$B$3:$E$3</c:f>
              <c:numCache>
                <c:formatCode>General</c:formatCode>
                <c:ptCount val="4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</c:numCache>
            </c:numRef>
          </c:val>
          <c:smooth val="0"/>
        </c:ser>
        <c:ser>
          <c:idx val="3"/>
          <c:order val="1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AC = 13333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AC =</a:t>
                    </a:r>
                    <a:r>
                      <a:rPr lang="en-US" baseline="0"/>
                      <a:t> </a:t>
                    </a:r>
                    <a:r>
                      <a:rPr lang="en-US"/>
                      <a:t>26667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AC = 40000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Sheet1!$B$4:$E$4</c:f>
              <c:numCache>
                <c:formatCode>0</c:formatCode>
                <c:ptCount val="4"/>
                <c:pt idx="0">
                  <c:v>13333.33333333333</c:v>
                </c:pt>
                <c:pt idx="1">
                  <c:v>26666.66666666666</c:v>
                </c:pt>
                <c:pt idx="2" formatCode="General">
                  <c:v>40000.0</c:v>
                </c:pt>
              </c:numCache>
            </c:numRef>
          </c:val>
          <c:smooth val="0"/>
        </c:ser>
        <c:ser>
          <c:idx val="4"/>
          <c:order val="2"/>
          <c:marker>
            <c:symbol val="circle"/>
            <c:size val="5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EV = 5000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EV = 10000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 EV = 20000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Sheet1!$B$5:$E$5</c:f>
              <c:numCache>
                <c:formatCode>General</c:formatCode>
                <c:ptCount val="4"/>
                <c:pt idx="0">
                  <c:v>5000.0</c:v>
                </c:pt>
                <c:pt idx="1">
                  <c:v>10000.0</c:v>
                </c:pt>
                <c:pt idx="2">
                  <c:v>20000.0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331752"/>
        <c:axId val="2116249000"/>
      </c:lineChart>
      <c:catAx>
        <c:axId val="21163317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6249000"/>
        <c:crosses val="autoZero"/>
        <c:auto val="1"/>
        <c:lblAlgn val="ctr"/>
        <c:lblOffset val="100"/>
        <c:noMultiLvlLbl val="0"/>
      </c:catAx>
      <c:valAx>
        <c:axId val="2116249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331752"/>
        <c:crosses val="autoZero"/>
        <c:crossBetween val="between"/>
        <c:majorUnit val="10000.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0.84333</cdr:x>
      <cdr:y>0.1125</cdr:y>
    </cdr:from>
    <cdr:to>
      <cdr:x>0.93333</cdr:x>
      <cdr:y>0.20972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55720" y="308610"/>
          <a:ext cx="41148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BAC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0.84333</cdr:x>
      <cdr:y>0.1125</cdr:y>
    </cdr:from>
    <cdr:to>
      <cdr:x>0.93333</cdr:x>
      <cdr:y>0.20972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55720" y="308610"/>
          <a:ext cx="41148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BAC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0.84333</cdr:x>
      <cdr:y>0.1125</cdr:y>
    </cdr:from>
    <cdr:to>
      <cdr:x>0.93333</cdr:x>
      <cdr:y>0.20972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55720" y="308610"/>
          <a:ext cx="41148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BAC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0.84333</cdr:x>
      <cdr:y>0.1125</cdr:y>
    </cdr:from>
    <cdr:to>
      <cdr:x>0.93333</cdr:x>
      <cdr:y>0.20972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55720" y="308610"/>
          <a:ext cx="41148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BAC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0.84333</cdr:x>
      <cdr:y>0.1125</cdr:y>
    </cdr:from>
    <cdr:to>
      <cdr:x>0.93333</cdr:x>
      <cdr:y>0.20972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855720" y="308610"/>
          <a:ext cx="41148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BAC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8A403-FAAE-42C4-86ED-5F80C65B85F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675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75675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1C89-7247-482C-A60D-221EA95C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5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1 of example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 is what we planned on.</a:t>
            </a:r>
          </a:p>
          <a:p>
            <a:r>
              <a:rPr lang="en-US" dirty="0" smtClean="0"/>
              <a:t>BAC – Budget</a:t>
            </a:r>
            <a:r>
              <a:rPr lang="en-US" baseline="0" dirty="0" smtClean="0"/>
              <a:t> at completion.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4261405"/>
            <a:ext cx="5661660" cy="4062651"/>
          </a:xfrm>
        </p:spPr>
        <p:txBody>
          <a:bodyPr/>
          <a:lstStyle/>
          <a:p>
            <a:r>
              <a:rPr lang="en-US" dirty="0" smtClean="0"/>
              <a:t>Slide 2 of example: </a:t>
            </a:r>
          </a:p>
          <a:p>
            <a:r>
              <a:rPr lang="en-US" dirty="0" smtClean="0"/>
              <a:t>What can we tell from these graphs?</a:t>
            </a:r>
          </a:p>
          <a:p>
            <a:endParaRPr lang="en-US" dirty="0" smtClean="0"/>
          </a:p>
          <a:p>
            <a:r>
              <a:rPr lang="en-US" dirty="0"/>
              <a:t>3 months have passed</a:t>
            </a:r>
          </a:p>
          <a:p>
            <a:r>
              <a:rPr lang="en-US" dirty="0"/>
              <a:t>Activities A and B have been completed, C and D have not</a:t>
            </a:r>
          </a:p>
          <a:p>
            <a:r>
              <a:rPr lang="en-US" dirty="0"/>
              <a:t>We have spent $40,000 so far on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Over budget by </a:t>
            </a:r>
          </a:p>
          <a:p>
            <a:r>
              <a:rPr lang="en-US" dirty="0" smtClean="0"/>
              <a:t>Behind schedule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formulas to determine the information you need to know.</a:t>
            </a:r>
          </a:p>
          <a:p>
            <a:endParaRPr lang="en-US" dirty="0"/>
          </a:p>
          <a:p>
            <a:r>
              <a:rPr lang="en-US" dirty="0" smtClean="0"/>
              <a:t>CV = -20,000, over budget (negative number)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SV = -10,000, behind schedule (negative number)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EVM = measure of value we have created or amount of work we have done.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Formula or solve the equations for quiz. You</a:t>
            </a:r>
            <a:r>
              <a:rPr lang="en-US" baseline="0" dirty="0" smtClean="0"/>
              <a:t> can get graphs asking if your behind schedule or ahead of schedule.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 = 40,000 / .5 = 80,000</a:t>
            </a:r>
          </a:p>
          <a:p>
            <a:r>
              <a:rPr lang="en-US" dirty="0" smtClean="0"/>
              <a:t>ETC =  80,000 – 40,000 = 40,000  *assumes</a:t>
            </a:r>
            <a:r>
              <a:rPr lang="en-US" baseline="0" dirty="0" smtClean="0"/>
              <a:t> remaining work will be performed on schedule or </a:t>
            </a:r>
            <a:r>
              <a:rPr lang="en-US" baseline="0" dirty="0" err="1" smtClean="0"/>
              <a:t>reestimate</a:t>
            </a:r>
            <a:endParaRPr lang="en-US" dirty="0" smtClean="0"/>
          </a:p>
          <a:p>
            <a:r>
              <a:rPr lang="en-US" dirty="0" smtClean="0"/>
              <a:t>VAC = 40,000 – 80,000 = -40,000  40,000 over budget</a:t>
            </a:r>
          </a:p>
          <a:p>
            <a:endParaRPr lang="en-US" dirty="0" smtClean="0"/>
          </a:p>
          <a:p>
            <a:r>
              <a:rPr lang="en-US" dirty="0" smtClean="0"/>
              <a:t>EVM: How Much Longer - How much it is going to cost us if we continue?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CPI- Measure of cost efficiency of budgeted resources, expressed an a ration of earned value to actual cost. 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&lt;1 is bad (over budget), &gt; 1 is good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SPI- Measure of schedule efficiency expressed as the ratio of earned value to planned value.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&lt;1 is bad (behind schedule)</a:t>
            </a:r>
          </a:p>
          <a:p>
            <a:endParaRPr lang="en-US" dirty="0"/>
          </a:p>
          <a:p>
            <a:r>
              <a:rPr lang="en-US" dirty="0" smtClean="0"/>
              <a:t>Great for doing performance reporting on projects (PMO).</a:t>
            </a:r>
          </a:p>
          <a:p>
            <a:endParaRPr lang="en-US" dirty="0" smtClean="0"/>
          </a:p>
          <a:p>
            <a:r>
              <a:rPr lang="en-US" dirty="0" smtClean="0"/>
              <a:t>EVM Performance – Which project managers have managed</a:t>
            </a:r>
            <a:r>
              <a:rPr lang="en-US" baseline="0" dirty="0" smtClean="0"/>
              <a:t> the best?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graphs and use formula to determine the solution.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SV = EV – PV = -10000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CV = EV – AC = -10000</a:t>
            </a:r>
          </a:p>
          <a:p>
            <a:pPr marL="228600" indent="-228600">
              <a:buAutoNum type="arabicParenR"/>
            </a:pPr>
            <a:r>
              <a:rPr lang="en-US" dirty="0" smtClean="0"/>
              <a:t>VAC = BAC – EAC = 5000</a:t>
            </a:r>
          </a:p>
          <a:p>
            <a:pPr marL="228600" indent="-228600">
              <a:buAutoNum type="arabicParenR"/>
            </a:pPr>
            <a:r>
              <a:rPr lang="en-US" dirty="0" smtClean="0"/>
              <a:t>CPI</a:t>
            </a:r>
            <a:r>
              <a:rPr lang="en-US" baseline="0" dirty="0" smtClean="0"/>
              <a:t> = EV/AC = 40000/20000=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these formulas for the tests.</a:t>
            </a:r>
          </a:p>
          <a:p>
            <a:r>
              <a:rPr lang="en-US" dirty="0" smtClean="0"/>
              <a:t>know these formulas and concepts for quiz and finals.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apply the lessons learned form the Titanic today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Keep expectations </a:t>
            </a:r>
            <a:r>
              <a:rPr lang="en-US" smtClean="0"/>
              <a:t>at check.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5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7708" y="4285456"/>
            <a:ext cx="5661660" cy="40626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Initiation and Planning activities (also includes some M&amp;C activities).</a:t>
            </a:r>
          </a:p>
          <a:p>
            <a:r>
              <a:rPr lang="en-US" dirty="0" smtClean="0"/>
              <a:t>Scope &gt; scope baseline</a:t>
            </a:r>
          </a:p>
          <a:p>
            <a:r>
              <a:rPr lang="en-US" dirty="0" smtClean="0"/>
              <a:t>Time &gt; schedule baseline</a:t>
            </a:r>
          </a:p>
          <a:p>
            <a:r>
              <a:rPr lang="en-US" dirty="0" smtClean="0"/>
              <a:t>Cost &gt; cost baseline (budget)</a:t>
            </a:r>
          </a:p>
          <a:p>
            <a:r>
              <a:rPr lang="en-US" dirty="0" smtClean="0"/>
              <a:t>All three help create the Project Management Plan.</a:t>
            </a:r>
          </a:p>
          <a:p>
            <a:r>
              <a:rPr lang="en-US" dirty="0" smtClean="0"/>
              <a:t>It is easier to make changes in the beginning</a:t>
            </a:r>
            <a:r>
              <a:rPr lang="en-US" baseline="0" dirty="0" smtClean="0"/>
              <a:t> i.e. planning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Cost management activities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Plan Cost Management – established the policies, procedures, and documentation for planning, managing, expending, and controlling project costs.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Estimate Costs- developing an approximation of the monetary resources needed to complete project activities.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Determine Budget- aggregating the estimated costs of individual activities (or work packages) to establish an authorized cost baseline.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Control Costs- monitoring the status of the project to update the costs and managing changes to the cost baseline.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Know the inputs,</a:t>
            </a:r>
            <a:r>
              <a:rPr lang="en-US" baseline="0" dirty="0" smtClean="0"/>
              <a:t> tools and outputs for the quiz</a:t>
            </a:r>
            <a:endParaRPr lang="en-US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Analogous- using another similar project to estimate the new project.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Limited amount of information.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Less time.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Less costly.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Less accurate.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Parametric- statistical relationship between historical data and other variables.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Higher accuracy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More flexible than analogous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PERT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(O+4L+P)/6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Accounts for risk - benefit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Bottom-up estimating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Estimate at work package level and roll up – more accurate, most preferred method and people</a:t>
            </a:r>
            <a:r>
              <a:rPr lang="en-US" baseline="0" dirty="0" smtClean="0"/>
              <a:t> are more comfortable using it.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ROM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+ or – 50% in the initial stages (back of the envelope) for feasibility – high level estimate, back of the envelope/napkin</a:t>
            </a:r>
            <a:r>
              <a:rPr lang="en-US" baseline="0" dirty="0" smtClean="0"/>
              <a:t> estimate, very very early stages, to determine if its feasible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ACE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Estimating at the work package level (can be rolled up).</a:t>
            </a:r>
            <a:r>
              <a:rPr lang="en-US" baseline="0" dirty="0" smtClean="0"/>
              <a:t> - + or – 10%, very accurate, use as you get deeper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dirty="0" smtClean="0"/>
              <a:t>Direct</a:t>
            </a:r>
          </a:p>
          <a:p>
            <a:pPr marL="0" lvl="1"/>
            <a:r>
              <a:rPr lang="en-US" dirty="0" smtClean="0"/>
              <a:t>Example</a:t>
            </a:r>
            <a:r>
              <a:rPr lang="en-US" dirty="0"/>
              <a:t>: materials, </a:t>
            </a:r>
            <a:r>
              <a:rPr lang="en-US" dirty="0" smtClean="0"/>
              <a:t>labor, engineering etc.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Indirect</a:t>
            </a:r>
          </a:p>
          <a:p>
            <a:pPr marL="0" lvl="1"/>
            <a:r>
              <a:rPr lang="en-US" dirty="0"/>
              <a:t>Example: Landscape maintenance, facility </a:t>
            </a:r>
            <a:r>
              <a:rPr lang="en-US" dirty="0" smtClean="0"/>
              <a:t>security,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#1: at budget, at schedule</a:t>
            </a:r>
          </a:p>
          <a:p>
            <a:r>
              <a:rPr lang="en-US" dirty="0" smtClean="0"/>
              <a:t>#2: behind schedule, over budget (will cost more because behind)</a:t>
            </a:r>
          </a:p>
          <a:p>
            <a:r>
              <a:rPr lang="en-US" dirty="0" smtClean="0"/>
              <a:t>#3: ahead of schedule, under budget (done fast than expected)</a:t>
            </a:r>
          </a:p>
          <a:p>
            <a:endParaRPr lang="en-US" dirty="0"/>
          </a:p>
          <a:p>
            <a:r>
              <a:rPr lang="en-US" dirty="0" smtClean="0"/>
              <a:t>EVM looks at: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How much work has been done (earned value)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Schedule performance (ahead or behind what we planned)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Cost performance (spending more or less than we planned on)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Earned Value- measure of work performed expressed in terms of the budget authorized for that work.</a:t>
            </a:r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Sheet6.xlsx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OIS 6660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Adam Tidwell</a:t>
            </a:r>
          </a:p>
          <a:p>
            <a:r>
              <a:rPr lang="en-US" dirty="0" smtClean="0"/>
              <a:t>11/13/14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EVM: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The project has 4 activities (ABCD)</a:t>
            </a:r>
          </a:p>
          <a:p>
            <a:r>
              <a:rPr lang="en-US" dirty="0" smtClean="0"/>
              <a:t>Each activity should cost $10,000</a:t>
            </a:r>
          </a:p>
          <a:p>
            <a:r>
              <a:rPr lang="en-US" dirty="0" smtClean="0"/>
              <a:t>The planned time for each activity is 1 month, 4 months total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34335"/>
              </p:ext>
            </p:extLst>
          </p:nvPr>
        </p:nvGraphicFramePr>
        <p:xfrm>
          <a:off x="2032000" y="3200400"/>
          <a:ext cx="5080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60536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EVM: Execution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133317"/>
              </p:ext>
            </p:extLst>
          </p:nvPr>
        </p:nvGraphicFramePr>
        <p:xfrm>
          <a:off x="1289447" y="1905000"/>
          <a:ext cx="6565107" cy="429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51787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EVM: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Cost Variance: CV = EV - AC </a:t>
            </a:r>
          </a:p>
          <a:p>
            <a:r>
              <a:rPr lang="en-US" dirty="0" smtClean="0"/>
              <a:t>Schedule Variance: SV = EV - PV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874193"/>
              </p:ext>
            </p:extLst>
          </p:nvPr>
        </p:nvGraphicFramePr>
        <p:xfrm>
          <a:off x="2286000" y="327660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88620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EVM: How Much Longer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Estimate at Completion: EAC = AC / %Complete (or BAC-EV)</a:t>
            </a:r>
          </a:p>
          <a:p>
            <a:r>
              <a:rPr lang="en-US" dirty="0" smtClean="0"/>
              <a:t>Estimate to Completion: ETC = EAC – AC</a:t>
            </a:r>
          </a:p>
          <a:p>
            <a:r>
              <a:rPr lang="en-US" dirty="0" smtClean="0"/>
              <a:t>Variance at Completion: VAC = BAC - EAC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640203"/>
              </p:ext>
            </p:extLst>
          </p:nvPr>
        </p:nvGraphicFramePr>
        <p:xfrm>
          <a:off x="2286000" y="327660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67680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Cost Performance Index: CPI = EV/AC </a:t>
            </a:r>
          </a:p>
          <a:p>
            <a:r>
              <a:rPr lang="en-US" dirty="0" smtClean="0"/>
              <a:t>Schedule Performance Index: SPI = EV/PV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31270"/>
              </p:ext>
            </p:extLst>
          </p:nvPr>
        </p:nvGraphicFramePr>
        <p:xfrm>
          <a:off x="2286000" y="3276600"/>
          <a:ext cx="45720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200800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EVM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 = </a:t>
            </a:r>
            <a:r>
              <a:rPr lang="en-US" dirty="0" smtClean="0"/>
              <a:t>30,000</a:t>
            </a:r>
            <a:r>
              <a:rPr lang="en-US" dirty="0"/>
              <a:t>, PV = </a:t>
            </a:r>
            <a:r>
              <a:rPr lang="en-US" dirty="0" smtClean="0"/>
              <a:t>40,000</a:t>
            </a:r>
            <a:r>
              <a:rPr lang="en-US" dirty="0"/>
              <a:t>, and AC = </a:t>
            </a:r>
            <a:r>
              <a:rPr lang="en-US" dirty="0" smtClean="0"/>
              <a:t>25,000?</a:t>
            </a:r>
          </a:p>
          <a:p>
            <a:pPr lvl="1"/>
            <a:r>
              <a:rPr lang="en-US" dirty="0" smtClean="0"/>
              <a:t>What is the SV?</a:t>
            </a:r>
          </a:p>
          <a:p>
            <a:r>
              <a:rPr lang="en-US" dirty="0"/>
              <a:t>If EV = </a:t>
            </a:r>
            <a:r>
              <a:rPr lang="en-US" dirty="0" smtClean="0"/>
              <a:t>100,000</a:t>
            </a:r>
            <a:r>
              <a:rPr lang="en-US" dirty="0"/>
              <a:t>, PV = </a:t>
            </a:r>
            <a:r>
              <a:rPr lang="en-US" dirty="0" smtClean="0"/>
              <a:t>120,000</a:t>
            </a:r>
            <a:r>
              <a:rPr lang="en-US" dirty="0"/>
              <a:t>, and AC = </a:t>
            </a:r>
            <a:r>
              <a:rPr lang="en-US" dirty="0" smtClean="0"/>
              <a:t>110,000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CV</a:t>
            </a:r>
            <a:r>
              <a:rPr lang="en-US" dirty="0" smtClean="0"/>
              <a:t>?</a:t>
            </a:r>
          </a:p>
          <a:p>
            <a:r>
              <a:rPr lang="en-US" dirty="0"/>
              <a:t>If the BAC is </a:t>
            </a:r>
            <a:r>
              <a:rPr lang="en-US" dirty="0" smtClean="0"/>
              <a:t>10000</a:t>
            </a:r>
            <a:r>
              <a:rPr lang="en-US" dirty="0"/>
              <a:t>, the EAC is </a:t>
            </a:r>
            <a:r>
              <a:rPr lang="en-US" dirty="0" smtClean="0"/>
              <a:t>5000, </a:t>
            </a:r>
            <a:r>
              <a:rPr lang="en-US" dirty="0"/>
              <a:t>and the ETC is </a:t>
            </a:r>
            <a:r>
              <a:rPr lang="en-US" dirty="0" smtClean="0"/>
              <a:t>4000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VAC</a:t>
            </a:r>
            <a:r>
              <a:rPr lang="en-US" dirty="0" smtClean="0"/>
              <a:t>?</a:t>
            </a:r>
          </a:p>
          <a:p>
            <a:r>
              <a:rPr lang="en-US" dirty="0"/>
              <a:t>If EV = </a:t>
            </a:r>
            <a:r>
              <a:rPr lang="en-US" dirty="0" smtClean="0"/>
              <a:t>40,000</a:t>
            </a:r>
            <a:r>
              <a:rPr lang="en-US" dirty="0"/>
              <a:t>, PV = </a:t>
            </a:r>
            <a:r>
              <a:rPr lang="en-US" dirty="0" smtClean="0"/>
              <a:t>50,000</a:t>
            </a:r>
            <a:r>
              <a:rPr lang="en-US" dirty="0"/>
              <a:t>, and AC = </a:t>
            </a:r>
            <a:r>
              <a:rPr lang="en-US" dirty="0" smtClean="0"/>
              <a:t>20,000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CPI?</a:t>
            </a:r>
          </a:p>
        </p:txBody>
      </p:sp>
    </p:spTree>
    <p:extLst>
      <p:ext uri="{BB962C8B-B14F-4D97-AF65-F5344CB8AC3E}">
        <p14:creationId xmlns:p14="http://schemas.microsoft.com/office/powerpoint/2010/main" val="197750128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Formulas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02621"/>
              </p:ext>
            </p:extLst>
          </p:nvPr>
        </p:nvGraphicFramePr>
        <p:xfrm>
          <a:off x="533400" y="1752600"/>
          <a:ext cx="8109249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Worksheet" r:id="rId5" imgW="4358649" imgH="2499336" progId="Excel.Sheet.12">
                  <p:embed/>
                </p:oleObj>
              </mc:Choice>
              <mc:Fallback>
                <p:oleObj name="Worksheet" r:id="rId5" imgW="4358649" imgH="24993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752600"/>
                        <a:ext cx="8109249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9270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67100" y="13716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Case Study 2</a:t>
            </a:r>
            <a:endParaRPr lang="en-US" dirty="0"/>
          </a:p>
        </p:txBody>
      </p:sp>
      <p:pic>
        <p:nvPicPr>
          <p:cNvPr id="2" name="Picture 1" descr="300px-RMS_Titanic_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5334000" cy="39293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26729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budget</a:t>
            </a:r>
          </a:p>
          <a:p>
            <a:r>
              <a:rPr lang="en-US" dirty="0" smtClean="0"/>
              <a:t>Complete project budget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07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Budget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1981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Create a budget for your project with cost by activity (at the appropriate level) and time period.</a:t>
            </a:r>
          </a:p>
          <a:p>
            <a:r>
              <a:rPr lang="en-US" sz="1600" dirty="0" smtClean="0"/>
              <a:t>For your project scenario, assume that you are half way done.  Create a snapshot of your project using the earned value formulas below.  </a:t>
            </a:r>
          </a:p>
          <a:p>
            <a:r>
              <a:rPr lang="en-US" sz="1600" dirty="0" smtClean="0"/>
              <a:t>Summarize your status and explain what you need to do, if anything, to adjust the plan.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417874"/>
            <a:ext cx="4114800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BAC</a:t>
            </a:r>
          </a:p>
        </p:txBody>
      </p:sp>
    </p:spTree>
    <p:extLst>
      <p:ext uri="{BB962C8B-B14F-4D97-AF65-F5344CB8AC3E}">
        <p14:creationId xmlns:p14="http://schemas.microsoft.com/office/powerpoint/2010/main" val="81801860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6482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Project Cost Management</a:t>
            </a:r>
            <a:endParaRPr lang="en-US" dirty="0"/>
          </a:p>
          <a:p>
            <a:pPr lvl="1"/>
            <a:r>
              <a:rPr lang="en-US" dirty="0" smtClean="0"/>
              <a:t>Estimating Cost</a:t>
            </a:r>
          </a:p>
          <a:p>
            <a:pPr lvl="1"/>
            <a:r>
              <a:rPr lang="en-US" dirty="0" smtClean="0"/>
              <a:t>Earned Value</a:t>
            </a:r>
          </a:p>
          <a:p>
            <a:r>
              <a:rPr lang="en-US" dirty="0" smtClean="0"/>
              <a:t>Group project</a:t>
            </a:r>
          </a:p>
          <a:p>
            <a:pPr lvl="1"/>
            <a:r>
              <a:rPr lang="en-US" dirty="0" smtClean="0"/>
              <a:t>Create Earned Value snapshot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C:\Users\atidwell\AppData\Local\Microsoft\Windows\Temporary Internet Files\Content.IE5\IJUY2H5T\MP900402515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7" y="1371600"/>
            <a:ext cx="30494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the PMP/CAPM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0608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725858"/>
            <a:ext cx="80454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64143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tidwell\AppData\Local\Microsoft\Windows\Temporary Internet Files\Content.IE5\TQYH8AWH\MP900398831[1]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" y="2819400"/>
            <a:ext cx="565404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 Canvas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25 minutes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Closed book/internet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130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PMBOK: Chapter 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725858"/>
            <a:ext cx="80454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82829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Cost Management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01" y="1843755"/>
            <a:ext cx="2386013" cy="427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73001" y="2072355"/>
            <a:ext cx="2743200" cy="304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304" y="5105400"/>
            <a:ext cx="2743200" cy="108175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68601" y="2224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68601" y="512035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 &amp;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37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Estimating</a:t>
            </a:r>
          </a:p>
          <a:p>
            <a:r>
              <a:rPr lang="en-US" dirty="0" smtClean="0"/>
              <a:t>Parametric Estimating</a:t>
            </a:r>
          </a:p>
          <a:p>
            <a:r>
              <a:rPr lang="en-US" dirty="0" smtClean="0"/>
              <a:t>Three Point Estimating (PERT)</a:t>
            </a:r>
          </a:p>
          <a:p>
            <a:r>
              <a:rPr lang="en-US" dirty="0" smtClean="0"/>
              <a:t>Bottom-up Estimating</a:t>
            </a:r>
          </a:p>
          <a:p>
            <a:r>
              <a:rPr lang="en-US" dirty="0" smtClean="0"/>
              <a:t>Rough Order of Magnitude (ROM)</a:t>
            </a:r>
          </a:p>
          <a:p>
            <a:r>
              <a:rPr lang="en-US" dirty="0" smtClean="0"/>
              <a:t>Activity Cost Estimates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612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Indirect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Costs- Directly related to the project and can be controlled</a:t>
            </a:r>
          </a:p>
          <a:p>
            <a:r>
              <a:rPr lang="en-US" dirty="0" smtClean="0"/>
              <a:t>Indirect Costs- Overhead costs that are occurred because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05628057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Lawn Mowing and Earned Value</a:t>
            </a: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0" y="2895600"/>
            <a:ext cx="2757340" cy="2057400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60" y="2895600"/>
            <a:ext cx="2757340" cy="2057400"/>
          </a:xfrm>
          <a:prstGeom prst="rect">
            <a:avLst/>
          </a:prstGeom>
        </p:spPr>
      </p:pic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60" y="2895600"/>
            <a:ext cx="275734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minutes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502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minutes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5029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minutes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05200" y="1676400"/>
            <a:ext cx="21654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$10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05000" y="2895600"/>
            <a:ext cx="0" cy="205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86200" y="2895600"/>
            <a:ext cx="0" cy="205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29600" y="2895600"/>
            <a:ext cx="0" cy="205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02538"/>
      </p:ext>
    </p:extLst>
  </p:cSld>
  <p:clrMapOvr>
    <a:masterClrMapping/>
  </p:clrMapOvr>
  <p:transition xmlns:p14="http://schemas.microsoft.com/office/powerpoint/2010/main"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1346</Words>
  <Application>Microsoft Macintosh PowerPoint</Application>
  <PresentationFormat>On-screen Show (4:3)</PresentationFormat>
  <Paragraphs>256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Project Status Report</vt:lpstr>
      <vt:lpstr>Worksheet</vt:lpstr>
      <vt:lpstr>OIS 6660</vt:lpstr>
      <vt:lpstr>Agenda</vt:lpstr>
      <vt:lpstr>Quiz 3</vt:lpstr>
      <vt:lpstr>Discussion</vt:lpstr>
      <vt:lpstr>PowerPoint Presentation</vt:lpstr>
      <vt:lpstr>Project Cost Management</vt:lpstr>
      <vt:lpstr>Estimating Cost Techniques </vt:lpstr>
      <vt:lpstr>Direct and Indirect Costs</vt:lpstr>
      <vt:lpstr>Lawn Mowing and Earned Value</vt:lpstr>
      <vt:lpstr>EVM: Scenario</vt:lpstr>
      <vt:lpstr>EVM: Execution</vt:lpstr>
      <vt:lpstr>EVM: Variance</vt:lpstr>
      <vt:lpstr>EVM: How Much Longer</vt:lpstr>
      <vt:lpstr>EVM Performance</vt:lpstr>
      <vt:lpstr>EVM Exercises</vt:lpstr>
      <vt:lpstr>Earned Value Formulas</vt:lpstr>
      <vt:lpstr>PowerPoint Presentation</vt:lpstr>
      <vt:lpstr>Group Project</vt:lpstr>
      <vt:lpstr>Project Budget</vt:lpstr>
      <vt:lpstr>Preparing for the PMP/CAPM Exam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2014-05-10T03:19:41Z</dcterms:created>
  <dcterms:modified xsi:type="dcterms:W3CDTF">2014-11-14T03:35:47Z</dcterms:modified>
</cp:coreProperties>
</file>