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1" r:id="rId3"/>
    <p:sldId id="272" r:id="rId4"/>
    <p:sldId id="269" r:id="rId5"/>
    <p:sldId id="305" r:id="rId6"/>
    <p:sldId id="282" r:id="rId7"/>
    <p:sldId id="302" r:id="rId8"/>
    <p:sldId id="317" r:id="rId9"/>
    <p:sldId id="283" r:id="rId10"/>
    <p:sldId id="311" r:id="rId11"/>
    <p:sldId id="284" r:id="rId12"/>
    <p:sldId id="307" r:id="rId13"/>
    <p:sldId id="312" r:id="rId14"/>
    <p:sldId id="313" r:id="rId15"/>
    <p:sldId id="315" r:id="rId16"/>
    <p:sldId id="319" r:id="rId17"/>
    <p:sldId id="274" r:id="rId18"/>
    <p:sldId id="294" r:id="rId19"/>
    <p:sldId id="318" r:id="rId20"/>
    <p:sldId id="316" r:id="rId21"/>
  </p:sldIdLst>
  <p:sldSz cx="9144000" cy="6858000" type="screen4x3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92832F5-EA01-48E5-B403-87E193F50680}">
          <p14:sldIdLst>
            <p14:sldId id="259"/>
          </p14:sldIdLst>
        </p14:section>
        <p14:section name="Agenda" id="{087866C3-7028-482C-8D34-6BF5363FBD75}">
          <p14:sldIdLst>
            <p14:sldId id="261"/>
            <p14:sldId id="272"/>
            <p14:sldId id="269"/>
            <p14:sldId id="305"/>
            <p14:sldId id="282"/>
            <p14:sldId id="302"/>
            <p14:sldId id="317"/>
            <p14:sldId id="283"/>
            <p14:sldId id="311"/>
            <p14:sldId id="284"/>
            <p14:sldId id="307"/>
            <p14:sldId id="312"/>
            <p14:sldId id="313"/>
            <p14:sldId id="315"/>
            <p14:sldId id="319"/>
            <p14:sldId id="274"/>
            <p14:sldId id="294"/>
            <p14:sldId id="318"/>
            <p14:sldId id="316"/>
          </p14:sldIdLst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3" autoAdjust="0"/>
    <p:restoredTop sz="77607" autoAdjust="0"/>
  </p:normalViewPr>
  <p:slideViewPr>
    <p:cSldViewPr>
      <p:cViewPr varScale="1">
        <p:scale>
          <a:sx n="79" d="100"/>
          <a:sy n="79" d="100"/>
        </p:scale>
        <p:origin x="-2024" y="-11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>
        <p:scale>
          <a:sx n="103" d="100"/>
          <a:sy n="103" d="100"/>
        </p:scale>
        <p:origin x="-3400" y="0"/>
      </p:cViewPr>
      <p:guideLst>
        <p:guide orient="horz" pos="2844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8A403-FAAE-42C4-86ED-5F80C65B85F0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75675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575675"/>
            <a:ext cx="306705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51C89-7247-482C-A60D-221EA95C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0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2700" y="677863"/>
            <a:ext cx="451167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88355"/>
            <a:ext cx="5661660" cy="40626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575140"/>
            <a:ext cx="3066733" cy="451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Cost of Poor Quality: Internal Failure </a:t>
            </a:r>
            <a:r>
              <a:rPr lang="en-US" b="1" dirty="0" smtClean="0"/>
              <a:t>Costs (before its delivered to the customers)</a:t>
            </a:r>
            <a:endParaRPr lang="en-US" b="1" dirty="0"/>
          </a:p>
          <a:p>
            <a:r>
              <a:rPr lang="en-US" dirty="0" smtClean="0"/>
              <a:t>Caused by products or services not conforming to requirements or customer/user needs and are found before delivery of products and services to external customers. processes. Examples: Rework, delays, re</a:t>
            </a:r>
            <a:r>
              <a:rPr lang="en-US" dirty="0"/>
              <a:t>-</a:t>
            </a:r>
            <a:r>
              <a:rPr lang="en-US" dirty="0" smtClean="0"/>
              <a:t>designing, shortages, failure analysis, re</a:t>
            </a:r>
            <a:r>
              <a:rPr lang="en-US" dirty="0"/>
              <a:t>-</a:t>
            </a:r>
            <a:r>
              <a:rPr lang="en-US" dirty="0" smtClean="0"/>
              <a:t>testing, downgrading, downtime, lack </a:t>
            </a:r>
            <a:r>
              <a:rPr lang="en-US" dirty="0"/>
              <a:t>of flexibility and </a:t>
            </a:r>
            <a:r>
              <a:rPr lang="en-US" dirty="0" smtClean="0"/>
              <a:t>adaptability.</a:t>
            </a:r>
            <a:endParaRPr lang="en-US" dirty="0"/>
          </a:p>
          <a:p>
            <a:r>
              <a:rPr lang="en-US" b="1" dirty="0"/>
              <a:t>Cost of Poor Quality: External Failure </a:t>
            </a:r>
            <a:r>
              <a:rPr lang="en-US" b="1" dirty="0" smtClean="0"/>
              <a:t>Costs (doesn’t work once it gets to the customer)</a:t>
            </a:r>
            <a:endParaRPr lang="en-US" b="1" dirty="0"/>
          </a:p>
          <a:p>
            <a:r>
              <a:rPr lang="en-US" dirty="0" smtClean="0"/>
              <a:t>Costs that </a:t>
            </a:r>
            <a:r>
              <a:rPr lang="en-US" dirty="0"/>
              <a:t>are caused by deficiencies found after delivery of products and services to external </a:t>
            </a:r>
            <a:r>
              <a:rPr lang="en-US" dirty="0" smtClean="0"/>
              <a:t>customers. Examples:</a:t>
            </a:r>
            <a:r>
              <a:rPr lang="en-US" dirty="0"/>
              <a:t> </a:t>
            </a:r>
            <a:r>
              <a:rPr lang="en-US" dirty="0" smtClean="0"/>
              <a:t>Complaints, repairing </a:t>
            </a:r>
            <a:r>
              <a:rPr lang="en-US" dirty="0"/>
              <a:t>goods and redoing </a:t>
            </a:r>
            <a:r>
              <a:rPr lang="en-US" dirty="0" smtClean="0"/>
              <a:t>services, warranties, customers</a:t>
            </a:r>
            <a:r>
              <a:rPr lang="en-US" dirty="0"/>
              <a:t>’ bad </a:t>
            </a:r>
            <a:r>
              <a:rPr lang="en-US" dirty="0" smtClean="0"/>
              <a:t>will, losses </a:t>
            </a:r>
            <a:r>
              <a:rPr lang="en-US" dirty="0"/>
              <a:t>due to sales </a:t>
            </a:r>
            <a:r>
              <a:rPr lang="en-US" dirty="0" smtClean="0"/>
              <a:t>reductions, environmental costs.</a:t>
            </a:r>
            <a:endParaRPr lang="en-US" dirty="0"/>
          </a:p>
          <a:p>
            <a:r>
              <a:rPr lang="en-US" b="1" dirty="0"/>
              <a:t>Cost of Good Quality: Prevention Costs</a:t>
            </a:r>
          </a:p>
          <a:p>
            <a:r>
              <a:rPr lang="en-US" dirty="0"/>
              <a:t>Prevention costs are costs of all activities that are designed to prevent poor quality from arising in products or services. </a:t>
            </a:r>
            <a:r>
              <a:rPr lang="en-US" dirty="0" smtClean="0"/>
              <a:t>Examples:</a:t>
            </a:r>
            <a:r>
              <a:rPr lang="en-US" dirty="0"/>
              <a:t> </a:t>
            </a:r>
            <a:r>
              <a:rPr lang="en-US" dirty="0" smtClean="0"/>
              <a:t>Quality planning, supplier evaluation, new </a:t>
            </a:r>
            <a:r>
              <a:rPr lang="en-US" dirty="0"/>
              <a:t>product </a:t>
            </a:r>
            <a:r>
              <a:rPr lang="en-US" dirty="0" smtClean="0"/>
              <a:t>review, error proofing, capability evaluations, quality </a:t>
            </a:r>
            <a:r>
              <a:rPr lang="en-US" dirty="0"/>
              <a:t>improvement team </a:t>
            </a:r>
            <a:r>
              <a:rPr lang="en-US" dirty="0" smtClean="0"/>
              <a:t>meetings, quality </a:t>
            </a:r>
            <a:r>
              <a:rPr lang="en-US" dirty="0"/>
              <a:t>improvement </a:t>
            </a:r>
            <a:r>
              <a:rPr lang="en-US" dirty="0" smtClean="0"/>
              <a:t>projects, quality </a:t>
            </a:r>
            <a:r>
              <a:rPr lang="en-US" dirty="0"/>
              <a:t>education and </a:t>
            </a:r>
            <a:r>
              <a:rPr lang="en-US" dirty="0" smtClean="0"/>
              <a:t>training.</a:t>
            </a:r>
            <a:endParaRPr lang="en-US" dirty="0"/>
          </a:p>
          <a:p>
            <a:r>
              <a:rPr lang="en-US" b="1" dirty="0"/>
              <a:t>Cost of Good Quality: Appraisal Costs</a:t>
            </a:r>
          </a:p>
          <a:p>
            <a:r>
              <a:rPr lang="en-US" dirty="0"/>
              <a:t>O</a:t>
            </a:r>
            <a:r>
              <a:rPr lang="en-US" dirty="0" smtClean="0"/>
              <a:t>ccur </a:t>
            </a:r>
            <a:r>
              <a:rPr lang="en-US" dirty="0"/>
              <a:t>because of the need to control products and services to ensure a high quality level in all stages, conformance to quality standards and performance requirements. </a:t>
            </a:r>
            <a:r>
              <a:rPr lang="en-US" dirty="0" smtClean="0"/>
              <a:t>Examples:</a:t>
            </a:r>
            <a:r>
              <a:rPr lang="en-US" dirty="0"/>
              <a:t> </a:t>
            </a:r>
            <a:r>
              <a:rPr lang="en-US" dirty="0" smtClean="0"/>
              <a:t>Checking </a:t>
            </a:r>
            <a:r>
              <a:rPr lang="en-US" dirty="0"/>
              <a:t>and testing purchased goods and </a:t>
            </a:r>
            <a:r>
              <a:rPr lang="en-US" dirty="0" smtClean="0"/>
              <a:t>services, in</a:t>
            </a:r>
            <a:r>
              <a:rPr lang="en-US" dirty="0"/>
              <a:t>-process and final inspection/</a:t>
            </a:r>
            <a:r>
              <a:rPr lang="en-US" dirty="0" smtClean="0"/>
              <a:t>test, field testing, product</a:t>
            </a:r>
            <a:r>
              <a:rPr lang="en-US" dirty="0"/>
              <a:t>, process or service </a:t>
            </a:r>
            <a:r>
              <a:rPr lang="en-US" dirty="0" smtClean="0"/>
              <a:t>audits, calibration </a:t>
            </a:r>
            <a:r>
              <a:rPr lang="en-US" dirty="0"/>
              <a:t>of measuring and test </a:t>
            </a:r>
            <a:r>
              <a:rPr lang="en-US" dirty="0" smtClean="0"/>
              <a:t>equipment.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0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Prevention activities will increase costs</a:t>
            </a:r>
          </a:p>
          <a:p>
            <a:r>
              <a:rPr lang="en-US" dirty="0"/>
              <a:t>With prevention comes decreased appraisal and failure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More prevention equals less cost at the end.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Fishbone</a:t>
            </a:r>
            <a:r>
              <a:rPr lang="en-US" dirty="0" smtClean="0"/>
              <a:t> – start with the </a:t>
            </a:r>
            <a:r>
              <a:rPr lang="en-US" dirty="0" err="1" smtClean="0"/>
              <a:t>pblm</a:t>
            </a:r>
            <a:r>
              <a:rPr lang="en-US" dirty="0" smtClean="0"/>
              <a:t> (bad marks in test) -&gt;</a:t>
            </a:r>
            <a:r>
              <a:rPr lang="en-US" baseline="0" dirty="0" smtClean="0"/>
              <a:t> why did I do that (excuses like dint study) -&gt; reasons for the reasons(like no time) -&gt;why I don</a:t>
            </a:r>
            <a:r>
              <a:rPr lang="fr-FR" baseline="0" dirty="0" smtClean="0"/>
              <a:t>’</a:t>
            </a:r>
            <a:r>
              <a:rPr lang="en-US" baseline="0" dirty="0" smtClean="0"/>
              <a:t>t have time (wanted to sleep)</a:t>
            </a:r>
          </a:p>
          <a:p>
            <a:r>
              <a:rPr lang="en-US" baseline="0" dirty="0" smtClean="0"/>
              <a:t>5 times why’s</a:t>
            </a:r>
          </a:p>
          <a:p>
            <a:r>
              <a:rPr lang="en-US" baseline="0" dirty="0" smtClean="0"/>
              <a:t>It gets u closer to root cause, very helpful, used in projects</a:t>
            </a:r>
          </a:p>
          <a:p>
            <a:r>
              <a:rPr lang="en-US" baseline="0" dirty="0" smtClean="0"/>
              <a:t>Good for collaborative studying/structured brainstorming</a:t>
            </a:r>
          </a:p>
          <a:p>
            <a:r>
              <a:rPr lang="en-US" b="1" baseline="0" dirty="0" err="1" smtClean="0"/>
              <a:t>Checksheets</a:t>
            </a:r>
            <a:r>
              <a:rPr lang="en-US" baseline="0" dirty="0" smtClean="0"/>
              <a:t> – used to collect data to identify trends. Like a spreadsheet.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Just know these 7 tools for the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Histogram – example – quiz scores of all students, quick scan of the data to find the issue.</a:t>
            </a:r>
          </a:p>
          <a:p>
            <a:r>
              <a:rPr lang="en-US" dirty="0" smtClean="0"/>
              <a:t>Control charts – used in call center.</a:t>
            </a:r>
          </a:p>
          <a:p>
            <a:r>
              <a:rPr lang="en-US" dirty="0" smtClean="0"/>
              <a:t>What each chart is used for and what kind </a:t>
            </a:r>
            <a:r>
              <a:rPr lang="en-US" smtClean="0"/>
              <a:t>of information– </a:t>
            </a:r>
            <a:r>
              <a:rPr lang="en-US" dirty="0" smtClean="0"/>
              <a:t>for the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r>
              <a:rPr lang="en-US" baseline="0" dirty="0" smtClean="0"/>
              <a:t> to prove your theory. To check whether the hypothesis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2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2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Initiating and Planning processes.</a:t>
            </a:r>
          </a:p>
          <a:p>
            <a:endParaRPr lang="en-US" dirty="0" smtClean="0"/>
          </a:p>
          <a:p>
            <a:r>
              <a:rPr lang="en-US" dirty="0" smtClean="0"/>
              <a:t>Plan Quality output is the input</a:t>
            </a:r>
            <a:r>
              <a:rPr lang="en-US" baseline="0" dirty="0" smtClean="0"/>
              <a:t> to project management plan.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9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Plan Quality- identifying quality requirements and/or standards for the project and its deliverables, and documenting how the project will demonstrate compliance with relevant quality requirements.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Should be performed in parallel with the other planning processes.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Perform Quality Assurance- Process of auditing the quality requirements and the results from quality control measurements to ensure the appropriate quality standards and operational definitions are used.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Perform Quality Control- monitoring and recording results of executing the quality activities to assess performance and recommend necessary changes. 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Know the inputs, outputs and tools</a:t>
            </a:r>
            <a:r>
              <a:rPr lang="en-US" baseline="0" dirty="0" smtClean="0"/>
              <a:t> for the quiz.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example – MS word or word pad have good quality</a:t>
            </a:r>
          </a:p>
          <a:p>
            <a:r>
              <a:rPr lang="en-US" dirty="0" smtClean="0"/>
              <a:t>Grade example – MS word has got good grade but not word pad</a:t>
            </a:r>
            <a:r>
              <a:rPr lang="en-US" baseline="0" dirty="0" smtClean="0"/>
              <a:t> because word pad has basic functionality.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have high quality but different grades.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Grades – more features and functionality defines good grades.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</a:t>
            </a:r>
            <a:r>
              <a:rPr lang="en-US" baseline="0" dirty="0" smtClean="0"/>
              <a:t> difference between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benefit analysis- the benefits must outweigh the </a:t>
            </a:r>
            <a:r>
              <a:rPr lang="en-US" dirty="0" smtClean="0"/>
              <a:t>costs.</a:t>
            </a:r>
            <a:endParaRPr lang="en-US" dirty="0"/>
          </a:p>
          <a:p>
            <a:pPr lvl="1"/>
            <a:r>
              <a:rPr lang="en-US" dirty="0"/>
              <a:t>Example: Status meeting taking all day to prepare </a:t>
            </a:r>
            <a:r>
              <a:rPr lang="en-US" dirty="0" smtClean="0"/>
              <a:t>for.</a:t>
            </a:r>
          </a:p>
          <a:p>
            <a:endParaRPr lang="en-US" dirty="0" smtClean="0"/>
          </a:p>
          <a:p>
            <a:r>
              <a:rPr lang="en-US" dirty="0" smtClean="0"/>
              <a:t>Planned </a:t>
            </a:r>
            <a:r>
              <a:rPr lang="en-US" dirty="0"/>
              <a:t>vs. inspected </a:t>
            </a:r>
            <a:r>
              <a:rPr lang="en-US" dirty="0" smtClean="0"/>
              <a:t>in. – for</a:t>
            </a:r>
            <a:r>
              <a:rPr lang="en-US" baseline="0" dirty="0" smtClean="0"/>
              <a:t> quality, we should plan well.</a:t>
            </a:r>
            <a:endParaRPr lang="en-US" dirty="0" smtClean="0"/>
          </a:p>
          <a:p>
            <a:pPr lvl="1"/>
            <a:r>
              <a:rPr lang="en-US" dirty="0" smtClean="0"/>
              <a:t>Example: cost of preventing mistakes is cheaper than fixing mistakes later.	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4" Type="http://schemas.openxmlformats.org/officeDocument/2006/relationships/image" Target="../media/image2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gif"/><Relationship Id="rId5" Type="http://schemas.openxmlformats.org/officeDocument/2006/relationships/image" Target="../media/image2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9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OIS 6660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Adam Tidwell</a:t>
            </a:r>
          </a:p>
          <a:p>
            <a:r>
              <a:rPr lang="en-US" dirty="0" smtClean="0"/>
              <a:t>11/18/14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Quality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3672840"/>
            <a:ext cx="3474720" cy="25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1744980"/>
            <a:ext cx="3573780" cy="1531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9400" y="6324600"/>
            <a:ext cx="1503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Source: www.isixsigma.com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705628057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Reduces Cost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156" y="3657600"/>
            <a:ext cx="2035044" cy="216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80056"/>
            <a:ext cx="2035045" cy="364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44170" y="4082368"/>
            <a:ext cx="985030" cy="79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369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8674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Cause and effect diagrams (fishbone/Ishikawa)- identify the actionable root cause of the problem</a:t>
            </a:r>
          </a:p>
          <a:p>
            <a:endParaRPr lang="en-US" dirty="0" smtClean="0"/>
          </a:p>
          <a:p>
            <a:r>
              <a:rPr lang="en-US" dirty="0" smtClean="0"/>
              <a:t>Flowcharts (process maps)- understanding of the process and where quality can be impacted</a:t>
            </a:r>
          </a:p>
          <a:p>
            <a:endParaRPr lang="en-US" dirty="0" smtClean="0"/>
          </a:p>
          <a:p>
            <a:r>
              <a:rPr lang="en-US" dirty="0" smtClean="0"/>
              <a:t>Checksheets- gather data on the frequency of poor 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67" y="1828800"/>
            <a:ext cx="2019300" cy="1158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32" y="3429000"/>
            <a:ext cx="1742371" cy="19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7876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0292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Pareto diagrams- identify the largest cause of a problem, bar chart, ordered, very popular, biggest cause of the problem on the left side</a:t>
            </a:r>
          </a:p>
          <a:p>
            <a:endParaRPr lang="en-US" dirty="0" smtClean="0"/>
          </a:p>
          <a:p>
            <a:r>
              <a:rPr lang="en-US" dirty="0" smtClean="0"/>
              <a:t>Histogram- bar chart that describes central tendency of a process</a:t>
            </a:r>
          </a:p>
          <a:p>
            <a:endParaRPr lang="en-US" dirty="0" smtClean="0"/>
          </a:p>
          <a:p>
            <a:r>
              <a:rPr lang="en-US" dirty="0" smtClean="0"/>
              <a:t>Control charts- shows if a process is stable and predictable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45" y="838200"/>
            <a:ext cx="2639705" cy="158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71927" y="2437092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*not actual data</a:t>
            </a:r>
            <a:endParaRPr lang="en-US" sz="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12" y="2900524"/>
            <a:ext cx="2655570" cy="1671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012" y="4858366"/>
            <a:ext cx="2627321" cy="17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3221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029200" cy="4952999"/>
          </a:xfrm>
        </p:spPr>
        <p:txBody>
          <a:bodyPr>
            <a:normAutofit/>
          </a:bodyPr>
          <a:lstStyle/>
          <a:p>
            <a:r>
              <a:rPr lang="en-US" dirty="0" smtClean="0"/>
              <a:t>Scatter diagrams- seek to explain changes in variables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56638"/>
            <a:ext cx="2209800" cy="1785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0776" y="3442156"/>
            <a:ext cx="1229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www.voyager.dvc.edu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115783251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2362199"/>
            <a:ext cx="5105400" cy="1143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Activity</a:t>
            </a:r>
            <a:br>
              <a:rPr lang="en-US" dirty="0" smtClean="0"/>
            </a:br>
            <a:r>
              <a:rPr lang="en-US" sz="2200" dirty="0" smtClean="0"/>
              <a:t>Spaghetti and Marshmallow Tower Challenge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3312277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Teams are assigned by project group.</a:t>
            </a:r>
          </a:p>
          <a:p>
            <a:r>
              <a:rPr lang="en-US" sz="1600" dirty="0" smtClean="0"/>
              <a:t>You will be given a specific amount of spaghetti and marshmallows.</a:t>
            </a:r>
          </a:p>
          <a:p>
            <a:r>
              <a:rPr lang="en-US" sz="1600" dirty="0" smtClean="0"/>
              <a:t>You </a:t>
            </a:r>
            <a:r>
              <a:rPr lang="en-US" sz="1600" dirty="0"/>
              <a:t>will have 5 minutes to plan your approach.</a:t>
            </a:r>
          </a:p>
          <a:p>
            <a:r>
              <a:rPr lang="en-US" sz="1600" dirty="0" smtClean="0"/>
              <a:t>You </a:t>
            </a:r>
            <a:r>
              <a:rPr lang="en-US" sz="1600" dirty="0"/>
              <a:t>will have </a:t>
            </a:r>
            <a:r>
              <a:rPr lang="en-US" sz="1600" dirty="0" smtClean="0"/>
              <a:t>20 </a:t>
            </a:r>
            <a:r>
              <a:rPr lang="en-US" sz="1600" dirty="0"/>
              <a:t>minutes of build time.</a:t>
            </a:r>
          </a:p>
          <a:p>
            <a:r>
              <a:rPr lang="en-US" sz="1600" dirty="0" smtClean="0"/>
              <a:t>Spaghetti </a:t>
            </a:r>
            <a:r>
              <a:rPr lang="en-US" sz="1600" dirty="0"/>
              <a:t>and marshmallows may be broken but marshmallows may not be made wet.</a:t>
            </a:r>
          </a:p>
          <a:p>
            <a:r>
              <a:rPr lang="en-US" sz="1600" dirty="0" smtClean="0"/>
              <a:t>You </a:t>
            </a:r>
            <a:r>
              <a:rPr lang="en-US" sz="1600" dirty="0"/>
              <a:t>may not actively seek out other groups to poach ideas but you may spot ideas from your work station.</a:t>
            </a:r>
          </a:p>
          <a:p>
            <a:r>
              <a:rPr lang="en-US" sz="1600" dirty="0" smtClean="0"/>
              <a:t>Once </a:t>
            </a:r>
            <a:r>
              <a:rPr lang="en-US" sz="1600" dirty="0"/>
              <a:t>time is called a full minute will be waited before </a:t>
            </a:r>
            <a:r>
              <a:rPr lang="en-US" sz="1600" dirty="0" smtClean="0"/>
              <a:t>facilitator measures </a:t>
            </a:r>
            <a:r>
              <a:rPr lang="en-US" sz="1600" dirty="0"/>
              <a:t>height.  This is to ensure tower stability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winner is the team with the highest free standing tower.</a:t>
            </a:r>
          </a:p>
          <a:p>
            <a:r>
              <a:rPr lang="en-US" sz="1600" dirty="0" smtClean="0"/>
              <a:t>Participation points will be given for a complete tower.</a:t>
            </a:r>
          </a:p>
          <a:p>
            <a:r>
              <a:rPr lang="en-US" sz="1600" dirty="0" smtClean="0"/>
              <a:t>Please make sure to clean up around you.</a:t>
            </a:r>
          </a:p>
        </p:txBody>
      </p:sp>
    </p:spTree>
    <p:extLst>
      <p:ext uri="{BB962C8B-B14F-4D97-AF65-F5344CB8AC3E}">
        <p14:creationId xmlns:p14="http://schemas.microsoft.com/office/powerpoint/2010/main" val="1649812045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Quality Management Plan</a:t>
            </a:r>
          </a:p>
          <a:p>
            <a:r>
              <a:rPr lang="en-US" dirty="0" smtClean="0"/>
              <a:t>Use Quality tools</a:t>
            </a:r>
          </a:p>
        </p:txBody>
      </p:sp>
    </p:spTree>
    <p:extLst>
      <p:ext uri="{BB962C8B-B14F-4D97-AF65-F5344CB8AC3E}">
        <p14:creationId xmlns:p14="http://schemas.microsoft.com/office/powerpoint/2010/main" val="304806074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1981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Create a Quality Management Plan for your project.  Indicate how you will measure quality, when quality will be measured, and with what standards.</a:t>
            </a:r>
          </a:p>
          <a:p>
            <a:r>
              <a:rPr lang="en-US" sz="1600" dirty="0" smtClean="0"/>
              <a:t>Using at least two of the ‘7 Basic Quality Tools’ provide quality data on your project. </a:t>
            </a:r>
          </a:p>
          <a:p>
            <a:r>
              <a:rPr lang="en-US" sz="1600" dirty="0" smtClean="0"/>
              <a:t>Summarize what your results tell you and any implications or changes that need to be made.</a:t>
            </a:r>
          </a:p>
        </p:txBody>
      </p:sp>
    </p:spTree>
    <p:extLst>
      <p:ext uri="{BB962C8B-B14F-4D97-AF65-F5344CB8AC3E}">
        <p14:creationId xmlns:p14="http://schemas.microsoft.com/office/powerpoint/2010/main" val="81801860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PMP/CAPM Test Prep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4881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46482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Quiz</a:t>
            </a:r>
            <a:endParaRPr lang="en-US" dirty="0"/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Plan Quality Management</a:t>
            </a:r>
            <a:endParaRPr lang="en-US" dirty="0"/>
          </a:p>
          <a:p>
            <a:pPr lvl="1"/>
            <a:r>
              <a:rPr lang="en-US" dirty="0" smtClean="0"/>
              <a:t>Perform Quality Assurance</a:t>
            </a:r>
          </a:p>
          <a:p>
            <a:pPr lvl="1"/>
            <a:r>
              <a:rPr lang="en-US" dirty="0" smtClean="0"/>
              <a:t>Control Quality</a:t>
            </a:r>
          </a:p>
          <a:p>
            <a:r>
              <a:rPr lang="en-US" dirty="0" smtClean="0"/>
              <a:t>Class activity</a:t>
            </a:r>
          </a:p>
          <a:p>
            <a:r>
              <a:rPr lang="en-US" dirty="0" smtClean="0"/>
              <a:t>Group project</a:t>
            </a:r>
          </a:p>
          <a:p>
            <a:pPr lvl="1"/>
            <a:r>
              <a:rPr lang="en-US" dirty="0" smtClean="0"/>
              <a:t>Create Quality Management Plan</a:t>
            </a:r>
          </a:p>
          <a:p>
            <a:r>
              <a:rPr lang="en-US" dirty="0" smtClean="0"/>
              <a:t>Test prep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8" name="Picture 6" descr="C:\Users\atidwell\AppData\Local\Microsoft\Windows\Temporary Internet Files\Content.IE5\IJUY2H5T\MP900402515[1]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97" y="1371600"/>
            <a:ext cx="30494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Prep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1981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Mnemonics for Memory Map</a:t>
            </a:r>
          </a:p>
          <a:p>
            <a:r>
              <a:rPr lang="en-US" sz="1600" dirty="0" smtClean="0"/>
              <a:t>Practice questions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18808597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tidwell\AppData\Local\Microsoft\Windows\Temporary Internet Files\Content.IE5\TQYH8AWH\MP900398831[1]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" y="2819400"/>
            <a:ext cx="565404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Quiz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On Canvas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25 minutes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Closed book/internet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51303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PMBOK: Chapter 8: </a:t>
            </a:r>
          </a:p>
          <a:p>
            <a:r>
              <a:rPr lang="en-US" dirty="0" smtClean="0"/>
              <a:t>Project Quality Management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725858"/>
            <a:ext cx="80454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7086600" y="3895458"/>
            <a:ext cx="1371600" cy="990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28291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 Management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659" y="1828800"/>
            <a:ext cx="595468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98375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vs.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is “the degree to which a set of inherent characteristics fulfill requirements.” (ISO 9000)</a:t>
            </a:r>
          </a:p>
          <a:p>
            <a:r>
              <a:rPr lang="en-US" dirty="0" smtClean="0"/>
              <a:t>Grade is a category assigned to deliverables having the same functional use but different technical characteristics.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80902"/>
            <a:ext cx="2225040" cy="1310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648200"/>
            <a:ext cx="2311400" cy="18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6121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Accuracy- assessment of correctness.</a:t>
            </a:r>
          </a:p>
          <a:p>
            <a:r>
              <a:rPr lang="en-US" dirty="0" smtClean="0"/>
              <a:t>Precision- measure of exactness.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i_200_2_figure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5200"/>
            <a:ext cx="76200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1559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Quality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smtClean="0"/>
              <a:t>Cost benefit analysis</a:t>
            </a:r>
          </a:p>
          <a:p>
            <a:r>
              <a:rPr lang="en-US" dirty="0" smtClean="0"/>
              <a:t>Planned vs. inspected in</a:t>
            </a:r>
          </a:p>
          <a:p>
            <a:pPr lvl="1"/>
            <a:endParaRPr lang="en-US" dirty="0"/>
          </a:p>
        </p:txBody>
      </p:sp>
      <p:pic>
        <p:nvPicPr>
          <p:cNvPr id="1033" name="Picture 9" descr="C:\Users\atidwell\AppData\Local\Microsoft\Windows\Temporary Internet Files\Content.IE5\IJUY2H5T\MC900048702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48200"/>
            <a:ext cx="1850746" cy="179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2702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839</Words>
  <Application>Microsoft Macintosh PowerPoint</Application>
  <PresentationFormat>On-screen Show (4:3)</PresentationFormat>
  <Paragraphs>136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Project Status Report</vt:lpstr>
      <vt:lpstr>OIS 6660</vt:lpstr>
      <vt:lpstr>Agenda</vt:lpstr>
      <vt:lpstr>Quiz 5</vt:lpstr>
      <vt:lpstr>Discussion</vt:lpstr>
      <vt:lpstr>PowerPoint Presentation</vt:lpstr>
      <vt:lpstr>Project Quality Management</vt:lpstr>
      <vt:lpstr>Quality vs. Grade</vt:lpstr>
      <vt:lpstr>Accuracy vs. Precision</vt:lpstr>
      <vt:lpstr>Planning Quality</vt:lpstr>
      <vt:lpstr>Cost of Quality</vt:lpstr>
      <vt:lpstr>Quality Reduces Cost</vt:lpstr>
      <vt:lpstr>Quality Tools</vt:lpstr>
      <vt:lpstr>Quality Tools</vt:lpstr>
      <vt:lpstr>Quality Tools</vt:lpstr>
      <vt:lpstr>Class Activity Spaghetti and Marshmallow Tower Challenge</vt:lpstr>
      <vt:lpstr>Rules</vt:lpstr>
      <vt:lpstr>Group Project</vt:lpstr>
      <vt:lpstr>Quality Management Plan</vt:lpstr>
      <vt:lpstr>PMP/CAPM Test Prep</vt:lpstr>
      <vt:lpstr>Test Prep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2014-05-10T03:19:41Z</dcterms:created>
  <dcterms:modified xsi:type="dcterms:W3CDTF">2014-11-19T03:52:35Z</dcterms:modified>
</cp:coreProperties>
</file>