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9"/>
  </p:notesMasterIdLst>
  <p:handoutMasterIdLst>
    <p:handoutMasterId r:id="rId30"/>
  </p:handoutMasterIdLst>
  <p:sldIdLst>
    <p:sldId id="259" r:id="rId2"/>
    <p:sldId id="261" r:id="rId3"/>
    <p:sldId id="272" r:id="rId4"/>
    <p:sldId id="314" r:id="rId5"/>
    <p:sldId id="269" r:id="rId6"/>
    <p:sldId id="305" r:id="rId7"/>
    <p:sldId id="282" r:id="rId8"/>
    <p:sldId id="302" r:id="rId9"/>
    <p:sldId id="283" r:id="rId10"/>
    <p:sldId id="328" r:id="rId11"/>
    <p:sldId id="329" r:id="rId12"/>
    <p:sldId id="330" r:id="rId13"/>
    <p:sldId id="311" r:id="rId14"/>
    <p:sldId id="318" r:id="rId15"/>
    <p:sldId id="323" r:id="rId16"/>
    <p:sldId id="284" r:id="rId17"/>
    <p:sldId id="307" r:id="rId18"/>
    <p:sldId id="320" r:id="rId19"/>
    <p:sldId id="322" r:id="rId20"/>
    <p:sldId id="324" r:id="rId21"/>
    <p:sldId id="325" r:id="rId22"/>
    <p:sldId id="326" r:id="rId23"/>
    <p:sldId id="327" r:id="rId24"/>
    <p:sldId id="274" r:id="rId25"/>
    <p:sldId id="294" r:id="rId26"/>
    <p:sldId id="315" r:id="rId27"/>
    <p:sldId id="316" r:id="rId28"/>
  </p:sldIdLst>
  <p:sldSz cx="9144000" cy="6858000" type="screen4x3"/>
  <p:notesSz cx="7077075" cy="90281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992832F5-EA01-48E5-B403-87E193F50680}">
          <p14:sldIdLst>
            <p14:sldId id="259"/>
          </p14:sldIdLst>
        </p14:section>
        <p14:section name="Agenda" id="{087866C3-7028-482C-8D34-6BF5363FBD75}">
          <p14:sldIdLst>
            <p14:sldId id="261"/>
            <p14:sldId id="272"/>
            <p14:sldId id="314"/>
            <p14:sldId id="269"/>
            <p14:sldId id="305"/>
            <p14:sldId id="282"/>
            <p14:sldId id="302"/>
            <p14:sldId id="283"/>
            <p14:sldId id="328"/>
            <p14:sldId id="329"/>
            <p14:sldId id="330"/>
            <p14:sldId id="311"/>
            <p14:sldId id="318"/>
            <p14:sldId id="323"/>
            <p14:sldId id="284"/>
            <p14:sldId id="307"/>
            <p14:sldId id="320"/>
            <p14:sldId id="322"/>
            <p14:sldId id="324"/>
            <p14:sldId id="325"/>
            <p14:sldId id="326"/>
            <p14:sldId id="327"/>
            <p14:sldId id="274"/>
            <p14:sldId id="294"/>
            <p14:sldId id="315"/>
            <p14:sldId id="316"/>
          </p14:sldIdLst>
        </p14:section>
        <p14:section name="Status Update" id="{521DEF98-8796-4632-831A-16252E9A6054}">
          <p14:sldIdLst/>
        </p14:section>
        <p14:section name="Timeline" id="{CF24EBA6-C924-424D-AC31-A4B9992A87E0}">
          <p14:sldIdLst/>
        </p14:section>
        <p14:section name="Next Steps and Action Items" id="{C24C98EC-938D-4034-8DB8-5E8DBF16E3CB}">
          <p14:sldIdLst/>
        </p14:section>
        <p14:section name="Appendix" id="{E35CCD6A-2288-476E-BC93-C75323AE1F3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61" autoAdjust="0"/>
    <p:restoredTop sz="73333" autoAdjust="0"/>
  </p:normalViewPr>
  <p:slideViewPr>
    <p:cSldViewPr>
      <p:cViewPr>
        <p:scale>
          <a:sx n="76" d="100"/>
          <a:sy n="76" d="100"/>
        </p:scale>
        <p:origin x="-1888" y="-296"/>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4"/>
    </p:cViewPr>
  </p:sorterViewPr>
  <p:notesViewPr>
    <p:cSldViewPr>
      <p:cViewPr varScale="1">
        <p:scale>
          <a:sx n="80" d="100"/>
          <a:sy n="80" d="100"/>
        </p:scale>
        <p:origin x="-3272" y="-104"/>
      </p:cViewPr>
      <p:guideLst>
        <p:guide orient="horz" pos="2844"/>
        <p:guide pos="2229"/>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7050" cy="4508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08438" y="0"/>
            <a:ext cx="3067050" cy="450850"/>
          </a:xfrm>
          <a:prstGeom prst="rect">
            <a:avLst/>
          </a:prstGeom>
        </p:spPr>
        <p:txBody>
          <a:bodyPr vert="horz" lIns="91440" tIns="45720" rIns="91440" bIns="45720" rtlCol="0"/>
          <a:lstStyle>
            <a:lvl1pPr algn="r">
              <a:defRPr sz="1200"/>
            </a:lvl1pPr>
          </a:lstStyle>
          <a:p>
            <a:fld id="{2AC8A403-FAAE-42C4-86ED-5F80C65B85F0}" type="datetimeFigureOut">
              <a:rPr lang="en-US" smtClean="0"/>
              <a:t>11/20/14</a:t>
            </a:fld>
            <a:endParaRPr lang="en-US"/>
          </a:p>
        </p:txBody>
      </p:sp>
      <p:sp>
        <p:nvSpPr>
          <p:cNvPr id="4" name="Footer Placeholder 3"/>
          <p:cNvSpPr>
            <a:spLocks noGrp="1"/>
          </p:cNvSpPr>
          <p:nvPr>
            <p:ph type="ftr" sz="quarter" idx="2"/>
          </p:nvPr>
        </p:nvSpPr>
        <p:spPr>
          <a:xfrm>
            <a:off x="0" y="8575675"/>
            <a:ext cx="3067050" cy="4508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08438" y="8575675"/>
            <a:ext cx="3067050" cy="450850"/>
          </a:xfrm>
          <a:prstGeom prst="rect">
            <a:avLst/>
          </a:prstGeom>
        </p:spPr>
        <p:txBody>
          <a:bodyPr vert="horz" lIns="91440" tIns="45720" rIns="91440" bIns="45720" rtlCol="0" anchor="b"/>
          <a:lstStyle>
            <a:lvl1pPr algn="r">
              <a:defRPr sz="1200"/>
            </a:lvl1pPr>
          </a:lstStyle>
          <a:p>
            <a:fld id="{51051C89-7247-482C-A60D-221EA95CCF20}" type="slidenum">
              <a:rPr lang="en-US" smtClean="0"/>
              <a:t>‹#›</a:t>
            </a:fld>
            <a:endParaRPr lang="en-US"/>
          </a:p>
        </p:txBody>
      </p:sp>
    </p:spTree>
    <p:extLst>
      <p:ext uri="{BB962C8B-B14F-4D97-AF65-F5344CB8AC3E}">
        <p14:creationId xmlns:p14="http://schemas.microsoft.com/office/powerpoint/2010/main" val="18590804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66733" cy="45140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08706" y="0"/>
            <a:ext cx="3066733" cy="451406"/>
          </a:xfrm>
          <a:prstGeom prst="rect">
            <a:avLst/>
          </a:prstGeom>
        </p:spPr>
        <p:txBody>
          <a:bodyPr vert="horz" lIns="91440" tIns="45720" rIns="91440" bIns="45720" rtlCol="0"/>
          <a:lstStyle>
            <a:lvl1pPr algn="r">
              <a:defRPr sz="1200"/>
            </a:lvl1pPr>
          </a:lstStyle>
          <a:p>
            <a:fld id="{724506C0-3FFE-45A5-803D-9F4FC5464A70}" type="datetimeFigureOut">
              <a:rPr lang="en-US" smtClean="0"/>
              <a:t>11/20/14</a:t>
            </a:fld>
            <a:endParaRPr lang="en-US"/>
          </a:p>
        </p:txBody>
      </p:sp>
      <p:sp>
        <p:nvSpPr>
          <p:cNvPr id="4" name="Slide Image Placeholder 3"/>
          <p:cNvSpPr>
            <a:spLocks noGrp="1" noRot="1" noChangeAspect="1"/>
          </p:cNvSpPr>
          <p:nvPr>
            <p:ph type="sldImg" idx="2"/>
          </p:nvPr>
        </p:nvSpPr>
        <p:spPr>
          <a:xfrm>
            <a:off x="1282700" y="677863"/>
            <a:ext cx="4511675" cy="3384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7708" y="4288355"/>
            <a:ext cx="5661660" cy="40626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575140"/>
            <a:ext cx="3066733" cy="45140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08706" y="8575140"/>
            <a:ext cx="3066733" cy="451406"/>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1458759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Very labor intensive at the above (in the picture</a:t>
            </a:r>
            <a:r>
              <a:rPr lang="en-US" baseline="0" dirty="0" smtClean="0"/>
              <a:t> above)</a:t>
            </a:r>
            <a:r>
              <a:rPr lang="en-US" dirty="0" smtClean="0"/>
              <a:t> (president has lot of work)</a:t>
            </a:r>
          </a:p>
          <a:p>
            <a:pPr marL="228600" indent="-228600">
              <a:buAutoNum type="arabicParenR"/>
            </a:pPr>
            <a:r>
              <a:rPr lang="en-US" dirty="0" smtClean="0"/>
              <a:t>Helps to understand who they need to talk to and what gets done.</a:t>
            </a:r>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10</a:t>
            </a:fld>
            <a:endParaRPr lang="en-US"/>
          </a:p>
        </p:txBody>
      </p:sp>
    </p:spTree>
    <p:extLst>
      <p:ext uri="{BB962C8B-B14F-4D97-AF65-F5344CB8AC3E}">
        <p14:creationId xmlns:p14="http://schemas.microsoft.com/office/powerpoint/2010/main" val="814441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R = Responsible</a:t>
            </a:r>
            <a:r>
              <a:rPr lang="en-US" i="1" dirty="0"/>
              <a:t> P</a:t>
            </a:r>
            <a:r>
              <a:rPr lang="en-US" i="1" dirty="0" smtClean="0"/>
              <a:t>erson </a:t>
            </a:r>
            <a:r>
              <a:rPr lang="en-US" i="1" dirty="0"/>
              <a:t>who is ultimately responsible for delivering the </a:t>
            </a:r>
            <a:r>
              <a:rPr lang="en-US" i="1" dirty="0" smtClean="0"/>
              <a:t>project</a:t>
            </a:r>
            <a:r>
              <a:rPr lang="en-US" i="1" dirty="0" smtClean="0"/>
              <a:t>. Project manager</a:t>
            </a:r>
            <a:endParaRPr lang="en-US" i="1" dirty="0" smtClean="0"/>
          </a:p>
          <a:p>
            <a:r>
              <a:rPr lang="en-US" b="1" i="1" dirty="0" smtClean="0"/>
              <a:t>A </a:t>
            </a:r>
            <a:r>
              <a:rPr lang="en-US" b="1" i="1" dirty="0"/>
              <a:t>= Accountable</a:t>
            </a:r>
            <a:r>
              <a:rPr lang="en-US" i="1" dirty="0"/>
              <a:t> </a:t>
            </a:r>
            <a:r>
              <a:rPr lang="en-US" i="1" dirty="0" smtClean="0"/>
              <a:t>Person who </a:t>
            </a:r>
            <a:r>
              <a:rPr lang="en-US" i="1" dirty="0"/>
              <a:t>has ultimate accountability and authority; </a:t>
            </a:r>
            <a:r>
              <a:rPr lang="en-US" i="1" dirty="0" smtClean="0"/>
              <a:t>who </a:t>
            </a:r>
            <a:r>
              <a:rPr lang="en-US" i="1" dirty="0"/>
              <a:t>“R” is </a:t>
            </a:r>
            <a:r>
              <a:rPr lang="en-US" i="1" dirty="0" smtClean="0"/>
              <a:t>accountable to</a:t>
            </a:r>
            <a:r>
              <a:rPr lang="en-US" i="1" dirty="0" smtClean="0"/>
              <a:t>. Makes sure there</a:t>
            </a:r>
            <a:r>
              <a:rPr lang="en-US" i="1" baseline="0" dirty="0" smtClean="0"/>
              <a:t> are resources.</a:t>
            </a:r>
            <a:endParaRPr lang="en-US" dirty="0"/>
          </a:p>
          <a:p>
            <a:r>
              <a:rPr lang="en-US" b="1" i="1" dirty="0"/>
              <a:t>S = Supportive</a:t>
            </a:r>
            <a:r>
              <a:rPr lang="en-US" i="1" dirty="0"/>
              <a:t> </a:t>
            </a:r>
            <a:r>
              <a:rPr lang="en-US" i="1" dirty="0" smtClean="0"/>
              <a:t>Person who is needed </a:t>
            </a:r>
            <a:r>
              <a:rPr lang="en-US" i="1" dirty="0"/>
              <a:t>to do </a:t>
            </a:r>
            <a:r>
              <a:rPr lang="en-US" i="1" dirty="0" smtClean="0"/>
              <a:t>the work</a:t>
            </a:r>
            <a:r>
              <a:rPr lang="en-US" i="1" dirty="0" smtClean="0"/>
              <a:t>. Subject matter experts</a:t>
            </a:r>
            <a:endParaRPr lang="en-US" dirty="0"/>
          </a:p>
          <a:p>
            <a:r>
              <a:rPr lang="en-US" b="1" i="1" dirty="0"/>
              <a:t>C = Consulted</a:t>
            </a:r>
            <a:r>
              <a:rPr lang="en-US" i="1" dirty="0"/>
              <a:t> </a:t>
            </a:r>
            <a:r>
              <a:rPr lang="en-US" i="1" dirty="0" smtClean="0"/>
              <a:t>Person who’s input adds value</a:t>
            </a:r>
            <a:r>
              <a:rPr lang="en-US" i="1" dirty="0" smtClean="0"/>
              <a:t>. Participates in project</a:t>
            </a:r>
            <a:r>
              <a:rPr lang="en-US" i="1" baseline="0" dirty="0" smtClean="0"/>
              <a:t> and adds valuable piece</a:t>
            </a:r>
            <a:endParaRPr lang="en-US" dirty="0"/>
          </a:p>
          <a:p>
            <a:r>
              <a:rPr lang="en-US" b="1" i="1" dirty="0"/>
              <a:t>I = Informed</a:t>
            </a:r>
            <a:r>
              <a:rPr lang="en-US" i="1" dirty="0"/>
              <a:t> </a:t>
            </a:r>
            <a:r>
              <a:rPr lang="en-US" i="1" dirty="0" smtClean="0"/>
              <a:t>Person who needs </a:t>
            </a:r>
            <a:r>
              <a:rPr lang="en-US" i="1" dirty="0"/>
              <a:t>to be notified of results or </a:t>
            </a:r>
            <a:r>
              <a:rPr lang="en-US" i="1" dirty="0" smtClean="0"/>
              <a:t>actions</a:t>
            </a:r>
            <a:r>
              <a:rPr lang="en-US" i="1" dirty="0" smtClean="0"/>
              <a:t>. Need to give status reports and presentation to them.</a:t>
            </a:r>
          </a:p>
          <a:p>
            <a:endParaRPr lang="en-US" i="1" dirty="0" smtClean="0"/>
          </a:p>
          <a:p>
            <a:r>
              <a:rPr lang="en-US" i="1" dirty="0" smtClean="0"/>
              <a:t>Helps keep you organized.</a:t>
            </a:r>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11</a:t>
            </a:fld>
            <a:endParaRPr lang="en-US"/>
          </a:p>
        </p:txBody>
      </p:sp>
    </p:spTree>
    <p:extLst>
      <p:ext uri="{BB962C8B-B14F-4D97-AF65-F5344CB8AC3E}">
        <p14:creationId xmlns:p14="http://schemas.microsoft.com/office/powerpoint/2010/main" val="3061208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above one is too vague. People can get lost. Cant hire right people.</a:t>
            </a:r>
          </a:p>
          <a:p>
            <a:r>
              <a:rPr lang="en-US" dirty="0" smtClean="0"/>
              <a:t>Try to be more clear and precise.</a:t>
            </a:r>
          </a:p>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12</a:t>
            </a:fld>
            <a:endParaRPr lang="en-US"/>
          </a:p>
        </p:txBody>
      </p:sp>
      <p:sp>
        <p:nvSpPr>
          <p:cNvPr id="6" name="Rectangle 5"/>
          <p:cNvSpPr/>
          <p:nvPr/>
        </p:nvSpPr>
        <p:spPr>
          <a:xfrm>
            <a:off x="1770063" y="-17277348"/>
            <a:ext cx="3536950" cy="9571847"/>
          </a:xfrm>
          <a:prstGeom prst="rect">
            <a:avLst/>
          </a:prstGeom>
        </p:spPr>
        <p:txBody>
          <a:bodyPr>
            <a:spAutoFit/>
          </a:bodyPr>
          <a:lstStyle/>
          <a:p>
            <a:r>
              <a:rPr lang="en-US" sz="800" dirty="0"/>
              <a:t>Position Title	Sr. Leader, Portfolio Management Office		 		</a:t>
            </a:r>
          </a:p>
          <a:p>
            <a:r>
              <a:rPr lang="en-US" sz="800" dirty="0"/>
              <a:t>	Requisition Number	107841BR		 	</a:t>
            </a:r>
          </a:p>
          <a:p>
            <a:r>
              <a:rPr lang="en-US" sz="800" dirty="0"/>
              <a:t>	Category	Customer Support		 	</a:t>
            </a:r>
          </a:p>
          <a:p>
            <a:r>
              <a:rPr lang="en-US" sz="800" dirty="0"/>
              <a:t>	Subsidiary	eBay		 	</a:t>
            </a:r>
          </a:p>
          <a:p>
            <a:r>
              <a:rPr lang="en-US" sz="800" dirty="0"/>
              <a:t>	Position Location	Germany - Berlin, Ireland - Dublin, US - California - San Jose, US - Utah - Salt Lake City		 	</a:t>
            </a:r>
          </a:p>
          <a:p>
            <a:r>
              <a:rPr lang="en-US" sz="800" dirty="0"/>
              <a:t>	Shift	Day		 	</a:t>
            </a:r>
          </a:p>
          <a:p>
            <a:r>
              <a:rPr lang="en-US" sz="800" dirty="0"/>
              <a:t>	Hiring Manager	Barbra Peterson		 	</a:t>
            </a:r>
          </a:p>
          <a:p>
            <a:r>
              <a:rPr lang="en-US" sz="800" dirty="0"/>
              <a:t>	Recruiter	Michael </a:t>
            </a:r>
            <a:r>
              <a:rPr lang="en-US" sz="800" dirty="0" err="1"/>
              <a:t>Hinrichsen</a:t>
            </a:r>
            <a:r>
              <a:rPr lang="en-US" sz="800" dirty="0"/>
              <a:t>		 	</a:t>
            </a:r>
          </a:p>
          <a:p>
            <a:r>
              <a:rPr lang="en-US" sz="800" dirty="0"/>
              <a:t>	Education	Bachelors Degree or Equivalent		 	</a:t>
            </a:r>
          </a:p>
          <a:p>
            <a:r>
              <a:rPr lang="hr-HR" sz="800" dirty="0"/>
              <a:t>	Grade	27		 	</a:t>
            </a:r>
          </a:p>
          <a:p>
            <a:r>
              <a:rPr lang="en-US" sz="800" dirty="0"/>
              <a:t>	Job Responsibilities	The Sr. Leader, Portfolio Management Office (PMO) is a critical global role in Global Program &amp; Project Management as part of GCX, Global Customer Operations. Global Program &amp; Project Management (GPPM) delivers professional project management services to help accelerate growth, drive greater disciplined innovation and focus on our most critical business priorities, while providing visibility to our investments, resource capacity and functional </a:t>
            </a:r>
            <a:r>
              <a:rPr lang="en-US" sz="800" dirty="0" err="1"/>
              <a:t>scalability.The</a:t>
            </a:r>
            <a:r>
              <a:rPr lang="en-US" sz="800" dirty="0"/>
              <a:t> Sr. Leader will be responsible for developing and leading a strategically oriented project portfolio management office, maintaining a view of Marketplaces and GCX business objectives and ensuring that GCX projects and investments are aligned with evolving organizational priorities. This individual will oversee portfolio governance of proposed and active programs/projects and will develop and deploy a prioritization method that balances alignment with business strategy, customer demand, and risk/return, and accelerate projects through resource allocation and performance tracking to ensure successful delivery. This role is also responsible for developing and maintaining robust yet flexible project management methodology, execution framework, and tools to drive value, quality and repeatability across GCX. This role requires a blend of business acumen, communications, executive presence, leadership, strategy development, tactical ability and project management </a:t>
            </a:r>
            <a:r>
              <a:rPr lang="en-US" sz="800" dirty="0" err="1"/>
              <a:t>skills.The</a:t>
            </a:r>
            <a:r>
              <a:rPr lang="en-US" sz="800" dirty="0"/>
              <a:t> Sr. Leader, Portfolio Management Office will have primary accountability over four key areas of focus: 1) Portfolio Management &amp; Insights, 2) Planning, 3) Demand &amp; Capacity Management, and 4) Methodology &amp; Standards.		 	</a:t>
            </a:r>
          </a:p>
          <a:p>
            <a:r>
              <a:rPr lang="en-US" sz="800" dirty="0"/>
              <a:t>	Job Requirements	Develop and lead a robust portfolio management process for the evaluation and prioritization of programs and projects. Lead and facilitate the GCX Global Council as the key governance committee to prioritize and optimize the portfolio and to give insight to progress, resource capacity, and changes associated with management of the portfolio. Facilitate program / project management resource allocation, enabling efficient advancement to the proper project life-cycle phase (e.g., discovery, definition, design, etc.) and ensure the appropriate level of project participation is available from the business. Reviews project interdependencies for evaluating program alignment or integration, and articulates trade-offs with prioritization decisions. Actively lead a pipeline management process to prepare for future business objectives, portfolio needs and effective utilization of capacity. Monitor portfolio performance and develop improvement strategies to improve the effectiveness of the project management service, and to maximize returns across all projects and programs. Ensure the creation and maintenance of appropriate and effective progress reporting methods. Build capabilities to improve accuracy for estimating and managing the financial elements of projects; inclusive of business cases, financial controls, benefits realization, etc. Synthesize portfolio status and stakeholder input to facilitate and guide executive-level discussions and decision-making. Actively lead and engage in the annual planning process, identifying project roadmaps, budget and resource / talent requirements. Develop and manage stakeholder relationships across Marketplaces and GCX (product / technology / and functional business areas), to ensure effective pipeline and portfolio management. Engage with cross-functional leaders to </a:t>
            </a:r>
            <a:r>
              <a:rPr lang="en-US" sz="800" dirty="0" err="1"/>
              <a:t>analyse</a:t>
            </a:r>
            <a:r>
              <a:rPr lang="en-US" sz="800" dirty="0"/>
              <a:t> objectively the organization’s ability to absorb change. Drive the creation and adoption of a Project Execution Framework to drive PPM maturity, consistency, repeatability and quality results through every stage of a project life-cycle. Create a “service approach” to harmonize project management methodologies with practicality and value-add focus; recognizing program / project managers as a core customer. Builds and manages strong working relationships across the organization through excellent communication, customer service, and work product delivery.			</a:t>
            </a:r>
          </a:p>
        </p:txBody>
      </p:sp>
    </p:spTree>
    <p:extLst>
      <p:ext uri="{BB962C8B-B14F-4D97-AF65-F5344CB8AC3E}">
        <p14:creationId xmlns:p14="http://schemas.microsoft.com/office/powerpoint/2010/main" val="3841820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Pre-assignment- you are part of the project because you have special skills or the project is about you</a:t>
            </a:r>
            <a:r>
              <a:rPr lang="en-US" dirty="0" smtClean="0"/>
              <a:t>. Example – buy</a:t>
            </a:r>
            <a:r>
              <a:rPr lang="en-US" baseline="0" dirty="0" smtClean="0"/>
              <a:t> company for technology and get their people too.</a:t>
            </a:r>
            <a:endParaRPr lang="en-US" dirty="0" smtClean="0"/>
          </a:p>
          <a:p>
            <a:pPr marL="171450" indent="-171450">
              <a:buFont typeface="Arial"/>
              <a:buChar char="•"/>
            </a:pPr>
            <a:endParaRPr lang="en-US" dirty="0"/>
          </a:p>
          <a:p>
            <a:pPr marL="171450" indent="-171450">
              <a:buFont typeface="Arial"/>
              <a:buChar char="•"/>
            </a:pPr>
            <a:r>
              <a:rPr lang="en-US" dirty="0" smtClean="0"/>
              <a:t>Negotiation- asking for resources form others</a:t>
            </a:r>
            <a:r>
              <a:rPr lang="en-US" dirty="0" smtClean="0"/>
              <a:t>. </a:t>
            </a:r>
            <a:endParaRPr lang="en-US" dirty="0" smtClean="0"/>
          </a:p>
          <a:p>
            <a:pPr marL="171450" indent="-171450">
              <a:buFont typeface="Arial"/>
              <a:buChar char="•"/>
            </a:pPr>
            <a:endParaRPr lang="en-US" dirty="0"/>
          </a:p>
          <a:p>
            <a:pPr marL="171450" indent="-171450">
              <a:buFont typeface="Arial"/>
              <a:buChar char="•"/>
            </a:pPr>
            <a:r>
              <a:rPr lang="en-US" dirty="0" smtClean="0"/>
              <a:t>Acquisition- hiring form outside, consultants, sub-contractors, etc</a:t>
            </a:r>
            <a:r>
              <a:rPr lang="en-US" dirty="0" smtClean="0"/>
              <a:t>. drawback is they don</a:t>
            </a:r>
            <a:r>
              <a:rPr lang="fr-FR" dirty="0" smtClean="0"/>
              <a:t>’</a:t>
            </a:r>
            <a:r>
              <a:rPr lang="en-US" dirty="0" smtClean="0"/>
              <a:t>t know the culture</a:t>
            </a:r>
            <a:r>
              <a:rPr lang="en-US" baseline="0" dirty="0" smtClean="0"/>
              <a:t> and people.</a:t>
            </a:r>
            <a:endParaRPr lang="en-US" dirty="0" smtClean="0"/>
          </a:p>
          <a:p>
            <a:pPr marL="171450" indent="-171450">
              <a:buFont typeface="Arial"/>
              <a:buChar char="•"/>
            </a:pPr>
            <a:endParaRPr lang="en-US" dirty="0"/>
          </a:p>
          <a:p>
            <a:pPr marL="171450" indent="-171450">
              <a:buFont typeface="Arial"/>
              <a:buChar char="•"/>
            </a:pPr>
            <a:r>
              <a:rPr lang="en-US" dirty="0" smtClean="0"/>
              <a:t>Virtual teams- Positives and negatives to not working face to face.</a:t>
            </a:r>
          </a:p>
          <a:p>
            <a:pPr marL="171450" indent="-171450">
              <a:buFont typeface="Arial"/>
              <a:buChar char="•"/>
            </a:pPr>
            <a:endParaRPr lang="en-US" dirty="0"/>
          </a:p>
          <a:p>
            <a:pPr marL="171450" indent="-171450">
              <a:buFont typeface="Arial"/>
              <a:buChar char="•"/>
            </a:pPr>
            <a:r>
              <a:rPr lang="en-US" dirty="0" smtClean="0"/>
              <a:t>Rating multiple factors in deciding who should work on a project (availability, cost, experience, ability).</a:t>
            </a:r>
          </a:p>
          <a:p>
            <a:endParaRPr lang="en-US" dirty="0"/>
          </a:p>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13</a:t>
            </a:fld>
            <a:endParaRPr lang="en-US"/>
          </a:p>
        </p:txBody>
      </p:sp>
    </p:spTree>
    <p:extLst>
      <p:ext uri="{BB962C8B-B14F-4D97-AF65-F5344CB8AC3E}">
        <p14:creationId xmlns:p14="http://schemas.microsoft.com/office/powerpoint/2010/main" val="990440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Executive </a:t>
            </a:r>
            <a:r>
              <a:rPr lang="en-US" dirty="0" smtClean="0"/>
              <a:t>Sponsor- </a:t>
            </a:r>
            <a:endParaRPr lang="en-US" dirty="0"/>
          </a:p>
          <a:p>
            <a:r>
              <a:rPr lang="en-US" dirty="0" smtClean="0"/>
              <a:t>Sponsor- provides resources and support for project, accountable for enabling success</a:t>
            </a:r>
            <a:r>
              <a:rPr lang="en-US" dirty="0" smtClean="0"/>
              <a:t>. Champions</a:t>
            </a:r>
            <a:r>
              <a:rPr lang="en-US" baseline="0" dirty="0" smtClean="0"/>
              <a:t> the projects. Handles issues, escalations. VPs.</a:t>
            </a:r>
            <a:endParaRPr lang="en-US" dirty="0"/>
          </a:p>
          <a:p>
            <a:r>
              <a:rPr lang="en-US" dirty="0"/>
              <a:t>Program </a:t>
            </a:r>
            <a:r>
              <a:rPr lang="en-US" dirty="0" smtClean="0"/>
              <a:t>Manager- managing multiple related projects to gain </a:t>
            </a:r>
            <a:r>
              <a:rPr lang="en-US" dirty="0" smtClean="0"/>
              <a:t>greater/collective </a:t>
            </a:r>
            <a:r>
              <a:rPr lang="en-US" dirty="0" smtClean="0"/>
              <a:t>benefits</a:t>
            </a:r>
            <a:r>
              <a:rPr lang="en-US" dirty="0" smtClean="0"/>
              <a:t>.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Project </a:t>
            </a:r>
            <a:r>
              <a:rPr lang="en-US" dirty="0" smtClean="0"/>
              <a:t>Manager- leads the team responsible for project results</a:t>
            </a:r>
            <a:r>
              <a:rPr lang="en-US" dirty="0" smtClean="0"/>
              <a:t>. Responsible for members of the project.</a:t>
            </a:r>
            <a:endParaRPr lang="en-US" dirty="0"/>
          </a:p>
          <a:p>
            <a:r>
              <a:rPr lang="en-US" dirty="0"/>
              <a:t>Project </a:t>
            </a:r>
            <a:r>
              <a:rPr lang="en-US" dirty="0" smtClean="0"/>
              <a:t>Team- individuals with </a:t>
            </a:r>
            <a:r>
              <a:rPr lang="en-US" dirty="0" err="1" smtClean="0"/>
              <a:t>specfic</a:t>
            </a:r>
            <a:r>
              <a:rPr lang="en-US" dirty="0" smtClean="0"/>
              <a:t> subject matter knowledge or skill sets to achieve project objectives</a:t>
            </a:r>
            <a:r>
              <a:rPr lang="en-US" dirty="0" smtClean="0"/>
              <a:t>. They do the work.</a:t>
            </a:r>
          </a:p>
          <a:p>
            <a:r>
              <a:rPr lang="en-US" dirty="0" smtClean="0"/>
              <a:t>Customer</a:t>
            </a:r>
            <a:r>
              <a:rPr lang="en-US" dirty="0" smtClean="0"/>
              <a:t>- person or org that </a:t>
            </a:r>
            <a:r>
              <a:rPr lang="en-US" b="1" dirty="0" smtClean="0"/>
              <a:t>pays</a:t>
            </a:r>
            <a:r>
              <a:rPr lang="en-US" dirty="0" smtClean="0"/>
              <a:t> for the </a:t>
            </a:r>
            <a:r>
              <a:rPr lang="en-US" dirty="0" err="1" smtClean="0"/>
              <a:t>proejct’s</a:t>
            </a:r>
            <a:r>
              <a:rPr lang="en-US" dirty="0" smtClean="0"/>
              <a:t> product, service, or result. (internal or external</a:t>
            </a:r>
            <a:r>
              <a:rPr lang="en-US" dirty="0" smtClean="0"/>
              <a:t>)</a:t>
            </a:r>
            <a:r>
              <a:rPr lang="en-US" baseline="0" dirty="0" smtClean="0"/>
              <a:t> we are customers of MS windows.</a:t>
            </a:r>
            <a:endParaRPr lang="en-US" dirty="0"/>
          </a:p>
          <a:p>
            <a:r>
              <a:rPr lang="en-US" dirty="0" smtClean="0"/>
              <a:t>PMO- org that standardizes project-related governance and facilitates sharing of tools, and best practices</a:t>
            </a:r>
            <a:r>
              <a:rPr lang="en-US" dirty="0" smtClean="0"/>
              <a:t>. Challenge – people have different</a:t>
            </a:r>
            <a:r>
              <a:rPr lang="en-US" baseline="0" dirty="0" smtClean="0"/>
              <a:t> ideas about PMOs</a:t>
            </a:r>
            <a:endParaRPr lang="en-US" dirty="0"/>
          </a:p>
          <a:p>
            <a:r>
              <a:rPr lang="en-US" dirty="0"/>
              <a:t>Ops </a:t>
            </a:r>
            <a:r>
              <a:rPr lang="en-US" dirty="0" smtClean="0"/>
              <a:t>Managers- people doing the work with the result of the project.</a:t>
            </a:r>
            <a:endParaRPr lang="en-US" dirty="0"/>
          </a:p>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14</a:t>
            </a:fld>
            <a:endParaRPr lang="en-US"/>
          </a:p>
        </p:txBody>
      </p:sp>
    </p:spTree>
    <p:extLst>
      <p:ext uri="{BB962C8B-B14F-4D97-AF65-F5344CB8AC3E}">
        <p14:creationId xmlns:p14="http://schemas.microsoft.com/office/powerpoint/2010/main" val="4024091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u going to work? What the role and responsibility is? Discuss</a:t>
            </a:r>
            <a:r>
              <a:rPr lang="en-US" baseline="0" dirty="0" smtClean="0"/>
              <a:t> objectives. Brainstorming ideas. Very critical to get the common understanding of the project in the team. It happens after project charter.</a:t>
            </a:r>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15</a:t>
            </a:fld>
            <a:endParaRPr lang="en-US"/>
          </a:p>
        </p:txBody>
      </p:sp>
    </p:spTree>
    <p:extLst>
      <p:ext uri="{BB962C8B-B14F-4D97-AF65-F5344CB8AC3E}">
        <p14:creationId xmlns:p14="http://schemas.microsoft.com/office/powerpoint/2010/main" val="1581155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Forming- learn about project and roles, </a:t>
            </a:r>
            <a:r>
              <a:rPr lang="en-US" dirty="0" smtClean="0"/>
              <a:t>independent, trying to know everybody out, get</a:t>
            </a:r>
            <a:r>
              <a:rPr lang="en-US" baseline="0" dirty="0" smtClean="0"/>
              <a:t> together and figure out how to work</a:t>
            </a:r>
            <a:endParaRPr lang="en-US" dirty="0"/>
          </a:p>
          <a:p>
            <a:r>
              <a:rPr lang="en-US" dirty="0" smtClean="0"/>
              <a:t>Storming- making decisions about the work, must start to be </a:t>
            </a:r>
            <a:r>
              <a:rPr lang="en-US" dirty="0" smtClean="0"/>
              <a:t>collaborative, start working together as a team. Usually project gets stuck here because of difference in opinion.</a:t>
            </a:r>
            <a:endParaRPr lang="en-US" dirty="0"/>
          </a:p>
          <a:p>
            <a:r>
              <a:rPr lang="en-US" dirty="0" smtClean="0"/>
              <a:t>Norming- adjusting work habits to each other, </a:t>
            </a:r>
            <a:r>
              <a:rPr lang="en-US" dirty="0" smtClean="0"/>
              <a:t>trust. Starting to work together as a team.</a:t>
            </a:r>
            <a:endParaRPr lang="en-US" dirty="0"/>
          </a:p>
          <a:p>
            <a:r>
              <a:rPr lang="en-US" dirty="0" smtClean="0"/>
              <a:t>Performing- well organized, work through issues smoothly</a:t>
            </a:r>
            <a:endParaRPr lang="en-US" dirty="0"/>
          </a:p>
          <a:p>
            <a:r>
              <a:rPr lang="en-US" dirty="0" smtClean="0"/>
              <a:t>Adjourning- work is completed</a:t>
            </a:r>
            <a:endParaRPr lang="en-US" dirty="0"/>
          </a:p>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16</a:t>
            </a:fld>
            <a:endParaRPr lang="en-US"/>
          </a:p>
        </p:txBody>
      </p:sp>
    </p:spTree>
    <p:extLst>
      <p:ext uri="{BB962C8B-B14F-4D97-AF65-F5344CB8AC3E}">
        <p14:creationId xmlns:p14="http://schemas.microsoft.com/office/powerpoint/2010/main" val="2125476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Withdraw/</a:t>
            </a:r>
            <a:r>
              <a:rPr lang="en-US" dirty="0" smtClean="0"/>
              <a:t>avoid- postpone to be better prepared or let someone else solve.</a:t>
            </a:r>
          </a:p>
          <a:p>
            <a:endParaRPr lang="en-US" dirty="0"/>
          </a:p>
          <a:p>
            <a:r>
              <a:rPr lang="en-US" dirty="0"/>
              <a:t>Smooth/</a:t>
            </a:r>
            <a:r>
              <a:rPr lang="en-US" dirty="0" smtClean="0"/>
              <a:t>accommodate- focus on areas of agreement, concede to have </a:t>
            </a:r>
            <a:r>
              <a:rPr lang="en-US" dirty="0" smtClean="0"/>
              <a:t>harmony,</a:t>
            </a:r>
            <a:r>
              <a:rPr lang="en-US" baseline="0" dirty="0" smtClean="0"/>
              <a:t> step back.</a:t>
            </a:r>
            <a:endParaRPr lang="en-US" dirty="0" smtClean="0"/>
          </a:p>
          <a:p>
            <a:endParaRPr lang="en-US" dirty="0"/>
          </a:p>
          <a:p>
            <a:r>
              <a:rPr lang="en-US" dirty="0"/>
              <a:t>Compromise/</a:t>
            </a:r>
            <a:r>
              <a:rPr lang="en-US" dirty="0" smtClean="0"/>
              <a:t>reconcile- some satisfaction to everyone, partially resolved.</a:t>
            </a:r>
          </a:p>
          <a:p>
            <a:endParaRPr lang="en-US" dirty="0"/>
          </a:p>
          <a:p>
            <a:r>
              <a:rPr lang="en-US" dirty="0"/>
              <a:t>Force/</a:t>
            </a:r>
            <a:r>
              <a:rPr lang="en-US" dirty="0" smtClean="0"/>
              <a:t>direct- own viewpoint, win-lose, emergency</a:t>
            </a:r>
            <a:r>
              <a:rPr lang="en-US" dirty="0" smtClean="0"/>
              <a:t>. (because I said so attitude)</a:t>
            </a:r>
            <a:endParaRPr lang="en-US" dirty="0" smtClean="0"/>
          </a:p>
          <a:p>
            <a:endParaRPr lang="en-US" dirty="0"/>
          </a:p>
          <a:p>
            <a:r>
              <a:rPr lang="en-US" dirty="0"/>
              <a:t>Collaborate/problem </a:t>
            </a:r>
            <a:r>
              <a:rPr lang="en-US" dirty="0" smtClean="0"/>
              <a:t>solve- win-win, multiple views, consensus and commitment</a:t>
            </a:r>
            <a:r>
              <a:rPr lang="en-US" dirty="0" smtClean="0"/>
              <a:t>. Everyone gets what they want.</a:t>
            </a:r>
            <a:endParaRPr lang="en-US" dirty="0" smtClean="0"/>
          </a:p>
          <a:p>
            <a:endParaRPr lang="en-US" dirty="0"/>
          </a:p>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17</a:t>
            </a:fld>
            <a:endParaRPr lang="en-US"/>
          </a:p>
        </p:txBody>
      </p:sp>
    </p:spTree>
    <p:extLst>
      <p:ext uri="{BB962C8B-B14F-4D97-AF65-F5344CB8AC3E}">
        <p14:creationId xmlns:p14="http://schemas.microsoft.com/office/powerpoint/2010/main" val="2125476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82700" y="703263"/>
            <a:ext cx="4511675" cy="3384550"/>
          </a:xfrm>
        </p:spPr>
      </p:sp>
      <p:sp>
        <p:nvSpPr>
          <p:cNvPr id="3" name="Notes Placeholder 2"/>
          <p:cNvSpPr>
            <a:spLocks noGrp="1"/>
          </p:cNvSpPr>
          <p:nvPr>
            <p:ph type="body" idx="1"/>
          </p:nvPr>
        </p:nvSpPr>
        <p:spPr/>
        <p:txBody>
          <a:bodyPr/>
          <a:lstStyle/>
          <a:p>
            <a:r>
              <a:rPr lang="en-US" dirty="0" smtClean="0"/>
              <a:t>Builds</a:t>
            </a:r>
            <a:r>
              <a:rPr lang="en-US" baseline="0" dirty="0" smtClean="0"/>
              <a:t> us together as friends so that they can work together better</a:t>
            </a:r>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18</a:t>
            </a:fld>
            <a:endParaRPr lang="en-US"/>
          </a:p>
        </p:txBody>
      </p:sp>
    </p:spTree>
    <p:extLst>
      <p:ext uri="{BB962C8B-B14F-4D97-AF65-F5344CB8AC3E}">
        <p14:creationId xmlns:p14="http://schemas.microsoft.com/office/powerpoint/2010/main" val="2125476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Formal- authority granted by virtue of position</a:t>
            </a:r>
          </a:p>
          <a:p>
            <a:r>
              <a:rPr lang="en-US" dirty="0"/>
              <a:t>Reward- controls </a:t>
            </a:r>
            <a:r>
              <a:rPr lang="en-US" dirty="0" smtClean="0"/>
              <a:t>rewards like</a:t>
            </a:r>
            <a:r>
              <a:rPr lang="en-US" baseline="0" dirty="0" smtClean="0"/>
              <a:t> vacation, bonus</a:t>
            </a:r>
            <a:endParaRPr lang="en-US" dirty="0"/>
          </a:p>
          <a:p>
            <a:r>
              <a:rPr lang="en-US" dirty="0"/>
              <a:t>Penalty- controls </a:t>
            </a:r>
            <a:r>
              <a:rPr lang="en-US" dirty="0" smtClean="0"/>
              <a:t>penalties like layoffs</a:t>
            </a:r>
            <a:endParaRPr lang="en-US" dirty="0"/>
          </a:p>
          <a:p>
            <a:r>
              <a:rPr lang="en-US" dirty="0"/>
              <a:t>Expert- subject </a:t>
            </a:r>
            <a:r>
              <a:rPr lang="en-US" dirty="0" smtClean="0"/>
              <a:t>expert. People do</a:t>
            </a:r>
            <a:r>
              <a:rPr lang="en-US" baseline="0" dirty="0" smtClean="0"/>
              <a:t> what u say.</a:t>
            </a:r>
            <a:endParaRPr lang="en-US" dirty="0"/>
          </a:p>
          <a:p>
            <a:r>
              <a:rPr lang="en-US" dirty="0"/>
              <a:t>Referent- </a:t>
            </a:r>
            <a:r>
              <a:rPr lang="en-US" dirty="0" smtClean="0"/>
              <a:t>influence others by personality. Something about them. People do it because they say.</a:t>
            </a:r>
            <a:endParaRPr lang="en-US" dirty="0"/>
          </a:p>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19</a:t>
            </a:fld>
            <a:endParaRPr lang="en-US"/>
          </a:p>
        </p:txBody>
      </p:sp>
    </p:spTree>
    <p:extLst>
      <p:ext uri="{BB962C8B-B14F-4D97-AF65-F5344CB8AC3E}">
        <p14:creationId xmlns:p14="http://schemas.microsoft.com/office/powerpoint/2010/main" val="2125476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20</a:t>
            </a:fld>
            <a:endParaRPr lang="en-US"/>
          </a:p>
        </p:txBody>
      </p:sp>
    </p:spTree>
    <p:extLst>
      <p:ext uri="{BB962C8B-B14F-4D97-AF65-F5344CB8AC3E}">
        <p14:creationId xmlns:p14="http://schemas.microsoft.com/office/powerpoint/2010/main" val="296760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a:t>“Plan Communications Management is the process of developing an appropriate approach and plan for project communications based on stakeholder’s information needs and requirements, and available organizational assets”</a:t>
            </a:r>
            <a:r>
              <a:rPr lang="en-US" dirty="0" smtClean="0"/>
              <a:t>.</a:t>
            </a:r>
          </a:p>
          <a:p>
            <a:pPr marL="171450" indent="-171450">
              <a:buFont typeface="Arial" pitchFamily="34" charset="0"/>
              <a:buChar char="•"/>
            </a:pPr>
            <a:endParaRPr lang="en-US" dirty="0" smtClean="0"/>
          </a:p>
          <a:p>
            <a:pPr marL="171450" indent="-171450">
              <a:buFont typeface="Arial" pitchFamily="34" charset="0"/>
              <a:buChar char="•"/>
            </a:pPr>
            <a:r>
              <a:rPr lang="en-US" dirty="0" smtClean="0"/>
              <a:t>Do we use email, video</a:t>
            </a:r>
            <a:r>
              <a:rPr lang="en-US" baseline="0" dirty="0" smtClean="0"/>
              <a:t> conferences to communicate? What are their challenges, weekly or daily updates?</a:t>
            </a:r>
            <a:endParaRPr lang="en-US" dirty="0"/>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21</a:t>
            </a:fld>
            <a:endParaRPr lang="en-US"/>
          </a:p>
        </p:txBody>
      </p:sp>
    </p:spTree>
    <p:extLst>
      <p:ext uri="{BB962C8B-B14F-4D97-AF65-F5344CB8AC3E}">
        <p14:creationId xmlns:p14="http://schemas.microsoft.com/office/powerpoint/2010/main" val="296760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a:t>“This process goes beyond the distribution of relevant information and seeks to ensure that they information being communicated to project stakeholders has been appropriately generated, as well as received and understood.  It also provides opportunities for stakeholders to make requests for further information, clarification, and discussion</a:t>
            </a:r>
            <a:r>
              <a:rPr lang="en-US" dirty="0" smtClean="0"/>
              <a:t>.</a:t>
            </a:r>
          </a:p>
          <a:p>
            <a:pPr marL="171450" indent="-171450">
              <a:buFont typeface="Arial" pitchFamily="34" charset="0"/>
              <a:buChar char="•"/>
            </a:pPr>
            <a:endParaRPr lang="en-US" dirty="0" smtClean="0"/>
          </a:p>
          <a:p>
            <a:pPr marL="171450" indent="-171450">
              <a:buFont typeface="Arial" pitchFamily="34" charset="0"/>
              <a:buChar char="•"/>
            </a:pPr>
            <a:endParaRPr lang="en-US" dirty="0" smtClean="0"/>
          </a:p>
          <a:p>
            <a:pPr marL="171450" indent="-171450">
              <a:buFont typeface="Arial" pitchFamily="34" charset="0"/>
              <a:buChar char="•"/>
            </a:pPr>
            <a:endParaRPr lang="en-US" dirty="0"/>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22</a:t>
            </a:fld>
            <a:endParaRPr lang="en-US"/>
          </a:p>
        </p:txBody>
      </p:sp>
    </p:spTree>
    <p:extLst>
      <p:ext uri="{BB962C8B-B14F-4D97-AF65-F5344CB8AC3E}">
        <p14:creationId xmlns:p14="http://schemas.microsoft.com/office/powerpoint/2010/main" val="296760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“Control Communications is the process of monitoring and controlling communications throughout the entire project life cycle to ensure the information needs of the project stakeholders are met.</a:t>
            </a:r>
            <a:r>
              <a:rPr lang="en-US" dirty="0" smtClean="0"/>
              <a:t>”</a:t>
            </a:r>
          </a:p>
          <a:p>
            <a:endParaRPr lang="en-US" dirty="0" smtClean="0"/>
          </a:p>
          <a:p>
            <a:r>
              <a:rPr lang="en-US" dirty="0" smtClean="0"/>
              <a:t>Process of going back and asking do u have </a:t>
            </a:r>
            <a:r>
              <a:rPr lang="en-US" dirty="0" err="1" smtClean="0"/>
              <a:t>wat</a:t>
            </a:r>
            <a:r>
              <a:rPr lang="en-US" smtClean="0"/>
              <a:t> u need.</a:t>
            </a:r>
            <a:endParaRPr lang="en-US" dirty="0"/>
          </a:p>
          <a:p>
            <a:endParaRPr lang="en-US" dirty="0"/>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23</a:t>
            </a:fld>
            <a:endParaRPr lang="en-US"/>
          </a:p>
        </p:txBody>
      </p:sp>
    </p:spTree>
    <p:extLst>
      <p:ext uri="{BB962C8B-B14F-4D97-AF65-F5344CB8AC3E}">
        <p14:creationId xmlns:p14="http://schemas.microsoft.com/office/powerpoint/2010/main" val="296760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646707-6BBD-41A9-B4DF-0C76A73A2D2A}" type="slidenum">
              <a:rPr lang="en-US" smtClean="0"/>
              <a:t>25</a:t>
            </a:fld>
            <a:endParaRPr lang="en-US"/>
          </a:p>
        </p:txBody>
      </p:sp>
    </p:spTree>
    <p:extLst>
      <p:ext uri="{BB962C8B-B14F-4D97-AF65-F5344CB8AC3E}">
        <p14:creationId xmlns:p14="http://schemas.microsoft.com/office/powerpoint/2010/main" val="866042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8646707-6BBD-41A9-B4DF-0C76A73A2D2A}" type="slidenum">
              <a:rPr lang="en-US" smtClean="0"/>
              <a:t>27</a:t>
            </a:fld>
            <a:endParaRPr lang="en-US"/>
          </a:p>
        </p:txBody>
      </p:sp>
    </p:spTree>
    <p:extLst>
      <p:ext uri="{BB962C8B-B14F-4D97-AF65-F5344CB8AC3E}">
        <p14:creationId xmlns:p14="http://schemas.microsoft.com/office/powerpoint/2010/main" val="866042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5E0C3846-8D4C-4326-8BC7-9B455A036298}"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Real time decision making – what</a:t>
            </a:r>
            <a:r>
              <a:rPr lang="en-US" baseline="0" dirty="0" smtClean="0"/>
              <a:t> is scope? Keep your project team focused. For a project manager, lot of responsibilities, less decision making, can influence decisions.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6</a:t>
            </a:fld>
            <a:endParaRPr lang="en-US"/>
          </a:p>
        </p:txBody>
      </p:sp>
    </p:spTree>
    <p:extLst>
      <p:ext uri="{BB962C8B-B14F-4D97-AF65-F5344CB8AC3E}">
        <p14:creationId xmlns:p14="http://schemas.microsoft.com/office/powerpoint/2010/main" val="2992290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dirty="0" smtClean="0"/>
              <a:t>Plan HR Management- process of identifying and documenting project roles, responsibilities, required skills, reporting relationships, and creating a staffing management plan.  The key benefit of this process is that it established project roles and responsibilities, project organization charts, and the staffing management plan including the timetable for staff acquisition and release</a:t>
            </a:r>
            <a:r>
              <a:rPr lang="en-US" dirty="0" smtClean="0"/>
              <a:t>. How are we going to do this? How are we going to hire people? </a:t>
            </a:r>
            <a:endParaRPr lang="en-US" dirty="0" smtClean="0"/>
          </a:p>
          <a:p>
            <a:pPr marL="171450" indent="-171450">
              <a:buFont typeface="Arial" pitchFamily="34" charset="0"/>
              <a:buChar char="•"/>
            </a:pPr>
            <a:r>
              <a:rPr lang="en-US" dirty="0" smtClean="0"/>
              <a:t>Acquire Project Team- process of confirming human resource availability and obtaining the team necessary to complete project activities.</a:t>
            </a:r>
          </a:p>
          <a:p>
            <a:pPr marL="171450" indent="-171450">
              <a:buFont typeface="Arial" pitchFamily="34" charset="0"/>
              <a:buChar char="•"/>
            </a:pPr>
            <a:r>
              <a:rPr lang="en-US" dirty="0" smtClean="0"/>
              <a:t>Develop Project Team- Process of improving competencies, team member interaction, and overall team environment to enhance project performance.</a:t>
            </a:r>
          </a:p>
          <a:p>
            <a:pPr marL="171450" indent="-171450">
              <a:buFont typeface="Arial" pitchFamily="34" charset="0"/>
              <a:buChar char="•"/>
            </a:pPr>
            <a:r>
              <a:rPr lang="en-US" dirty="0" smtClean="0"/>
              <a:t>Manage Project Team- process of tracking team member performance, providing feedback, resolving issues, and managing team changes to optimize project performance.</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7</a:t>
            </a:fld>
            <a:endParaRPr lang="en-US"/>
          </a:p>
        </p:txBody>
      </p:sp>
    </p:spTree>
    <p:extLst>
      <p:ext uri="{BB962C8B-B14F-4D97-AF65-F5344CB8AC3E}">
        <p14:creationId xmlns:p14="http://schemas.microsoft.com/office/powerpoint/2010/main" val="296760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HR Management Plan Contains:</a:t>
            </a:r>
          </a:p>
          <a:p>
            <a:pPr lvl="1"/>
            <a:r>
              <a:rPr lang="en-US" dirty="0"/>
              <a:t>Roles and </a:t>
            </a:r>
            <a:r>
              <a:rPr lang="en-US" dirty="0" smtClean="0"/>
              <a:t>responsibilities, personalities (how do they fit)</a:t>
            </a:r>
            <a:endParaRPr lang="en-US" dirty="0"/>
          </a:p>
          <a:p>
            <a:pPr lvl="1"/>
            <a:r>
              <a:rPr lang="en-US" dirty="0"/>
              <a:t>Org </a:t>
            </a:r>
            <a:r>
              <a:rPr lang="en-US" dirty="0" smtClean="0"/>
              <a:t>chart/structure</a:t>
            </a:r>
            <a:endParaRPr lang="en-US" dirty="0"/>
          </a:p>
          <a:p>
            <a:pPr lvl="1"/>
            <a:r>
              <a:rPr lang="en-US" dirty="0"/>
              <a:t>Staffing plan</a:t>
            </a:r>
          </a:p>
          <a:p>
            <a:pPr lvl="2"/>
            <a:r>
              <a:rPr lang="en-US" dirty="0"/>
              <a:t>When and </a:t>
            </a:r>
            <a:r>
              <a:rPr lang="en-US" dirty="0" smtClean="0"/>
              <a:t>how, for how long, </a:t>
            </a:r>
            <a:r>
              <a:rPr lang="en-US" dirty="0" err="1" smtClean="0"/>
              <a:t>whats</a:t>
            </a:r>
            <a:r>
              <a:rPr lang="en-US" dirty="0" smtClean="0"/>
              <a:t> their future</a:t>
            </a:r>
            <a:r>
              <a:rPr lang="en-US" baseline="0" dirty="0" smtClean="0"/>
              <a:t> after project ends.</a:t>
            </a:r>
            <a:endParaRPr lang="en-US" dirty="0" smtClean="0"/>
          </a:p>
          <a:p>
            <a:pPr lvl="2"/>
            <a:endParaRPr lang="en-US" dirty="0" smtClean="0"/>
          </a:p>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8</a:t>
            </a:fld>
            <a:endParaRPr lang="en-US"/>
          </a:p>
        </p:txBody>
      </p:sp>
    </p:spTree>
    <p:extLst>
      <p:ext uri="{BB962C8B-B14F-4D97-AF65-F5344CB8AC3E}">
        <p14:creationId xmlns:p14="http://schemas.microsoft.com/office/powerpoint/2010/main" val="2637719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t>9</a:t>
            </a:fld>
            <a:endParaRPr lang="en-US"/>
          </a:p>
        </p:txBody>
      </p:sp>
    </p:spTree>
    <p:extLst>
      <p:ext uri="{BB962C8B-B14F-4D97-AF65-F5344CB8AC3E}">
        <p14:creationId xmlns:p14="http://schemas.microsoft.com/office/powerpoint/2010/main" val="2312992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7.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477000" y="1295400"/>
            <a:ext cx="901373"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791200" y="1905000"/>
            <a:ext cx="1240461"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6705600" y="2209800"/>
            <a:ext cx="1828800" cy="1828800"/>
          </a:xfrm>
          <a:prstGeom prst="ellipse">
            <a:avLst/>
          </a:prstGeom>
          <a:ln>
            <a:noFill/>
          </a:ln>
          <a:effectLst>
            <a:outerShdw blurRad="292100" dist="76200" dir="2700000" algn="tl" rotWithShape="0">
              <a:srgbClr val="333333">
                <a:alpha val="50000"/>
              </a:srgbClr>
            </a:outerShdw>
          </a:effectLst>
        </p:spPr>
      </p:pic>
      <p:sp>
        <p:nvSpPr>
          <p:cNvPr id="2" name="Title 1"/>
          <p:cNvSpPr>
            <a:spLocks noGrp="1"/>
          </p:cNvSpPr>
          <p:nvPr>
            <p:ph type="ctrTitle"/>
          </p:nvPr>
        </p:nvSpPr>
        <p:spPr>
          <a:xfrm>
            <a:off x="381000" y="381001"/>
            <a:ext cx="7772400" cy="761999"/>
          </a:xfrm>
        </p:spPr>
        <p:txBody>
          <a:bodyPr anchor="t"/>
          <a:lstStyle>
            <a:lvl1pPr algn="l">
              <a:defRPr>
                <a:latin typeface="Georgia" pitchFamily="18" charset="0"/>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a:t>
            </a:r>
            <a:endParaRPr lang="en-US" dirty="0"/>
          </a:p>
        </p:txBody>
      </p:sp>
      <p:sp>
        <p:nvSpPr>
          <p:cNvPr id="4" name="Date Placeholder 3"/>
          <p:cNvSpPr>
            <a:spLocks noGrp="1"/>
          </p:cNvSpPr>
          <p:nvPr>
            <p:ph type="dt" sz="half" idx="10"/>
          </p:nvPr>
        </p:nvSpPr>
        <p:spPr/>
        <p:txBody>
          <a:bodyPr/>
          <a:lstStyle/>
          <a:p>
            <a:fld id="{F922158D-428B-4987-8B28-745A2AFA1252}" type="datetimeFigureOut">
              <a:rPr lang="en-US" smtClean="0"/>
              <a:t>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0"/>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2158D-428B-4987-8B28-745A2AFA1252}" type="datetimeFigureOut">
              <a:rPr lang="en-US" smtClean="0"/>
              <a:t>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p:blipFill>
        <p:spPr>
          <a:xfrm>
            <a:off x="-13648"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
        <p:nvSpPr>
          <p:cNvPr id="2" name="Title 1"/>
          <p:cNvSpPr>
            <a:spLocks noGrp="1"/>
          </p:cNvSpPr>
          <p:nvPr>
            <p:ph type="title" hasCustomPrompt="1"/>
          </p:nvPr>
        </p:nvSpPr>
        <p:spPr>
          <a:xfrm>
            <a:off x="3768304" y="1905000"/>
            <a:ext cx="5105400" cy="1143001"/>
          </a:xfrm>
        </p:spPr>
        <p:txBody>
          <a:bodyPr anchor="b" anchorCtr="0">
            <a:normAutofit/>
          </a:bodyPr>
          <a:lstStyle>
            <a:lvl1pPr algn="l">
              <a:defRPr sz="3600" b="0" cap="none">
                <a:latin typeface="Georgia"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3810000"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22158D-428B-4987-8B28-745A2AFA1252}" type="datetimeFigureOut">
              <a:rPr lang="en-US" smtClean="0"/>
              <a:t>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chor="t">
            <a:normAutofit/>
          </a:bodyPr>
          <a:lstStyle>
            <a:lvl1pPr algn="l">
              <a:defRPr sz="2800">
                <a:latin typeface="Georgia"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F922158D-428B-4987-8B28-745A2AFA1252}" type="datetimeFigureOut">
              <a:rPr lang="en-US" smtClean="0"/>
              <a:t>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8288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22158D-428B-4987-8B28-745A2AFA1252}" type="datetimeFigureOut">
              <a:rPr lang="en-US" smtClean="0"/>
              <a:t>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22158D-428B-4987-8B28-745A2AFA1252}" type="datetimeFigureOut">
              <a:rPr lang="en-US" smtClean="0"/>
              <a:t>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22158D-428B-4987-8B28-745A2AFA1252}" type="datetimeFigureOut">
              <a:rPr lang="en-US" smtClean="0"/>
              <a:t>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rPr lang="en-US" smtClean="0"/>
              <a:t>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9144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7526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2158D-428B-4987-8B28-745A2AFA1252}" type="datetimeFigureOut">
              <a:rPr lang="en-US" smtClean="0"/>
              <a:t>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477-0A05-4F3E-8EE9-E015C9089D56}" type="slidenum">
              <a:rPr lang="en-US" smtClean="0"/>
              <a:t>‹#›</a:t>
            </a:fld>
            <a:endParaRPr lang="en-US"/>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400"/>
            <a:ext cx="8229600" cy="9144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828800"/>
            <a:ext cx="8229600"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22158D-428B-4987-8B28-745A2AFA1252}" type="datetimeFigureOut">
              <a:rPr lang="en-US" smtClean="0"/>
              <a:t>11/20/14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FC477-0A05-4F3E-8EE9-E015C9089D56}" type="slidenum">
              <a:rPr lang="en-US" smtClean="0"/>
              <a:t>‹#›</a:t>
            </a:fld>
            <a:endParaRPr lang="en-US"/>
          </a:p>
        </p:txBody>
      </p:sp>
      <p:pic>
        <p:nvPicPr>
          <p:cNvPr id="7" name="Picture 6"/>
          <p:cNvPicPr>
            <a:picLocks noChangeAspect="1"/>
          </p:cNvPicPr>
          <p:nvPr/>
        </p:nvPicPr>
        <p:blipFill rotWithShape="1">
          <a:blip r:embed="rId13" cstate="email">
            <a:extLst>
              <a:ext uri="{28A0092B-C50C-407E-A947-70E740481C1C}">
                <a14:useLocalDpi xmlns:a14="http://schemas.microsoft.com/office/drawing/2010/main"/>
              </a:ext>
            </a:extLst>
          </a:blip>
          <a:srcRect l="-144"/>
          <a:stretch/>
        </p:blipFill>
        <p:spPr>
          <a:xfrm>
            <a:off x="-13251" y="0"/>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spd="slow">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1.xml"/><Relationship Id="rId5" Type="http://schemas.openxmlformats.org/officeDocument/2006/relationships/notesSlide" Target="../notesSlides/notesSlide1.xml"/><Relationship Id="rId1" Type="http://schemas.openxmlformats.org/officeDocument/2006/relationships/tags" Target="../tags/tag1.x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8.jpeg"/><Relationship Id="rId1" Type="http://schemas.openxmlformats.org/officeDocument/2006/relationships/tags" Target="../tags/tag4.xml"/><Relationship Id="rId2"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3.xml"/><Relationship Id="rId5" Type="http://schemas.openxmlformats.org/officeDocument/2006/relationships/image" Target="../media/image9.jpeg"/><Relationship Id="rId1" Type="http://schemas.openxmlformats.org/officeDocument/2006/relationships/tags" Target="../tags/tag5.xml"/><Relationship Id="rId2" Type="http://schemas.openxmlformats.org/officeDocument/2006/relationships/tags" Target="../tags/tag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r>
              <a:rPr lang="en-US" dirty="0" smtClean="0"/>
              <a:t>OIS 6660</a:t>
            </a:r>
            <a:endParaRPr lang="en-US" dirty="0"/>
          </a:p>
        </p:txBody>
      </p:sp>
      <p:sp>
        <p:nvSpPr>
          <p:cNvPr id="3" name="Subtitle 2"/>
          <p:cNvSpPr>
            <a:spLocks noGrp="1"/>
          </p:cNvSpPr>
          <p:nvPr>
            <p:ph type="subTitle" idx="1"/>
            <p:custDataLst>
              <p:tags r:id="rId3"/>
            </p:custDataLst>
          </p:nvPr>
        </p:nvSpPr>
        <p:spPr/>
        <p:txBody>
          <a:bodyPr/>
          <a:lstStyle/>
          <a:p>
            <a:r>
              <a:rPr lang="en-US" dirty="0" smtClean="0"/>
              <a:t>Adam Tidwell</a:t>
            </a:r>
          </a:p>
          <a:p>
            <a:r>
              <a:rPr lang="en-US" dirty="0" smtClean="0"/>
              <a:t>11/20/14</a:t>
            </a:r>
            <a:endParaRPr 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 Chart</a:t>
            </a:r>
            <a:endParaRPr lang="en-US" dirty="0"/>
          </a:p>
        </p:txBody>
      </p:sp>
      <p:pic>
        <p:nvPicPr>
          <p:cNvPr id="4" name="Content Placeholder 3" descr="2014 Org Chart rev.pdf"/>
          <p:cNvPicPr>
            <a:picLocks noGrp="1" noChangeAspect="1"/>
          </p:cNvPicPr>
          <p:nvPr>
            <p:ph idx="1"/>
          </p:nvPr>
        </p:nvPicPr>
        <p:blipFill>
          <a:blip r:embed="rId3">
            <a:extLst>
              <a:ext uri="{28A0092B-C50C-407E-A947-70E740481C1C}">
                <a14:useLocalDpi xmlns:a14="http://schemas.microsoft.com/office/drawing/2010/main" val="0"/>
              </a:ext>
            </a:extLst>
          </a:blip>
          <a:srcRect t="6998" b="6998"/>
          <a:stretch>
            <a:fillRect/>
          </a:stretch>
        </p:blipFill>
        <p:spPr>
          <a:xfrm>
            <a:off x="457200" y="1600200"/>
            <a:ext cx="8229600" cy="4525963"/>
          </a:xfrm>
        </p:spPr>
      </p:pic>
    </p:spTree>
    <p:extLst>
      <p:ext uri="{BB962C8B-B14F-4D97-AF65-F5344CB8AC3E}">
        <p14:creationId xmlns:p14="http://schemas.microsoft.com/office/powerpoint/2010/main" val="460245885"/>
      </p:ext>
    </p:extLst>
  </p:cSld>
  <p:clrMapOvr>
    <a:masterClrMapping/>
  </p:clrMapOvr>
  <p:transition xmlns:p14="http://schemas.microsoft.com/office/powerpoint/2010/mai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RASCI</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02420244"/>
              </p:ext>
            </p:extLst>
          </p:nvPr>
        </p:nvGraphicFramePr>
        <p:xfrm>
          <a:off x="220014" y="1905000"/>
          <a:ext cx="8703973" cy="3258668"/>
        </p:xfrm>
        <a:graphic>
          <a:graphicData uri="http://schemas.openxmlformats.org/drawingml/2006/table">
            <a:tbl>
              <a:tblPr/>
              <a:tblGrid>
                <a:gridCol w="2311223"/>
                <a:gridCol w="639275"/>
                <a:gridCol w="639275"/>
                <a:gridCol w="639275"/>
                <a:gridCol w="639275"/>
                <a:gridCol w="639275"/>
                <a:gridCol w="639275"/>
                <a:gridCol w="639275"/>
                <a:gridCol w="639275"/>
                <a:gridCol w="639275"/>
                <a:gridCol w="639275"/>
              </a:tblGrid>
              <a:tr h="232762">
                <a:tc>
                  <a:txBody>
                    <a:bodyPr/>
                    <a:lstStyle/>
                    <a:p>
                      <a:pPr algn="l" fontAlgn="b"/>
                      <a:r>
                        <a:rPr lang="en-US" sz="1400" b="1" i="0" u="none" strike="noStrike">
                          <a:solidFill>
                            <a:srgbClr val="000000"/>
                          </a:solidFill>
                          <a:effectLst/>
                          <a:latin typeface="Calibri"/>
                        </a:rPr>
                        <a:t>RASCI Project X</a:t>
                      </a:r>
                    </a:p>
                  </a:txBody>
                  <a:tcPr marL="16392" marR="16392" marT="16392"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1400" b="1" i="0" u="none" strike="noStrike">
                          <a:solidFill>
                            <a:srgbClr val="000000"/>
                          </a:solidFill>
                          <a:effectLst/>
                          <a:latin typeface="Calibri"/>
                        </a:rPr>
                        <a:t>CELT</a:t>
                      </a:r>
                    </a:p>
                  </a:txBody>
                  <a:tcPr marL="16392" marR="16392" marT="1639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a:rPr>
                        <a:t>BEX</a:t>
                      </a:r>
                    </a:p>
                  </a:txBody>
                  <a:tcPr marL="16392" marR="16392" marT="1639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a:rPr>
                        <a:t>Quality</a:t>
                      </a:r>
                    </a:p>
                  </a:txBody>
                  <a:tcPr marL="16392" marR="16392" marT="1639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a:rPr>
                        <a:t>L&amp;OD</a:t>
                      </a:r>
                    </a:p>
                  </a:txBody>
                  <a:tcPr marL="16392" marR="16392" marT="1639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a:rPr>
                        <a:t>IC</a:t>
                      </a:r>
                    </a:p>
                  </a:txBody>
                  <a:tcPr marL="16392" marR="16392" marT="1639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a:rPr>
                        <a:t>Ops</a:t>
                      </a:r>
                    </a:p>
                  </a:txBody>
                  <a:tcPr marL="16392" marR="16392" marT="1639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a:rPr>
                        <a:t>WFM</a:t>
                      </a:r>
                    </a:p>
                  </a:txBody>
                  <a:tcPr marL="16392" marR="16392" marT="1639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a:rPr>
                        <a:t>Finance</a:t>
                      </a:r>
                    </a:p>
                  </a:txBody>
                  <a:tcPr marL="16392" marR="16392" marT="1639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a:rPr>
                        <a:t>OS</a:t>
                      </a:r>
                    </a:p>
                  </a:txBody>
                  <a:tcPr marL="16392" marR="16392" marT="1639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a:rPr>
                        <a:t>Tools</a:t>
                      </a:r>
                    </a:p>
                  </a:txBody>
                  <a:tcPr marL="16392" marR="16392" marT="1639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232762">
                <a:tc>
                  <a:txBody>
                    <a:bodyPr/>
                    <a:lstStyle/>
                    <a:p>
                      <a:pPr algn="l" fontAlgn="b"/>
                      <a:r>
                        <a:rPr lang="en-US" sz="1400" b="0" i="0" u="none" strike="noStrike">
                          <a:solidFill>
                            <a:srgbClr val="000000"/>
                          </a:solidFill>
                          <a:effectLst/>
                          <a:latin typeface="Calibri"/>
                        </a:rPr>
                        <a:t>Solution design/war room</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b"/>
                      <a:r>
                        <a:rPr lang="en-US" sz="1400" b="0" i="0" u="none" strike="noStrike">
                          <a:solidFill>
                            <a:srgbClr val="000000"/>
                          </a:solidFill>
                          <a:effectLst/>
                          <a:latin typeface="Calibri"/>
                        </a:rPr>
                        <a:t>A</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R</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US" sz="1400" b="0" i="0" u="none" strike="noStrike">
                          <a:solidFill>
                            <a:srgbClr val="000000"/>
                          </a:solidFill>
                          <a:effectLst/>
                          <a:latin typeface="Calibri"/>
                        </a:rPr>
                        <a:t>S</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 </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I</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S</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C</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C</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 </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S</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762">
                <a:tc>
                  <a:txBody>
                    <a:bodyPr/>
                    <a:lstStyle/>
                    <a:p>
                      <a:pPr algn="l" fontAlgn="b"/>
                      <a:r>
                        <a:rPr lang="en-US" sz="1400" b="0" i="0" u="none" strike="noStrike">
                          <a:solidFill>
                            <a:srgbClr val="000000"/>
                          </a:solidFill>
                          <a:effectLst/>
                          <a:latin typeface="Calibri"/>
                        </a:rPr>
                        <a:t>Pilot observations</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b"/>
                      <a:r>
                        <a:rPr lang="en-US" sz="1400" b="0" i="0" u="none" strike="noStrike">
                          <a:solidFill>
                            <a:srgbClr val="000000"/>
                          </a:solidFill>
                          <a:effectLst/>
                          <a:latin typeface="Calibri"/>
                        </a:rPr>
                        <a:t>A</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R</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US" sz="1400" b="0" i="0" u="none" strike="noStrike">
                          <a:solidFill>
                            <a:srgbClr val="000000"/>
                          </a:solidFill>
                          <a:effectLst/>
                          <a:latin typeface="Calibri"/>
                        </a:rPr>
                        <a:t>C</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 </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 </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S</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I</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 </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I</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 </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762">
                <a:tc>
                  <a:txBody>
                    <a:bodyPr/>
                    <a:lstStyle/>
                    <a:p>
                      <a:pPr algn="l" fontAlgn="b"/>
                      <a:r>
                        <a:rPr lang="en-US" sz="1400" b="0" i="0" u="none" strike="noStrike">
                          <a:solidFill>
                            <a:srgbClr val="000000"/>
                          </a:solidFill>
                          <a:effectLst/>
                          <a:latin typeface="Calibri"/>
                        </a:rPr>
                        <a:t>Approval</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b"/>
                      <a:r>
                        <a:rPr lang="en-US" sz="1400" b="0" i="0" u="none" strike="noStrike">
                          <a:solidFill>
                            <a:srgbClr val="000000"/>
                          </a:solidFill>
                          <a:effectLst/>
                          <a:latin typeface="Calibri"/>
                        </a:rPr>
                        <a:t>R, A</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US" sz="1400" b="0" i="0" u="none" strike="noStrike">
                          <a:solidFill>
                            <a:srgbClr val="000000"/>
                          </a:solidFill>
                          <a:effectLst/>
                          <a:latin typeface="Calibri"/>
                        </a:rPr>
                        <a:t>S</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S</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 </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C</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C</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C</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C</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C</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C</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762">
                <a:tc>
                  <a:txBody>
                    <a:bodyPr/>
                    <a:lstStyle/>
                    <a:p>
                      <a:pPr algn="l" fontAlgn="b"/>
                      <a:r>
                        <a:rPr lang="en-US" sz="1400" b="0" i="0" u="none" strike="noStrike">
                          <a:solidFill>
                            <a:srgbClr val="000000"/>
                          </a:solidFill>
                          <a:effectLst/>
                          <a:latin typeface="Calibri"/>
                        </a:rPr>
                        <a:t>Communications</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b"/>
                      <a:r>
                        <a:rPr lang="en-US" sz="1400" b="0" i="0" u="none" strike="noStrike">
                          <a:solidFill>
                            <a:srgbClr val="000000"/>
                          </a:solidFill>
                          <a:effectLst/>
                          <a:latin typeface="Calibri"/>
                        </a:rPr>
                        <a:t>A, S</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R</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US" sz="1400" b="0" i="0" u="none" strike="noStrike">
                          <a:solidFill>
                            <a:srgbClr val="000000"/>
                          </a:solidFill>
                          <a:effectLst/>
                          <a:latin typeface="Calibri"/>
                        </a:rPr>
                        <a:t>S</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R</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US" sz="1400" b="0" i="0" u="none" strike="noStrike">
                          <a:solidFill>
                            <a:srgbClr val="000000"/>
                          </a:solidFill>
                          <a:effectLst/>
                          <a:latin typeface="Calibri"/>
                        </a:rPr>
                        <a:t>S</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A</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I</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I</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S, C</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I</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762">
                <a:tc>
                  <a:txBody>
                    <a:bodyPr/>
                    <a:lstStyle/>
                    <a:p>
                      <a:pPr algn="l" fontAlgn="b"/>
                      <a:r>
                        <a:rPr lang="en-US" sz="1400" b="0" i="0" u="none" strike="noStrike">
                          <a:solidFill>
                            <a:srgbClr val="000000"/>
                          </a:solidFill>
                          <a:effectLst/>
                          <a:latin typeface="Calibri"/>
                        </a:rPr>
                        <a:t>Quality calibrations</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D9D9D9"/>
                    </a:solidFill>
                  </a:tcPr>
                </a:tc>
                <a:tc>
                  <a:txBody>
                    <a:bodyPr/>
                    <a:lstStyle/>
                    <a:p>
                      <a:pPr algn="ctr" fontAlgn="b"/>
                      <a:r>
                        <a:rPr lang="en-US" sz="1400" b="0" i="0" u="none" strike="noStrike">
                          <a:solidFill>
                            <a:srgbClr val="000000"/>
                          </a:solidFill>
                          <a:effectLst/>
                          <a:latin typeface="Calibri"/>
                        </a:rPr>
                        <a:t>I</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A</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R</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US" sz="1400" b="0" i="0" u="none" strike="noStrike">
                          <a:solidFill>
                            <a:srgbClr val="000000"/>
                          </a:solidFill>
                          <a:effectLst/>
                          <a:latin typeface="Calibri"/>
                        </a:rPr>
                        <a:t> </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I</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S</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 </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 </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I</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S</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762">
                <a:tc>
                  <a:txBody>
                    <a:bodyPr/>
                    <a:lstStyle/>
                    <a:p>
                      <a:pPr algn="l" fontAlgn="b"/>
                      <a:r>
                        <a:rPr lang="en-US" sz="1400" b="0" i="0" u="none" strike="noStrike">
                          <a:solidFill>
                            <a:srgbClr val="000000"/>
                          </a:solidFill>
                          <a:effectLst/>
                          <a:latin typeface="Calibri"/>
                        </a:rPr>
                        <a:t>Expansion</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a:rPr>
                        <a:t>A</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R</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C</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C</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C</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A, S</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I</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I</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a:rPr>
                        <a:t>R</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ctr" fontAlgn="b"/>
                      <a:r>
                        <a:rPr lang="en-US" sz="1400" b="0" i="0" u="none" strike="noStrike">
                          <a:solidFill>
                            <a:srgbClr val="000000"/>
                          </a:solidFill>
                          <a:effectLst/>
                          <a:latin typeface="Calibri"/>
                        </a:rPr>
                        <a:t>C</a:t>
                      </a:r>
                    </a:p>
                  </a:txBody>
                  <a:tcPr marL="16392" marR="16392" marT="163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2762">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a:endParaRPr>
                    </a:p>
                  </a:txBody>
                  <a:tcPr marL="16392" marR="16392" marT="1639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a:endParaRPr>
                    </a:p>
                  </a:txBody>
                  <a:tcPr marL="16392" marR="16392" marT="1639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a:endParaRPr>
                    </a:p>
                  </a:txBody>
                  <a:tcPr marL="16392" marR="16392" marT="1639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a:endParaRPr>
                    </a:p>
                  </a:txBody>
                  <a:tcPr marL="16392" marR="16392" marT="1639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a:endParaRPr>
                    </a:p>
                  </a:txBody>
                  <a:tcPr marL="16392" marR="16392" marT="1639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a:endParaRPr>
                    </a:p>
                  </a:txBody>
                  <a:tcPr marL="16392" marR="16392" marT="1639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400" b="0" i="0" u="none" strike="noStrike">
                        <a:solidFill>
                          <a:srgbClr val="000000"/>
                        </a:solidFill>
                        <a:effectLst/>
                        <a:latin typeface="Calibri"/>
                      </a:endParaRPr>
                    </a:p>
                  </a:txBody>
                  <a:tcPr marL="16392" marR="16392" marT="1639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w="6350" cap="flat" cmpd="sng" algn="ctr">
                      <a:solidFill>
                        <a:srgbClr val="000000"/>
                      </a:solidFill>
                      <a:prstDash val="solid"/>
                      <a:round/>
                      <a:headEnd type="none" w="med" len="med"/>
                      <a:tailEnd type="none" w="med" len="med"/>
                    </a:lnT>
                    <a:lnB>
                      <a:noFill/>
                    </a:lnB>
                  </a:tcPr>
                </a:tc>
              </a:tr>
              <a:tr h="232762">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a:noFill/>
                    </a:lnB>
                  </a:tcPr>
                </a:tc>
              </a:tr>
              <a:tr h="232762">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0" i="0" u="none" strike="noStrike">
                          <a:solidFill>
                            <a:srgbClr val="000000"/>
                          </a:solidFill>
                          <a:effectLst/>
                          <a:latin typeface="Calibri"/>
                        </a:rPr>
                        <a:t>R</a:t>
                      </a:r>
                    </a:p>
                  </a:txBody>
                  <a:tcPr marL="16392" marR="16392" marT="16392"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gridSpan="2">
                  <a:txBody>
                    <a:bodyPr/>
                    <a:lstStyle/>
                    <a:p>
                      <a:pPr algn="ctr" fontAlgn="b"/>
                      <a:r>
                        <a:rPr lang="en-US" sz="1400" b="0" i="0" u="none" strike="noStrike">
                          <a:solidFill>
                            <a:srgbClr val="000000"/>
                          </a:solidFill>
                          <a:effectLst/>
                          <a:latin typeface="Calibri"/>
                        </a:rPr>
                        <a:t>Responsible</a:t>
                      </a:r>
                    </a:p>
                  </a:txBody>
                  <a:tcPr marL="16392" marR="16392" marT="1639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l" fontAlgn="b"/>
                      <a:endParaRPr lang="en-US" sz="1400" b="0" i="0" u="none" strike="noStrike">
                        <a:solidFill>
                          <a:srgbClr val="000000"/>
                        </a:solidFill>
                        <a:effectLst/>
                        <a:latin typeface="Calibri"/>
                      </a:endParaRPr>
                    </a:p>
                  </a:txBody>
                  <a:tcPr marL="16392" marR="16392" marT="1639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a:noFill/>
                    </a:lnB>
                  </a:tcPr>
                </a:tc>
              </a:tr>
              <a:tr h="232762">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0" i="0" u="none" strike="noStrike">
                          <a:solidFill>
                            <a:srgbClr val="000000"/>
                          </a:solidFill>
                          <a:effectLst/>
                          <a:latin typeface="Calibri"/>
                        </a:rPr>
                        <a:t>A</a:t>
                      </a:r>
                    </a:p>
                  </a:txBody>
                  <a:tcPr marL="16392" marR="16392" marT="16392"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ctr" fontAlgn="b"/>
                      <a:r>
                        <a:rPr lang="en-US" sz="1400" b="0" i="0" u="none" strike="noStrike">
                          <a:solidFill>
                            <a:srgbClr val="000000"/>
                          </a:solidFill>
                          <a:effectLst/>
                          <a:latin typeface="Calibri"/>
                        </a:rPr>
                        <a:t>Accountable</a:t>
                      </a:r>
                    </a:p>
                  </a:txBody>
                  <a:tcPr marL="16392" marR="16392" marT="16392"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l" fontAlgn="b"/>
                      <a:endParaRPr lang="en-US" sz="1400" b="0" i="0" u="none" strike="noStrike">
                        <a:solidFill>
                          <a:srgbClr val="000000"/>
                        </a:solidFill>
                        <a:effectLst/>
                        <a:latin typeface="Calibri"/>
                      </a:endParaRPr>
                    </a:p>
                  </a:txBody>
                  <a:tcPr marL="16392" marR="16392" marT="1639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a:noFill/>
                    </a:lnB>
                  </a:tcPr>
                </a:tc>
              </a:tr>
              <a:tr h="232762">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0" i="0" u="none" strike="noStrike">
                          <a:solidFill>
                            <a:srgbClr val="000000"/>
                          </a:solidFill>
                          <a:effectLst/>
                          <a:latin typeface="Calibri"/>
                        </a:rPr>
                        <a:t>S</a:t>
                      </a:r>
                    </a:p>
                  </a:txBody>
                  <a:tcPr marL="16392" marR="16392" marT="16392"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ctr" fontAlgn="b"/>
                      <a:r>
                        <a:rPr lang="en-US" sz="1400" b="0" i="0" u="none" strike="noStrike">
                          <a:solidFill>
                            <a:srgbClr val="000000"/>
                          </a:solidFill>
                          <a:effectLst/>
                          <a:latin typeface="Calibri"/>
                        </a:rPr>
                        <a:t>Supporter</a:t>
                      </a:r>
                    </a:p>
                  </a:txBody>
                  <a:tcPr marL="16392" marR="16392" marT="16392"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l" fontAlgn="b"/>
                      <a:endParaRPr lang="en-US" sz="1400" b="0" i="0" u="none" strike="noStrike">
                        <a:solidFill>
                          <a:srgbClr val="000000"/>
                        </a:solidFill>
                        <a:effectLst/>
                        <a:latin typeface="Calibri"/>
                      </a:endParaRPr>
                    </a:p>
                  </a:txBody>
                  <a:tcPr marL="16392" marR="16392" marT="1639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a:noFill/>
                    </a:lnB>
                  </a:tcPr>
                </a:tc>
              </a:tr>
              <a:tr h="232762">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0" i="0" u="none" strike="noStrike">
                          <a:solidFill>
                            <a:srgbClr val="000000"/>
                          </a:solidFill>
                          <a:effectLst/>
                          <a:latin typeface="Calibri"/>
                        </a:rPr>
                        <a:t>C</a:t>
                      </a:r>
                    </a:p>
                  </a:txBody>
                  <a:tcPr marL="16392" marR="16392" marT="16392" marB="0" anchor="b">
                    <a:lnL w="6350" cap="flat" cmpd="sng" algn="ctr">
                      <a:solidFill>
                        <a:srgbClr val="000000"/>
                      </a:solidFill>
                      <a:prstDash val="solid"/>
                      <a:round/>
                      <a:headEnd type="none" w="med" len="med"/>
                      <a:tailEnd type="none" w="med" len="med"/>
                    </a:lnL>
                    <a:lnR>
                      <a:noFill/>
                    </a:lnR>
                    <a:lnT>
                      <a:noFill/>
                    </a:lnT>
                    <a:lnB>
                      <a:noFill/>
                    </a:lnB>
                  </a:tcPr>
                </a:tc>
                <a:tc gridSpan="2">
                  <a:txBody>
                    <a:bodyPr/>
                    <a:lstStyle/>
                    <a:p>
                      <a:pPr algn="ctr" fontAlgn="b"/>
                      <a:r>
                        <a:rPr lang="en-US" sz="1400" b="0" i="0" u="none" strike="noStrike">
                          <a:solidFill>
                            <a:srgbClr val="000000"/>
                          </a:solidFill>
                          <a:effectLst/>
                          <a:latin typeface="Calibri"/>
                        </a:rPr>
                        <a:t>Consulted</a:t>
                      </a:r>
                    </a:p>
                  </a:txBody>
                  <a:tcPr marL="16392" marR="16392" marT="16392" marB="0" anchor="b">
                    <a:lnL>
                      <a:noFill/>
                    </a:lnL>
                    <a:lnR w="635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l" fontAlgn="b"/>
                      <a:endParaRPr lang="en-US" sz="1400" b="0" i="0" u="none" strike="noStrike">
                        <a:solidFill>
                          <a:srgbClr val="000000"/>
                        </a:solidFill>
                        <a:effectLst/>
                        <a:latin typeface="Calibri"/>
                      </a:endParaRPr>
                    </a:p>
                  </a:txBody>
                  <a:tcPr marL="16392" marR="16392" marT="1639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a:noFill/>
                    </a:lnB>
                  </a:tcPr>
                </a:tc>
              </a:tr>
              <a:tr h="232762">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400" b="0" i="0" u="none" strike="noStrike">
                          <a:solidFill>
                            <a:srgbClr val="000000"/>
                          </a:solidFill>
                          <a:effectLst/>
                          <a:latin typeface="Calibri"/>
                        </a:rPr>
                        <a:t>I</a:t>
                      </a:r>
                    </a:p>
                  </a:txBody>
                  <a:tcPr marL="16392" marR="16392" marT="16392"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gridSpan="2">
                  <a:txBody>
                    <a:bodyPr/>
                    <a:lstStyle/>
                    <a:p>
                      <a:pPr algn="ctr" fontAlgn="b"/>
                      <a:r>
                        <a:rPr lang="en-US" sz="1400" b="0" i="0" u="none" strike="noStrike">
                          <a:solidFill>
                            <a:srgbClr val="000000"/>
                          </a:solidFill>
                          <a:effectLst/>
                          <a:latin typeface="Calibri"/>
                        </a:rPr>
                        <a:t>Informed</a:t>
                      </a:r>
                    </a:p>
                  </a:txBody>
                  <a:tcPr marL="16392" marR="16392" marT="16392"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400" b="0" i="0" u="none" strike="noStrike">
                        <a:solidFill>
                          <a:srgbClr val="000000"/>
                        </a:solidFill>
                        <a:effectLst/>
                        <a:latin typeface="Calibri"/>
                      </a:endParaRPr>
                    </a:p>
                  </a:txBody>
                  <a:tcPr marL="16392" marR="16392" marT="1639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a:noFill/>
                    </a:lnB>
                  </a:tcPr>
                </a:tc>
                <a:tc>
                  <a:txBody>
                    <a:bodyPr/>
                    <a:lstStyle/>
                    <a:p>
                      <a:pPr algn="l" fontAlgn="b"/>
                      <a:endParaRPr lang="en-US" sz="1400" b="0" i="0" u="none" strike="noStrike">
                        <a:solidFill>
                          <a:srgbClr val="000000"/>
                        </a:solidFill>
                        <a:effectLst/>
                        <a:latin typeface="Calibri"/>
                      </a:endParaRPr>
                    </a:p>
                  </a:txBody>
                  <a:tcPr marL="16392" marR="16392" marT="16392" marB="0" anchor="b">
                    <a:lnL>
                      <a:noFill/>
                    </a:lnL>
                    <a:lnR>
                      <a:noFill/>
                    </a:lnR>
                    <a:lnT>
                      <a:noFill/>
                    </a:lnT>
                    <a:lnB>
                      <a:noFill/>
                    </a:lnB>
                  </a:tcPr>
                </a:tc>
                <a:tc>
                  <a:txBody>
                    <a:bodyPr/>
                    <a:lstStyle/>
                    <a:p>
                      <a:pPr algn="l" fontAlgn="b"/>
                      <a:endParaRPr lang="en-US" sz="1400" b="0" i="0" u="none" strike="noStrike" dirty="0">
                        <a:solidFill>
                          <a:srgbClr val="000000"/>
                        </a:solidFill>
                        <a:effectLst/>
                        <a:latin typeface="Calibri"/>
                      </a:endParaRPr>
                    </a:p>
                  </a:txBody>
                  <a:tcPr marL="16392" marR="16392" marT="16392" marB="0" anchor="b">
                    <a:lnL>
                      <a:noFill/>
                    </a:lnL>
                    <a:lnR>
                      <a:noFill/>
                    </a:lnR>
                    <a:lnT>
                      <a:noFill/>
                    </a:lnT>
                    <a:lnB>
                      <a:noFill/>
                    </a:lnB>
                  </a:tcPr>
                </a:tc>
              </a:tr>
            </a:tbl>
          </a:graphicData>
        </a:graphic>
      </p:graphicFrame>
    </p:spTree>
    <p:extLst>
      <p:ext uri="{BB962C8B-B14F-4D97-AF65-F5344CB8AC3E}">
        <p14:creationId xmlns:p14="http://schemas.microsoft.com/office/powerpoint/2010/main" val="3870084264"/>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Descriptions</a:t>
            </a:r>
            <a:endParaRPr lang="en-US" dirty="0"/>
          </a:p>
        </p:txBody>
      </p:sp>
      <p:sp>
        <p:nvSpPr>
          <p:cNvPr id="4" name="Content Placeholder 3"/>
          <p:cNvSpPr>
            <a:spLocks noGrp="1"/>
          </p:cNvSpPr>
          <p:nvPr>
            <p:ph idx="1"/>
          </p:nvPr>
        </p:nvSpPr>
        <p:spPr>
          <a:xfrm>
            <a:off x="457200" y="1447800"/>
            <a:ext cx="8229600" cy="6545382"/>
          </a:xfrm>
          <a:prstGeom prst="rect">
            <a:avLst/>
          </a:prstGeom>
        </p:spPr>
        <p:txBody>
          <a:bodyPr>
            <a:spAutoFit/>
          </a:bodyPr>
          <a:lstStyle/>
          <a:p>
            <a:r>
              <a:rPr lang="en-US" sz="800" dirty="0"/>
              <a:t>Position Title	Sr. Leader, Portfolio Management Office		 		</a:t>
            </a:r>
          </a:p>
          <a:p>
            <a:r>
              <a:rPr lang="en-US" sz="800" dirty="0" smtClean="0"/>
              <a:t>Requisition </a:t>
            </a:r>
            <a:r>
              <a:rPr lang="en-US" sz="800" dirty="0"/>
              <a:t>Number	107841BR		 	</a:t>
            </a:r>
          </a:p>
          <a:p>
            <a:r>
              <a:rPr lang="en-US" sz="800" dirty="0" smtClean="0"/>
              <a:t>Category</a:t>
            </a:r>
            <a:r>
              <a:rPr lang="en-US" sz="800" dirty="0"/>
              <a:t>	Customer Support		 	</a:t>
            </a:r>
          </a:p>
          <a:p>
            <a:r>
              <a:rPr lang="en-US" sz="800" dirty="0" smtClean="0"/>
              <a:t>Subsidiary</a:t>
            </a:r>
            <a:r>
              <a:rPr lang="en-US" sz="800" dirty="0"/>
              <a:t>	eBay		 	</a:t>
            </a:r>
          </a:p>
          <a:p>
            <a:r>
              <a:rPr lang="en-US" sz="800" dirty="0" smtClean="0"/>
              <a:t>Position </a:t>
            </a:r>
            <a:r>
              <a:rPr lang="en-US" sz="800" dirty="0"/>
              <a:t>Location	Germany - Berlin, Ireland - Dublin, US - California - San Jose, US - Utah - Salt Lake City		 </a:t>
            </a:r>
            <a:r>
              <a:rPr lang="en-US" sz="800" dirty="0" smtClean="0"/>
              <a:t>	</a:t>
            </a:r>
            <a:endParaRPr lang="en-US" sz="800" dirty="0"/>
          </a:p>
          <a:p>
            <a:r>
              <a:rPr lang="en-US" sz="800" dirty="0" smtClean="0"/>
              <a:t>Shift</a:t>
            </a:r>
            <a:r>
              <a:rPr lang="en-US" sz="800" dirty="0"/>
              <a:t>	Day		 				 	</a:t>
            </a:r>
          </a:p>
          <a:p>
            <a:r>
              <a:rPr lang="en-US" sz="800" dirty="0"/>
              <a:t>	</a:t>
            </a:r>
            <a:r>
              <a:rPr lang="en-US" sz="800" dirty="0" smtClean="0"/>
              <a:t>Education</a:t>
            </a:r>
            <a:r>
              <a:rPr lang="en-US" sz="800" dirty="0"/>
              <a:t>	Bachelors Degree or Equivalent		 	</a:t>
            </a:r>
          </a:p>
          <a:p>
            <a:r>
              <a:rPr lang="hr-HR" sz="800" dirty="0"/>
              <a:t>	Grade	27		 	</a:t>
            </a:r>
          </a:p>
          <a:p>
            <a:r>
              <a:rPr lang="en-US" sz="800" dirty="0"/>
              <a:t>	Job Responsibilities	The Sr. Leader, Portfolio Management Office (PMO) is a critical global role in Global Program &amp; Project Management as part of GCX, Global Customer Operations. Global Program &amp; Project Management (GPPM) delivers professional project management services to help accelerate growth, drive greater disciplined innovation and focus on our most critical business priorities, while providing visibility to our investments, resource capacity and functional </a:t>
            </a:r>
            <a:r>
              <a:rPr lang="en-US" sz="800" dirty="0" err="1"/>
              <a:t>scalability.The</a:t>
            </a:r>
            <a:r>
              <a:rPr lang="en-US" sz="800" dirty="0"/>
              <a:t> Sr. Leader will be responsible for developing and leading a strategically oriented project portfolio management office, maintaining a view of Marketplaces and GCX business objectives and ensuring that GCX projects and investments are aligned with evolving organizational priorities. This individual will oversee portfolio governance of proposed and active programs/projects and will develop and deploy a prioritization method that balances alignment with business strategy, customer demand, and risk/return, and accelerate projects through resource allocation and performance tracking to ensure successful delivery. This role is also responsible for developing and maintaining robust yet flexible project management methodology, execution framework, and tools to drive value, quality and repeatability across GCX. This role requires a blend of business acumen, communications, executive presence, leadership, strategy development, tactical ability and project management </a:t>
            </a:r>
            <a:r>
              <a:rPr lang="en-US" sz="800" dirty="0" err="1"/>
              <a:t>skills.The</a:t>
            </a:r>
            <a:r>
              <a:rPr lang="en-US" sz="800" dirty="0"/>
              <a:t> Sr. Leader, Portfolio Management Office will have primary accountability over four key areas of focus: 1) Portfolio Management &amp; Insights, 2) Planning, 3) Demand &amp; Capacity Management, and 4) Methodology &amp; Standards.		 	</a:t>
            </a:r>
          </a:p>
          <a:p>
            <a:r>
              <a:rPr lang="en-US" sz="800" dirty="0"/>
              <a:t>	Job Requirements	Develop and lead a robust portfolio management process for the evaluation and prioritization of programs and projects. Lead and facilitate the GCX Global Council as the key governance committee to prioritize and optimize the portfolio and to give insight to progress, resource capacity, and changes associated with management of the portfolio. Facilitate program / project management resource allocation, enabling efficient advancement to the proper project life-cycle phase (e.g., discovery, definition, design, etc.) and ensure the appropriate level of project participation is available from the business. Reviews project interdependencies for evaluating program alignment or integration, and articulates trade-offs with prioritization decisions. Actively lead a pipeline management process to prepare for future business objectives, portfolio needs and effective utilization of capacity. Monitor portfolio performance and develop improvement strategies to improve the effectiveness of the project management service, and to maximize returns across all projects and programs. Ensure the creation and maintenance of appropriate and effective progress reporting methods. Build capabilities to improve accuracy for estimating and managing the financial elements of projects; inclusive of business cases, financial controls, benefits realization, etc. Synthesize portfolio status and stakeholder input to facilitate and guide executive-level discussions and decision-making. Actively lead and engage in the annual planning process, identifying project roadmaps, budget and resource / talent requirements. Develop and manage stakeholder relationships across Marketplaces and GCX (product / technology / and functional business areas), to ensure effective pipeline and portfolio management. Engage with cross-functional leaders to </a:t>
            </a:r>
            <a:r>
              <a:rPr lang="en-US" sz="800" dirty="0" err="1"/>
              <a:t>analyse</a:t>
            </a:r>
            <a:r>
              <a:rPr lang="en-US" sz="800" dirty="0"/>
              <a:t> objectively the organization’s ability to absorb change. Drive the creation and adoption of a Project Execution Framework to drive PPM maturity, consistency, repeatability and quality results through every stage of a project life-cycle. Create a “service approach” to harmonize project management methodologies with practicality and value-add focus; recognizing program / project managers as a core customer. Builds and manages strong working relationships across the organization through excellent communication, customer service, and work product delivery.			</a:t>
            </a:r>
          </a:p>
        </p:txBody>
      </p:sp>
    </p:spTree>
    <p:extLst>
      <p:ext uri="{BB962C8B-B14F-4D97-AF65-F5344CB8AC3E}">
        <p14:creationId xmlns:p14="http://schemas.microsoft.com/office/powerpoint/2010/main" val="3897824273"/>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Acquire Project Team</a:t>
            </a:r>
            <a:endParaRPr lang="en-US" dirty="0"/>
          </a:p>
        </p:txBody>
      </p:sp>
      <p:sp>
        <p:nvSpPr>
          <p:cNvPr id="3" name="Content Placeholder 2"/>
          <p:cNvSpPr>
            <a:spLocks noGrp="1"/>
          </p:cNvSpPr>
          <p:nvPr>
            <p:ph idx="1"/>
          </p:nvPr>
        </p:nvSpPr>
        <p:spPr/>
        <p:txBody>
          <a:bodyPr>
            <a:normAutofit/>
          </a:bodyPr>
          <a:lstStyle/>
          <a:p>
            <a:r>
              <a:rPr lang="en-US" dirty="0" smtClean="0"/>
              <a:t>Pre-assignment</a:t>
            </a:r>
          </a:p>
          <a:p>
            <a:r>
              <a:rPr lang="en-US" dirty="0" smtClean="0"/>
              <a:t>Negotiation</a:t>
            </a:r>
          </a:p>
          <a:p>
            <a:r>
              <a:rPr lang="en-US" dirty="0" smtClean="0"/>
              <a:t>Acquisition</a:t>
            </a:r>
          </a:p>
          <a:p>
            <a:r>
              <a:rPr lang="en-US" dirty="0" smtClean="0"/>
              <a:t>Virtual teams</a:t>
            </a:r>
          </a:p>
          <a:p>
            <a:r>
              <a:rPr lang="en-US" dirty="0" smtClean="0"/>
              <a:t>Multi-criteria decision analysis</a:t>
            </a:r>
          </a:p>
          <a:p>
            <a:endParaRPr lang="en-US" dirty="0"/>
          </a:p>
        </p:txBody>
      </p:sp>
      <p:sp>
        <p:nvSpPr>
          <p:cNvPr id="6" name="TextBox 5"/>
          <p:cNvSpPr txBox="1"/>
          <p:nvPr/>
        </p:nvSpPr>
        <p:spPr>
          <a:xfrm>
            <a:off x="7182862" y="6337756"/>
            <a:ext cx="1503938" cy="215444"/>
          </a:xfrm>
          <a:prstGeom prst="rect">
            <a:avLst/>
          </a:prstGeom>
          <a:noFill/>
        </p:spPr>
        <p:txBody>
          <a:bodyPr wrap="none" rtlCol="0">
            <a:spAutoFit/>
          </a:bodyPr>
          <a:lstStyle/>
          <a:p>
            <a:r>
              <a:rPr lang="en-US" sz="800" i="1" dirty="0" smtClean="0"/>
              <a:t>Source: www.isixsigma.com</a:t>
            </a:r>
            <a:endParaRPr lang="en-US" sz="800" i="1" dirty="0"/>
          </a:p>
        </p:txBody>
      </p:sp>
    </p:spTree>
    <p:extLst>
      <p:ext uri="{BB962C8B-B14F-4D97-AF65-F5344CB8AC3E}">
        <p14:creationId xmlns:p14="http://schemas.microsoft.com/office/powerpoint/2010/main" val="370562805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Team Roles</a:t>
            </a:r>
            <a:endParaRPr lang="en-US" dirty="0"/>
          </a:p>
        </p:txBody>
      </p:sp>
      <p:sp>
        <p:nvSpPr>
          <p:cNvPr id="3" name="Content Placeholder 2"/>
          <p:cNvSpPr>
            <a:spLocks noGrp="1"/>
          </p:cNvSpPr>
          <p:nvPr>
            <p:ph idx="1"/>
          </p:nvPr>
        </p:nvSpPr>
        <p:spPr/>
        <p:txBody>
          <a:bodyPr>
            <a:normAutofit/>
          </a:bodyPr>
          <a:lstStyle/>
          <a:p>
            <a:r>
              <a:rPr lang="en-US" dirty="0" smtClean="0"/>
              <a:t>Executive Sponsor</a:t>
            </a:r>
          </a:p>
          <a:p>
            <a:r>
              <a:rPr lang="en-US" dirty="0" smtClean="0"/>
              <a:t>Sponsor</a:t>
            </a:r>
          </a:p>
          <a:p>
            <a:r>
              <a:rPr lang="en-US" dirty="0" smtClean="0"/>
              <a:t>Program Manager</a:t>
            </a:r>
          </a:p>
          <a:p>
            <a:r>
              <a:rPr lang="en-US" dirty="0" smtClean="0"/>
              <a:t>Project Manager</a:t>
            </a:r>
          </a:p>
          <a:p>
            <a:r>
              <a:rPr lang="en-US" dirty="0" smtClean="0"/>
              <a:t>Project Team</a:t>
            </a:r>
          </a:p>
          <a:p>
            <a:r>
              <a:rPr lang="en-US" dirty="0" smtClean="0"/>
              <a:t>Customer</a:t>
            </a:r>
          </a:p>
          <a:p>
            <a:r>
              <a:rPr lang="en-US" dirty="0" smtClean="0"/>
              <a:t>PMO</a:t>
            </a:r>
          </a:p>
          <a:p>
            <a:r>
              <a:rPr lang="en-US" dirty="0" smtClean="0"/>
              <a:t>Ops Managers</a:t>
            </a:r>
          </a:p>
        </p:txBody>
      </p:sp>
    </p:spTree>
    <p:extLst>
      <p:ext uri="{BB962C8B-B14F-4D97-AF65-F5344CB8AC3E}">
        <p14:creationId xmlns:p14="http://schemas.microsoft.com/office/powerpoint/2010/main" val="891804087"/>
      </p:ext>
    </p:extLst>
  </p:cSld>
  <p:clrMapOvr>
    <a:masterClrMapping/>
  </p:clrMapOvr>
  <p:transition xmlns:p14="http://schemas.microsoft.com/office/powerpoint/2010/mai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Kick Off Meetings</a:t>
            </a:r>
            <a:endParaRPr lang="en-US" dirty="0"/>
          </a:p>
        </p:txBody>
      </p:sp>
      <p:sp>
        <p:nvSpPr>
          <p:cNvPr id="3" name="Content Placeholder 2"/>
          <p:cNvSpPr>
            <a:spLocks noGrp="1"/>
          </p:cNvSpPr>
          <p:nvPr>
            <p:ph idx="1"/>
          </p:nvPr>
        </p:nvSpPr>
        <p:spPr/>
        <p:txBody>
          <a:bodyPr>
            <a:normAutofit/>
          </a:bodyPr>
          <a:lstStyle/>
          <a:p>
            <a:r>
              <a:rPr lang="en-US" dirty="0" smtClean="0"/>
              <a:t>When should it be held?</a:t>
            </a:r>
          </a:p>
          <a:p>
            <a:r>
              <a:rPr lang="en-US" dirty="0" smtClean="0"/>
              <a:t>What is the purpose?</a:t>
            </a:r>
          </a:p>
          <a:p>
            <a:r>
              <a:rPr lang="en-US" dirty="0" smtClean="0"/>
              <a:t>Who should be invited?</a:t>
            </a:r>
            <a:endParaRPr lang="en-US" dirty="0"/>
          </a:p>
        </p:txBody>
      </p:sp>
    </p:spTree>
    <p:extLst>
      <p:ext uri="{BB962C8B-B14F-4D97-AF65-F5344CB8AC3E}">
        <p14:creationId xmlns:p14="http://schemas.microsoft.com/office/powerpoint/2010/main" val="1247619212"/>
      </p:ext>
    </p:extLst>
  </p:cSld>
  <p:clrMapOvr>
    <a:masterClrMapping/>
  </p:clrMapOvr>
  <p:transition xmlns:p14="http://schemas.microsoft.com/office/powerpoint/2010/mai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Tuckman’s</a:t>
            </a:r>
            <a:r>
              <a:rPr lang="en-US" dirty="0" smtClean="0"/>
              <a:t> 5 Stages of Team Development</a:t>
            </a:r>
            <a:endParaRPr lang="en-US" dirty="0"/>
          </a:p>
        </p:txBody>
      </p:sp>
      <p:sp>
        <p:nvSpPr>
          <p:cNvPr id="7" name="Content Placeholder 2"/>
          <p:cNvSpPr txBox="1">
            <a:spLocks/>
          </p:cNvSpPr>
          <p:nvPr/>
        </p:nvSpPr>
        <p:spPr>
          <a:xfrm>
            <a:off x="457200" y="1828800"/>
            <a:ext cx="8229600" cy="4297363"/>
          </a:xfrm>
          <a:prstGeom prst="rect">
            <a:avLst/>
          </a:prstGeom>
        </p:spPr>
        <p:txBody>
          <a:bodyPr vert="horz" lIns="91440" tIns="45720" rIns="91440" bIns="45720" rtlCol="0">
            <a:normAutofit/>
          </a:bodyPr>
          <a:lstStyle>
            <a:lvl1pPr marL="342900" indent="-342900" algn="l" defTabSz="914400" rtl="0" eaLnBrk="1" latinLnBrk="0" hangingPunct="1">
              <a:lnSpc>
                <a:spcPct val="150000"/>
              </a:lnSpc>
              <a:spcBef>
                <a:spcPts val="0"/>
              </a:spcBef>
              <a:buSzPct val="130000"/>
              <a:buFont typeface="Arial" pitchFamily="34" charset="0"/>
              <a:buChar char="•"/>
              <a:defRPr sz="2000" kern="1200">
                <a:solidFill>
                  <a:schemeClr val="tx1"/>
                </a:solidFill>
                <a:latin typeface="Georgia" pitchFamily="18" charset="0"/>
                <a:ea typeface="+mn-ea"/>
                <a:cs typeface="+mn-cs"/>
              </a:defRPr>
            </a:lvl1pPr>
            <a:lvl2pPr marL="571500" indent="-228600" algn="l" defTabSz="914400" rtl="0" eaLnBrk="1" latinLnBrk="0" hangingPunct="1">
              <a:lnSpc>
                <a:spcPct val="150000"/>
              </a:lnSpc>
              <a:spcBef>
                <a:spcPts val="0"/>
              </a:spcBef>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Forming</a:t>
            </a:r>
          </a:p>
          <a:p>
            <a:r>
              <a:rPr lang="en-US" dirty="0"/>
              <a:t>Storming</a:t>
            </a:r>
          </a:p>
          <a:p>
            <a:r>
              <a:rPr lang="en-US" dirty="0"/>
              <a:t>Norming</a:t>
            </a:r>
          </a:p>
          <a:p>
            <a:r>
              <a:rPr lang="en-US" dirty="0"/>
              <a:t>Performing</a:t>
            </a:r>
          </a:p>
          <a:p>
            <a:r>
              <a:rPr lang="en-US" dirty="0"/>
              <a:t>Adjourning</a:t>
            </a:r>
          </a:p>
          <a:p>
            <a:endParaRPr lang="en-US" dirty="0"/>
          </a:p>
        </p:txBody>
      </p:sp>
    </p:spTree>
    <p:extLst>
      <p:ext uri="{BB962C8B-B14F-4D97-AF65-F5344CB8AC3E}">
        <p14:creationId xmlns:p14="http://schemas.microsoft.com/office/powerpoint/2010/main" val="120605369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 Management</a:t>
            </a:r>
            <a:endParaRPr lang="en-US" dirty="0"/>
          </a:p>
        </p:txBody>
      </p:sp>
      <p:pic>
        <p:nvPicPr>
          <p:cNvPr id="3" name="Picture 2" descr="images.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0900" y="2133600"/>
            <a:ext cx="4902200" cy="3140472"/>
          </a:xfrm>
          <a:prstGeom prst="rect">
            <a:avLst/>
          </a:prstGeom>
        </p:spPr>
      </p:pic>
    </p:spTree>
    <p:extLst>
      <p:ext uri="{BB962C8B-B14F-4D97-AF65-F5344CB8AC3E}">
        <p14:creationId xmlns:p14="http://schemas.microsoft.com/office/powerpoint/2010/main" val="745178764"/>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Building</a:t>
            </a:r>
            <a:endParaRPr lang="en-US" dirty="0"/>
          </a:p>
        </p:txBody>
      </p:sp>
      <p:sp>
        <p:nvSpPr>
          <p:cNvPr id="3" name="Rectangle 2"/>
          <p:cNvSpPr/>
          <p:nvPr/>
        </p:nvSpPr>
        <p:spPr>
          <a:xfrm>
            <a:off x="533400" y="2590800"/>
            <a:ext cx="8153400" cy="1754327"/>
          </a:xfrm>
          <a:prstGeom prst="rect">
            <a:avLst/>
          </a:prstGeom>
          <a:noFill/>
        </p:spPr>
        <p:txBody>
          <a:bodyPr wrap="squar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What is good team building?</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1697525528"/>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Influence</a:t>
            </a:r>
            <a:endParaRPr lang="en-US" dirty="0"/>
          </a:p>
        </p:txBody>
      </p:sp>
      <p:sp>
        <p:nvSpPr>
          <p:cNvPr id="3" name="Rectangle 2"/>
          <p:cNvSpPr/>
          <p:nvPr/>
        </p:nvSpPr>
        <p:spPr>
          <a:xfrm>
            <a:off x="457200" y="2438400"/>
            <a:ext cx="8305801" cy="1754327"/>
          </a:xfrm>
          <a:prstGeom prst="rect">
            <a:avLst/>
          </a:prstGeom>
          <a:noFill/>
        </p:spPr>
        <p:txBody>
          <a:bodyPr wrap="squar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5 ways to influence others</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1500705463"/>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lstStyle/>
          <a:p>
            <a:r>
              <a:rPr lang="en-US" dirty="0" smtClean="0"/>
              <a:t>Agenda</a:t>
            </a:r>
            <a:endParaRPr lang="en-US" dirty="0"/>
          </a:p>
        </p:txBody>
      </p:sp>
      <p:sp>
        <p:nvSpPr>
          <p:cNvPr id="5" name="Content Placeholder 4"/>
          <p:cNvSpPr>
            <a:spLocks noGrp="1"/>
          </p:cNvSpPr>
          <p:nvPr>
            <p:ph idx="1"/>
          </p:nvPr>
        </p:nvSpPr>
        <p:spPr>
          <a:xfrm>
            <a:off x="457200" y="1524000"/>
            <a:ext cx="4648200" cy="4602163"/>
          </a:xfrm>
        </p:spPr>
        <p:txBody>
          <a:bodyPr>
            <a:normAutofit/>
          </a:bodyPr>
          <a:lstStyle/>
          <a:p>
            <a:r>
              <a:rPr lang="en-US" dirty="0" smtClean="0"/>
              <a:t>Quiz</a:t>
            </a:r>
          </a:p>
          <a:p>
            <a:r>
              <a:rPr lang="en-US" dirty="0" smtClean="0"/>
              <a:t>Special Topic: HR</a:t>
            </a:r>
            <a:endParaRPr lang="en-US" dirty="0"/>
          </a:p>
          <a:p>
            <a:r>
              <a:rPr lang="en-US" dirty="0" smtClean="0"/>
              <a:t>Discussion</a:t>
            </a:r>
          </a:p>
          <a:p>
            <a:pPr lvl="1"/>
            <a:r>
              <a:rPr lang="en-US" dirty="0" smtClean="0"/>
              <a:t>Human Resource Management</a:t>
            </a:r>
            <a:endParaRPr lang="en-US" dirty="0"/>
          </a:p>
          <a:p>
            <a:pPr lvl="1"/>
            <a:r>
              <a:rPr lang="en-US" dirty="0" smtClean="0"/>
              <a:t>Communications</a:t>
            </a:r>
          </a:p>
          <a:p>
            <a:r>
              <a:rPr lang="en-US" dirty="0" smtClean="0"/>
              <a:t>Group project</a:t>
            </a:r>
          </a:p>
          <a:p>
            <a:pPr lvl="1"/>
            <a:r>
              <a:rPr lang="en-US" dirty="0" smtClean="0"/>
              <a:t>Create HR Management Plan</a:t>
            </a:r>
          </a:p>
          <a:p>
            <a:pPr lvl="1"/>
            <a:r>
              <a:rPr lang="en-US" dirty="0" smtClean="0"/>
              <a:t>Create Communications Plan</a:t>
            </a:r>
            <a:endParaRPr lang="en-US" dirty="0"/>
          </a:p>
          <a:p>
            <a:pPr marL="0" indent="0">
              <a:buNone/>
            </a:pPr>
            <a:endParaRPr lang="en-US" dirty="0"/>
          </a:p>
        </p:txBody>
      </p:sp>
      <p:pic>
        <p:nvPicPr>
          <p:cNvPr id="3078" name="Picture 6" descr="C:\Users\atidwell\AppData\Local\Microsoft\Windows\Temporary Internet Files\Content.IE5\IJUY2H5T\MP900402515[1].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224497" y="1371600"/>
            <a:ext cx="3049488" cy="45720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Project Communications Management</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13" y="1600200"/>
            <a:ext cx="4295775"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5325674"/>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Communications Management Plan</a:t>
            </a:r>
            <a:endParaRPr lang="en-US" dirty="0"/>
          </a:p>
        </p:txBody>
      </p:sp>
      <p:sp>
        <p:nvSpPr>
          <p:cNvPr id="3" name="Content Placeholder 2"/>
          <p:cNvSpPr txBox="1">
            <a:spLocks/>
          </p:cNvSpPr>
          <p:nvPr/>
        </p:nvSpPr>
        <p:spPr>
          <a:xfrm>
            <a:off x="609600" y="1981200"/>
            <a:ext cx="8229600" cy="4297363"/>
          </a:xfrm>
          <a:prstGeom prst="rect">
            <a:avLst/>
          </a:prstGeom>
        </p:spPr>
        <p:txBody>
          <a:bodyPr vert="horz" lIns="91440" tIns="45720" rIns="91440" bIns="45720" rtlCol="0">
            <a:normAutofit/>
          </a:bodyPr>
          <a:lstStyle>
            <a:lvl1pPr marL="342900" indent="-342900" algn="l" defTabSz="914400" rtl="0" eaLnBrk="1" latinLnBrk="0" hangingPunct="1">
              <a:lnSpc>
                <a:spcPct val="150000"/>
              </a:lnSpc>
              <a:spcBef>
                <a:spcPts val="0"/>
              </a:spcBef>
              <a:buSzPct val="130000"/>
              <a:buFont typeface="Arial" pitchFamily="34" charset="0"/>
              <a:buChar char="•"/>
              <a:defRPr sz="2000" kern="1200">
                <a:solidFill>
                  <a:schemeClr val="tx1"/>
                </a:solidFill>
                <a:latin typeface="Georgia" pitchFamily="18" charset="0"/>
                <a:ea typeface="+mn-ea"/>
                <a:cs typeface="+mn-cs"/>
              </a:defRPr>
            </a:lvl1pPr>
            <a:lvl2pPr marL="571500" indent="-228600" algn="l" defTabSz="914400" rtl="0" eaLnBrk="1" latinLnBrk="0" hangingPunct="1">
              <a:lnSpc>
                <a:spcPct val="150000"/>
              </a:lnSpc>
              <a:spcBef>
                <a:spcPts val="0"/>
              </a:spcBef>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What do stakeholders need to know?</a:t>
            </a:r>
          </a:p>
          <a:p>
            <a:r>
              <a:rPr lang="en-US" dirty="0" smtClean="0"/>
              <a:t>What factors should be considered when planning communications?</a:t>
            </a:r>
            <a:endParaRPr lang="en-US" dirty="0"/>
          </a:p>
          <a:p>
            <a:endParaRPr lang="en-US" dirty="0"/>
          </a:p>
        </p:txBody>
      </p:sp>
    </p:spTree>
    <p:extLst>
      <p:ext uri="{BB962C8B-B14F-4D97-AF65-F5344CB8AC3E}">
        <p14:creationId xmlns:p14="http://schemas.microsoft.com/office/powerpoint/2010/main" val="1518726210"/>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Manage Communications</a:t>
            </a:r>
            <a:endParaRPr lang="en-US" dirty="0"/>
          </a:p>
        </p:txBody>
      </p:sp>
      <p:sp>
        <p:nvSpPr>
          <p:cNvPr id="3" name="Content Placeholder 2"/>
          <p:cNvSpPr txBox="1">
            <a:spLocks/>
          </p:cNvSpPr>
          <p:nvPr/>
        </p:nvSpPr>
        <p:spPr>
          <a:xfrm>
            <a:off x="609600" y="1981200"/>
            <a:ext cx="8229600" cy="4297363"/>
          </a:xfrm>
          <a:prstGeom prst="rect">
            <a:avLst/>
          </a:prstGeom>
        </p:spPr>
        <p:txBody>
          <a:bodyPr vert="horz" lIns="91440" tIns="45720" rIns="91440" bIns="45720" rtlCol="0">
            <a:normAutofit/>
          </a:bodyPr>
          <a:lstStyle>
            <a:lvl1pPr marL="342900" indent="-342900" algn="l" defTabSz="914400" rtl="0" eaLnBrk="1" latinLnBrk="0" hangingPunct="1">
              <a:lnSpc>
                <a:spcPct val="150000"/>
              </a:lnSpc>
              <a:spcBef>
                <a:spcPts val="0"/>
              </a:spcBef>
              <a:buSzPct val="130000"/>
              <a:buFont typeface="Arial" pitchFamily="34" charset="0"/>
              <a:buChar char="•"/>
              <a:defRPr sz="2000" kern="1200">
                <a:solidFill>
                  <a:schemeClr val="tx1"/>
                </a:solidFill>
                <a:latin typeface="Georgia" pitchFamily="18" charset="0"/>
                <a:ea typeface="+mn-ea"/>
                <a:cs typeface="+mn-cs"/>
              </a:defRPr>
            </a:lvl1pPr>
            <a:lvl2pPr marL="571500" indent="-228600" algn="l" defTabSz="914400" rtl="0" eaLnBrk="1" latinLnBrk="0" hangingPunct="1">
              <a:lnSpc>
                <a:spcPct val="150000"/>
              </a:lnSpc>
              <a:spcBef>
                <a:spcPts val="0"/>
              </a:spcBef>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Do you understand me?</a:t>
            </a:r>
          </a:p>
          <a:p>
            <a:pPr marL="0" indent="0">
              <a:buNone/>
            </a:pPr>
            <a:endParaRPr lang="en-US" dirty="0"/>
          </a:p>
        </p:txBody>
      </p:sp>
    </p:spTree>
    <p:extLst>
      <p:ext uri="{BB962C8B-B14F-4D97-AF65-F5344CB8AC3E}">
        <p14:creationId xmlns:p14="http://schemas.microsoft.com/office/powerpoint/2010/main" val="2679086165"/>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Control Communications</a:t>
            </a:r>
            <a:endParaRPr lang="en-US" dirty="0"/>
          </a:p>
        </p:txBody>
      </p:sp>
      <p:sp>
        <p:nvSpPr>
          <p:cNvPr id="3" name="Content Placeholder 2"/>
          <p:cNvSpPr txBox="1">
            <a:spLocks/>
          </p:cNvSpPr>
          <p:nvPr/>
        </p:nvSpPr>
        <p:spPr>
          <a:xfrm>
            <a:off x="609600" y="1981200"/>
            <a:ext cx="8229600" cy="4297363"/>
          </a:xfrm>
          <a:prstGeom prst="rect">
            <a:avLst/>
          </a:prstGeom>
        </p:spPr>
        <p:txBody>
          <a:bodyPr vert="horz" lIns="91440" tIns="45720" rIns="91440" bIns="45720" rtlCol="0">
            <a:normAutofit/>
          </a:bodyPr>
          <a:lstStyle>
            <a:lvl1pPr marL="342900" indent="-342900" algn="l" defTabSz="914400" rtl="0" eaLnBrk="1" latinLnBrk="0" hangingPunct="1">
              <a:lnSpc>
                <a:spcPct val="150000"/>
              </a:lnSpc>
              <a:spcBef>
                <a:spcPts val="0"/>
              </a:spcBef>
              <a:buSzPct val="130000"/>
              <a:buFont typeface="Arial" pitchFamily="34" charset="0"/>
              <a:buChar char="•"/>
              <a:defRPr sz="2000" kern="1200">
                <a:solidFill>
                  <a:schemeClr val="tx1"/>
                </a:solidFill>
                <a:latin typeface="Georgia" pitchFamily="18" charset="0"/>
                <a:ea typeface="+mn-ea"/>
                <a:cs typeface="+mn-cs"/>
              </a:defRPr>
            </a:lvl1pPr>
            <a:lvl2pPr marL="571500" indent="-228600" algn="l" defTabSz="914400" rtl="0" eaLnBrk="1" latinLnBrk="0" hangingPunct="1">
              <a:lnSpc>
                <a:spcPct val="150000"/>
              </a:lnSpc>
              <a:spcBef>
                <a:spcPts val="0"/>
              </a:spcBef>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Are you getting what you need?</a:t>
            </a:r>
          </a:p>
          <a:p>
            <a:endParaRPr lang="en-US" dirty="0"/>
          </a:p>
        </p:txBody>
      </p:sp>
    </p:spTree>
    <p:extLst>
      <p:ext uri="{BB962C8B-B14F-4D97-AF65-F5344CB8AC3E}">
        <p14:creationId xmlns:p14="http://schemas.microsoft.com/office/powerpoint/2010/main" val="755581057"/>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Project</a:t>
            </a:r>
            <a:endParaRPr lang="en-US" dirty="0"/>
          </a:p>
        </p:txBody>
      </p:sp>
      <p:sp>
        <p:nvSpPr>
          <p:cNvPr id="3" name="Text Placeholder 2"/>
          <p:cNvSpPr>
            <a:spLocks noGrp="1"/>
          </p:cNvSpPr>
          <p:nvPr>
            <p:ph type="body" idx="1"/>
          </p:nvPr>
        </p:nvSpPr>
        <p:spPr/>
        <p:txBody>
          <a:bodyPr/>
          <a:lstStyle/>
          <a:p>
            <a:r>
              <a:rPr lang="en-US" dirty="0" smtClean="0"/>
              <a:t>Create HR Management Plan</a:t>
            </a:r>
          </a:p>
          <a:p>
            <a:r>
              <a:rPr lang="en-US" dirty="0" smtClean="0"/>
              <a:t>Create Communications Plan</a:t>
            </a:r>
          </a:p>
        </p:txBody>
      </p:sp>
    </p:spTree>
    <p:extLst>
      <p:ext uri="{BB962C8B-B14F-4D97-AF65-F5344CB8AC3E}">
        <p14:creationId xmlns:p14="http://schemas.microsoft.com/office/powerpoint/2010/main" val="3048060745"/>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914400"/>
            <a:ext cx="8229600" cy="914400"/>
          </a:xfrm>
        </p:spPr>
        <p:txBody>
          <a:bodyPr/>
          <a:lstStyle/>
          <a:p>
            <a:r>
              <a:rPr lang="en-US" dirty="0" smtClean="0"/>
              <a:t>HR Management Plan</a:t>
            </a:r>
            <a:endParaRPr lang="en-US" dirty="0"/>
          </a:p>
        </p:txBody>
      </p:sp>
      <p:sp>
        <p:nvSpPr>
          <p:cNvPr id="5" name="Content Placeholder 4"/>
          <p:cNvSpPr>
            <a:spLocks noGrp="1"/>
          </p:cNvSpPr>
          <p:nvPr>
            <p:ph idx="1"/>
          </p:nvPr>
        </p:nvSpPr>
        <p:spPr>
          <a:xfrm>
            <a:off x="457200" y="1600200"/>
            <a:ext cx="8229600" cy="1981200"/>
          </a:xfrm>
        </p:spPr>
        <p:txBody>
          <a:bodyPr>
            <a:noAutofit/>
          </a:bodyPr>
          <a:lstStyle/>
          <a:p>
            <a:r>
              <a:rPr lang="en-US" sz="1600" dirty="0" smtClean="0"/>
              <a:t>Create an HR Management Plan for your project</a:t>
            </a:r>
          </a:p>
          <a:p>
            <a:r>
              <a:rPr lang="en-US" sz="1600" dirty="0" smtClean="0"/>
              <a:t>Include at least 5 different roles/responsibilities</a:t>
            </a:r>
          </a:p>
          <a:p>
            <a:r>
              <a:rPr lang="en-US" sz="1600" dirty="0" smtClean="0"/>
              <a:t>Create a RACI table for your project</a:t>
            </a:r>
          </a:p>
          <a:p>
            <a:r>
              <a:rPr lang="en-US" sz="1600" dirty="0" smtClean="0"/>
              <a:t>Create an org chart</a:t>
            </a:r>
          </a:p>
          <a:p>
            <a:r>
              <a:rPr lang="en-US" sz="1600" dirty="0" smtClean="0"/>
              <a:t>Create a staffing plan</a:t>
            </a:r>
          </a:p>
        </p:txBody>
      </p:sp>
      <p:sp>
        <p:nvSpPr>
          <p:cNvPr id="6" name="Title 3"/>
          <p:cNvSpPr txBox="1">
            <a:spLocks/>
          </p:cNvSpPr>
          <p:nvPr/>
        </p:nvSpPr>
        <p:spPr>
          <a:xfrm>
            <a:off x="457200" y="3962399"/>
            <a:ext cx="8229600" cy="91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2800" kern="1200">
                <a:solidFill>
                  <a:schemeClr val="tx1"/>
                </a:solidFill>
                <a:latin typeface="Georgia" pitchFamily="18" charset="0"/>
                <a:ea typeface="+mj-ea"/>
                <a:cs typeface="+mj-cs"/>
              </a:defRPr>
            </a:lvl1pPr>
          </a:lstStyle>
          <a:p>
            <a:r>
              <a:rPr lang="en-US" dirty="0" smtClean="0"/>
              <a:t>Communications Management Plan</a:t>
            </a:r>
            <a:endParaRPr lang="en-US" dirty="0"/>
          </a:p>
        </p:txBody>
      </p:sp>
      <p:sp>
        <p:nvSpPr>
          <p:cNvPr id="7" name="Content Placeholder 4"/>
          <p:cNvSpPr txBox="1">
            <a:spLocks/>
          </p:cNvSpPr>
          <p:nvPr/>
        </p:nvSpPr>
        <p:spPr>
          <a:xfrm>
            <a:off x="457200" y="4495800"/>
            <a:ext cx="8229600" cy="1981200"/>
          </a:xfrm>
          <a:prstGeom prst="rect">
            <a:avLst/>
          </a:prstGeom>
        </p:spPr>
        <p:txBody>
          <a:bodyPr vert="horz" lIns="91440" tIns="45720" rIns="91440" bIns="45720" rtlCol="0">
            <a:noAutofit/>
          </a:bodyPr>
          <a:lstStyle>
            <a:lvl1pPr marL="342900" indent="-342900" algn="l" defTabSz="914400" rtl="0" eaLnBrk="1" latinLnBrk="0" hangingPunct="1">
              <a:lnSpc>
                <a:spcPct val="150000"/>
              </a:lnSpc>
              <a:spcBef>
                <a:spcPts val="0"/>
              </a:spcBef>
              <a:buSzPct val="130000"/>
              <a:buFont typeface="Arial" pitchFamily="34" charset="0"/>
              <a:buChar char="•"/>
              <a:defRPr sz="2000" kern="1200">
                <a:solidFill>
                  <a:schemeClr val="tx1"/>
                </a:solidFill>
                <a:latin typeface="Georgia" pitchFamily="18" charset="0"/>
                <a:ea typeface="+mn-ea"/>
                <a:cs typeface="+mn-cs"/>
              </a:defRPr>
            </a:lvl1pPr>
            <a:lvl2pPr marL="571500" indent="-228600" algn="l" defTabSz="914400" rtl="0" eaLnBrk="1" latinLnBrk="0" hangingPunct="1">
              <a:lnSpc>
                <a:spcPct val="150000"/>
              </a:lnSpc>
              <a:spcBef>
                <a:spcPts val="0"/>
              </a:spcBef>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t>Create a Communications Management Plan for your project</a:t>
            </a:r>
          </a:p>
          <a:p>
            <a:r>
              <a:rPr lang="en-US" sz="1600" dirty="0" smtClean="0"/>
              <a:t>Include at least 5 different stakeholders and at least 3 different forms of communication</a:t>
            </a:r>
          </a:p>
          <a:p>
            <a:r>
              <a:rPr lang="en-US" sz="1600" dirty="0" smtClean="0"/>
              <a:t>Create a status update for your project (assuming you are half way done)</a:t>
            </a:r>
          </a:p>
        </p:txBody>
      </p:sp>
    </p:spTree>
    <p:extLst>
      <p:ext uri="{BB962C8B-B14F-4D97-AF65-F5344CB8AC3E}">
        <p14:creationId xmlns:p14="http://schemas.microsoft.com/office/powerpoint/2010/main" val="818018609"/>
      </p:ext>
    </p:extLst>
  </p:cSld>
  <p:clrMapOvr>
    <a:masterClrMapping/>
  </p:clrMapOvr>
  <p:transition xmlns:p14="http://schemas.microsoft.com/office/powerpoint/2010/mai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PMP/CAPM Test Prep</a:t>
            </a:r>
            <a:endParaRPr lang="en-US" dirty="0"/>
          </a:p>
        </p:txBody>
      </p:sp>
    </p:spTree>
    <p:extLst>
      <p:ext uri="{BB962C8B-B14F-4D97-AF65-F5344CB8AC3E}">
        <p14:creationId xmlns:p14="http://schemas.microsoft.com/office/powerpoint/2010/main" val="313312277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 Prep</a:t>
            </a:r>
            <a:endParaRPr lang="en-US" dirty="0"/>
          </a:p>
        </p:txBody>
      </p:sp>
      <p:sp>
        <p:nvSpPr>
          <p:cNvPr id="5" name="Content Placeholder 4"/>
          <p:cNvSpPr>
            <a:spLocks noGrp="1"/>
          </p:cNvSpPr>
          <p:nvPr>
            <p:ph idx="1"/>
          </p:nvPr>
        </p:nvSpPr>
        <p:spPr>
          <a:xfrm>
            <a:off x="457200" y="1828801"/>
            <a:ext cx="8229600" cy="1981200"/>
          </a:xfrm>
        </p:spPr>
        <p:txBody>
          <a:bodyPr>
            <a:noAutofit/>
          </a:bodyPr>
          <a:lstStyle/>
          <a:p>
            <a:r>
              <a:rPr lang="en-US" sz="1600" dirty="0" smtClean="0"/>
              <a:t>Mnemonics for Memory Map</a:t>
            </a:r>
          </a:p>
          <a:p>
            <a:r>
              <a:rPr lang="en-US" sz="1600" dirty="0" smtClean="0"/>
              <a:t>Practice questions</a:t>
            </a:r>
          </a:p>
          <a:p>
            <a:endParaRPr lang="en-US" sz="1600" dirty="0" smtClean="0"/>
          </a:p>
        </p:txBody>
      </p:sp>
    </p:spTree>
    <p:extLst>
      <p:ext uri="{BB962C8B-B14F-4D97-AF65-F5344CB8AC3E}">
        <p14:creationId xmlns:p14="http://schemas.microsoft.com/office/powerpoint/2010/main" val="3418808597"/>
      </p:ext>
    </p:extLst>
  </p:cSld>
  <p:clrMapOvr>
    <a:masterClrMapping/>
  </p:clrMapOvr>
  <p:transition xmlns:p14="http://schemas.microsoft.com/office/powerpoint/2010/mai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atidwell\AppData\Local\Microsoft\Windows\Temporary Internet Files\Content.IE5\TQYH8AWH\MP900398831[1].jp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6213" y="2819400"/>
            <a:ext cx="5654040" cy="4038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custDataLst>
              <p:tags r:id="rId2"/>
            </p:custDataLst>
          </p:nvPr>
        </p:nvSpPr>
        <p:spPr/>
        <p:txBody>
          <a:bodyPr/>
          <a:lstStyle/>
          <a:p>
            <a:r>
              <a:rPr lang="en-US" dirty="0" smtClean="0"/>
              <a:t>Quiz 6</a:t>
            </a:r>
            <a:endParaRPr lang="en-US" dirty="0"/>
          </a:p>
        </p:txBody>
      </p:sp>
      <p:sp>
        <p:nvSpPr>
          <p:cNvPr id="4" name="Content Placeholder 3"/>
          <p:cNvSpPr>
            <a:spLocks noGrp="1"/>
          </p:cNvSpPr>
          <p:nvPr>
            <p:ph idx="1"/>
          </p:nvPr>
        </p:nvSpPr>
        <p:spPr/>
        <p:txBody>
          <a:bodyPr/>
          <a:lstStyle/>
          <a:p>
            <a:pPr>
              <a:lnSpc>
                <a:spcPct val="150000"/>
              </a:lnSpc>
            </a:pPr>
            <a:r>
              <a:rPr lang="en-US" dirty="0" smtClean="0"/>
              <a:t>On Canvas</a:t>
            </a:r>
          </a:p>
          <a:p>
            <a:pPr>
              <a:lnSpc>
                <a:spcPct val="150000"/>
              </a:lnSpc>
            </a:pPr>
            <a:r>
              <a:rPr lang="en-US" dirty="0" smtClean="0"/>
              <a:t>25 minutes</a:t>
            </a:r>
          </a:p>
          <a:p>
            <a:pPr>
              <a:lnSpc>
                <a:spcPct val="150000"/>
              </a:lnSpc>
            </a:pPr>
            <a:r>
              <a:rPr lang="en-US" dirty="0" smtClean="0"/>
              <a:t>Closed book/internet</a:t>
            </a:r>
          </a:p>
          <a:p>
            <a:pPr marL="0" indent="0">
              <a:buNone/>
            </a:pPr>
            <a:endParaRPr lang="en-US" dirty="0"/>
          </a:p>
        </p:txBody>
      </p:sp>
    </p:spTree>
    <p:custDataLst>
      <p:tags r:id="rId1"/>
    </p:custDataLst>
    <p:extLst>
      <p:ext uri="{BB962C8B-B14F-4D97-AF65-F5344CB8AC3E}">
        <p14:creationId xmlns:p14="http://schemas.microsoft.com/office/powerpoint/2010/main" val="1197513033"/>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Topic</a:t>
            </a:r>
            <a:endParaRPr lang="en-US" dirty="0"/>
          </a:p>
        </p:txBody>
      </p:sp>
      <p:sp>
        <p:nvSpPr>
          <p:cNvPr id="3" name="Text Placeholder 2"/>
          <p:cNvSpPr>
            <a:spLocks noGrp="1"/>
          </p:cNvSpPr>
          <p:nvPr>
            <p:ph type="body" idx="1"/>
          </p:nvPr>
        </p:nvSpPr>
        <p:spPr/>
        <p:txBody>
          <a:bodyPr/>
          <a:lstStyle/>
          <a:p>
            <a:r>
              <a:rPr lang="en-US" dirty="0" smtClean="0"/>
              <a:t>Human Resources</a:t>
            </a:r>
          </a:p>
          <a:p>
            <a:r>
              <a:rPr lang="en-US" dirty="0" smtClean="0"/>
              <a:t>Liz Price, PMP</a:t>
            </a:r>
            <a:endParaRPr lang="en-US" dirty="0"/>
          </a:p>
        </p:txBody>
      </p:sp>
    </p:spTree>
    <p:extLst>
      <p:ext uri="{BB962C8B-B14F-4D97-AF65-F5344CB8AC3E}">
        <p14:creationId xmlns:p14="http://schemas.microsoft.com/office/powerpoint/2010/main" val="1503382388"/>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1905000"/>
            <a:ext cx="6054304" cy="1143001"/>
          </a:xfrm>
        </p:spPr>
        <p:txBody>
          <a:bodyPr/>
          <a:lstStyle/>
          <a:p>
            <a:r>
              <a:rPr lang="en-US" dirty="0" smtClean="0"/>
              <a:t>Discussion</a:t>
            </a:r>
            <a:endParaRPr lang="en-US" dirty="0"/>
          </a:p>
        </p:txBody>
      </p:sp>
      <p:sp>
        <p:nvSpPr>
          <p:cNvPr id="3" name="Text Placeholder 2"/>
          <p:cNvSpPr>
            <a:spLocks noGrp="1"/>
          </p:cNvSpPr>
          <p:nvPr>
            <p:ph type="body" idx="1"/>
          </p:nvPr>
        </p:nvSpPr>
        <p:spPr>
          <a:xfrm>
            <a:off x="2861096" y="3048000"/>
            <a:ext cx="6054304" cy="1500187"/>
          </a:xfrm>
        </p:spPr>
        <p:txBody>
          <a:bodyPr/>
          <a:lstStyle/>
          <a:p>
            <a:r>
              <a:rPr lang="en-US" dirty="0" smtClean="0"/>
              <a:t>PMBOK: </a:t>
            </a:r>
          </a:p>
          <a:p>
            <a:r>
              <a:rPr lang="en-US" dirty="0" smtClean="0"/>
              <a:t>Chapter 9, Project HR Management</a:t>
            </a:r>
          </a:p>
          <a:p>
            <a:r>
              <a:rPr lang="en-US" dirty="0" smtClean="0"/>
              <a:t>Chapter 10, Project Communications Management</a:t>
            </a:r>
          </a:p>
          <a:p>
            <a:endParaRPr lang="en-US" dirty="0"/>
          </a:p>
        </p:txBody>
      </p:sp>
    </p:spTree>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41350" y="725858"/>
            <a:ext cx="8045450" cy="611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Oval 1"/>
          <p:cNvSpPr/>
          <p:nvPr/>
        </p:nvSpPr>
        <p:spPr>
          <a:xfrm>
            <a:off x="7086600" y="4495800"/>
            <a:ext cx="1371600" cy="129540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4828291"/>
      </p:ext>
    </p:extLst>
  </p:cSld>
  <p:clrMapOvr>
    <a:masterClrMapping/>
  </p:clrMapOvr>
  <p:transition xmlns:p14="http://schemas.microsoft.com/office/powerpoint/2010/mai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Project Human Resource Management</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828800"/>
            <a:ext cx="4305300" cy="460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3983754"/>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HR Management</a:t>
            </a:r>
            <a:endParaRPr lang="en-US" dirty="0"/>
          </a:p>
        </p:txBody>
      </p:sp>
      <p:sp>
        <p:nvSpPr>
          <p:cNvPr id="4" name="Rectangle 3"/>
          <p:cNvSpPr/>
          <p:nvPr/>
        </p:nvSpPr>
        <p:spPr>
          <a:xfrm>
            <a:off x="457200" y="2057400"/>
            <a:ext cx="8229600" cy="3416320"/>
          </a:xfrm>
          <a:prstGeom prst="rect">
            <a:avLst/>
          </a:prstGeom>
          <a:noFill/>
        </p:spPr>
        <p:txBody>
          <a:bodyPr wrap="squar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What do you need to know when you bring someone onto a project?</a:t>
            </a:r>
            <a:endPar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333256121"/>
      </p:ext>
    </p:extLst>
  </p:cSld>
  <p:clrMapOvr>
    <a:masterClrMapping/>
  </p:clrMapOvr>
  <p:transition xmlns:p14="http://schemas.microsoft.com/office/powerpoint/2010/mai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&amp; Techniques</a:t>
            </a:r>
            <a:endParaRPr lang="en-US" dirty="0"/>
          </a:p>
        </p:txBody>
      </p:sp>
      <p:sp>
        <p:nvSpPr>
          <p:cNvPr id="5" name="Content Placeholder 2"/>
          <p:cNvSpPr>
            <a:spLocks noGrp="1"/>
          </p:cNvSpPr>
          <p:nvPr>
            <p:ph idx="1"/>
          </p:nvPr>
        </p:nvSpPr>
        <p:spPr>
          <a:xfrm>
            <a:off x="457200" y="1828800"/>
            <a:ext cx="8229600" cy="4297363"/>
          </a:xfrm>
        </p:spPr>
        <p:txBody>
          <a:bodyPr/>
          <a:lstStyle/>
          <a:p>
            <a:r>
              <a:rPr lang="en-US" dirty="0" smtClean="0"/>
              <a:t>Hierarchal Chart- org </a:t>
            </a:r>
            <a:r>
              <a:rPr lang="en-US" dirty="0"/>
              <a:t>c</a:t>
            </a:r>
            <a:r>
              <a:rPr lang="en-US" dirty="0" smtClean="0"/>
              <a:t>hart</a:t>
            </a:r>
          </a:p>
          <a:p>
            <a:r>
              <a:rPr lang="en-US" dirty="0" smtClean="0"/>
              <a:t>Matrix Based (RACI/RASCI)</a:t>
            </a:r>
          </a:p>
          <a:p>
            <a:r>
              <a:rPr lang="en-US" dirty="0" smtClean="0"/>
              <a:t>Text-oriented- job descriptions</a:t>
            </a:r>
          </a:p>
          <a:p>
            <a:pPr lvl="1"/>
            <a:endParaRPr lang="en-US" dirty="0"/>
          </a:p>
        </p:txBody>
      </p:sp>
    </p:spTree>
    <p:extLst>
      <p:ext uri="{BB962C8B-B14F-4D97-AF65-F5344CB8AC3E}">
        <p14:creationId xmlns:p14="http://schemas.microsoft.com/office/powerpoint/2010/main" val="1056927023"/>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3.xml><?xml version="1.0" encoding="utf-8"?>
<p:tagLst xmlns:a="http://schemas.openxmlformats.org/drawingml/2006/main" xmlns:r="http://schemas.openxmlformats.org/officeDocument/2006/relationships" xmlns:p="http://schemas.openxmlformats.org/presentationml/2006/main">
  <p:tag name="DVSHAPEID" val="9TlgkWg9GbD75tZxSe07Sl"/>
</p:tagLst>
</file>

<file path=ppt/tags/tag4.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5.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6.xml><?xml version="1.0" encoding="utf-8"?>
<p:tagLst xmlns:a="http://schemas.openxmlformats.org/drawingml/2006/main" xmlns:r="http://schemas.openxmlformats.org/officeDocument/2006/relationships" xmlns:p="http://schemas.openxmlformats.org/presentationml/2006/main">
  <p:tag name="DVSHAPEID" val="fEx7i1o5WFYMUt4c6svz0o"/>
</p:tagLst>
</file>

<file path=ppt/theme/theme1.xml><?xml version="1.0" encoding="utf-8"?>
<a:theme xmlns:a="http://schemas.openxmlformats.org/drawingml/2006/main" name="Project Status Rep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ProjectStatusReport</Template>
  <TotalTime>0</TotalTime>
  <Words>1399</Words>
  <Application>Microsoft Macintosh PowerPoint</Application>
  <PresentationFormat>On-screen Show (4:3)</PresentationFormat>
  <Paragraphs>293</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Project Status Report</vt:lpstr>
      <vt:lpstr>OIS 6660</vt:lpstr>
      <vt:lpstr>Agenda</vt:lpstr>
      <vt:lpstr>Quiz 6</vt:lpstr>
      <vt:lpstr>Special Topic</vt:lpstr>
      <vt:lpstr>Discussion</vt:lpstr>
      <vt:lpstr>PowerPoint Presentation</vt:lpstr>
      <vt:lpstr>Project Human Resource Management</vt:lpstr>
      <vt:lpstr>Plan HR Management</vt:lpstr>
      <vt:lpstr>Tools &amp; Techniques</vt:lpstr>
      <vt:lpstr>Org Chart</vt:lpstr>
      <vt:lpstr>RASCI</vt:lpstr>
      <vt:lpstr>Job Descriptions</vt:lpstr>
      <vt:lpstr>Acquire Project Team</vt:lpstr>
      <vt:lpstr>Project Team Roles</vt:lpstr>
      <vt:lpstr>Kick Off Meetings</vt:lpstr>
      <vt:lpstr>Tuckman’s 5 Stages of Team Development</vt:lpstr>
      <vt:lpstr>Conflict Management</vt:lpstr>
      <vt:lpstr>Team Building</vt:lpstr>
      <vt:lpstr>Influence</vt:lpstr>
      <vt:lpstr>Project Communications Management</vt:lpstr>
      <vt:lpstr>Communications Management Plan</vt:lpstr>
      <vt:lpstr>Manage Communications</vt:lpstr>
      <vt:lpstr>Control Communications</vt:lpstr>
      <vt:lpstr>Group Project</vt:lpstr>
      <vt:lpstr>HR Management Plan</vt:lpstr>
      <vt:lpstr>PMP/CAPM Test Prep</vt:lpstr>
      <vt:lpstr>Test Prep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2014-05-10T03:19:41Z</dcterms:created>
  <dcterms:modified xsi:type="dcterms:W3CDTF">2014-11-21T04:41:04Z</dcterms:modified>
</cp:coreProperties>
</file>