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259" r:id="rId2"/>
    <p:sldId id="261" r:id="rId3"/>
    <p:sldId id="272" r:id="rId4"/>
    <p:sldId id="269" r:id="rId5"/>
    <p:sldId id="305" r:id="rId6"/>
    <p:sldId id="282" r:id="rId7"/>
    <p:sldId id="302" r:id="rId8"/>
    <p:sldId id="283" r:id="rId9"/>
    <p:sldId id="311" r:id="rId10"/>
    <p:sldId id="284" r:id="rId11"/>
    <p:sldId id="318" r:id="rId12"/>
    <p:sldId id="323" r:id="rId13"/>
    <p:sldId id="324" r:id="rId14"/>
    <p:sldId id="325" r:id="rId15"/>
    <p:sldId id="326" r:id="rId16"/>
    <p:sldId id="274" r:id="rId17"/>
    <p:sldId id="294" r:id="rId18"/>
    <p:sldId id="315" r:id="rId19"/>
    <p:sldId id="316" r:id="rId20"/>
  </p:sldIdLst>
  <p:sldSz cx="9144000" cy="6858000" type="screen4x3"/>
  <p:notesSz cx="7077075" cy="90281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92832F5-EA01-48E5-B403-87E193F50680}">
          <p14:sldIdLst>
            <p14:sldId id="259"/>
          </p14:sldIdLst>
        </p14:section>
        <p14:section name="Agenda" id="{087866C3-7028-482C-8D34-6BF5363FBD75}">
          <p14:sldIdLst>
            <p14:sldId id="261"/>
            <p14:sldId id="272"/>
            <p14:sldId id="269"/>
            <p14:sldId id="305"/>
            <p14:sldId id="282"/>
            <p14:sldId id="302"/>
            <p14:sldId id="283"/>
            <p14:sldId id="311"/>
            <p14:sldId id="284"/>
            <p14:sldId id="318"/>
            <p14:sldId id="323"/>
            <p14:sldId id="324"/>
            <p14:sldId id="325"/>
            <p14:sldId id="326"/>
            <p14:sldId id="274"/>
            <p14:sldId id="294"/>
            <p14:sldId id="315"/>
            <p14:sldId id="316"/>
          </p14:sldIdLst>
        </p14:section>
        <p14:section name="Status Update" id="{521DEF98-8796-4632-831A-16252E9A6054}">
          <p14:sldIdLst/>
        </p14:section>
        <p14:section name="Timeline" id="{CF24EBA6-C924-424D-AC31-A4B9992A87E0}">
          <p14:sldIdLst/>
        </p14:section>
        <p14:section name="Next Steps and Action Items" id="{C24C98EC-938D-4034-8DB8-5E8DBF16E3CB}">
          <p14:sldIdLst/>
        </p14:section>
        <p14:section name="Appendix" id="{E35CCD6A-2288-476E-BC93-C75323AE1F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78" autoAdjust="0"/>
    <p:restoredTop sz="72870" autoAdjust="0"/>
  </p:normalViewPr>
  <p:slideViewPr>
    <p:cSldViewPr>
      <p:cViewPr varScale="1">
        <p:scale>
          <a:sx n="73" d="100"/>
          <a:sy n="73" d="100"/>
        </p:scale>
        <p:origin x="-1976" y="-9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notesViewPr>
    <p:cSldViewPr>
      <p:cViewPr varScale="1">
        <p:scale>
          <a:sx n="86" d="100"/>
          <a:sy n="86" d="100"/>
        </p:scale>
        <p:origin x="-2912" y="-104"/>
      </p:cViewPr>
      <p:guideLst>
        <p:guide orient="horz" pos="2844"/>
        <p:guide pos="222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08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08438" y="0"/>
            <a:ext cx="3067050" cy="450850"/>
          </a:xfrm>
          <a:prstGeom prst="rect">
            <a:avLst/>
          </a:prstGeom>
        </p:spPr>
        <p:txBody>
          <a:bodyPr vert="horz" lIns="91440" tIns="45720" rIns="91440" bIns="45720" rtlCol="0"/>
          <a:lstStyle>
            <a:lvl1pPr algn="r">
              <a:defRPr sz="1200"/>
            </a:lvl1pPr>
          </a:lstStyle>
          <a:p>
            <a:fld id="{2AC8A403-FAAE-42C4-86ED-5F80C65B85F0}" type="datetimeFigureOut">
              <a:rPr lang="en-US" smtClean="0"/>
              <a:t>12/9/14</a:t>
            </a:fld>
            <a:endParaRPr lang="en-US"/>
          </a:p>
        </p:txBody>
      </p:sp>
      <p:sp>
        <p:nvSpPr>
          <p:cNvPr id="4" name="Footer Placeholder 3"/>
          <p:cNvSpPr>
            <a:spLocks noGrp="1"/>
          </p:cNvSpPr>
          <p:nvPr>
            <p:ph type="ftr" sz="quarter" idx="2"/>
          </p:nvPr>
        </p:nvSpPr>
        <p:spPr>
          <a:xfrm>
            <a:off x="0" y="8575675"/>
            <a:ext cx="3067050" cy="4508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438" y="8575675"/>
            <a:ext cx="3067050" cy="450850"/>
          </a:xfrm>
          <a:prstGeom prst="rect">
            <a:avLst/>
          </a:prstGeom>
        </p:spPr>
        <p:txBody>
          <a:bodyPr vert="horz" lIns="91440" tIns="45720" rIns="91440" bIns="45720" rtlCol="0" anchor="b"/>
          <a:lstStyle>
            <a:lvl1pPr algn="r">
              <a:defRPr sz="1200"/>
            </a:lvl1pPr>
          </a:lstStyle>
          <a:p>
            <a:fld id="{51051C89-7247-482C-A60D-221EA95CCF20}" type="slidenum">
              <a:rPr lang="en-US" smtClean="0"/>
              <a:t>‹#›</a:t>
            </a:fld>
            <a:endParaRPr lang="en-US"/>
          </a:p>
        </p:txBody>
      </p:sp>
    </p:spTree>
    <p:extLst>
      <p:ext uri="{BB962C8B-B14F-4D97-AF65-F5344CB8AC3E}">
        <p14:creationId xmlns:p14="http://schemas.microsoft.com/office/powerpoint/2010/main" val="1859080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5140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706" y="0"/>
            <a:ext cx="3066733" cy="451406"/>
          </a:xfrm>
          <a:prstGeom prst="rect">
            <a:avLst/>
          </a:prstGeom>
        </p:spPr>
        <p:txBody>
          <a:bodyPr vert="horz" lIns="91440" tIns="45720" rIns="91440" bIns="45720" rtlCol="0"/>
          <a:lstStyle>
            <a:lvl1pPr algn="r">
              <a:defRPr sz="1200"/>
            </a:lvl1pPr>
          </a:lstStyle>
          <a:p>
            <a:fld id="{724506C0-3FFE-45A5-803D-9F4FC5464A70}" type="datetimeFigureOut">
              <a:rPr lang="en-US" smtClean="0"/>
              <a:t>12/9/14</a:t>
            </a:fld>
            <a:endParaRPr lang="en-US"/>
          </a:p>
        </p:txBody>
      </p:sp>
      <p:sp>
        <p:nvSpPr>
          <p:cNvPr id="4" name="Slide Image Placeholder 3"/>
          <p:cNvSpPr>
            <a:spLocks noGrp="1" noRot="1" noChangeAspect="1"/>
          </p:cNvSpPr>
          <p:nvPr>
            <p:ph type="sldImg" idx="2"/>
          </p:nvPr>
        </p:nvSpPr>
        <p:spPr>
          <a:xfrm>
            <a:off x="1282700" y="677863"/>
            <a:ext cx="4511675" cy="3384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7708" y="4288355"/>
            <a:ext cx="5661660" cy="40626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575140"/>
            <a:ext cx="3066733" cy="45140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706" y="8575140"/>
            <a:ext cx="3066733" cy="451406"/>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145875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Avoid- Project team asked to eliminate the threat or protect the project from its impact. It usually involves changing the project management plan to eliminate the threats entirely.</a:t>
            </a:r>
          </a:p>
          <a:p>
            <a:r>
              <a:rPr lang="en-US" dirty="0" smtClean="0"/>
              <a:t>Transfer- Risk response strategy whereby the project team shifts the impact of a threat to a third party, together with the ownership of the response. An example is insurance or warranties.</a:t>
            </a:r>
          </a:p>
          <a:p>
            <a:r>
              <a:rPr lang="en-US" dirty="0" smtClean="0"/>
              <a:t>Mitigate- Project team asked to reduce the probability of occurrence or impact of a risk.</a:t>
            </a:r>
          </a:p>
          <a:p>
            <a:r>
              <a:rPr lang="en-US" dirty="0" smtClean="0"/>
              <a:t>Accept- Project team decides to acknowledge the risk and not take any action unless the risk occurs. Adopted where it is not possible or cost-effective to address a specific risk in any other way.  Contingency reserve.</a:t>
            </a:r>
          </a:p>
          <a:p>
            <a:endParaRPr lang="en-US" dirty="0"/>
          </a:p>
          <a:p>
            <a:r>
              <a:rPr lang="en-US" dirty="0" smtClean="0"/>
              <a:t>Exploit- Seeks to eliminate the uncertainty associated with particular upside risk by ensuring the opportunity definitely happens. Example, assigning the best people to the project.</a:t>
            </a:r>
          </a:p>
          <a:p>
            <a:r>
              <a:rPr lang="en-US" dirty="0" smtClean="0"/>
              <a:t>Enhance- Increase the probability and for the positive impacts of an opportunity. Identifying and maximizing key drivers of these positive impact risks To increase the probability of occurrence. Example, adding more resources to finish early.</a:t>
            </a:r>
          </a:p>
          <a:p>
            <a:r>
              <a:rPr lang="en-US" dirty="0" smtClean="0"/>
              <a:t>Share- Allocating some or all of the ownership of the opportunity to a third party who is best able to capture the opportunity for the benefit. Example, joint ventures.</a:t>
            </a:r>
          </a:p>
          <a:p>
            <a:r>
              <a:rPr lang="en-US" dirty="0" smtClean="0"/>
              <a:t>Accept- Being willing to take advantage of the opportunity if it arises, but not actively pursuing it.</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10</a:t>
            </a:fld>
            <a:endParaRPr lang="en-US"/>
          </a:p>
        </p:txBody>
      </p:sp>
    </p:spTree>
    <p:extLst>
      <p:ext uri="{BB962C8B-B14F-4D97-AF65-F5344CB8AC3E}">
        <p14:creationId xmlns:p14="http://schemas.microsoft.com/office/powerpoint/2010/main" val="2125476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Qualitative- Prioritizing risks</a:t>
            </a:r>
          </a:p>
          <a:p>
            <a:endParaRPr lang="en-US" dirty="0" smtClean="0"/>
          </a:p>
          <a:p>
            <a:pPr marL="171450" indent="-171450">
              <a:buFont typeface="Arial"/>
              <a:buChar char="•"/>
            </a:pPr>
            <a:r>
              <a:rPr lang="en-US" dirty="0" smtClean="0"/>
              <a:t>Thresholds must be assigned for each organization.  Each is unique.</a:t>
            </a:r>
          </a:p>
          <a:p>
            <a:pPr marL="171450" indent="-171450">
              <a:buFont typeface="Arial"/>
              <a:buChar char="•"/>
            </a:pPr>
            <a:r>
              <a:rPr lang="en-US" dirty="0" smtClean="0"/>
              <a:t>Helps identify significant risk impacts in the project.</a:t>
            </a:r>
          </a:p>
          <a:p>
            <a:pPr marL="171450" indent="-171450">
              <a:buFont typeface="Arial"/>
              <a:buChar char="•"/>
            </a:pP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11</a:t>
            </a:fld>
            <a:endParaRPr lang="en-US"/>
          </a:p>
        </p:txBody>
      </p:sp>
    </p:spTree>
    <p:extLst>
      <p:ext uri="{BB962C8B-B14F-4D97-AF65-F5344CB8AC3E}">
        <p14:creationId xmlns:p14="http://schemas.microsoft.com/office/powerpoint/2010/main" val="717884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7708" y="4285456"/>
            <a:ext cx="5661660" cy="4062651"/>
          </a:xfrm>
        </p:spPr>
        <p:txBody>
          <a:bodyPr/>
          <a:lstStyle/>
          <a:p>
            <a:r>
              <a:rPr lang="en-US" dirty="0" smtClean="0"/>
              <a:t>Quantitative- Analysis performed on prioritized risks to show the impact of the risk on the project.</a:t>
            </a:r>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12</a:t>
            </a:fld>
            <a:endParaRPr lang="en-US"/>
          </a:p>
        </p:txBody>
      </p:sp>
    </p:spTree>
    <p:extLst>
      <p:ext uri="{BB962C8B-B14F-4D97-AF65-F5344CB8AC3E}">
        <p14:creationId xmlns:p14="http://schemas.microsoft.com/office/powerpoint/2010/main" val="4033723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 analysis- Helps determine the largest potential impact on a project.  Tornado diagram</a:t>
            </a:r>
            <a:r>
              <a:rPr lang="en-US" dirty="0" smtClean="0"/>
              <a:t>.</a:t>
            </a:r>
          </a:p>
          <a:p>
            <a:endParaRPr lang="en-US" dirty="0" smtClean="0"/>
          </a:p>
          <a:p>
            <a:r>
              <a:rPr lang="en-US" dirty="0" smtClean="0"/>
              <a:t>People focus more on first two as their</a:t>
            </a:r>
            <a:r>
              <a:rPr lang="en-US" baseline="0" dirty="0" smtClean="0"/>
              <a:t> impact both loss and gain are more. Like putting more resources, mitigate </a:t>
            </a:r>
            <a:r>
              <a:rPr lang="en-US" baseline="0" smtClean="0"/>
              <a:t>or transfer.</a:t>
            </a:r>
            <a:endParaRPr lang="en-US" dirty="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13</a:t>
            </a:fld>
            <a:endParaRPr lang="en-US"/>
          </a:p>
        </p:txBody>
      </p:sp>
    </p:spTree>
    <p:extLst>
      <p:ext uri="{BB962C8B-B14F-4D97-AF65-F5344CB8AC3E}">
        <p14:creationId xmlns:p14="http://schemas.microsoft.com/office/powerpoint/2010/main" val="3346209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Expected monetary value analysis- Calculated by multiplying the value of each possible outcome by its probability of occurrence and adding the products together.  Decision tree analysis.</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14</a:t>
            </a:fld>
            <a:endParaRPr lang="en-US"/>
          </a:p>
        </p:txBody>
      </p:sp>
    </p:spTree>
    <p:extLst>
      <p:ext uri="{BB962C8B-B14F-4D97-AF65-F5344CB8AC3E}">
        <p14:creationId xmlns:p14="http://schemas.microsoft.com/office/powerpoint/2010/main" val="3426515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Monte Carlo Technique- Simulation using computer calculations.</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15</a:t>
            </a:fld>
            <a:endParaRPr lang="en-US"/>
          </a:p>
        </p:txBody>
      </p:sp>
    </p:spTree>
    <p:extLst>
      <p:ext uri="{BB962C8B-B14F-4D97-AF65-F5344CB8AC3E}">
        <p14:creationId xmlns:p14="http://schemas.microsoft.com/office/powerpoint/2010/main" val="3188844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17</a:t>
            </a:fld>
            <a:endParaRPr lang="en-US"/>
          </a:p>
        </p:txBody>
      </p:sp>
    </p:spTree>
    <p:extLst>
      <p:ext uri="{BB962C8B-B14F-4D97-AF65-F5344CB8AC3E}">
        <p14:creationId xmlns:p14="http://schemas.microsoft.com/office/powerpoint/2010/main" val="866042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19</a:t>
            </a:fld>
            <a:endParaRPr lang="en-US"/>
          </a:p>
        </p:txBody>
      </p:sp>
    </p:spTree>
    <p:extLst>
      <p:ext uri="{BB962C8B-B14F-4D97-AF65-F5344CB8AC3E}">
        <p14:creationId xmlns:p14="http://schemas.microsoft.com/office/powerpoint/2010/main" val="86604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plan driven</a:t>
            </a:r>
          </a:p>
          <a:p>
            <a:r>
              <a:rPr lang="en-US" dirty="0" smtClean="0"/>
              <a:t>Fixed – scope</a:t>
            </a:r>
          </a:p>
          <a:p>
            <a:r>
              <a:rPr lang="en-US" dirty="0" smtClean="0"/>
              <a:t>Variable – cost, time</a:t>
            </a:r>
          </a:p>
          <a:p>
            <a:r>
              <a:rPr lang="en-US" dirty="0" smtClean="0"/>
              <a:t>Value</a:t>
            </a:r>
            <a:r>
              <a:rPr lang="en-US" baseline="0" dirty="0" smtClean="0"/>
              <a:t> driven</a:t>
            </a:r>
          </a:p>
          <a:p>
            <a:r>
              <a:rPr lang="en-US" baseline="0" dirty="0" smtClean="0"/>
              <a:t>Fixed – cost, time</a:t>
            </a:r>
          </a:p>
          <a:p>
            <a:r>
              <a:rPr lang="en-US" baseline="0" dirty="0" smtClean="0"/>
              <a:t>Variable - scope</a:t>
            </a:r>
            <a:r>
              <a:rPr lang="en-US" dirty="0" smtClean="0"/>
              <a:t> </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5</a:t>
            </a:fld>
            <a:endParaRPr lang="en-US"/>
          </a:p>
        </p:txBody>
      </p:sp>
    </p:spTree>
    <p:extLst>
      <p:ext uri="{BB962C8B-B14F-4D97-AF65-F5344CB8AC3E}">
        <p14:creationId xmlns:p14="http://schemas.microsoft.com/office/powerpoint/2010/main" val="299229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Plan risk management- The process of defining how to conduct a risk management activities.</a:t>
            </a:r>
          </a:p>
          <a:p>
            <a:pPr marL="171450" indent="-171450">
              <a:buFont typeface="Arial" pitchFamily="34" charset="0"/>
              <a:buChar char="•"/>
            </a:pPr>
            <a:r>
              <a:rPr lang="en-US" dirty="0" smtClean="0"/>
              <a:t>Identify risks- The process of determining which risks may affect the project and documenting their characteristics.</a:t>
            </a:r>
          </a:p>
          <a:p>
            <a:pPr marL="171450" indent="-171450">
              <a:buFont typeface="Arial" pitchFamily="34" charset="0"/>
              <a:buChar char="•"/>
            </a:pPr>
            <a:r>
              <a:rPr lang="en-US" dirty="0" smtClean="0"/>
              <a:t>Perform qualitative risk analysis- The process of prioritizing risks for further analysis or action by assessing and combining their probability of occurrence and impact.</a:t>
            </a:r>
          </a:p>
          <a:p>
            <a:pPr marL="171450" indent="-171450">
              <a:buFont typeface="Arial" pitchFamily="34" charset="0"/>
              <a:buChar char="•"/>
            </a:pPr>
            <a:r>
              <a:rPr lang="en-US" dirty="0" smtClean="0"/>
              <a:t>Perform quantitative risk analysis- The process of numerically analyzing the effect of identified risks on overall project objectives. How much I’m going to loose?</a:t>
            </a:r>
          </a:p>
          <a:p>
            <a:pPr marL="171450" indent="-171450">
              <a:buFont typeface="Arial" pitchFamily="34" charset="0"/>
              <a:buChar char="•"/>
            </a:pPr>
            <a:r>
              <a:rPr lang="en-US" dirty="0" smtClean="0"/>
              <a:t>Plan risk responses- The process of developing options and actions to enhance opportunities and to reduce threats to project objectives.</a:t>
            </a:r>
          </a:p>
          <a:p>
            <a:pPr marL="171450" indent="-171450">
              <a:buFont typeface="Arial" pitchFamily="34" charset="0"/>
              <a:buChar char="•"/>
            </a:pPr>
            <a:r>
              <a:rPr lang="en-US" dirty="0" smtClean="0"/>
              <a:t>Control risks- The process of implementing risk response plans, tracking identified risks, monitoring residual risks, Identifying new risks, and evaluating risk process effectiveness throughout the project.</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6</a:t>
            </a:fld>
            <a:endParaRPr lang="en-US"/>
          </a:p>
        </p:txBody>
      </p:sp>
    </p:spTree>
    <p:extLst>
      <p:ext uri="{BB962C8B-B14F-4D97-AF65-F5344CB8AC3E}">
        <p14:creationId xmlns:p14="http://schemas.microsoft.com/office/powerpoint/2010/main" val="296760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Methodology- Defines the approaches, tools, and data sources that will be used to perform risk management on the project.</a:t>
            </a:r>
            <a:endParaRPr lang="en-US" dirty="0"/>
          </a:p>
          <a:p>
            <a:pPr lvl="1"/>
            <a:r>
              <a:rPr lang="en-US" dirty="0"/>
              <a:t>Roles and </a:t>
            </a:r>
            <a:r>
              <a:rPr lang="en-US" dirty="0" smtClean="0"/>
              <a:t>responsibilities- Defines the lead, support, and risk management team members for each type of activity In the risk management plan, and clarifies their responsibilities.</a:t>
            </a:r>
            <a:endParaRPr lang="en-US" dirty="0"/>
          </a:p>
          <a:p>
            <a:pPr lvl="1"/>
            <a:r>
              <a:rPr lang="en-US" dirty="0" smtClean="0"/>
              <a:t>Budgeting- Estimates funds needed, based on assigned resources, for inclusion in the cost baseline and estimates protocols for application of contingency and management reserves.</a:t>
            </a:r>
            <a:endParaRPr lang="en-US" dirty="0"/>
          </a:p>
          <a:p>
            <a:pPr lvl="1"/>
            <a:r>
              <a:rPr lang="en-US" dirty="0" smtClean="0"/>
              <a:t>Timing- Defines when and how often the risk management processes will be performed throughout the project lifecycle, Establishes protocols for application of schedule contingency reserves, and establishes risk management activities for inclusion in the project schedule.</a:t>
            </a:r>
            <a:endParaRPr lang="en-US" dirty="0"/>
          </a:p>
          <a:p>
            <a:pPr lvl="1"/>
            <a:r>
              <a:rPr lang="en-US" dirty="0"/>
              <a:t>Risk </a:t>
            </a:r>
            <a:r>
              <a:rPr lang="en-US" dirty="0" smtClean="0"/>
              <a:t>categories- Provide a means for grouping potential causes of risk.</a:t>
            </a:r>
            <a:endParaRPr lang="en-US" dirty="0"/>
          </a:p>
          <a:p>
            <a:pPr lvl="1"/>
            <a:r>
              <a:rPr lang="en-US" dirty="0"/>
              <a:t>Definitions of risk and probability </a:t>
            </a:r>
            <a:r>
              <a:rPr lang="en-US" dirty="0" smtClean="0"/>
              <a:t>impact- Definition of the levels of Risk probability and impact for the individual project.</a:t>
            </a:r>
          </a:p>
          <a:p>
            <a:pPr lvl="1"/>
            <a:r>
              <a:rPr lang="en-US" dirty="0" smtClean="0"/>
              <a:t>Probability </a:t>
            </a:r>
            <a:r>
              <a:rPr lang="en-US" dirty="0"/>
              <a:t>and impact </a:t>
            </a:r>
            <a:r>
              <a:rPr lang="en-US" dirty="0" smtClean="0"/>
              <a:t>matrix- Grid for mapping the probability of each risk occurrence and its impact on project objectives if that risk occurs.</a:t>
            </a:r>
            <a:endParaRPr lang="en-US" dirty="0"/>
          </a:p>
          <a:p>
            <a:pPr lvl="1"/>
            <a:r>
              <a:rPr lang="en-US" dirty="0"/>
              <a:t>Revised stakeholder </a:t>
            </a:r>
            <a:r>
              <a:rPr lang="en-US" dirty="0" smtClean="0"/>
              <a:t>tolerances- Stakeholders tolerances for risk as it applies to the specific project.</a:t>
            </a:r>
            <a:endParaRPr lang="en-US" dirty="0"/>
          </a:p>
          <a:p>
            <a:pPr lvl="1"/>
            <a:r>
              <a:rPr lang="en-US" dirty="0"/>
              <a:t>Reporting </a:t>
            </a:r>
            <a:r>
              <a:rPr lang="en-US" dirty="0" smtClean="0"/>
              <a:t>formats- How’s the outcome of the risk management process will be documented, analyzed, and communicated.</a:t>
            </a:r>
            <a:endParaRPr lang="en-US" dirty="0"/>
          </a:p>
          <a:p>
            <a:pPr lvl="1"/>
            <a:r>
              <a:rPr lang="en-US" dirty="0" smtClean="0"/>
              <a:t>Tracking- .How risk activities should be recorded</a:t>
            </a:r>
            <a:endParaRPr lang="en-US" dirty="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7</a:t>
            </a:fld>
            <a:endParaRPr lang="en-US"/>
          </a:p>
        </p:txBody>
      </p:sp>
    </p:spTree>
    <p:extLst>
      <p:ext uri="{BB962C8B-B14F-4D97-AF65-F5344CB8AC3E}">
        <p14:creationId xmlns:p14="http://schemas.microsoft.com/office/powerpoint/2010/main" val="263771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Delphi Technique- A way to reach consensus of experts.  Project risk experts participate in this technique anonymously. The facilitator uses a questionnaire to solicit ideas about the important project risks. The Delphi technique helps reduce bias in the data and keeps anyone person from having undue influence of the outcome.</a:t>
            </a:r>
          </a:p>
          <a:p>
            <a:endParaRPr lang="en-US" dirty="0" smtClean="0"/>
          </a:p>
          <a:p>
            <a:r>
              <a:rPr lang="en-US" dirty="0" smtClean="0"/>
              <a:t>Brainstorming – people activity, discuss each and every idea</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8</a:t>
            </a:fld>
            <a:endParaRPr lang="en-US"/>
          </a:p>
        </p:txBody>
      </p:sp>
    </p:spTree>
    <p:extLst>
      <p:ext uri="{BB962C8B-B14F-4D97-AF65-F5344CB8AC3E}">
        <p14:creationId xmlns:p14="http://schemas.microsoft.com/office/powerpoint/2010/main" val="231299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 register- A document in which the results of risk analysis and risk response planning are recorded.</a:t>
            </a:r>
          </a:p>
          <a:p>
            <a:endParaRPr lang="en-US" dirty="0" smtClean="0"/>
          </a:p>
          <a:p>
            <a:r>
              <a:rPr lang="en-US" dirty="0" smtClean="0"/>
              <a:t>Risks</a:t>
            </a:r>
            <a:r>
              <a:rPr lang="en-US" baseline="0" dirty="0" smtClean="0"/>
              <a:t> have negative annotations (threats) but there can be positive risks too (opportunities)</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9</a:t>
            </a:fld>
            <a:endParaRPr lang="en-US"/>
          </a:p>
        </p:txBody>
      </p:sp>
    </p:spTree>
    <p:extLst>
      <p:ext uri="{BB962C8B-B14F-4D97-AF65-F5344CB8AC3E}">
        <p14:creationId xmlns:p14="http://schemas.microsoft.com/office/powerpoint/2010/main" val="990440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bin"/><Relationship Id="rId5" Type="http://schemas.openxmlformats.org/officeDocument/2006/relationships/package" Target="../embeddings/Microsoft_Excel_Sheet1.xlsx"/><Relationship Id="rId6"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8.jpeg"/><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3.xml"/><Relationship Id="rId5" Type="http://schemas.openxmlformats.org/officeDocument/2006/relationships/image" Target="../media/image9.jpeg"/><Relationship Id="rId1" Type="http://schemas.openxmlformats.org/officeDocument/2006/relationships/tags" Target="../tags/tag5.xml"/><Relationship Id="rId2"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OIS 6660</a:t>
            </a:r>
            <a:endParaRPr lang="en-US" dirty="0"/>
          </a:p>
        </p:txBody>
      </p:sp>
      <p:sp>
        <p:nvSpPr>
          <p:cNvPr id="3" name="Subtitle 2"/>
          <p:cNvSpPr>
            <a:spLocks noGrp="1"/>
          </p:cNvSpPr>
          <p:nvPr>
            <p:ph type="subTitle" idx="1"/>
            <p:custDataLst>
              <p:tags r:id="rId3"/>
            </p:custDataLst>
          </p:nvPr>
        </p:nvSpPr>
        <p:spPr/>
        <p:txBody>
          <a:bodyPr/>
          <a:lstStyle/>
          <a:p>
            <a:r>
              <a:rPr lang="en-US" dirty="0" smtClean="0"/>
              <a:t>Adam Tidwell</a:t>
            </a:r>
          </a:p>
          <a:p>
            <a:r>
              <a:rPr lang="en-US" dirty="0" smtClean="0"/>
              <a:t>12/2/14</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Risk Responses</a:t>
            </a:r>
            <a:endParaRPr lang="en-US" dirty="0"/>
          </a:p>
        </p:txBody>
      </p:sp>
      <p:sp>
        <p:nvSpPr>
          <p:cNvPr id="7" name="Content Placeholder 2"/>
          <p:cNvSpPr txBox="1">
            <a:spLocks/>
          </p:cNvSpPr>
          <p:nvPr/>
        </p:nvSpPr>
        <p:spPr>
          <a:xfrm>
            <a:off x="457200" y="1828800"/>
            <a:ext cx="8229600" cy="42973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Threats</a:t>
            </a:r>
          </a:p>
          <a:p>
            <a:r>
              <a:rPr lang="en-US" dirty="0" smtClean="0"/>
              <a:t>Avoid</a:t>
            </a:r>
          </a:p>
          <a:p>
            <a:r>
              <a:rPr lang="en-US" dirty="0" smtClean="0"/>
              <a:t>Transfer</a:t>
            </a:r>
          </a:p>
          <a:p>
            <a:r>
              <a:rPr lang="en-US" dirty="0" smtClean="0"/>
              <a:t>Mitigate</a:t>
            </a:r>
          </a:p>
          <a:p>
            <a:r>
              <a:rPr lang="en-US" dirty="0" smtClean="0"/>
              <a:t>Accept</a:t>
            </a:r>
          </a:p>
          <a:p>
            <a:endParaRPr lang="en-US" dirty="0"/>
          </a:p>
          <a:p>
            <a:pPr marL="0" indent="0">
              <a:buNone/>
            </a:pPr>
            <a:r>
              <a:rPr lang="en-US" dirty="0" smtClean="0"/>
              <a:t>Opportunities</a:t>
            </a:r>
          </a:p>
          <a:p>
            <a:r>
              <a:rPr lang="en-US" dirty="0" smtClean="0"/>
              <a:t>Exploit</a:t>
            </a:r>
          </a:p>
          <a:p>
            <a:r>
              <a:rPr lang="en-US" dirty="0" smtClean="0"/>
              <a:t>Enhance</a:t>
            </a:r>
          </a:p>
          <a:p>
            <a:r>
              <a:rPr lang="en-US" dirty="0" smtClean="0"/>
              <a:t>Share</a:t>
            </a:r>
          </a:p>
          <a:p>
            <a:r>
              <a:rPr lang="en-US" dirty="0" smtClean="0"/>
              <a:t>Accept</a:t>
            </a:r>
            <a:endParaRPr lang="en-US" dirty="0"/>
          </a:p>
          <a:p>
            <a:endParaRPr lang="en-US" dirty="0"/>
          </a:p>
        </p:txBody>
      </p:sp>
    </p:spTree>
    <p:extLst>
      <p:ext uri="{BB962C8B-B14F-4D97-AF65-F5344CB8AC3E}">
        <p14:creationId xmlns:p14="http://schemas.microsoft.com/office/powerpoint/2010/main" val="120605369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 Qualitative Risk Analysis</a:t>
            </a:r>
            <a:endParaRPr lang="en-US" dirty="0"/>
          </a:p>
        </p:txBody>
      </p:sp>
      <p:sp>
        <p:nvSpPr>
          <p:cNvPr id="3" name="Content Placeholder 2"/>
          <p:cNvSpPr>
            <a:spLocks noGrp="1"/>
          </p:cNvSpPr>
          <p:nvPr>
            <p:ph idx="1"/>
          </p:nvPr>
        </p:nvSpPr>
        <p:spPr/>
        <p:txBody>
          <a:bodyPr>
            <a:normAutofit/>
          </a:bodyPr>
          <a:lstStyle/>
          <a:p>
            <a:r>
              <a:rPr lang="en-US" dirty="0" smtClean="0"/>
              <a:t>Risk probability and impact assessment</a:t>
            </a:r>
          </a:p>
          <a:p>
            <a:r>
              <a:rPr lang="en-US" dirty="0" smtClean="0"/>
              <a:t>Probability and impact matrix</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054842676"/>
              </p:ext>
            </p:extLst>
          </p:nvPr>
        </p:nvGraphicFramePr>
        <p:xfrm>
          <a:off x="381000" y="3048000"/>
          <a:ext cx="8417220" cy="1828800"/>
        </p:xfrm>
        <a:graphic>
          <a:graphicData uri="http://schemas.openxmlformats.org/presentationml/2006/ole">
            <mc:AlternateContent xmlns:mc="http://schemas.openxmlformats.org/markup-compatibility/2006">
              <mc:Choice xmlns:v="urn:schemas-microsoft-com:vml" Requires="v">
                <p:oleObj spid="_x0000_s1053" name="Worksheet" r:id="rId5" imgW="6766506" imgH="1470744" progId="Excel.Sheet.12">
                  <p:embed/>
                </p:oleObj>
              </mc:Choice>
              <mc:Fallback>
                <p:oleObj name="Worksheet" r:id="rId5" imgW="6766506" imgH="1470744" progId="Excel.Sheet.12">
                  <p:embed/>
                  <p:pic>
                    <p:nvPicPr>
                      <p:cNvPr id="0" name=""/>
                      <p:cNvPicPr/>
                      <p:nvPr/>
                    </p:nvPicPr>
                    <p:blipFill>
                      <a:blip r:embed="rId6"/>
                      <a:stretch>
                        <a:fillRect/>
                      </a:stretch>
                    </p:blipFill>
                    <p:spPr>
                      <a:xfrm>
                        <a:off x="381000" y="3048000"/>
                        <a:ext cx="8417220" cy="1828800"/>
                      </a:xfrm>
                      <a:prstGeom prst="rect">
                        <a:avLst/>
                      </a:prstGeom>
                    </p:spPr>
                  </p:pic>
                </p:oleObj>
              </mc:Fallback>
            </mc:AlternateContent>
          </a:graphicData>
        </a:graphic>
      </p:graphicFrame>
    </p:spTree>
    <p:extLst>
      <p:ext uri="{BB962C8B-B14F-4D97-AF65-F5344CB8AC3E}">
        <p14:creationId xmlns:p14="http://schemas.microsoft.com/office/powerpoint/2010/main" val="89180408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 Quantitative Risk Analysis</a:t>
            </a:r>
            <a:endParaRPr lang="en-US" dirty="0"/>
          </a:p>
        </p:txBody>
      </p:sp>
      <p:sp>
        <p:nvSpPr>
          <p:cNvPr id="3" name="Content Placeholder 2"/>
          <p:cNvSpPr>
            <a:spLocks noGrp="1"/>
          </p:cNvSpPr>
          <p:nvPr>
            <p:ph idx="1"/>
          </p:nvPr>
        </p:nvSpPr>
        <p:spPr/>
        <p:txBody>
          <a:bodyPr>
            <a:normAutofit/>
          </a:bodyPr>
          <a:lstStyle/>
          <a:p>
            <a:r>
              <a:rPr lang="en-US" dirty="0" smtClean="0"/>
              <a:t>Sensitivity analysis</a:t>
            </a:r>
          </a:p>
          <a:p>
            <a:r>
              <a:rPr lang="en-US" dirty="0" smtClean="0"/>
              <a:t>Expected monetary value analysis</a:t>
            </a:r>
          </a:p>
          <a:p>
            <a:r>
              <a:rPr lang="en-US" dirty="0" smtClean="0"/>
              <a:t>Modeling and simulation (Monte Carlo)</a:t>
            </a:r>
            <a:endParaRPr lang="en-US" dirty="0"/>
          </a:p>
        </p:txBody>
      </p:sp>
    </p:spTree>
    <p:extLst>
      <p:ext uri="{BB962C8B-B14F-4D97-AF65-F5344CB8AC3E}">
        <p14:creationId xmlns:p14="http://schemas.microsoft.com/office/powerpoint/2010/main" val="124761921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p:txBody>
          <a:bodyPr>
            <a:normAutofit/>
          </a:bodyPr>
          <a:lstStyle/>
          <a:p>
            <a:r>
              <a:rPr lang="en-US" dirty="0" smtClean="0"/>
              <a:t>Shows which risks have the largest potential impact</a:t>
            </a:r>
          </a:p>
          <a:p>
            <a:r>
              <a:rPr lang="en-US" dirty="0" smtClean="0"/>
              <a:t>Helps identify stable vs. uncertain variables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858" y="3048000"/>
            <a:ext cx="5724525" cy="3429000"/>
          </a:xfrm>
          <a:prstGeom prst="rect">
            <a:avLst/>
          </a:prstGeom>
        </p:spPr>
      </p:pic>
      <p:sp>
        <p:nvSpPr>
          <p:cNvPr id="5" name="TextBox 4"/>
          <p:cNvSpPr txBox="1"/>
          <p:nvPr/>
        </p:nvSpPr>
        <p:spPr>
          <a:xfrm>
            <a:off x="3542859" y="6521678"/>
            <a:ext cx="3929281" cy="215444"/>
          </a:xfrm>
          <a:prstGeom prst="rect">
            <a:avLst/>
          </a:prstGeom>
          <a:noFill/>
        </p:spPr>
        <p:txBody>
          <a:bodyPr wrap="none" rtlCol="0">
            <a:spAutoFit/>
          </a:bodyPr>
          <a:lstStyle/>
          <a:p>
            <a:r>
              <a:rPr lang="en-US" sz="800" dirty="0" smtClean="0"/>
              <a:t>Flip’s Dynamics Blog http</a:t>
            </a:r>
            <a:r>
              <a:rPr lang="en-US" sz="800" dirty="0"/>
              <a:t>://fichoo.blogspot.com/2012/02/sensivity-analysis.html</a:t>
            </a:r>
          </a:p>
        </p:txBody>
      </p:sp>
    </p:spTree>
    <p:extLst>
      <p:ext uri="{BB962C8B-B14F-4D97-AF65-F5344CB8AC3E}">
        <p14:creationId xmlns:p14="http://schemas.microsoft.com/office/powerpoint/2010/main" val="263019574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Monetary Value Analysis</a:t>
            </a:r>
            <a:endParaRPr lang="en-US" dirty="0"/>
          </a:p>
        </p:txBody>
      </p:sp>
      <p:sp>
        <p:nvSpPr>
          <p:cNvPr id="3" name="Content Placeholder 2"/>
          <p:cNvSpPr>
            <a:spLocks noGrp="1"/>
          </p:cNvSpPr>
          <p:nvPr>
            <p:ph idx="1"/>
          </p:nvPr>
        </p:nvSpPr>
        <p:spPr>
          <a:xfrm>
            <a:off x="457200" y="1828800"/>
            <a:ext cx="8229600" cy="4297363"/>
          </a:xfrm>
        </p:spPr>
        <p:txBody>
          <a:bodyPr>
            <a:normAutofit/>
          </a:bodyPr>
          <a:lstStyle/>
          <a:p>
            <a:r>
              <a:rPr lang="en-US" dirty="0" smtClean="0"/>
              <a:t>Calculates the average outcome when uncertainty exists</a:t>
            </a:r>
          </a:p>
          <a:p>
            <a:r>
              <a:rPr lang="en-US" dirty="0" smtClean="0"/>
              <a:t>Multiply value of each outcome by probability of occurrence</a:t>
            </a:r>
          </a:p>
        </p:txBody>
      </p:sp>
      <p:sp>
        <p:nvSpPr>
          <p:cNvPr id="4" name="TextBox 3"/>
          <p:cNvSpPr txBox="1"/>
          <p:nvPr/>
        </p:nvSpPr>
        <p:spPr>
          <a:xfrm>
            <a:off x="2473760" y="6337756"/>
            <a:ext cx="4419600" cy="215444"/>
          </a:xfrm>
          <a:prstGeom prst="rect">
            <a:avLst/>
          </a:prstGeom>
          <a:noFill/>
        </p:spPr>
        <p:txBody>
          <a:bodyPr wrap="square" rtlCol="0">
            <a:spAutoFit/>
          </a:bodyPr>
          <a:lstStyle/>
          <a:p>
            <a:pPr algn="r"/>
            <a:r>
              <a:rPr lang="en-US" sz="800" dirty="0"/>
              <a:t>https://www.e-education.psu.edu/geog584/l8_p5.html</a:t>
            </a: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1200" y="3191962"/>
            <a:ext cx="4880113" cy="3028439"/>
          </a:xfrm>
          <a:prstGeom prst="rect">
            <a:avLst/>
          </a:prstGeom>
        </p:spPr>
      </p:pic>
    </p:spTree>
    <p:extLst>
      <p:ext uri="{BB962C8B-B14F-4D97-AF65-F5344CB8AC3E}">
        <p14:creationId xmlns:p14="http://schemas.microsoft.com/office/powerpoint/2010/main" val="128668667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Technique</a:t>
            </a:r>
            <a:endParaRPr lang="en-US" dirty="0"/>
          </a:p>
        </p:txBody>
      </p:sp>
      <p:sp>
        <p:nvSpPr>
          <p:cNvPr id="3" name="Content Placeholder 2"/>
          <p:cNvSpPr>
            <a:spLocks noGrp="1"/>
          </p:cNvSpPr>
          <p:nvPr>
            <p:ph idx="1"/>
          </p:nvPr>
        </p:nvSpPr>
        <p:spPr>
          <a:xfrm>
            <a:off x="457200" y="1828800"/>
            <a:ext cx="8229600" cy="4297363"/>
          </a:xfrm>
        </p:spPr>
        <p:txBody>
          <a:bodyPr>
            <a:normAutofit/>
          </a:bodyPr>
          <a:lstStyle/>
          <a:p>
            <a:r>
              <a:rPr lang="en-US" dirty="0" smtClean="0"/>
              <a:t>Many simulations, using random sampling, to obtain probable results distribution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352800"/>
            <a:ext cx="4267200" cy="2859024"/>
          </a:xfrm>
          <a:prstGeom prst="rect">
            <a:avLst/>
          </a:prstGeom>
        </p:spPr>
      </p:pic>
      <p:sp>
        <p:nvSpPr>
          <p:cNvPr id="7" name="TextBox 6"/>
          <p:cNvSpPr txBox="1"/>
          <p:nvPr/>
        </p:nvSpPr>
        <p:spPr>
          <a:xfrm>
            <a:off x="5216495" y="6369278"/>
            <a:ext cx="1090363" cy="215444"/>
          </a:xfrm>
          <a:prstGeom prst="rect">
            <a:avLst/>
          </a:prstGeom>
          <a:noFill/>
        </p:spPr>
        <p:txBody>
          <a:bodyPr wrap="none" rtlCol="0">
            <a:spAutoFit/>
          </a:bodyPr>
          <a:lstStyle/>
          <a:p>
            <a:r>
              <a:rPr lang="en-US" sz="800" dirty="0" smtClean="0"/>
              <a:t>PMBOK, 5</a:t>
            </a:r>
            <a:r>
              <a:rPr lang="en-US" sz="800" baseline="30000" dirty="0" smtClean="0"/>
              <a:t>th</a:t>
            </a:r>
            <a:r>
              <a:rPr lang="en-US" sz="800" dirty="0" smtClean="0"/>
              <a:t> Edition</a:t>
            </a:r>
            <a:endParaRPr lang="en-US" sz="800" dirty="0"/>
          </a:p>
        </p:txBody>
      </p:sp>
    </p:spTree>
    <p:extLst>
      <p:ext uri="{BB962C8B-B14F-4D97-AF65-F5344CB8AC3E}">
        <p14:creationId xmlns:p14="http://schemas.microsoft.com/office/powerpoint/2010/main" val="49655448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a:t>
            </a:r>
            <a:endParaRPr lang="en-US" dirty="0"/>
          </a:p>
        </p:txBody>
      </p:sp>
      <p:sp>
        <p:nvSpPr>
          <p:cNvPr id="3" name="Text Placeholder 2"/>
          <p:cNvSpPr>
            <a:spLocks noGrp="1"/>
          </p:cNvSpPr>
          <p:nvPr>
            <p:ph type="body" idx="1"/>
          </p:nvPr>
        </p:nvSpPr>
        <p:spPr/>
        <p:txBody>
          <a:bodyPr/>
          <a:lstStyle/>
          <a:p>
            <a:r>
              <a:rPr lang="en-US" dirty="0" smtClean="0"/>
              <a:t>Create Risk Management Plan</a:t>
            </a:r>
          </a:p>
        </p:txBody>
      </p:sp>
    </p:spTree>
    <p:extLst>
      <p:ext uri="{BB962C8B-B14F-4D97-AF65-F5344CB8AC3E}">
        <p14:creationId xmlns:p14="http://schemas.microsoft.com/office/powerpoint/2010/main" val="304806074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14400"/>
            <a:ext cx="8229600" cy="914400"/>
          </a:xfrm>
        </p:spPr>
        <p:txBody>
          <a:bodyPr/>
          <a:lstStyle/>
          <a:p>
            <a:r>
              <a:rPr lang="en-US" dirty="0" smtClean="0"/>
              <a:t>Risk Management Plan</a:t>
            </a:r>
            <a:endParaRPr lang="en-US" dirty="0"/>
          </a:p>
        </p:txBody>
      </p:sp>
      <p:sp>
        <p:nvSpPr>
          <p:cNvPr id="5" name="Content Placeholder 4"/>
          <p:cNvSpPr>
            <a:spLocks noGrp="1"/>
          </p:cNvSpPr>
          <p:nvPr>
            <p:ph idx="1"/>
          </p:nvPr>
        </p:nvSpPr>
        <p:spPr>
          <a:xfrm>
            <a:off x="457200" y="1600200"/>
            <a:ext cx="8229600" cy="2362200"/>
          </a:xfrm>
        </p:spPr>
        <p:txBody>
          <a:bodyPr>
            <a:noAutofit/>
          </a:bodyPr>
          <a:lstStyle/>
          <a:p>
            <a:r>
              <a:rPr lang="en-US" sz="1600" dirty="0" smtClean="0"/>
              <a:t>Create a Risk Register</a:t>
            </a:r>
          </a:p>
          <a:p>
            <a:r>
              <a:rPr lang="en-US" sz="1600" dirty="0" smtClean="0"/>
              <a:t>Include at least 8 risks (threats or opportunities)</a:t>
            </a:r>
          </a:p>
          <a:p>
            <a:r>
              <a:rPr lang="en-US" sz="1600" dirty="0" smtClean="0"/>
              <a:t>Indicate the strategy for addressing each risk (avoid, transfer, exploit, enhance, etc.)</a:t>
            </a:r>
          </a:p>
          <a:p>
            <a:r>
              <a:rPr lang="en-US" sz="1600" dirty="0" smtClean="0"/>
              <a:t>Include the detailed plan for addressing the risk</a:t>
            </a:r>
          </a:p>
          <a:p>
            <a:r>
              <a:rPr lang="en-US" sz="1600" dirty="0"/>
              <a:t>List the trigger for when the risk response should go into effect</a:t>
            </a:r>
          </a:p>
          <a:p>
            <a:endParaRPr lang="en-US" sz="1600" dirty="0" smtClean="0"/>
          </a:p>
        </p:txBody>
      </p:sp>
    </p:spTree>
    <p:extLst>
      <p:ext uri="{BB962C8B-B14F-4D97-AF65-F5344CB8AC3E}">
        <p14:creationId xmlns:p14="http://schemas.microsoft.com/office/powerpoint/2010/main" val="818018609"/>
      </p:ext>
    </p:extLst>
  </p:cSld>
  <p:clrMapOvr>
    <a:masterClrMapping/>
  </p:clrMapOvr>
  <p:transition xmlns:p14="http://schemas.microsoft.com/office/powerpoint/2010/mai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PMP/CAPM Test Prep</a:t>
            </a:r>
            <a:endParaRPr lang="en-US" dirty="0"/>
          </a:p>
        </p:txBody>
      </p:sp>
    </p:spTree>
    <p:extLst>
      <p:ext uri="{BB962C8B-B14F-4D97-AF65-F5344CB8AC3E}">
        <p14:creationId xmlns:p14="http://schemas.microsoft.com/office/powerpoint/2010/main" val="313312277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Prep</a:t>
            </a:r>
            <a:endParaRPr lang="en-US" dirty="0"/>
          </a:p>
        </p:txBody>
      </p:sp>
      <p:sp>
        <p:nvSpPr>
          <p:cNvPr id="5" name="Content Placeholder 4"/>
          <p:cNvSpPr>
            <a:spLocks noGrp="1"/>
          </p:cNvSpPr>
          <p:nvPr>
            <p:ph idx="1"/>
          </p:nvPr>
        </p:nvSpPr>
        <p:spPr>
          <a:xfrm>
            <a:off x="457200" y="1828801"/>
            <a:ext cx="8229600" cy="1981200"/>
          </a:xfrm>
        </p:spPr>
        <p:txBody>
          <a:bodyPr>
            <a:noAutofit/>
          </a:bodyPr>
          <a:lstStyle/>
          <a:p>
            <a:r>
              <a:rPr lang="en-US" sz="1600" dirty="0" smtClean="0"/>
              <a:t>Mnemonics for Memory Map</a:t>
            </a:r>
          </a:p>
          <a:p>
            <a:r>
              <a:rPr lang="en-US" sz="1600" dirty="0" smtClean="0"/>
              <a:t>Practice questions</a:t>
            </a:r>
          </a:p>
          <a:p>
            <a:endParaRPr lang="en-US" sz="1600" dirty="0" smtClean="0"/>
          </a:p>
        </p:txBody>
      </p:sp>
    </p:spTree>
    <p:extLst>
      <p:ext uri="{BB962C8B-B14F-4D97-AF65-F5344CB8AC3E}">
        <p14:creationId xmlns:p14="http://schemas.microsoft.com/office/powerpoint/2010/main" val="3418808597"/>
      </p:ext>
    </p:extLst>
  </p:cSld>
  <p:clrMapOvr>
    <a:masterClrMapping/>
  </p:clrMapOvr>
  <p:transition xmlns:p14="http://schemas.microsoft.com/office/powerpoint/2010/mai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Agenda</a:t>
            </a:r>
            <a:endParaRPr lang="en-US" dirty="0"/>
          </a:p>
        </p:txBody>
      </p:sp>
      <p:sp>
        <p:nvSpPr>
          <p:cNvPr id="5" name="Content Placeholder 4"/>
          <p:cNvSpPr>
            <a:spLocks noGrp="1"/>
          </p:cNvSpPr>
          <p:nvPr>
            <p:ph idx="1"/>
          </p:nvPr>
        </p:nvSpPr>
        <p:spPr>
          <a:xfrm>
            <a:off x="457200" y="1524000"/>
            <a:ext cx="4648200" cy="4602163"/>
          </a:xfrm>
        </p:spPr>
        <p:txBody>
          <a:bodyPr>
            <a:normAutofit/>
          </a:bodyPr>
          <a:lstStyle/>
          <a:p>
            <a:r>
              <a:rPr lang="en-US" dirty="0" smtClean="0"/>
              <a:t>Quiz</a:t>
            </a:r>
          </a:p>
          <a:p>
            <a:r>
              <a:rPr lang="en-US" dirty="0" smtClean="0"/>
              <a:t>Lecture</a:t>
            </a:r>
          </a:p>
          <a:p>
            <a:pPr lvl="1"/>
            <a:r>
              <a:rPr lang="en-US" dirty="0" smtClean="0"/>
              <a:t>Risk Management</a:t>
            </a:r>
            <a:endParaRPr lang="en-US" dirty="0"/>
          </a:p>
          <a:p>
            <a:r>
              <a:rPr lang="en-US" dirty="0" smtClean="0"/>
              <a:t>Group project</a:t>
            </a:r>
          </a:p>
          <a:p>
            <a:pPr lvl="1"/>
            <a:r>
              <a:rPr lang="en-US" dirty="0" smtClean="0"/>
              <a:t>Create Risk Management Plan</a:t>
            </a:r>
          </a:p>
          <a:p>
            <a:pPr marL="0" indent="0">
              <a:buNone/>
            </a:pPr>
            <a:endParaRPr lang="en-US" dirty="0"/>
          </a:p>
        </p:txBody>
      </p:sp>
      <p:pic>
        <p:nvPicPr>
          <p:cNvPr id="3078" name="Picture 6" descr="C:\Users\atidwell\AppData\Local\Microsoft\Windows\Temporary Internet Files\Content.IE5\IJUY2H5T\MP900402515[1].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224497" y="1371600"/>
            <a:ext cx="3049488" cy="4572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tidwell\AppData\Local\Microsoft\Windows\Temporary Internet Files\Content.IE5\TQYH8AWH\MP900398831[1].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6213" y="2819400"/>
            <a:ext cx="5654040"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custDataLst>
              <p:tags r:id="rId2"/>
            </p:custDataLst>
          </p:nvPr>
        </p:nvSpPr>
        <p:spPr/>
        <p:txBody>
          <a:bodyPr/>
          <a:lstStyle/>
          <a:p>
            <a:r>
              <a:rPr lang="en-US" dirty="0" smtClean="0"/>
              <a:t>Quiz 7</a:t>
            </a:r>
            <a:endParaRPr lang="en-US" dirty="0"/>
          </a:p>
        </p:txBody>
      </p:sp>
      <p:sp>
        <p:nvSpPr>
          <p:cNvPr id="4" name="Content Placeholder 3"/>
          <p:cNvSpPr>
            <a:spLocks noGrp="1"/>
          </p:cNvSpPr>
          <p:nvPr>
            <p:ph idx="1"/>
          </p:nvPr>
        </p:nvSpPr>
        <p:spPr/>
        <p:txBody>
          <a:bodyPr/>
          <a:lstStyle/>
          <a:p>
            <a:pPr>
              <a:lnSpc>
                <a:spcPct val="150000"/>
              </a:lnSpc>
            </a:pPr>
            <a:r>
              <a:rPr lang="en-US" dirty="0" smtClean="0"/>
              <a:t>On Canvas</a:t>
            </a:r>
          </a:p>
          <a:p>
            <a:pPr>
              <a:lnSpc>
                <a:spcPct val="150000"/>
              </a:lnSpc>
            </a:pPr>
            <a:r>
              <a:rPr lang="en-US" dirty="0" smtClean="0"/>
              <a:t>25 minutes</a:t>
            </a:r>
          </a:p>
          <a:p>
            <a:pPr>
              <a:lnSpc>
                <a:spcPct val="150000"/>
              </a:lnSpc>
            </a:pPr>
            <a:r>
              <a:rPr lang="en-US" dirty="0" smtClean="0"/>
              <a:t>Closed book/internet</a:t>
            </a:r>
          </a:p>
          <a:p>
            <a:pPr marL="0" indent="0">
              <a:buNone/>
            </a:pPr>
            <a:endParaRPr lang="en-US" dirty="0"/>
          </a:p>
        </p:txBody>
      </p:sp>
    </p:spTree>
    <p:custDataLst>
      <p:tags r:id="rId1"/>
    </p:custDataLst>
    <p:extLst>
      <p:ext uri="{BB962C8B-B14F-4D97-AF65-F5344CB8AC3E}">
        <p14:creationId xmlns:p14="http://schemas.microsoft.com/office/powerpoint/2010/main" val="119751303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905000"/>
            <a:ext cx="6054304" cy="1143001"/>
          </a:xfrm>
        </p:spPr>
        <p:txBody>
          <a:bodyPr/>
          <a:lstStyle/>
          <a:p>
            <a:r>
              <a:rPr lang="en-US" dirty="0" smtClean="0"/>
              <a:t>Lecture</a:t>
            </a:r>
            <a:endParaRPr lang="en-US" dirty="0"/>
          </a:p>
        </p:txBody>
      </p:sp>
      <p:sp>
        <p:nvSpPr>
          <p:cNvPr id="3" name="Text Placeholder 2"/>
          <p:cNvSpPr>
            <a:spLocks noGrp="1"/>
          </p:cNvSpPr>
          <p:nvPr>
            <p:ph type="body" idx="1"/>
          </p:nvPr>
        </p:nvSpPr>
        <p:spPr>
          <a:xfrm>
            <a:off x="2861096" y="3048000"/>
            <a:ext cx="6054304" cy="1500187"/>
          </a:xfrm>
        </p:spPr>
        <p:txBody>
          <a:bodyPr/>
          <a:lstStyle/>
          <a:p>
            <a:r>
              <a:rPr lang="en-US" dirty="0" smtClean="0"/>
              <a:t>PMBOK</a:t>
            </a:r>
          </a:p>
          <a:p>
            <a:r>
              <a:rPr lang="en-US" dirty="0" smtClean="0"/>
              <a:t>Chapter 11: Project Risk Management</a:t>
            </a:r>
          </a:p>
          <a:p>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1350" y="725858"/>
            <a:ext cx="8045450" cy="611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228600" y="3200400"/>
            <a:ext cx="1600200" cy="38862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4828291"/>
      </p:ext>
    </p:extLst>
  </p:cSld>
  <p:clrMapOvr>
    <a:masterClrMapping/>
  </p:clrMapOvr>
  <p:transition xmlns:p14="http://schemas.microsoft.com/office/powerpoint/2010/mai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Risk Management</a:t>
            </a:r>
            <a:endParaRPr lang="en-US"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57400" y="1676400"/>
            <a:ext cx="495935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398375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Risk Management</a:t>
            </a:r>
            <a:endParaRPr lang="en-US" dirty="0"/>
          </a:p>
        </p:txBody>
      </p:sp>
      <p:sp>
        <p:nvSpPr>
          <p:cNvPr id="3" name="Content Placeholder 2"/>
          <p:cNvSpPr>
            <a:spLocks noGrp="1"/>
          </p:cNvSpPr>
          <p:nvPr>
            <p:ph idx="1"/>
          </p:nvPr>
        </p:nvSpPr>
        <p:spPr/>
        <p:txBody>
          <a:bodyPr>
            <a:normAutofit/>
          </a:bodyPr>
          <a:lstStyle/>
          <a:p>
            <a:r>
              <a:rPr lang="en-US" dirty="0" smtClean="0"/>
              <a:t>How should you plan for risk?</a:t>
            </a:r>
          </a:p>
          <a:p>
            <a:endParaRPr lang="en-US" dirty="0"/>
          </a:p>
        </p:txBody>
      </p:sp>
    </p:spTree>
    <p:extLst>
      <p:ext uri="{BB962C8B-B14F-4D97-AF65-F5344CB8AC3E}">
        <p14:creationId xmlns:p14="http://schemas.microsoft.com/office/powerpoint/2010/main" val="33325612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Risks</a:t>
            </a:r>
            <a:endParaRPr lang="en-US" dirty="0"/>
          </a:p>
        </p:txBody>
      </p:sp>
      <p:sp>
        <p:nvSpPr>
          <p:cNvPr id="5" name="Content Placeholder 2"/>
          <p:cNvSpPr>
            <a:spLocks noGrp="1"/>
          </p:cNvSpPr>
          <p:nvPr>
            <p:ph idx="1"/>
          </p:nvPr>
        </p:nvSpPr>
        <p:spPr>
          <a:xfrm>
            <a:off x="457200" y="1828800"/>
            <a:ext cx="8229600" cy="4297363"/>
          </a:xfrm>
        </p:spPr>
        <p:txBody>
          <a:bodyPr/>
          <a:lstStyle/>
          <a:p>
            <a:r>
              <a:rPr lang="en-US" dirty="0" smtClean="0"/>
              <a:t>Brainstorming</a:t>
            </a:r>
          </a:p>
          <a:p>
            <a:r>
              <a:rPr lang="en-US" dirty="0" smtClean="0"/>
              <a:t>Delphi technique  </a:t>
            </a:r>
          </a:p>
          <a:p>
            <a:r>
              <a:rPr lang="en-US" dirty="0" smtClean="0"/>
              <a:t>Interviewing</a:t>
            </a:r>
          </a:p>
          <a:p>
            <a:r>
              <a:rPr lang="en-US" dirty="0" smtClean="0"/>
              <a:t>Root cause analysis – Fish Bone, What could go wrong and why?</a:t>
            </a:r>
          </a:p>
          <a:p>
            <a:pPr lvl="1"/>
            <a:endParaRPr lang="en-US" dirty="0"/>
          </a:p>
        </p:txBody>
      </p:sp>
    </p:spTree>
    <p:extLst>
      <p:ext uri="{BB962C8B-B14F-4D97-AF65-F5344CB8AC3E}">
        <p14:creationId xmlns:p14="http://schemas.microsoft.com/office/powerpoint/2010/main" val="105692702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Register</a:t>
            </a:r>
            <a:endParaRPr lang="en-US" dirty="0"/>
          </a:p>
        </p:txBody>
      </p:sp>
      <p:sp>
        <p:nvSpPr>
          <p:cNvPr id="3" name="Content Placeholder 2"/>
          <p:cNvSpPr>
            <a:spLocks noGrp="1"/>
          </p:cNvSpPr>
          <p:nvPr>
            <p:ph idx="1"/>
          </p:nvPr>
        </p:nvSpPr>
        <p:spPr/>
        <p:txBody>
          <a:bodyPr>
            <a:normAutofit/>
          </a:bodyPr>
          <a:lstStyle/>
          <a:p>
            <a:r>
              <a:rPr lang="en-US" dirty="0" smtClean="0"/>
              <a:t>List of identified risks </a:t>
            </a:r>
          </a:p>
          <a:p>
            <a:r>
              <a:rPr lang="en-US" dirty="0" smtClean="0"/>
              <a:t>List of potential responses</a:t>
            </a:r>
          </a:p>
          <a:p>
            <a:endParaRPr lang="en-US" dirty="0"/>
          </a:p>
        </p:txBody>
      </p:sp>
      <p:sp>
        <p:nvSpPr>
          <p:cNvPr id="6" name="TextBox 5"/>
          <p:cNvSpPr txBox="1"/>
          <p:nvPr/>
        </p:nvSpPr>
        <p:spPr>
          <a:xfrm>
            <a:off x="7182862" y="6337756"/>
            <a:ext cx="1503938" cy="215444"/>
          </a:xfrm>
          <a:prstGeom prst="rect">
            <a:avLst/>
          </a:prstGeom>
          <a:noFill/>
        </p:spPr>
        <p:txBody>
          <a:bodyPr wrap="none" rtlCol="0">
            <a:spAutoFit/>
          </a:bodyPr>
          <a:lstStyle/>
          <a:p>
            <a:r>
              <a:rPr lang="en-US" sz="800" i="1" dirty="0" smtClean="0"/>
              <a:t>Source: www.isixsigma.com</a:t>
            </a:r>
            <a:endParaRPr lang="en-US" sz="800" i="1" dirty="0"/>
          </a:p>
        </p:txBody>
      </p:sp>
    </p:spTree>
    <p:extLst>
      <p:ext uri="{BB962C8B-B14F-4D97-AF65-F5344CB8AC3E}">
        <p14:creationId xmlns:p14="http://schemas.microsoft.com/office/powerpoint/2010/main" val="370562805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1164</Words>
  <Application>Microsoft Macintosh PowerPoint</Application>
  <PresentationFormat>On-screen Show (4:3)</PresentationFormat>
  <Paragraphs>138</Paragraphs>
  <Slides>19</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Project Status Report</vt:lpstr>
      <vt:lpstr>Worksheet</vt:lpstr>
      <vt:lpstr>OIS 6660</vt:lpstr>
      <vt:lpstr>Agenda</vt:lpstr>
      <vt:lpstr>Quiz 7</vt:lpstr>
      <vt:lpstr>Lecture</vt:lpstr>
      <vt:lpstr>PowerPoint Presentation</vt:lpstr>
      <vt:lpstr>Project Risk Management</vt:lpstr>
      <vt:lpstr>Plan Risk Management</vt:lpstr>
      <vt:lpstr>Identify Risks</vt:lpstr>
      <vt:lpstr>Risk Register</vt:lpstr>
      <vt:lpstr>Plan Risk Responses</vt:lpstr>
      <vt:lpstr>Perform Qualitative Risk Analysis</vt:lpstr>
      <vt:lpstr>Perform Quantitative Risk Analysis</vt:lpstr>
      <vt:lpstr>Sensitivity Analysis</vt:lpstr>
      <vt:lpstr>Expected Monetary Value Analysis</vt:lpstr>
      <vt:lpstr>Monte Carlo Technique</vt:lpstr>
      <vt:lpstr>Group Project</vt:lpstr>
      <vt:lpstr>Risk Management Plan</vt:lpstr>
      <vt:lpstr>PMP/CAPM Test Prep</vt:lpstr>
      <vt:lpstr>Test Prep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2014-05-10T03:19:41Z</dcterms:created>
  <dcterms:modified xsi:type="dcterms:W3CDTF">2014-12-10T00:57:40Z</dcterms:modified>
</cp:coreProperties>
</file>