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1" r:id="rId3"/>
    <p:sldId id="272" r:id="rId4"/>
    <p:sldId id="269" r:id="rId5"/>
    <p:sldId id="305" r:id="rId6"/>
    <p:sldId id="282" r:id="rId7"/>
    <p:sldId id="318" r:id="rId8"/>
    <p:sldId id="322" r:id="rId9"/>
    <p:sldId id="317" r:id="rId10"/>
    <p:sldId id="319" r:id="rId11"/>
    <p:sldId id="320" r:id="rId12"/>
    <p:sldId id="321" r:id="rId13"/>
    <p:sldId id="274" r:id="rId14"/>
    <p:sldId id="294" r:id="rId15"/>
    <p:sldId id="323" r:id="rId16"/>
    <p:sldId id="324" r:id="rId17"/>
    <p:sldId id="315" r:id="rId18"/>
    <p:sldId id="316" r:id="rId19"/>
  </p:sldIdLst>
  <p:sldSz cx="9144000" cy="6858000" type="screen4x3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92832F5-EA01-48E5-B403-87E193F50680}">
          <p14:sldIdLst>
            <p14:sldId id="259"/>
          </p14:sldIdLst>
        </p14:section>
        <p14:section name="Agenda" id="{087866C3-7028-482C-8D34-6BF5363FBD75}">
          <p14:sldIdLst>
            <p14:sldId id="261"/>
            <p14:sldId id="272"/>
            <p14:sldId id="269"/>
            <p14:sldId id="305"/>
            <p14:sldId id="282"/>
            <p14:sldId id="318"/>
            <p14:sldId id="322"/>
            <p14:sldId id="317"/>
            <p14:sldId id="319"/>
            <p14:sldId id="320"/>
            <p14:sldId id="321"/>
            <p14:sldId id="274"/>
            <p14:sldId id="294"/>
            <p14:sldId id="323"/>
            <p14:sldId id="324"/>
            <p14:sldId id="315"/>
            <p14:sldId id="316"/>
          </p14:sldIdLst>
        </p14:section>
        <p14:section name="Status Update" id="{521DEF98-8796-4632-831A-16252E9A6054}">
          <p14:sldIdLst/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5" autoAdjust="0"/>
    <p:restoredTop sz="80000" autoAdjust="0"/>
  </p:normalViewPr>
  <p:slideViewPr>
    <p:cSldViewPr>
      <p:cViewPr varScale="1">
        <p:scale>
          <a:sx n="80" d="100"/>
          <a:sy n="80" d="100"/>
        </p:scale>
        <p:origin x="-1576" y="-11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78" d="100"/>
          <a:sy n="78" d="100"/>
        </p:scale>
        <p:origin x="-3280" y="-120"/>
      </p:cViewPr>
      <p:guideLst>
        <p:guide orient="horz" pos="2844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8A403-FAAE-42C4-86ED-5F80C65B85F0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75675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575675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51C89-7247-482C-A60D-221EA95C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0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7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2700" y="677863"/>
            <a:ext cx="451167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88356"/>
            <a:ext cx="5661660" cy="40626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7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mtClean="0"/>
              <a:t>Very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0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18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2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2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2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the inputs and outputs for the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9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Very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Know</a:t>
            </a:r>
            <a:r>
              <a:rPr lang="en-US" baseline="0" dirty="0" smtClean="0"/>
              <a:t> inputs and outputs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9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OIS 6660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Adam Tidwell</a:t>
            </a:r>
          </a:p>
          <a:p>
            <a:r>
              <a:rPr lang="en-US" dirty="0" smtClean="0"/>
              <a:t>12/4/14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Classification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828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514600"/>
            <a:ext cx="4191000" cy="3792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600200"/>
            <a:ext cx="24753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Identify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Analyze impact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Anticipate reaction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23487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Power/interest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Power/influence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Influence/impact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Salience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798874"/>
            <a:ext cx="20938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Engagement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Neutral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823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information</a:t>
            </a:r>
          </a:p>
          <a:p>
            <a:r>
              <a:rPr lang="en-US" dirty="0" smtClean="0"/>
              <a:t>Assessment information- requirements, expectations, influence</a:t>
            </a:r>
          </a:p>
          <a:p>
            <a:r>
              <a:rPr lang="en-US" dirty="0" smtClean="0"/>
              <a:t>Stakeholder classification- Power/Influence,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6033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  <a:p>
            <a:r>
              <a:rPr lang="en-US" dirty="0"/>
              <a:t>Hand off activities</a:t>
            </a:r>
          </a:p>
          <a:p>
            <a:r>
              <a:rPr lang="en-US" dirty="0"/>
              <a:t>Lessons </a:t>
            </a:r>
            <a:r>
              <a:rPr lang="en-US" dirty="0" smtClean="0"/>
              <a:t>learned</a:t>
            </a:r>
          </a:p>
          <a:p>
            <a:r>
              <a:rPr lang="en-US" dirty="0" smtClean="0"/>
              <a:t>Update documents</a:t>
            </a:r>
            <a:endParaRPr lang="en-US" dirty="0"/>
          </a:p>
          <a:p>
            <a:r>
              <a:rPr lang="en-US" dirty="0"/>
              <a:t>Formal approval to close project</a:t>
            </a:r>
          </a:p>
        </p:txBody>
      </p:sp>
    </p:spTree>
    <p:extLst>
      <p:ext uri="{BB962C8B-B14F-4D97-AF65-F5344CB8AC3E}">
        <p14:creationId xmlns:p14="http://schemas.microsoft.com/office/powerpoint/2010/main" val="4162278397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Procurement Management Plan</a:t>
            </a:r>
          </a:p>
          <a:p>
            <a:r>
              <a:rPr lang="en-US" dirty="0" smtClean="0"/>
              <a:t>Create Stakeholder Management Plan</a:t>
            </a:r>
          </a:p>
          <a:p>
            <a:r>
              <a:rPr lang="en-US" dirty="0" smtClean="0"/>
              <a:t>Create closing document</a:t>
            </a:r>
          </a:p>
          <a:p>
            <a:r>
              <a:rPr lang="en-US" dirty="0" smtClean="0"/>
              <a:t>Create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04806074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/>
          <a:lstStyle/>
          <a:p>
            <a:r>
              <a:rPr lang="en-US" dirty="0" smtClean="0"/>
              <a:t>Procurement Management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1600" dirty="0" smtClean="0"/>
              <a:t>Create a Procurement Management Plan with at least 2 vendors</a:t>
            </a:r>
          </a:p>
          <a:p>
            <a:pPr marL="285750" indent="-285750"/>
            <a:r>
              <a:rPr lang="en-US" sz="1600" dirty="0" smtClean="0"/>
              <a:t>For each vendor, include:</a:t>
            </a:r>
          </a:p>
          <a:p>
            <a:pPr marL="514350" lvl="1" indent="-285750"/>
            <a:r>
              <a:rPr lang="en-US" sz="1400" dirty="0" smtClean="0"/>
              <a:t>Type </a:t>
            </a:r>
            <a:r>
              <a:rPr lang="en-US" sz="1400" dirty="0"/>
              <a:t>of contract</a:t>
            </a:r>
          </a:p>
          <a:p>
            <a:pPr marL="514350" lvl="1" indent="-285750"/>
            <a:r>
              <a:rPr lang="en-US" sz="1400" dirty="0"/>
              <a:t>Risks or constraints</a:t>
            </a:r>
          </a:p>
          <a:p>
            <a:pPr marL="514350" lvl="1" indent="-285750"/>
            <a:r>
              <a:rPr lang="en-US" sz="1400" dirty="0"/>
              <a:t>Scheduling/timeline</a:t>
            </a:r>
          </a:p>
          <a:p>
            <a:pPr marL="514350" lvl="1" indent="-285750"/>
            <a:r>
              <a:rPr lang="en-US" sz="1400" dirty="0"/>
              <a:t>Things to be aware of for each vendor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18018609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/>
          <a:lstStyle/>
          <a:p>
            <a:r>
              <a:rPr lang="en-US" dirty="0" smtClean="0"/>
              <a:t>Stakeholder Management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1600" dirty="0" smtClean="0"/>
              <a:t>Create a Stakeholder Management Plan</a:t>
            </a:r>
          </a:p>
          <a:p>
            <a:pPr marL="514350" lvl="1" indent="-285750"/>
            <a:r>
              <a:rPr lang="en-US" sz="1400" dirty="0" smtClean="0"/>
              <a:t>Include at least 5 stakeholders</a:t>
            </a:r>
          </a:p>
          <a:p>
            <a:pPr lvl="1"/>
            <a:r>
              <a:rPr lang="en-US" sz="1400" dirty="0" smtClean="0"/>
              <a:t>Include</a:t>
            </a:r>
          </a:p>
          <a:p>
            <a:pPr lvl="2"/>
            <a:r>
              <a:rPr lang="en-US" sz="1600" dirty="0" smtClean="0"/>
              <a:t>Identification information- name or position</a:t>
            </a:r>
            <a:endParaRPr lang="en-US" sz="1600" dirty="0"/>
          </a:p>
          <a:p>
            <a:pPr lvl="2"/>
            <a:r>
              <a:rPr lang="en-US" sz="1600" dirty="0"/>
              <a:t>Assessment </a:t>
            </a:r>
            <a:r>
              <a:rPr lang="en-US" sz="1600" dirty="0" smtClean="0"/>
              <a:t>information- requirements, expectations, influence, etc.</a:t>
            </a:r>
            <a:endParaRPr lang="en-US" sz="1600" dirty="0"/>
          </a:p>
          <a:p>
            <a:pPr lvl="2"/>
            <a:r>
              <a:rPr lang="en-US" sz="1600" dirty="0"/>
              <a:t>Stakeholder </a:t>
            </a:r>
            <a:r>
              <a:rPr lang="en-US" sz="1600" dirty="0" smtClean="0"/>
              <a:t>classification- using Power/Influence grid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9281189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/>
          <a:lstStyle/>
          <a:p>
            <a:r>
              <a:rPr lang="en-US" dirty="0" smtClean="0"/>
              <a:t>Closing Documents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lvl="0"/>
            <a:r>
              <a:rPr lang="en-US" sz="1400" dirty="0"/>
              <a:t>Create a closing document for your project formally completing the project work.</a:t>
            </a:r>
          </a:p>
          <a:p>
            <a:pPr lvl="0"/>
            <a:r>
              <a:rPr lang="en-US" sz="1400" dirty="0"/>
              <a:t>Include:</a:t>
            </a:r>
          </a:p>
          <a:p>
            <a:pPr lvl="1"/>
            <a:r>
              <a:rPr lang="en-US" sz="1400" dirty="0"/>
              <a:t>Summary of results</a:t>
            </a:r>
          </a:p>
          <a:p>
            <a:pPr lvl="1"/>
            <a:r>
              <a:rPr lang="en-US" sz="1400" dirty="0"/>
              <a:t>Hand off activities</a:t>
            </a:r>
          </a:p>
          <a:p>
            <a:pPr lvl="1"/>
            <a:r>
              <a:rPr lang="en-US" sz="1400" dirty="0"/>
              <a:t>Lessons learned (see below)</a:t>
            </a:r>
          </a:p>
          <a:p>
            <a:pPr lvl="1"/>
            <a:r>
              <a:rPr lang="en-US" sz="1400" dirty="0"/>
              <a:t>Formal approval to close project</a:t>
            </a:r>
          </a:p>
          <a:p>
            <a:pPr lvl="0"/>
            <a:r>
              <a:rPr lang="en-US" sz="1400" dirty="0"/>
              <a:t>As a project team, create a lessons learned document for your project that summarizes what you learned in class by doing this group project.  </a:t>
            </a:r>
          </a:p>
          <a:p>
            <a:pPr marL="285750" indent="-285750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729528435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PMP/CAPM Test Prep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2277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Prep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19812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Test best practices</a:t>
            </a:r>
          </a:p>
          <a:p>
            <a:r>
              <a:rPr lang="en-US" sz="1600" dirty="0" smtClean="0"/>
              <a:t>Practice questions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18808597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46482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Quiz</a:t>
            </a:r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/>
              <a:t>Procurement Management</a:t>
            </a:r>
          </a:p>
          <a:p>
            <a:pPr lvl="1"/>
            <a:r>
              <a:rPr lang="en-US" dirty="0" smtClean="0"/>
              <a:t>Stakeholder Management</a:t>
            </a:r>
          </a:p>
          <a:p>
            <a:pPr lvl="1"/>
            <a:r>
              <a:rPr lang="en-US" dirty="0" smtClean="0"/>
              <a:t>Closing</a:t>
            </a:r>
            <a:endParaRPr lang="en-US" dirty="0"/>
          </a:p>
          <a:p>
            <a:r>
              <a:rPr lang="en-US" dirty="0" smtClean="0"/>
              <a:t>Group project</a:t>
            </a:r>
          </a:p>
          <a:p>
            <a:pPr lvl="1"/>
            <a:r>
              <a:rPr lang="en-US" dirty="0"/>
              <a:t>Create Procurement Management Plan</a:t>
            </a:r>
          </a:p>
          <a:p>
            <a:pPr lvl="1"/>
            <a:r>
              <a:rPr lang="en-US" dirty="0" smtClean="0"/>
              <a:t>Create Stakeholder Register</a:t>
            </a:r>
          </a:p>
          <a:p>
            <a:pPr lvl="1"/>
            <a:r>
              <a:rPr lang="en-US" dirty="0" smtClean="0"/>
              <a:t>Create Closing documents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8" name="Picture 6" descr="C:\Users\atidwell\AppData\Local\Microsoft\Windows\Temporary Internet Files\Content.IE5\IJUY2H5T\MP900402515[1]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97" y="1371600"/>
            <a:ext cx="30494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tidwell\AppData\Local\Microsoft\Windows\Temporary Internet Files\Content.IE5\TQYH8AWH\MP900398831[1]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" y="2819400"/>
            <a:ext cx="565404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Quiz 8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On Canvas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25 minutes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Closed book/internet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51303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905000"/>
            <a:ext cx="6054304" cy="1143001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1096" y="3048000"/>
            <a:ext cx="6054304" cy="1500187"/>
          </a:xfrm>
        </p:spPr>
        <p:txBody>
          <a:bodyPr/>
          <a:lstStyle/>
          <a:p>
            <a:r>
              <a:rPr lang="en-US" dirty="0" smtClean="0"/>
              <a:t>PMBOK</a:t>
            </a:r>
          </a:p>
          <a:p>
            <a:r>
              <a:rPr lang="en-US" dirty="0" smtClean="0"/>
              <a:t>Chapter 12: Project Procurement Management</a:t>
            </a:r>
          </a:p>
          <a:p>
            <a:r>
              <a:rPr lang="en-US" dirty="0" smtClean="0"/>
              <a:t>Chapter 13: Project Stakeholder Management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725858"/>
            <a:ext cx="80454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7010400" y="6172200"/>
            <a:ext cx="1752600" cy="76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05200" y="762000"/>
            <a:ext cx="1752600" cy="76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28291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Procurement Management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5" y="1981200"/>
            <a:ext cx="8947150" cy="768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98375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Contracts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828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358" y="1533465"/>
            <a:ext cx="549541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Price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Firm Fixed Price (FFP)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Fixed Price Incentive Fee (FPIF)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Fixed Price with Economic Adjustment (FP-EPA)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Good for clearly defined scope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Easier to manage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Seller may not complete if not profitable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Cost Reimbursable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Plus Fixed Fee (CPFF)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Plus Incentive Fee (CPIF)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Plus Award Fee (CPAF)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Uncertainties exist in scope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Flexible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More work to audit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Time and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Hybrid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Short term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Most oversight</a:t>
            </a:r>
          </a:p>
        </p:txBody>
      </p:sp>
    </p:spTree>
    <p:extLst>
      <p:ext uri="{BB962C8B-B14F-4D97-AF65-F5344CB8AC3E}">
        <p14:creationId xmlns:p14="http://schemas.microsoft.com/office/powerpoint/2010/main" val="28312068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Management Plan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828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1" y="18288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a project team will acquire goods and services from outside the performing organization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of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Risks or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Scheduling/timeline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Things to be aware of for each vendor</a:t>
            </a:r>
          </a:p>
        </p:txBody>
      </p:sp>
    </p:spTree>
    <p:extLst>
      <p:ext uri="{BB962C8B-B14F-4D97-AF65-F5344CB8AC3E}">
        <p14:creationId xmlns:p14="http://schemas.microsoft.com/office/powerpoint/2010/main" val="331860023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Stakeholder Management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18" y="1981200"/>
            <a:ext cx="5975350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26827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439</Words>
  <Application>Microsoft Macintosh PowerPoint</Application>
  <PresentationFormat>On-screen Show (4:3)</PresentationFormat>
  <Paragraphs>130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Project Status Report</vt:lpstr>
      <vt:lpstr>OIS 6660</vt:lpstr>
      <vt:lpstr>Agenda</vt:lpstr>
      <vt:lpstr>Quiz 8</vt:lpstr>
      <vt:lpstr>Discussion</vt:lpstr>
      <vt:lpstr>PowerPoint Presentation</vt:lpstr>
      <vt:lpstr>Project Procurement Management</vt:lpstr>
      <vt:lpstr>Types of Contracts</vt:lpstr>
      <vt:lpstr>Procurement Management Plan</vt:lpstr>
      <vt:lpstr>Project Stakeholder Management</vt:lpstr>
      <vt:lpstr>Stakeholder Classification</vt:lpstr>
      <vt:lpstr>Stakeholder Register</vt:lpstr>
      <vt:lpstr>Closing</vt:lpstr>
      <vt:lpstr>Group Project</vt:lpstr>
      <vt:lpstr>Procurement Management Plan</vt:lpstr>
      <vt:lpstr>Stakeholder Management Plan</vt:lpstr>
      <vt:lpstr>Closing Documents</vt:lpstr>
      <vt:lpstr>PMP/CAPM Test Prep</vt:lpstr>
      <vt:lpstr>Test Prep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2014-05-10T03:19:41Z</dcterms:created>
  <dcterms:modified xsi:type="dcterms:W3CDTF">2014-12-05T04:54:04Z</dcterms:modified>
</cp:coreProperties>
</file>