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7" r:id="rId4"/>
    <p:sldId id="268" r:id="rId5"/>
    <p:sldId id="262" r:id="rId6"/>
    <p:sldId id="264" r:id="rId7"/>
    <p:sldId id="263" r:id="rId8"/>
    <p:sldId id="265" r:id="rId9"/>
    <p:sldId id="266" r:id="rId10"/>
    <p:sldId id="257" r:id="rId11"/>
    <p:sldId id="258" r:id="rId12"/>
    <p:sldId id="269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9" d="100"/>
          <a:sy n="79" d="100"/>
        </p:scale>
        <p:origin x="-192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epti:Desktop:Budget%20Pl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951181102362"/>
          <c:y val="0.0212014134275618"/>
          <c:w val="0.656708375089477"/>
          <c:h val="0.7397017333964"/>
        </c:manualLayout>
      </c:layout>
      <c:lineChart>
        <c:grouping val="standar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Planned Value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m/d;@</c:formatCode>
                <c:ptCount val="5"/>
                <c:pt idx="0">
                  <c:v>41951.0</c:v>
                </c:pt>
                <c:pt idx="1">
                  <c:v>41958.0</c:v>
                </c:pt>
                <c:pt idx="2">
                  <c:v>41968.0</c:v>
                </c:pt>
                <c:pt idx="3">
                  <c:v>41975.0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50.0</c:v>
                </c:pt>
                <c:pt idx="1">
                  <c:v>80.0</c:v>
                </c:pt>
                <c:pt idx="2">
                  <c:v>230.0</c:v>
                </c:pt>
                <c:pt idx="3">
                  <c:v>245.0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Earned Value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m/d;@</c:formatCode>
                <c:ptCount val="5"/>
                <c:pt idx="0">
                  <c:v>41951.0</c:v>
                </c:pt>
                <c:pt idx="1">
                  <c:v>41958.0</c:v>
                </c:pt>
                <c:pt idx="2">
                  <c:v>41968.0</c:v>
                </c:pt>
                <c:pt idx="3">
                  <c:v>41975.0</c:v>
                </c:pt>
              </c:numCache>
            </c:numRef>
          </c:cat>
          <c:val>
            <c:numRef>
              <c:f>Sheet1!$L$2:$L$6</c:f>
              <c:numCache>
                <c:formatCode>General</c:formatCode>
                <c:ptCount val="5"/>
                <c:pt idx="0">
                  <c:v>50.0</c:v>
                </c:pt>
                <c:pt idx="1">
                  <c:v>80.0</c:v>
                </c:pt>
                <c:pt idx="2">
                  <c:v>230.0</c:v>
                </c:pt>
                <c:pt idx="3">
                  <c:v>245.0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Sheet1!$M$1</c:f>
              <c:strCache>
                <c:ptCount val="1"/>
                <c:pt idx="0">
                  <c:v>Actual Cost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m/d;@</c:formatCode>
                <c:ptCount val="5"/>
                <c:pt idx="0">
                  <c:v>41951.0</c:v>
                </c:pt>
                <c:pt idx="1">
                  <c:v>41958.0</c:v>
                </c:pt>
                <c:pt idx="2">
                  <c:v>41968.0</c:v>
                </c:pt>
                <c:pt idx="3">
                  <c:v>41975.0</c:v>
                </c:pt>
              </c:numCache>
            </c:numRef>
          </c:cat>
          <c:val>
            <c:numRef>
              <c:f>Sheet1!$M$2:$M$6</c:f>
              <c:numCache>
                <c:formatCode>General</c:formatCode>
                <c:ptCount val="5"/>
                <c:pt idx="0">
                  <c:v>60.0</c:v>
                </c:pt>
                <c:pt idx="1">
                  <c:v>100.0</c:v>
                </c:pt>
                <c:pt idx="2">
                  <c:v>300.0</c:v>
                </c:pt>
                <c:pt idx="3">
                  <c:v>310.0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5131304"/>
        <c:axId val="2120510344"/>
      </c:lineChart>
      <c:dateAx>
        <c:axId val="-2055131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Date</a:t>
                </a:r>
              </a:p>
            </c:rich>
          </c:tx>
          <c:layout/>
          <c:overlay val="0"/>
        </c:title>
        <c:numFmt formatCode="m/d;@" sourceLinked="1"/>
        <c:majorTickMark val="out"/>
        <c:minorTickMark val="none"/>
        <c:tickLblPos val="nextTo"/>
        <c:crossAx val="2120510344"/>
        <c:crosses val="autoZero"/>
        <c:auto val="1"/>
        <c:lblOffset val="100"/>
        <c:baseTimeUnit val="days"/>
        <c:majorUnit val="4.0"/>
        <c:majorTimeUnit val="days"/>
      </c:dateAx>
      <c:valAx>
        <c:axId val="212051034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Cost ($)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5513130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19983-CAE8-5945-8191-4307A035A46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EFED7-5795-9340-A54F-B44543DB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allocated the budget of 245 for this project for different activities like getting the bins, decorations and fuel</a:t>
            </a:r>
          </a:p>
          <a:p>
            <a:r>
              <a:rPr lang="en-US" baseline="0" dirty="0" smtClean="0"/>
              <a:t>As you can see the metrics, we did good on schedule but went over budget for most of the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FED7-5795-9340-A54F-B44543DBB7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1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FED7-5795-9340-A54F-B44543DBB7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12/9/14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Foodies Project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554138"/>
            <a:ext cx="7406640" cy="4061296"/>
          </a:xfrm>
        </p:spPr>
        <p:txBody>
          <a:bodyPr/>
          <a:lstStyle/>
          <a:p>
            <a:r>
              <a:rPr lang="en-US" dirty="0" smtClean="0"/>
              <a:t>Team Members</a:t>
            </a:r>
          </a:p>
          <a:p>
            <a:pPr marL="484632" indent="-457200">
              <a:buFont typeface="Wingdings" charset="2"/>
              <a:buChar char="Ø"/>
            </a:pPr>
            <a:r>
              <a:rPr lang="en-US" dirty="0" smtClean="0"/>
              <a:t>Art Miller (Project Manager)</a:t>
            </a:r>
          </a:p>
          <a:p>
            <a:pPr marL="484632" indent="-457200">
              <a:buFont typeface="Wingdings" charset="2"/>
              <a:buChar char="Ø"/>
            </a:pPr>
            <a:r>
              <a:rPr lang="en-US" dirty="0" smtClean="0"/>
              <a:t>Bret Miller</a:t>
            </a:r>
          </a:p>
          <a:p>
            <a:pPr marL="484632" indent="-457200">
              <a:buFont typeface="Wingdings" charset="2"/>
              <a:buChar char="Ø"/>
            </a:pPr>
            <a:r>
              <a:rPr lang="en-US" dirty="0" smtClean="0"/>
              <a:t>Charles Chiang</a:t>
            </a:r>
          </a:p>
          <a:p>
            <a:pPr marL="484632" indent="-457200">
              <a:buFont typeface="Wingdings" charset="2"/>
              <a:buChar char="Ø"/>
            </a:pPr>
            <a:r>
              <a:rPr lang="en-US" dirty="0" smtClean="0"/>
              <a:t>Connor Lamalfa</a:t>
            </a:r>
          </a:p>
          <a:p>
            <a:pPr marL="484632" indent="-457200">
              <a:buFont typeface="Wingdings" charset="2"/>
              <a:buChar char="Ø"/>
            </a:pPr>
            <a:r>
              <a:rPr lang="en-US" dirty="0" smtClean="0"/>
              <a:t>Deepti Deshpande</a:t>
            </a:r>
          </a:p>
          <a:p>
            <a:pPr marL="484632" indent="-457200">
              <a:buFont typeface="Wingdings" charset="2"/>
              <a:buChar char="Ø"/>
            </a:pPr>
            <a:r>
              <a:rPr lang="en-US" dirty="0" smtClean="0"/>
              <a:t>Ryan Jacobsen</a:t>
            </a:r>
          </a:p>
          <a:p>
            <a:pPr marL="484632" indent="-457200">
              <a:buFont typeface="Wingdings" charset="2"/>
              <a:buChar char="Ø"/>
            </a:pPr>
            <a:r>
              <a:rPr lang="en-US" dirty="0" smtClean="0"/>
              <a:t>Trenn Brown</a:t>
            </a:r>
          </a:p>
          <a:p>
            <a:pPr marL="484632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7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87366"/>
          </a:xfrm>
        </p:spPr>
        <p:txBody>
          <a:bodyPr/>
          <a:lstStyle/>
          <a:p>
            <a:r>
              <a:rPr lang="en-US" dirty="0" smtClean="0"/>
              <a:t>Total Budget </a:t>
            </a:r>
            <a:r>
              <a:rPr lang="en-US" dirty="0"/>
              <a:t>=</a:t>
            </a:r>
            <a:r>
              <a:rPr lang="en-US" dirty="0" smtClean="0"/>
              <a:t> $245 (BAC)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55505"/>
              </p:ext>
            </p:extLst>
          </p:nvPr>
        </p:nvGraphicFramePr>
        <p:xfrm>
          <a:off x="1270112" y="2138367"/>
          <a:ext cx="7499556" cy="293866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63040"/>
                <a:gridCol w="1036812"/>
                <a:gridCol w="1249926"/>
                <a:gridCol w="1249926"/>
                <a:gridCol w="1249926"/>
                <a:gridCol w="1249926"/>
              </a:tblGrid>
              <a:tr h="6747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PV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EV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AC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SPI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CPI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Bins and Supplies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Decorations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53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Cost Curve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81100" y="1417638"/>
            <a:ext cx="7498080" cy="5158947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196689"/>
              </p:ext>
            </p:extLst>
          </p:nvPr>
        </p:nvGraphicFramePr>
        <p:xfrm>
          <a:off x="1435608" y="1639651"/>
          <a:ext cx="6985000" cy="4183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883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 = </a:t>
            </a:r>
            <a:r>
              <a:rPr lang="en-US" dirty="0" smtClean="0"/>
              <a:t>245</a:t>
            </a:r>
            <a:endParaRPr lang="en-US" dirty="0" smtClean="0"/>
          </a:p>
          <a:p>
            <a:r>
              <a:rPr lang="en-US" dirty="0" smtClean="0"/>
              <a:t>EAC = AC/ Percent Complete = </a:t>
            </a:r>
            <a:r>
              <a:rPr lang="en-US" dirty="0" smtClean="0"/>
              <a:t>413</a:t>
            </a:r>
            <a:endParaRPr lang="en-US" dirty="0" smtClean="0"/>
          </a:p>
          <a:p>
            <a:r>
              <a:rPr lang="en-US" dirty="0" smtClean="0"/>
              <a:t>ETC = EAC – AC </a:t>
            </a:r>
            <a:r>
              <a:rPr lang="en-US" dirty="0" smtClean="0"/>
              <a:t>= 103</a:t>
            </a:r>
            <a:endParaRPr lang="en-US" dirty="0" smtClean="0"/>
          </a:p>
          <a:p>
            <a:r>
              <a:rPr lang="en-US" dirty="0" smtClean="0"/>
              <a:t>VAC = BAC – EAC = </a:t>
            </a:r>
            <a:r>
              <a:rPr lang="en-US" dirty="0" smtClean="0"/>
              <a:t>-</a:t>
            </a:r>
            <a:r>
              <a:rPr lang="en-US" dirty="0" smtClean="0"/>
              <a:t>168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1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37" y="1698672"/>
            <a:ext cx="7498080" cy="2848068"/>
          </a:xfrm>
        </p:spPr>
        <p:txBody>
          <a:bodyPr/>
          <a:lstStyle/>
          <a:p>
            <a:r>
              <a:rPr lang="en-US" dirty="0" smtClean="0"/>
              <a:t>             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8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37" y="1698672"/>
            <a:ext cx="7498080" cy="2848068"/>
          </a:xfrm>
        </p:spPr>
        <p:txBody>
          <a:bodyPr/>
          <a:lstStyle/>
          <a:p>
            <a:r>
              <a:rPr lang="en-US" dirty="0" smtClean="0"/>
              <a:t>              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Holiday Food Drive Competition</a:t>
            </a:r>
            <a:endParaRPr lang="en-US" dirty="0"/>
          </a:p>
        </p:txBody>
      </p:sp>
      <p:pic>
        <p:nvPicPr>
          <p:cNvPr id="4" name="Content Placeholder 3" descr="Macintosh HD:Users:bretmiller:Desktop:candfood.jp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4478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943101"/>
            <a:ext cx="4807585" cy="1600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34" y="2925093"/>
            <a:ext cx="3211195" cy="24034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24980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Org Chart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04" y="2139265"/>
            <a:ext cx="7826783" cy="32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9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Calendar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97" y="1487695"/>
            <a:ext cx="7692691" cy="44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64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Oracle</a:t>
            </a:r>
            <a:r>
              <a:rPr lang="en-US" dirty="0" smtClean="0"/>
              <a:t> Project 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87" y="1447800"/>
            <a:ext cx="7498080" cy="4800600"/>
          </a:xfrm>
          <a:ln>
            <a:solidFill>
              <a:srgbClr val="FF0000"/>
            </a:solidFill>
          </a:ln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3891" y="1489910"/>
            <a:ext cx="2093495" cy="661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Foodies food drive project  decided upon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042611" y="1505952"/>
            <a:ext cx="1864893" cy="661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Research Oracle volunteer program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316579" y="1505952"/>
            <a:ext cx="1840832" cy="645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Contacted Utah Food Bank for info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316579" y="2490537"/>
            <a:ext cx="1840832" cy="782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Applied to start food drive at Oracle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042612" y="2490538"/>
            <a:ext cx="1864894" cy="782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Food drive approval granted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543892" y="2490539"/>
            <a:ext cx="2093495" cy="782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Worked with office manager to set up food drive logistics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543892" y="3681663"/>
            <a:ext cx="2093495" cy="8301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Purchased containers and distributed in office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042611" y="3681662"/>
            <a:ext cx="1864895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Sent email marketing food drive campaign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316579" y="3669630"/>
            <a:ext cx="1840832" cy="842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Food collection began (11/18)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316579" y="5029200"/>
            <a:ext cx="1840832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Food collection ended (12/5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42611" y="5041232"/>
            <a:ext cx="1864895" cy="8181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Donations taken to Utah Food Bank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543892" y="5041232"/>
            <a:ext cx="2093494" cy="8181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Closed out campaign in Oracle volunteer website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endCxn id="9" idx="1"/>
          </p:cNvCxnSpPr>
          <p:nvPr/>
        </p:nvCxnSpPr>
        <p:spPr>
          <a:xfrm>
            <a:off x="3637387" y="1836820"/>
            <a:ext cx="40522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07506" y="1836821"/>
            <a:ext cx="40907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36995" y="2167689"/>
            <a:ext cx="0" cy="322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</p:cNvCxnSpPr>
          <p:nvPr/>
        </p:nvCxnSpPr>
        <p:spPr>
          <a:xfrm flipH="1">
            <a:off x="5907506" y="2881563"/>
            <a:ext cx="409073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1"/>
          </p:cNvCxnSpPr>
          <p:nvPr/>
        </p:nvCxnSpPr>
        <p:spPr>
          <a:xfrm flipH="1">
            <a:off x="3637387" y="2881564"/>
            <a:ext cx="40522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2590639" y="3272591"/>
            <a:ext cx="1" cy="409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3637387" y="4096752"/>
            <a:ext cx="4052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6" idx="1"/>
          </p:cNvCxnSpPr>
          <p:nvPr/>
        </p:nvCxnSpPr>
        <p:spPr>
          <a:xfrm>
            <a:off x="5907506" y="4090735"/>
            <a:ext cx="40907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17" idx="0"/>
          </p:cNvCxnSpPr>
          <p:nvPr/>
        </p:nvCxnSpPr>
        <p:spPr>
          <a:xfrm>
            <a:off x="7236995" y="4511841"/>
            <a:ext cx="0" cy="5173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</p:cNvCxnSpPr>
          <p:nvPr/>
        </p:nvCxnSpPr>
        <p:spPr>
          <a:xfrm flipH="1" flipV="1">
            <a:off x="5907506" y="5444289"/>
            <a:ext cx="40907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1"/>
            <a:endCxn id="19" idx="3"/>
          </p:cNvCxnSpPr>
          <p:nvPr/>
        </p:nvCxnSpPr>
        <p:spPr>
          <a:xfrm flipH="1">
            <a:off x="3637386" y="5450306"/>
            <a:ext cx="4052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9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Oracle Food Drive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0474">
            <a:off x="5176482" y="1339517"/>
            <a:ext cx="3600450" cy="480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8938" y="1744579"/>
            <a:ext cx="406667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Oracle Food Drive, which completed on 12/5, was able to donate a total of 72 pounds of food. The total, with of </a:t>
            </a:r>
            <a:r>
              <a:rPr lang="en-US" dirty="0" smtClean="0"/>
              <a:t>40 employees:</a:t>
            </a:r>
          </a:p>
          <a:p>
            <a:endParaRPr lang="en-US" dirty="0"/>
          </a:p>
          <a:p>
            <a:r>
              <a:rPr lang="en-US" b="1" i="1" cap="all" dirty="0" smtClean="0"/>
              <a:t>72lbs / </a:t>
            </a:r>
            <a:r>
              <a:rPr lang="en-US" b="1" i="1" cap="all" dirty="0"/>
              <a:t>40 EMPLOYEES = </a:t>
            </a:r>
            <a:endParaRPr lang="en-US" b="1" i="1" cap="all" dirty="0" smtClean="0"/>
          </a:p>
          <a:p>
            <a:r>
              <a:rPr lang="en-US" b="1" i="1" cap="all" dirty="0" smtClean="0"/>
              <a:t>1.8 </a:t>
            </a:r>
            <a:r>
              <a:rPr lang="en-US" b="1" i="1" cap="all" dirty="0" err="1" smtClean="0"/>
              <a:t>lbs</a:t>
            </a:r>
            <a:r>
              <a:rPr lang="en-US" b="1" i="1" cap="all" dirty="0" smtClean="0"/>
              <a:t> / </a:t>
            </a:r>
            <a:r>
              <a:rPr lang="en-US" b="1" i="1" cap="all" dirty="0"/>
              <a:t>EMPLOYEE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1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</a:t>
            </a:r>
            <a:r>
              <a:rPr lang="en-US" dirty="0" smtClean="0"/>
              <a:t> </a:t>
            </a:r>
            <a:r>
              <a:rPr lang="en-US" dirty="0"/>
              <a:t>Project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891" y="1489910"/>
            <a:ext cx="2093495" cy="661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Foodies food drive project  decided upon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042611" y="1505952"/>
            <a:ext cx="1864893" cy="661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Contacted  EMC project planning committee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316579" y="1505952"/>
            <a:ext cx="1840832" cy="645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Decided ‘foodies’ team responsible for physical food drive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316579" y="2490537"/>
            <a:ext cx="1840832" cy="782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Contacted Utah Food Bank for info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042612" y="2490538"/>
            <a:ext cx="1864894" cy="782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Decided timeframe for food drive (11/24 – 12/31)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543892" y="2490539"/>
            <a:ext cx="2093495" cy="782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Created office marketing materials for food drive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543892" y="3681663"/>
            <a:ext cx="2093495" cy="8301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Picked up three 55 gallon collection drums from food bank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042611" y="3681662"/>
            <a:ext cx="1864895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Delivered bins to 2 EMC office locations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316579" y="3669630"/>
            <a:ext cx="1840832" cy="842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Food collection began (11/24)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316579" y="5029200"/>
            <a:ext cx="1840832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Assisted in “Santa Saturday” collection event (12/6)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42611" y="5041232"/>
            <a:ext cx="1864895" cy="8181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On-going collection process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543892" y="5041232"/>
            <a:ext cx="2093494" cy="8181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Delivery of physical items to Utah Food Bank (12/31)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3637387" y="1836820"/>
            <a:ext cx="40522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07506" y="1836821"/>
            <a:ext cx="40907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36995" y="2167689"/>
            <a:ext cx="0" cy="322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>
            <a:off x="5907506" y="2881563"/>
            <a:ext cx="409073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1"/>
          </p:cNvCxnSpPr>
          <p:nvPr/>
        </p:nvCxnSpPr>
        <p:spPr>
          <a:xfrm flipH="1">
            <a:off x="3637387" y="2881564"/>
            <a:ext cx="40522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>
            <a:off x="2590639" y="3272591"/>
            <a:ext cx="1" cy="409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</p:cNvCxnSpPr>
          <p:nvPr/>
        </p:nvCxnSpPr>
        <p:spPr>
          <a:xfrm>
            <a:off x="3637387" y="4096752"/>
            <a:ext cx="4052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1"/>
          </p:cNvCxnSpPr>
          <p:nvPr/>
        </p:nvCxnSpPr>
        <p:spPr>
          <a:xfrm>
            <a:off x="5907506" y="4090735"/>
            <a:ext cx="40907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>
            <a:off x="7236995" y="4511841"/>
            <a:ext cx="0" cy="5173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5907506" y="5444289"/>
            <a:ext cx="40907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1"/>
            <a:endCxn id="15" idx="3"/>
          </p:cNvCxnSpPr>
          <p:nvPr/>
        </p:nvCxnSpPr>
        <p:spPr>
          <a:xfrm flipH="1">
            <a:off x="3637386" y="5450306"/>
            <a:ext cx="4052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6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 </a:t>
            </a:r>
            <a:r>
              <a:rPr lang="en-US" dirty="0">
                <a:solidFill>
                  <a:srgbClr val="0070C0"/>
                </a:solidFill>
              </a:rPr>
              <a:t>Food Drive </a:t>
            </a:r>
            <a:r>
              <a:rPr lang="en-US" dirty="0" smtClean="0">
                <a:solidFill>
                  <a:srgbClr val="0070C0"/>
                </a:solidFill>
              </a:rPr>
              <a:t>Summary </a:t>
            </a:r>
            <a:r>
              <a:rPr lang="en-US" sz="2700" dirty="0" smtClean="0">
                <a:solidFill>
                  <a:srgbClr val="0070C0"/>
                </a:solidFill>
              </a:rPr>
              <a:t>(so far)</a:t>
            </a:r>
            <a:r>
              <a:rPr lang="en-US" sz="27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7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497339" cy="4800600"/>
          </a:xfrm>
        </p:spPr>
        <p:txBody>
          <a:bodyPr>
            <a:normAutofit/>
          </a:bodyPr>
          <a:lstStyle/>
          <a:p>
            <a:r>
              <a:rPr lang="en-US" sz="1600" dirty="0"/>
              <a:t>EMC’s food drive is still active and will remain so until December 31, </a:t>
            </a:r>
            <a:r>
              <a:rPr lang="en-US" sz="1600" dirty="0" smtClean="0"/>
              <a:t>2014</a:t>
            </a:r>
          </a:p>
          <a:p>
            <a:pPr marL="82296" indent="0">
              <a:buNone/>
            </a:pPr>
            <a:endParaRPr lang="en-US" sz="1600" dirty="0"/>
          </a:p>
          <a:p>
            <a:r>
              <a:rPr lang="en-US" sz="1600" dirty="0" smtClean="0"/>
              <a:t>2 of the 55 gallon collection drums are been filled up at this time</a:t>
            </a:r>
          </a:p>
          <a:p>
            <a:pPr marL="82296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/>
              <a:t>drum = 55 gallons = 150 -200lbs of food items</a:t>
            </a:r>
          </a:p>
          <a:p>
            <a:pPr marL="82296" indent="0">
              <a:buNone/>
            </a:pPr>
            <a:endParaRPr lang="en-US" sz="1600" dirty="0" smtClean="0"/>
          </a:p>
          <a:p>
            <a:pPr marL="82296" indent="0">
              <a:buNone/>
            </a:pPr>
            <a:r>
              <a:rPr lang="en-US" sz="1600" b="1" dirty="0" smtClean="0"/>
              <a:t>~300-400lbs food items currently</a:t>
            </a:r>
            <a:endParaRPr lang="en-US" sz="1600" b="1" dirty="0"/>
          </a:p>
        </p:txBody>
      </p:sp>
      <p:pic>
        <p:nvPicPr>
          <p:cNvPr id="2050" name="Picture 2" descr="https://lh5.googleusercontent.com/-0_CLusVn-OQ/VISXDhJt__I/AAAAAAAACMo/r-G35Veq00A/w404-h538-no/20141207_1105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00" y="3104147"/>
            <a:ext cx="2494187" cy="332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-JbrjXDO47To/VIOWmIqG7xI/AAAAAAAACLQ/EckbxWlPx9g/w404-h538-no/20141206_1649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9" t="14694" r="29942"/>
          <a:stretch/>
        </p:blipFill>
        <p:spPr bwMode="auto">
          <a:xfrm>
            <a:off x="4932947" y="1118936"/>
            <a:ext cx="1576137" cy="437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7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Drive Competition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800" b="1" dirty="0" smtClean="0"/>
          </a:p>
          <a:p>
            <a:pPr marL="82296" indent="0">
              <a:buNone/>
            </a:pPr>
            <a:r>
              <a:rPr lang="en-US" sz="2800" b="1" dirty="0" smtClean="0"/>
              <a:t>Target </a:t>
            </a:r>
            <a:r>
              <a:rPr lang="en-US" sz="2800" b="1" dirty="0"/>
              <a:t>Goal</a:t>
            </a:r>
            <a:r>
              <a:rPr lang="en-US" sz="2800" dirty="0" smtClean="0"/>
              <a:t>: 500lbs between </a:t>
            </a:r>
            <a:r>
              <a:rPr lang="en-US" sz="2800" dirty="0" smtClean="0">
                <a:solidFill>
                  <a:srgbClr val="FF0000"/>
                </a:solidFill>
              </a:rPr>
              <a:t>Oracle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5400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sz="2800" b="1" dirty="0" smtClean="0"/>
              <a:t>Current Status </a:t>
            </a:r>
            <a:r>
              <a:rPr lang="en-US" sz="2800" dirty="0" smtClean="0"/>
              <a:t>(with three weeks remaining):</a:t>
            </a:r>
            <a:endParaRPr lang="en-US" sz="2800" dirty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Oracle</a:t>
            </a:r>
            <a:r>
              <a:rPr lang="en-US" sz="5400" dirty="0" smtClean="0"/>
              <a:t> + </a:t>
            </a:r>
            <a:r>
              <a:rPr lang="en-US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</a:t>
            </a:r>
            <a:r>
              <a:rPr lang="en-US" sz="5400" dirty="0"/>
              <a:t> = </a:t>
            </a:r>
            <a:r>
              <a:rPr lang="en-US" sz="5400" dirty="0" smtClean="0"/>
              <a:t>~450lbs</a:t>
            </a:r>
          </a:p>
          <a:p>
            <a:pPr marL="82296" indent="0">
              <a:buNone/>
            </a:pPr>
            <a:r>
              <a:rPr lang="en-US" sz="54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11939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228</TotalTime>
  <Words>483</Words>
  <Application>Microsoft Macintosh PowerPoint</Application>
  <PresentationFormat>On-screen Show (4:3)</PresentationFormat>
  <Paragraphs>106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Foodies Project Team</vt:lpstr>
      <vt:lpstr>Holiday Food Drive Competition</vt:lpstr>
      <vt:lpstr>Roles and Org Chart</vt:lpstr>
      <vt:lpstr>Resource Calendar</vt:lpstr>
      <vt:lpstr>Oracle Project Process Flow</vt:lpstr>
      <vt:lpstr>Oracle Food Drive Summary</vt:lpstr>
      <vt:lpstr>EMC Project Process Flow</vt:lpstr>
      <vt:lpstr>EMC Food Drive Summary (so far) </vt:lpstr>
      <vt:lpstr>Food Drive Competition Status</vt:lpstr>
      <vt:lpstr>Budget Plan</vt:lpstr>
      <vt:lpstr>Cumulative Cost Curve</vt:lpstr>
      <vt:lpstr>Budget Plan</vt:lpstr>
      <vt:lpstr>              Questions?</vt:lpstr>
      <vt:lpstr>              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Foodies</dc:title>
  <dc:creator>Deepti Deshpande</dc:creator>
  <cp:lastModifiedBy>Deepti Deshpande</cp:lastModifiedBy>
  <cp:revision>36</cp:revision>
  <dcterms:created xsi:type="dcterms:W3CDTF">2014-12-09T15:43:04Z</dcterms:created>
  <dcterms:modified xsi:type="dcterms:W3CDTF">2014-12-10T02:18:22Z</dcterms:modified>
</cp:coreProperties>
</file>