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Lst>
  <p:notesMasterIdLst>
    <p:notesMasterId r:id="rId35"/>
  </p:notesMasterIdLst>
  <p:handoutMasterIdLst>
    <p:handoutMasterId r:id="rId36"/>
  </p:handoutMasterIdLst>
  <p:sldIdLst>
    <p:sldId id="256" r:id="rId2"/>
    <p:sldId id="274" r:id="rId3"/>
    <p:sldId id="283" r:id="rId4"/>
    <p:sldId id="290" r:id="rId5"/>
    <p:sldId id="291" r:id="rId6"/>
    <p:sldId id="292" r:id="rId7"/>
    <p:sldId id="293" r:id="rId8"/>
    <p:sldId id="294" r:id="rId9"/>
    <p:sldId id="300" r:id="rId10"/>
    <p:sldId id="295" r:id="rId11"/>
    <p:sldId id="302" r:id="rId12"/>
    <p:sldId id="299" r:id="rId13"/>
    <p:sldId id="296" r:id="rId14"/>
    <p:sldId id="297" r:id="rId15"/>
    <p:sldId id="298" r:id="rId16"/>
    <p:sldId id="303" r:id="rId17"/>
    <p:sldId id="304" r:id="rId18"/>
    <p:sldId id="272" r:id="rId19"/>
    <p:sldId id="305" r:id="rId20"/>
    <p:sldId id="307" r:id="rId21"/>
    <p:sldId id="308" r:id="rId22"/>
    <p:sldId id="309" r:id="rId23"/>
    <p:sldId id="310" r:id="rId24"/>
    <p:sldId id="311" r:id="rId25"/>
    <p:sldId id="312" r:id="rId26"/>
    <p:sldId id="313" r:id="rId27"/>
    <p:sldId id="315" r:id="rId28"/>
    <p:sldId id="316" r:id="rId29"/>
    <p:sldId id="317" r:id="rId30"/>
    <p:sldId id="318" r:id="rId31"/>
    <p:sldId id="319" r:id="rId32"/>
    <p:sldId id="320" r:id="rId33"/>
    <p:sldId id="282"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宋体" charset="-122"/>
              </a:defRPr>
            </a:lvl1pPr>
          </a:lstStyle>
          <a:p>
            <a:pPr>
              <a:defRPr/>
            </a:pPr>
            <a:endParaRPr lang="en-US"/>
          </a:p>
        </p:txBody>
      </p:sp>
      <p:sp>
        <p:nvSpPr>
          <p:cNvPr id="491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宋体" charset="-122"/>
              </a:defRPr>
            </a:lvl1pPr>
          </a:lstStyle>
          <a:p>
            <a:pPr>
              <a:defRPr/>
            </a:pPr>
            <a:endParaRPr lang="en-US"/>
          </a:p>
        </p:txBody>
      </p:sp>
      <p:sp>
        <p:nvSpPr>
          <p:cNvPr id="491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宋体" charset="-122"/>
              </a:defRPr>
            </a:lvl1pPr>
          </a:lstStyle>
          <a:p>
            <a:pPr>
              <a:defRPr/>
            </a:pPr>
            <a:endParaRPr lang="en-US"/>
          </a:p>
        </p:txBody>
      </p:sp>
      <p:sp>
        <p:nvSpPr>
          <p:cNvPr id="491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BC5761C-B053-4BA1-8A8D-314977404F09}" type="slidenum">
              <a:rPr lang="en-US"/>
              <a:pPr>
                <a:defRPr/>
              </a:pPr>
              <a:t>‹#›</a:t>
            </a:fld>
            <a:endParaRPr lang="en-US"/>
          </a:p>
        </p:txBody>
      </p:sp>
    </p:spTree>
    <p:extLst>
      <p:ext uri="{BB962C8B-B14F-4D97-AF65-F5344CB8AC3E}">
        <p14:creationId xmlns:p14="http://schemas.microsoft.com/office/powerpoint/2010/main" val="23085806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宋体" charset="-122"/>
              </a:defRPr>
            </a:lvl1pPr>
          </a:lstStyle>
          <a:p>
            <a:pPr>
              <a:defRPr/>
            </a:pPr>
            <a:endParaRPr lang="en-US"/>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宋体" charset="-122"/>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宋体" charset="-122"/>
              </a:defRPr>
            </a:lvl1pPr>
          </a:lstStyle>
          <a:p>
            <a:pPr>
              <a:defRPr/>
            </a:pPr>
            <a:endParaRPr lang="en-US"/>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AD4A490-6A86-4220-8C9E-902CD57F9499}" type="slidenum">
              <a:rPr lang="en-US"/>
              <a:pPr>
                <a:defRPr/>
              </a:pPr>
              <a:t>‹#›</a:t>
            </a:fld>
            <a:endParaRPr lang="en-US"/>
          </a:p>
        </p:txBody>
      </p:sp>
    </p:spTree>
    <p:extLst>
      <p:ext uri="{BB962C8B-B14F-4D97-AF65-F5344CB8AC3E}">
        <p14:creationId xmlns:p14="http://schemas.microsoft.com/office/powerpoint/2010/main" val="21191083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charset="-122"/>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charset="-122"/>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charset="-122"/>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charset="-122"/>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B503D3A-F4DA-45BB-A11C-70D15F397D54}" type="slidenum">
              <a:rPr lang="en-US" smtClean="0"/>
              <a:pPr/>
              <a:t>1</a:t>
            </a:fld>
            <a:endParaRPr 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F479147F-D371-42E6-9FF4-47D043A6B501}" type="slidenum">
              <a:rPr lang="en-US" smtClean="0"/>
              <a:pPr eaLnBrk="1" hangingPunct="1"/>
              <a:t>30</a:t>
            </a:fld>
            <a:endParaRPr 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06CAEFCE-5BB6-43EB-B4BE-A8F7A88F07A2}" type="slidenum">
              <a:rPr lang="en-US" smtClean="0"/>
              <a:pPr eaLnBrk="1" hangingPunct="1"/>
              <a:t>31</a:t>
            </a:fld>
            <a:endParaRPr lang="en-US"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AD4A490-6A86-4220-8C9E-902CD57F9499}" type="slidenum">
              <a:rPr lang="en-US" smtClean="0"/>
              <a:pPr>
                <a:defRPr/>
              </a:pPr>
              <a:t>6</a:t>
            </a:fld>
            <a:endParaRPr lang="en-US"/>
          </a:p>
        </p:txBody>
      </p:sp>
    </p:spTree>
    <p:extLst>
      <p:ext uri="{BB962C8B-B14F-4D97-AF65-F5344CB8AC3E}">
        <p14:creationId xmlns:p14="http://schemas.microsoft.com/office/powerpoint/2010/main" val="6041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52C600F5-65AD-4C0E-A432-0F03D8689EB7}" type="slidenum">
              <a:rPr lang="en-US" smtClean="0"/>
              <a:pPr eaLnBrk="1" hangingPunct="1"/>
              <a:t>19</a:t>
            </a:fld>
            <a:endParaRPr lang="en-US" smtClean="0"/>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5C01635E-C425-4530-AA45-D6C4346DFFAC}" type="slidenum">
              <a:rPr lang="en-US" smtClean="0"/>
              <a:pPr eaLnBrk="1" hangingPunct="1"/>
              <a:t>22</a:t>
            </a:fld>
            <a:endParaRPr lang="en-US" smtClean="0"/>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F2C1C78F-3C6C-4439-B8A5-F3595EA60F86}" type="slidenum">
              <a:rPr lang="en-US" smtClean="0"/>
              <a:pPr eaLnBrk="1" hangingPunct="1"/>
              <a:t>23</a:t>
            </a:fld>
            <a:endParaRPr lang="en-US" smtClean="0"/>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B871A79C-B1B3-4B0E-ADD4-5D33FF858D4B}" type="slidenum">
              <a:rPr lang="en-US" smtClean="0"/>
              <a:pPr eaLnBrk="1" hangingPunct="1"/>
              <a:t>24</a:t>
            </a:fld>
            <a:endParaRPr lang="en-US" smtClean="0"/>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DD5B15EA-698B-4BE4-AC05-13670F970434}" type="slidenum">
              <a:rPr lang="en-US" smtClean="0"/>
              <a:pPr eaLnBrk="1" hangingPunct="1"/>
              <a:t>25</a:t>
            </a:fld>
            <a:endParaRPr lang="en-US" smtClean="0"/>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23413218-AEB2-4C9D-8792-590366FDC327}" type="slidenum">
              <a:rPr lang="en-US" smtClean="0"/>
              <a:pPr eaLnBrk="1" hangingPunct="1"/>
              <a:t>26</a:t>
            </a:fld>
            <a:endParaRPr lang="en-US" smtClean="0"/>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fld id="{A168A862-FC03-4A43-9DF0-4A75A3D5DE90}" type="slidenum">
              <a:rPr lang="en-US" smtClean="0"/>
              <a:pPr eaLnBrk="1" hangingPunct="1"/>
              <a:t>27</a:t>
            </a:fld>
            <a:endParaRPr lang="en-US" smtClean="0"/>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2E3B9A-5658-478E-AB4F-58A2683C999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88E202-B924-4E9E-9FD4-33C8D3535EF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5FA7B2-E045-4E5C-91CE-A4953189DE6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6959934-ACE3-47B1-AA6F-DCCECA63282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D91530-39F7-43EB-AAE3-8DE8189A51F4}"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gure Slide">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37932" y="359104"/>
            <a:ext cx="1918138" cy="5763172"/>
          </a:xfrm>
          <a:prstGeom prst="rect">
            <a:avLst/>
          </a:prstGeom>
        </p:spPr>
        <p:txBody>
          <a:bodyPr>
            <a:normAutofit/>
          </a:bodyPr>
          <a:lstStyle>
            <a:lvl1pPr marL="0" indent="0">
              <a:lnSpc>
                <a:spcPts val="1300"/>
              </a:lnSpc>
              <a:buNone/>
              <a:defRPr sz="900">
                <a:latin typeface="+mj-lt"/>
              </a:defRPr>
            </a:lvl1pPr>
            <a:lvl2pPr>
              <a:defRPr sz="900">
                <a:latin typeface="+mj-lt"/>
              </a:defRPr>
            </a:lvl2pPr>
          </a:lstStyle>
          <a:p>
            <a:pPr lvl="0"/>
            <a:r>
              <a:rPr lang="en-US" smtClean="0"/>
              <a:t>Click to edit Master text styles</a:t>
            </a:r>
          </a:p>
        </p:txBody>
      </p:sp>
      <p:sp>
        <p:nvSpPr>
          <p:cNvPr id="3" name="Footer Placeholder 2"/>
          <p:cNvSpPr>
            <a:spLocks noGrp="1"/>
          </p:cNvSpPr>
          <p:nvPr>
            <p:ph type="ftr" sz="quarter" idx="13"/>
          </p:nvPr>
        </p:nvSpPr>
        <p:spPr>
          <a:xfrm>
            <a:off x="1155700" y="6356350"/>
            <a:ext cx="6832600" cy="365125"/>
          </a:xfrm>
        </p:spPr>
        <p:txBody>
          <a:bodyPr/>
          <a:lstStyle>
            <a:lvl1pPr>
              <a:defRPr/>
            </a:lvl1pPr>
          </a:lstStyle>
          <a:p>
            <a:endParaRPr lang="en-US"/>
          </a:p>
        </p:txBody>
      </p:sp>
    </p:spTree>
    <p:extLst>
      <p:ext uri="{BB962C8B-B14F-4D97-AF65-F5344CB8AC3E}">
        <p14:creationId xmlns:p14="http://schemas.microsoft.com/office/powerpoint/2010/main" val="250122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2057400"/>
            <a:ext cx="8229600" cy="4068763"/>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Calibri" charset="0"/>
              </a:defRPr>
            </a:lvl1pPr>
          </a:lstStyle>
          <a:p>
            <a:pPr>
              <a:defRPr/>
            </a:pPr>
            <a:endParaRPr lang="en-US"/>
          </a:p>
        </p:txBody>
      </p:sp>
      <p:sp>
        <p:nvSpPr>
          <p:cNvPr id="5" name="Footer Placeholder 4"/>
          <p:cNvSpPr>
            <a:spLocks noGrp="1"/>
          </p:cNvSpPr>
          <p:nvPr>
            <p:ph type="ftr" sz="quarter" idx="11"/>
          </p:nvPr>
        </p:nvSpPr>
        <p:spPr/>
        <p:txBody>
          <a:bodyPr/>
          <a:lstStyle>
            <a:lvl1pPr>
              <a:defRPr>
                <a:latin typeface="Calibri"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atin typeface="Calibri" charset="0"/>
              </a:defRPr>
            </a:lvl1pPr>
          </a:lstStyle>
          <a:p>
            <a:pPr>
              <a:defRPr/>
            </a:pPr>
            <a:fld id="{5C46718A-C431-479C-AEDB-2CA49BC6EC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6324AF-28CD-4F2E-AD41-4EB52AA3330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2240EBD-617D-4A5A-878E-5E33D45685E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DEDC299-1F0A-4146-BE52-F3C186EA833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48B9680-BDD9-4B64-B4A5-32CB6D1C566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29CDA87-DE09-4B30-A8FB-86F9F8CBFD2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D063A41-A5FA-44A7-A07A-A970E535FEB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B54DC4-11EE-4EA3-9C3A-49DE6C5C443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65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宋体" charset="-122"/>
              </a:defRPr>
            </a:lvl1pPr>
          </a:lstStyle>
          <a:p>
            <a:pPr>
              <a:defRPr/>
            </a:pPr>
            <a:endParaRPr lang="en-US"/>
          </a:p>
        </p:txBody>
      </p:sp>
      <p:sp>
        <p:nvSpPr>
          <p:cNvPr id="665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宋体" charset="-122"/>
              </a:defRPr>
            </a:lvl1pPr>
          </a:lstStyle>
          <a:p>
            <a:pPr>
              <a:defRPr/>
            </a:pPr>
            <a:endParaRPr lang="en-US"/>
          </a:p>
        </p:txBody>
      </p:sp>
      <p:sp>
        <p:nvSpPr>
          <p:cNvPr id="665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DF64BB3-62C9-4EE0-9B10-294399CC3A1D}" type="slidenum">
              <a:rPr lang="en-US"/>
              <a:pPr>
                <a:defRPr/>
              </a:pPr>
              <a:t>‹#›</a:t>
            </a:fld>
            <a:endParaRPr lang="en-US"/>
          </a:p>
        </p:txBody>
      </p:sp>
      <p:pic>
        <p:nvPicPr>
          <p:cNvPr id="2055" name="Picture 7"/>
          <p:cNvPicPr>
            <a:picLocks noChangeAspect="1" noChangeArrowheads="1"/>
          </p:cNvPicPr>
          <p:nvPr userDrawn="1"/>
        </p:nvPicPr>
        <p:blipFill>
          <a:blip r:embed="rId16" cstate="print"/>
          <a:srcRect/>
          <a:stretch>
            <a:fillRect/>
          </a:stretch>
        </p:blipFill>
        <p:spPr bwMode="auto">
          <a:xfrm>
            <a:off x="0" y="0"/>
            <a:ext cx="9144000" cy="1168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5" r:id="rId1"/>
    <p:sldLayoutId id="2147483817"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8" r:id="rId14"/>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http://www.youtube.com/v/70hfU7_95Gw?hl=en_US&amp;version=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600200"/>
            <a:ext cx="9144000" cy="2286000"/>
          </a:xfrm>
        </p:spPr>
        <p:txBody>
          <a:bodyPr/>
          <a:lstStyle/>
          <a:p>
            <a:pPr eaLnBrk="1" hangingPunct="1"/>
            <a:r>
              <a:rPr lang="en-US" altLang="zh-CN" dirty="0" smtClean="0">
                <a:ea typeface="宋体" charset="-122"/>
              </a:rPr>
              <a:t>IS 4430: Systems Analysis and Design</a:t>
            </a:r>
          </a:p>
        </p:txBody>
      </p:sp>
      <p:sp>
        <p:nvSpPr>
          <p:cNvPr id="4099" name="Rectangle 3"/>
          <p:cNvSpPr>
            <a:spLocks noGrp="1" noChangeArrowheads="1"/>
          </p:cNvSpPr>
          <p:nvPr>
            <p:ph type="subTitle" idx="1"/>
          </p:nvPr>
        </p:nvSpPr>
        <p:spPr>
          <a:xfrm>
            <a:off x="990600" y="4724400"/>
            <a:ext cx="7315200" cy="1295400"/>
          </a:xfrm>
        </p:spPr>
        <p:txBody>
          <a:bodyPr/>
          <a:lstStyle/>
          <a:p>
            <a:pPr eaLnBrk="1" hangingPunct="1"/>
            <a:r>
              <a:rPr lang="en-US" altLang="zh-CN" dirty="0" smtClean="0">
                <a:ea typeface="宋体" charset="-122"/>
              </a:rPr>
              <a:t>Jon </a:t>
            </a:r>
            <a:r>
              <a:rPr lang="en-US" altLang="zh-CN" dirty="0" err="1" smtClean="0">
                <a:ea typeface="宋体" charset="-122"/>
              </a:rPr>
              <a:t>Soldan</a:t>
            </a:r>
            <a:r>
              <a:rPr lang="en-US" altLang="zh-CN" dirty="0" smtClean="0">
                <a:ea typeface="宋体" charset="-122"/>
              </a:rPr>
              <a:t/>
            </a:r>
            <a:br>
              <a:rPr lang="en-US" altLang="zh-CN" dirty="0" smtClean="0">
                <a:ea typeface="宋体" charset="-122"/>
              </a:rPr>
            </a:br>
            <a:r>
              <a:rPr lang="en-US" altLang="zh-CN" dirty="0" smtClean="0">
                <a:ea typeface="宋体" charset="-122"/>
              </a:rPr>
              <a:t>Operations and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87400" y="1571625"/>
            <a:ext cx="1917700" cy="1820863"/>
          </a:xfrm>
        </p:spPr>
        <p:txBody>
          <a:bodyPr vert="horz" wrap="square" lIns="91440" tIns="45720" rIns="91440" bIns="45720" numCol="1" anchor="t" anchorCtr="0" compatLnSpc="1">
            <a:prstTxWarp prst="textNoShape">
              <a:avLst/>
            </a:prstTxWarp>
          </a:bodyPr>
          <a:lstStyle/>
          <a:p>
            <a:r>
              <a:rPr lang="en-US" b="1" smtClean="0">
                <a:ea typeface="Geneva" charset="-128"/>
              </a:rPr>
              <a:t>Figure 2.5</a:t>
            </a:r>
          </a:p>
          <a:p>
            <a:r>
              <a:rPr lang="en-US" smtClean="0">
                <a:ea typeface="Geneva" charset="-128"/>
              </a:rPr>
              <a:t>The requirements are captured in written form to facilitate communication between the stakeholders, the analysts, and the developers (and anyone else who has an interest). By writing the requirements carefully, the team ensures that the correct product is built. </a:t>
            </a:r>
          </a:p>
        </p:txBody>
      </p:sp>
      <p:pic>
        <p:nvPicPr>
          <p:cNvPr id="9219" name="Picture 3" descr="2_5 writi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7050" y="1652588"/>
            <a:ext cx="4686300"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8307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Requirements Documentation</a:t>
            </a:r>
            <a:endParaRPr lang="en-US" dirty="0"/>
          </a:p>
        </p:txBody>
      </p:sp>
      <p:sp>
        <p:nvSpPr>
          <p:cNvPr id="4" name="Content Placeholder 3"/>
          <p:cNvSpPr>
            <a:spLocks noGrp="1"/>
          </p:cNvSpPr>
          <p:nvPr>
            <p:ph idx="1"/>
          </p:nvPr>
        </p:nvSpPr>
        <p:spPr/>
        <p:txBody>
          <a:bodyPr/>
          <a:lstStyle/>
          <a:p>
            <a:r>
              <a:rPr lang="en-US" dirty="0" smtClean="0"/>
              <a:t>Software Requirement Specification (SRS)</a:t>
            </a:r>
          </a:p>
          <a:p>
            <a:r>
              <a:rPr lang="en-US" dirty="0" smtClean="0"/>
              <a:t>Requirements Specification Template</a:t>
            </a:r>
          </a:p>
          <a:p>
            <a:r>
              <a:rPr lang="en-US" dirty="0" smtClean="0"/>
              <a:t>Use Cases</a:t>
            </a:r>
          </a:p>
          <a:p>
            <a:r>
              <a:rPr lang="en-US" dirty="0" smtClean="0"/>
              <a:t>User Stories</a:t>
            </a:r>
          </a:p>
          <a:p>
            <a:r>
              <a:rPr lang="en-US" dirty="0" smtClean="0"/>
              <a:t>Snow Cards</a:t>
            </a:r>
          </a:p>
          <a:p>
            <a:r>
              <a:rPr lang="en-US" dirty="0" smtClean="0"/>
              <a:t>Etc.</a:t>
            </a:r>
          </a:p>
          <a:p>
            <a:endParaRPr lang="en-US" dirty="0"/>
          </a:p>
        </p:txBody>
      </p:sp>
      <p:sp>
        <p:nvSpPr>
          <p:cNvPr id="5" name="Slide Number Placeholder 4"/>
          <p:cNvSpPr>
            <a:spLocks noGrp="1"/>
          </p:cNvSpPr>
          <p:nvPr>
            <p:ph type="sldNum" sz="quarter" idx="12"/>
          </p:nvPr>
        </p:nvSpPr>
        <p:spPr/>
        <p:txBody>
          <a:bodyPr/>
          <a:lstStyle/>
          <a:p>
            <a:pPr>
              <a:defRPr/>
            </a:pPr>
            <a:fld id="{5C46718A-C431-479C-AEDB-2CA49BC6ECC6}" type="slidenum">
              <a:rPr lang="en-US" smtClean="0"/>
              <a:pPr>
                <a:defRPr/>
              </a:pPr>
              <a:t>11</a:t>
            </a:fld>
            <a:endParaRPr lang="en-US"/>
          </a:p>
        </p:txBody>
      </p:sp>
    </p:spTree>
    <p:extLst>
      <p:ext uri="{BB962C8B-B14F-4D97-AF65-F5344CB8AC3E}">
        <p14:creationId xmlns:p14="http://schemas.microsoft.com/office/powerpoint/2010/main" val="967596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28600" y="1524000"/>
            <a:ext cx="2132012" cy="2408238"/>
          </a:xfrm>
        </p:spPr>
        <p:txBody>
          <a:bodyPr vert="horz" wrap="square" lIns="91440" tIns="45720" rIns="91440" bIns="45720" numCol="1" anchor="t" anchorCtr="0" compatLnSpc="1">
            <a:prstTxWarp prst="textNoShape">
              <a:avLst/>
            </a:prstTxWarp>
            <a:normAutofit fontScale="92500"/>
          </a:bodyPr>
          <a:lstStyle/>
          <a:p>
            <a:r>
              <a:rPr lang="en-US" sz="1000" b="1" dirty="0" smtClean="0">
                <a:ea typeface="Geneva" charset="-128"/>
              </a:rPr>
              <a:t>Figure 2.9</a:t>
            </a:r>
          </a:p>
          <a:p>
            <a:r>
              <a:rPr lang="en-US" dirty="0" smtClean="0">
                <a:ea typeface="Geneva" charset="-128"/>
              </a:rPr>
              <a:t>The requirements shell or snow card, consisting of a 5-inch by 8-inch card, printed with the requirement</a:t>
            </a:r>
            <a:r>
              <a:rPr lang="en-US" altLang="en-US" dirty="0" smtClean="0">
                <a:ea typeface="Geneva" charset="-128"/>
              </a:rPr>
              <a:t>’</a:t>
            </a:r>
            <a:r>
              <a:rPr lang="en-US" dirty="0" smtClean="0">
                <a:ea typeface="Geneva" charset="-128"/>
              </a:rPr>
              <a:t>s attributes, that is used for our initial requirements gathering. Each of the attributes contributes to the understanding and testability of the requirement. Although a copyright notice appears on the card, we have no objections to any reader making use of it for his or her requirements work, provided the source is acknowledged.</a:t>
            </a:r>
          </a:p>
        </p:txBody>
      </p:sp>
      <p:pic>
        <p:nvPicPr>
          <p:cNvPr id="13315" name="Picture 3" descr="2_9 volere snow car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8737" y="1219200"/>
            <a:ext cx="5859463" cy="553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7840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254125" y="5019675"/>
            <a:ext cx="6442075" cy="663575"/>
          </a:xfrm>
        </p:spPr>
        <p:txBody>
          <a:bodyPr vert="horz" wrap="square" lIns="91440" tIns="45720" rIns="91440" bIns="45720" numCol="1" anchor="t" anchorCtr="0" compatLnSpc="1">
            <a:prstTxWarp prst="textNoShape">
              <a:avLst/>
            </a:prstTxWarp>
          </a:bodyPr>
          <a:lstStyle/>
          <a:p>
            <a:r>
              <a:rPr lang="en-US" b="1" smtClean="0">
                <a:ea typeface="Geneva" charset="-128"/>
              </a:rPr>
              <a:t>Figure 2.6</a:t>
            </a:r>
          </a:p>
          <a:p>
            <a:r>
              <a:rPr lang="en-US" smtClean="0">
                <a:ea typeface="Geneva" charset="-128"/>
              </a:rPr>
              <a:t>The quality gateway ensures that require­ments are rigorous by testing each one for completeness, correctness, measura­bility, absence of ambiguity, and several other attributes, before allowing the requirement to be passed to the developers.</a:t>
            </a:r>
          </a:p>
        </p:txBody>
      </p:sp>
      <p:pic>
        <p:nvPicPr>
          <p:cNvPr id="10243" name="Picture 3" descr="2_6 quality gatewa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068388"/>
            <a:ext cx="6540500"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6049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74663" y="5253038"/>
            <a:ext cx="7912100" cy="896937"/>
          </a:xfrm>
        </p:spPr>
        <p:txBody>
          <a:bodyPr vert="horz" wrap="square" lIns="91440" tIns="45720" rIns="91440" bIns="45720" numCol="1" anchor="t" anchorCtr="0" compatLnSpc="1">
            <a:prstTxWarp prst="textNoShape">
              <a:avLst/>
            </a:prstTxWarp>
          </a:bodyPr>
          <a:lstStyle/>
          <a:p>
            <a:r>
              <a:rPr lang="en-US" b="1" smtClean="0">
                <a:ea typeface="Geneva" charset="-128"/>
              </a:rPr>
              <a:t>Figure 2.7</a:t>
            </a:r>
          </a:p>
          <a:p>
            <a:r>
              <a:rPr lang="en-US" smtClean="0">
                <a:ea typeface="Geneva" charset="-128"/>
              </a:rPr>
              <a:t>Two (of many) variations on development life cycles. At the top of the figure is the traditional waterfall approach, in which the complete requirements document is put together before product development begins. At the bottom of the figure is an iterative process, in which, after a preliminary analysis, the product is developed in small increments. Both approaches achieve the same purpose. </a:t>
            </a:r>
          </a:p>
        </p:txBody>
      </p:sp>
      <p:pic>
        <p:nvPicPr>
          <p:cNvPr id="11267" name="Picture 3" descr="2_7 lifecycle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938" y="1057275"/>
            <a:ext cx="8232775"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702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2_8 levels of req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066800"/>
            <a:ext cx="4846638" cy="535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28600" y="1295400"/>
            <a:ext cx="3352800" cy="1077218"/>
          </a:xfrm>
          <a:prstGeom prst="rect">
            <a:avLst/>
          </a:prstGeom>
          <a:noFill/>
        </p:spPr>
        <p:txBody>
          <a:bodyPr wrap="square" rtlCol="0">
            <a:spAutoFit/>
          </a:bodyPr>
          <a:lstStyle/>
          <a:p>
            <a:r>
              <a:rPr lang="en-US" sz="3200" dirty="0" smtClean="0"/>
              <a:t>The Evolution of Requirements</a:t>
            </a:r>
            <a:endParaRPr lang="en-US" sz="3200" dirty="0"/>
          </a:p>
        </p:txBody>
      </p:sp>
    </p:spTree>
    <p:extLst>
      <p:ext uri="{BB962C8B-B14F-4D97-AF65-F5344CB8AC3E}">
        <p14:creationId xmlns:p14="http://schemas.microsoft.com/office/powerpoint/2010/main" val="3171906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t>Volere</a:t>
            </a:r>
            <a:r>
              <a:rPr lang="en-US" dirty="0" smtClean="0"/>
              <a:t> Template Review (Posted on Canvas)</a:t>
            </a:r>
            <a:endParaRPr lang="en-US" dirty="0"/>
          </a:p>
        </p:txBody>
      </p:sp>
    </p:spTree>
    <p:extLst>
      <p:ext uri="{BB962C8B-B14F-4D97-AF65-F5344CB8AC3E}">
        <p14:creationId xmlns:p14="http://schemas.microsoft.com/office/powerpoint/2010/main" val="4187983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ENVIRONMENT!!!</a:t>
            </a:r>
            <a:endParaRPr lang="en-US" dirty="0"/>
          </a:p>
        </p:txBody>
      </p:sp>
      <p:sp>
        <p:nvSpPr>
          <p:cNvPr id="3" name="Content Placeholder 2"/>
          <p:cNvSpPr>
            <a:spLocks noGrp="1"/>
          </p:cNvSpPr>
          <p:nvPr>
            <p:ph idx="1"/>
          </p:nvPr>
        </p:nvSpPr>
        <p:spPr/>
        <p:txBody>
          <a:bodyPr/>
          <a:lstStyle/>
          <a:p>
            <a:r>
              <a:rPr lang="en-US" dirty="0" smtClean="0"/>
              <a:t>No one way to manage requirements and build the information system</a:t>
            </a:r>
          </a:p>
          <a:p>
            <a:r>
              <a:rPr lang="en-US" dirty="0" smtClean="0"/>
              <a:t>Know your stakeholders and work accordingly</a:t>
            </a:r>
          </a:p>
          <a:p>
            <a:r>
              <a:rPr lang="en-US" dirty="0" smtClean="0"/>
              <a:t>Be strategic in process improvement</a:t>
            </a:r>
          </a:p>
          <a:p>
            <a:r>
              <a:rPr lang="en-US" dirty="0" smtClean="0"/>
              <a:t>Be flexible and adapt</a:t>
            </a:r>
          </a:p>
          <a:p>
            <a:r>
              <a:rPr lang="en-US" dirty="0" smtClean="0"/>
              <a:t>Who is your audience?</a:t>
            </a:r>
          </a:p>
          <a:p>
            <a:r>
              <a:rPr lang="en-US" dirty="0" smtClean="0"/>
              <a:t>Marginal analysis – assess the ROI</a:t>
            </a:r>
            <a:endParaRPr lang="en-US" dirty="0"/>
          </a:p>
        </p:txBody>
      </p:sp>
      <p:sp>
        <p:nvSpPr>
          <p:cNvPr id="4" name="Slide Number Placeholder 3"/>
          <p:cNvSpPr>
            <a:spLocks noGrp="1"/>
          </p:cNvSpPr>
          <p:nvPr>
            <p:ph type="sldNum" sz="quarter" idx="12"/>
          </p:nvPr>
        </p:nvSpPr>
        <p:spPr/>
        <p:txBody>
          <a:bodyPr/>
          <a:lstStyle/>
          <a:p>
            <a:pPr>
              <a:defRPr/>
            </a:pPr>
            <a:fld id="{5C46718A-C431-479C-AEDB-2CA49BC6ECC6}" type="slidenum">
              <a:rPr lang="en-US" smtClean="0"/>
              <a:pPr>
                <a:defRPr/>
              </a:pPr>
              <a:t>17</a:t>
            </a:fld>
            <a:endParaRPr lang="en-US"/>
          </a:p>
        </p:txBody>
      </p:sp>
    </p:spTree>
    <p:extLst>
      <p:ext uri="{BB962C8B-B14F-4D97-AF65-F5344CB8AC3E}">
        <p14:creationId xmlns:p14="http://schemas.microsoft.com/office/powerpoint/2010/main" val="3543760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Creating Data Flow Diagrams (DFDs) – Context </a:t>
            </a:r>
            <a:r>
              <a:rPr lang="en-US" dirty="0" smtClean="0"/>
              <a:t>Level and Level 0</a:t>
            </a:r>
            <a:endParaRPr lang="en-US" dirty="0"/>
          </a:p>
        </p:txBody>
      </p:sp>
    </p:spTree>
    <p:extLst>
      <p:ext uri="{BB962C8B-B14F-4D97-AF65-F5344CB8AC3E}">
        <p14:creationId xmlns:p14="http://schemas.microsoft.com/office/powerpoint/2010/main" val="2689862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Data Flow Diagrams</a:t>
            </a:r>
          </a:p>
        </p:txBody>
      </p:sp>
      <p:sp>
        <p:nvSpPr>
          <p:cNvPr id="5124" name="Rectangle 3"/>
          <p:cNvSpPr>
            <a:spLocks noGrp="1" noChangeArrowheads="1"/>
          </p:cNvSpPr>
          <p:nvPr>
            <p:ph type="body" idx="1"/>
          </p:nvPr>
        </p:nvSpPr>
        <p:spPr/>
        <p:txBody>
          <a:bodyPr/>
          <a:lstStyle/>
          <a:p>
            <a:r>
              <a:rPr lang="en-US" smtClean="0"/>
              <a:t>Graphically characterize data processes and flows in a business system.</a:t>
            </a:r>
          </a:p>
          <a:p>
            <a:r>
              <a:rPr lang="en-US" smtClean="0"/>
              <a:t>Depict:</a:t>
            </a:r>
          </a:p>
          <a:p>
            <a:pPr lvl="1"/>
            <a:r>
              <a:rPr lang="en-US" smtClean="0"/>
              <a:t>System inputs</a:t>
            </a:r>
          </a:p>
          <a:p>
            <a:pPr lvl="1"/>
            <a:r>
              <a:rPr lang="en-US" smtClean="0"/>
              <a:t>Processes</a:t>
            </a:r>
          </a:p>
          <a:p>
            <a:pPr lvl="1"/>
            <a:r>
              <a:rPr lang="en-US" smtClean="0"/>
              <a:t>Outputs</a:t>
            </a:r>
          </a:p>
          <a:p>
            <a:endParaRPr lang="en-US" smtClean="0"/>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19</a:t>
            </a:fld>
            <a:endParaRPr lang="en-US"/>
          </a:p>
        </p:txBody>
      </p:sp>
    </p:spTree>
    <p:extLst>
      <p:ext uri="{BB962C8B-B14F-4D97-AF65-F5344CB8AC3E}">
        <p14:creationId xmlns:p14="http://schemas.microsoft.com/office/powerpoint/2010/main" val="17055735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The Requirements Process</a:t>
            </a:r>
            <a:endParaRPr lang="en-US" dirty="0"/>
          </a:p>
        </p:txBody>
      </p:sp>
    </p:spTree>
    <p:extLst>
      <p:ext uri="{BB962C8B-B14F-4D97-AF65-F5344CB8AC3E}">
        <p14:creationId xmlns:p14="http://schemas.microsoft.com/office/powerpoint/2010/main" val="2108669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1371600"/>
            <a:ext cx="8229600" cy="609600"/>
          </a:xfrm>
        </p:spPr>
        <p:txBody>
          <a:bodyPr/>
          <a:lstStyle/>
          <a:p>
            <a:r>
              <a:rPr lang="en-US" dirty="0" smtClean="0"/>
              <a:t>Advantages of the Data Flow Approach</a:t>
            </a:r>
          </a:p>
        </p:txBody>
      </p:sp>
      <p:sp>
        <p:nvSpPr>
          <p:cNvPr id="7172" name="Rectangle 3"/>
          <p:cNvSpPr>
            <a:spLocks noGrp="1" noChangeArrowheads="1"/>
          </p:cNvSpPr>
          <p:nvPr>
            <p:ph type="body" idx="1"/>
          </p:nvPr>
        </p:nvSpPr>
        <p:spPr>
          <a:xfrm>
            <a:off x="457200" y="2332037"/>
            <a:ext cx="8229600" cy="4068763"/>
          </a:xfrm>
        </p:spPr>
        <p:txBody>
          <a:bodyPr/>
          <a:lstStyle/>
          <a:p>
            <a:r>
              <a:rPr lang="en-US" dirty="0" smtClean="0"/>
              <a:t>Freedom from committing to the technical implementation too early</a:t>
            </a:r>
          </a:p>
          <a:p>
            <a:r>
              <a:rPr lang="en-US" dirty="0" smtClean="0"/>
              <a:t>Understanding of the interrelatedness of systems and subsystems</a:t>
            </a:r>
          </a:p>
          <a:p>
            <a:r>
              <a:rPr lang="en-US" dirty="0" smtClean="0"/>
              <a:t>Communicating current system knowledge to users</a:t>
            </a:r>
          </a:p>
          <a:p>
            <a:r>
              <a:rPr lang="en-US" dirty="0" smtClean="0"/>
              <a:t>Analysis of the proposed system</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20</a:t>
            </a:fld>
            <a:endParaRPr lang="en-US"/>
          </a:p>
        </p:txBody>
      </p:sp>
    </p:spTree>
    <p:extLst>
      <p:ext uri="{BB962C8B-B14F-4D97-AF65-F5344CB8AC3E}">
        <p14:creationId xmlns:p14="http://schemas.microsoft.com/office/powerpoint/2010/main" val="41117095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Basic Symbols</a:t>
            </a:r>
          </a:p>
        </p:txBody>
      </p:sp>
      <p:sp>
        <p:nvSpPr>
          <p:cNvPr id="8196" name="Rectangle 3"/>
          <p:cNvSpPr>
            <a:spLocks noGrp="1" noChangeArrowheads="1"/>
          </p:cNvSpPr>
          <p:nvPr>
            <p:ph type="body" idx="1"/>
          </p:nvPr>
        </p:nvSpPr>
        <p:spPr/>
        <p:txBody>
          <a:bodyPr/>
          <a:lstStyle/>
          <a:p>
            <a:pPr>
              <a:lnSpc>
                <a:spcPct val="90000"/>
              </a:lnSpc>
            </a:pPr>
            <a:r>
              <a:rPr lang="en-US" smtClean="0"/>
              <a:t>A double square for an external entity</a:t>
            </a:r>
          </a:p>
          <a:p>
            <a:pPr>
              <a:lnSpc>
                <a:spcPct val="90000"/>
              </a:lnSpc>
            </a:pPr>
            <a:r>
              <a:rPr lang="en-US" smtClean="0"/>
              <a:t>An arrow for movement of data from one point to another</a:t>
            </a:r>
          </a:p>
          <a:p>
            <a:pPr>
              <a:lnSpc>
                <a:spcPct val="90000"/>
              </a:lnSpc>
            </a:pPr>
            <a:r>
              <a:rPr lang="en-US" smtClean="0"/>
              <a:t>A rectangle with rounded corners for the occurrence of a transforming process</a:t>
            </a:r>
          </a:p>
          <a:p>
            <a:pPr>
              <a:lnSpc>
                <a:spcPct val="90000"/>
              </a:lnSpc>
            </a:pPr>
            <a:r>
              <a:rPr lang="en-US" smtClean="0"/>
              <a:t>An open-ended rectangle for a data store</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21</a:t>
            </a:fld>
            <a:endParaRPr lang="en-US"/>
          </a:p>
        </p:txBody>
      </p:sp>
    </p:spTree>
    <p:extLst>
      <p:ext uri="{BB962C8B-B14F-4D97-AF65-F5344CB8AC3E}">
        <p14:creationId xmlns:p14="http://schemas.microsoft.com/office/powerpoint/2010/main" val="169084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z="2800" dirty="0" smtClean="0"/>
              <a:t>The Four Basic Symbols Used in Data Flow </a:t>
            </a:r>
            <a:r>
              <a:rPr lang="en-US" sz="2800" dirty="0" smtClean="0"/>
              <a:t>Diagrams</a:t>
            </a:r>
            <a:endParaRPr lang="en-US" sz="2800" dirty="0" smtClean="0"/>
          </a:p>
        </p:txBody>
      </p:sp>
      <p:pic>
        <p:nvPicPr>
          <p:cNvPr id="92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28800"/>
            <a:ext cx="5943600" cy="458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19600" y="64593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22</a:t>
            </a:fld>
            <a:endParaRPr lang="en-US"/>
          </a:p>
        </p:txBody>
      </p:sp>
    </p:spTree>
    <p:extLst>
      <p:ext uri="{BB962C8B-B14F-4D97-AF65-F5344CB8AC3E}">
        <p14:creationId xmlns:p14="http://schemas.microsoft.com/office/powerpoint/2010/main" val="439878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mtClean="0"/>
              <a:t>External Entities</a:t>
            </a:r>
          </a:p>
        </p:txBody>
      </p:sp>
      <p:sp>
        <p:nvSpPr>
          <p:cNvPr id="10244" name="Rectangle 3"/>
          <p:cNvSpPr>
            <a:spLocks noGrp="1" noChangeArrowheads="1"/>
          </p:cNvSpPr>
          <p:nvPr>
            <p:ph type="body" idx="1"/>
          </p:nvPr>
        </p:nvSpPr>
        <p:spPr/>
        <p:txBody>
          <a:bodyPr/>
          <a:lstStyle/>
          <a:p>
            <a:r>
              <a:rPr lang="en-US" smtClean="0"/>
              <a:t>Represent another department, a business, a person, or a machine</a:t>
            </a:r>
          </a:p>
          <a:p>
            <a:r>
              <a:rPr lang="en-US" smtClean="0"/>
              <a:t>A source or destination of data, outside the boundaries of the system</a:t>
            </a:r>
          </a:p>
          <a:p>
            <a:r>
              <a:rPr lang="en-US" smtClean="0"/>
              <a:t>Should be named with a noun</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23</a:t>
            </a:fld>
            <a:endParaRPr lang="en-US"/>
          </a:p>
        </p:txBody>
      </p:sp>
    </p:spTree>
    <p:extLst>
      <p:ext uri="{BB962C8B-B14F-4D97-AF65-F5344CB8AC3E}">
        <p14:creationId xmlns:p14="http://schemas.microsoft.com/office/powerpoint/2010/main" val="1818650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smtClean="0"/>
              <a:t>Data Flow</a:t>
            </a:r>
          </a:p>
        </p:txBody>
      </p:sp>
      <p:sp>
        <p:nvSpPr>
          <p:cNvPr id="11268" name="Rectangle 3"/>
          <p:cNvSpPr>
            <a:spLocks noGrp="1" noChangeArrowheads="1"/>
          </p:cNvSpPr>
          <p:nvPr>
            <p:ph type="body" idx="1"/>
          </p:nvPr>
        </p:nvSpPr>
        <p:spPr/>
        <p:txBody>
          <a:bodyPr/>
          <a:lstStyle/>
          <a:p>
            <a:r>
              <a:rPr lang="en-US" smtClean="0"/>
              <a:t>Shows movement of data from one point to another</a:t>
            </a:r>
          </a:p>
          <a:p>
            <a:r>
              <a:rPr lang="en-US" smtClean="0"/>
              <a:t>Described with a noun</a:t>
            </a:r>
          </a:p>
          <a:p>
            <a:r>
              <a:rPr lang="en-US" smtClean="0"/>
              <a:t>Arrowhead indicates the flow direction</a:t>
            </a:r>
          </a:p>
          <a:p>
            <a:r>
              <a:rPr lang="en-US" smtClean="0"/>
              <a:t>Represents data about a person, place, or thing</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24</a:t>
            </a:fld>
            <a:endParaRPr lang="en-US"/>
          </a:p>
        </p:txBody>
      </p:sp>
    </p:spTree>
    <p:extLst>
      <p:ext uri="{BB962C8B-B14F-4D97-AF65-F5344CB8AC3E}">
        <p14:creationId xmlns:p14="http://schemas.microsoft.com/office/powerpoint/2010/main" val="17618077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Process</a:t>
            </a:r>
          </a:p>
        </p:txBody>
      </p:sp>
      <p:sp>
        <p:nvSpPr>
          <p:cNvPr id="12292" name="Rectangle 3"/>
          <p:cNvSpPr>
            <a:spLocks noGrp="1" noChangeArrowheads="1"/>
          </p:cNvSpPr>
          <p:nvPr>
            <p:ph type="body" idx="1"/>
          </p:nvPr>
        </p:nvSpPr>
        <p:spPr/>
        <p:txBody>
          <a:bodyPr/>
          <a:lstStyle/>
          <a:p>
            <a:pPr>
              <a:lnSpc>
                <a:spcPct val="80000"/>
              </a:lnSpc>
            </a:pPr>
            <a:r>
              <a:rPr lang="en-US" sz="2800" smtClean="0"/>
              <a:t>Denotes a change in or transformation of data</a:t>
            </a:r>
          </a:p>
          <a:p>
            <a:pPr>
              <a:lnSpc>
                <a:spcPct val="80000"/>
              </a:lnSpc>
            </a:pPr>
            <a:r>
              <a:rPr lang="en-US" sz="2800" smtClean="0"/>
              <a:t>Represents work being performed in the system</a:t>
            </a:r>
          </a:p>
          <a:p>
            <a:pPr>
              <a:lnSpc>
                <a:spcPct val="80000"/>
              </a:lnSpc>
            </a:pPr>
            <a:r>
              <a:rPr lang="en-US" sz="2800" smtClean="0"/>
              <a:t>Naming convention:</a:t>
            </a:r>
          </a:p>
          <a:p>
            <a:pPr lvl="1">
              <a:lnSpc>
                <a:spcPct val="80000"/>
              </a:lnSpc>
            </a:pPr>
            <a:r>
              <a:rPr lang="en-US" sz="2400" smtClean="0"/>
              <a:t>Assign the name of the whole system when naming a high-level process. </a:t>
            </a:r>
          </a:p>
          <a:p>
            <a:pPr lvl="1">
              <a:lnSpc>
                <a:spcPct val="80000"/>
              </a:lnSpc>
            </a:pPr>
            <a:r>
              <a:rPr lang="en-US" sz="2400" smtClean="0"/>
              <a:t>To name a major subsystem attach the word subsystem to the name.</a:t>
            </a:r>
          </a:p>
          <a:p>
            <a:pPr lvl="1">
              <a:lnSpc>
                <a:spcPct val="80000"/>
              </a:lnSpc>
            </a:pPr>
            <a:r>
              <a:rPr lang="en-US" sz="2400" smtClean="0"/>
              <a:t>Use the form verb-adjective-noun for detailed processes.</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25</a:t>
            </a:fld>
            <a:endParaRPr lang="en-US"/>
          </a:p>
        </p:txBody>
      </p:sp>
    </p:spTree>
    <p:extLst>
      <p:ext uri="{BB962C8B-B14F-4D97-AF65-F5344CB8AC3E}">
        <p14:creationId xmlns:p14="http://schemas.microsoft.com/office/powerpoint/2010/main" val="10104014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Data Store</a:t>
            </a:r>
          </a:p>
        </p:txBody>
      </p:sp>
      <p:sp>
        <p:nvSpPr>
          <p:cNvPr id="13316" name="Rectangle 3"/>
          <p:cNvSpPr>
            <a:spLocks noGrp="1" noChangeArrowheads="1"/>
          </p:cNvSpPr>
          <p:nvPr>
            <p:ph type="body" idx="1"/>
          </p:nvPr>
        </p:nvSpPr>
        <p:spPr/>
        <p:txBody>
          <a:bodyPr/>
          <a:lstStyle/>
          <a:p>
            <a:pPr>
              <a:lnSpc>
                <a:spcPct val="90000"/>
              </a:lnSpc>
            </a:pPr>
            <a:r>
              <a:rPr lang="en-US" sz="2800" smtClean="0"/>
              <a:t>A depository for data that allows examination, addition, and retrieval of data</a:t>
            </a:r>
          </a:p>
          <a:p>
            <a:pPr>
              <a:lnSpc>
                <a:spcPct val="90000"/>
              </a:lnSpc>
            </a:pPr>
            <a:r>
              <a:rPr lang="en-US" sz="2800" smtClean="0"/>
              <a:t>Named with a noun, describing the data</a:t>
            </a:r>
          </a:p>
          <a:p>
            <a:pPr>
              <a:lnSpc>
                <a:spcPct val="90000"/>
              </a:lnSpc>
            </a:pPr>
            <a:r>
              <a:rPr lang="en-US" sz="2800" smtClean="0"/>
              <a:t>Data stores are usually given a unique reference number, such as D1, D2, D3</a:t>
            </a:r>
          </a:p>
          <a:p>
            <a:pPr>
              <a:lnSpc>
                <a:spcPct val="90000"/>
              </a:lnSpc>
            </a:pPr>
            <a:r>
              <a:rPr lang="en-US" sz="2800" smtClean="0"/>
              <a:t> Represents a:</a:t>
            </a:r>
          </a:p>
          <a:p>
            <a:pPr lvl="1">
              <a:lnSpc>
                <a:spcPct val="90000"/>
              </a:lnSpc>
            </a:pPr>
            <a:r>
              <a:rPr lang="en-US" sz="2400" smtClean="0"/>
              <a:t>Database</a:t>
            </a:r>
          </a:p>
          <a:p>
            <a:pPr lvl="1">
              <a:lnSpc>
                <a:spcPct val="90000"/>
              </a:lnSpc>
            </a:pPr>
            <a:r>
              <a:rPr lang="en-US" sz="2400" smtClean="0"/>
              <a:t>Computerized file</a:t>
            </a:r>
          </a:p>
          <a:p>
            <a:pPr lvl="1">
              <a:lnSpc>
                <a:spcPct val="90000"/>
              </a:lnSpc>
            </a:pPr>
            <a:r>
              <a:rPr lang="en-US" sz="2400" smtClean="0"/>
              <a:t>Filing cabinet</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26</a:t>
            </a:fld>
            <a:endParaRPr lang="en-US"/>
          </a:p>
        </p:txBody>
      </p:sp>
    </p:spTree>
    <p:extLst>
      <p:ext uri="{BB962C8B-B14F-4D97-AF65-F5344CB8AC3E}">
        <p14:creationId xmlns:p14="http://schemas.microsoft.com/office/powerpoint/2010/main" val="673939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smtClean="0"/>
              <a:t>Creating the Context Diagram</a:t>
            </a:r>
          </a:p>
        </p:txBody>
      </p:sp>
      <p:sp>
        <p:nvSpPr>
          <p:cNvPr id="15364" name="Rectangle 3"/>
          <p:cNvSpPr>
            <a:spLocks noGrp="1" noChangeArrowheads="1"/>
          </p:cNvSpPr>
          <p:nvPr>
            <p:ph type="body" idx="1"/>
          </p:nvPr>
        </p:nvSpPr>
        <p:spPr/>
        <p:txBody>
          <a:bodyPr/>
          <a:lstStyle/>
          <a:p>
            <a:r>
              <a:rPr lang="en-US" smtClean="0"/>
              <a:t>The highest level in a data flow diagram</a:t>
            </a:r>
          </a:p>
          <a:p>
            <a:r>
              <a:rPr lang="en-US" smtClean="0"/>
              <a:t>Contains only one process, representing the entire system</a:t>
            </a:r>
          </a:p>
          <a:p>
            <a:r>
              <a:rPr lang="en-US" smtClean="0"/>
              <a:t>The process is given the number 0</a:t>
            </a:r>
          </a:p>
          <a:p>
            <a:r>
              <a:rPr lang="en-US" smtClean="0"/>
              <a:t>All external entities, as well as major data flows are shown</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27</a:t>
            </a:fld>
            <a:endParaRPr lang="en-US"/>
          </a:p>
        </p:txBody>
      </p:sp>
    </p:spTree>
    <p:extLst>
      <p:ext uri="{BB962C8B-B14F-4D97-AF65-F5344CB8AC3E}">
        <p14:creationId xmlns:p14="http://schemas.microsoft.com/office/powerpoint/2010/main" val="3576451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Basic Rules</a:t>
            </a:r>
          </a:p>
        </p:txBody>
      </p:sp>
      <p:sp>
        <p:nvSpPr>
          <p:cNvPr id="16388" name="Rectangle 3"/>
          <p:cNvSpPr>
            <a:spLocks noGrp="1" noChangeArrowheads="1"/>
          </p:cNvSpPr>
          <p:nvPr>
            <p:ph type="body" idx="1"/>
          </p:nvPr>
        </p:nvSpPr>
        <p:spPr/>
        <p:txBody>
          <a:bodyPr/>
          <a:lstStyle/>
          <a:p>
            <a:pPr>
              <a:lnSpc>
                <a:spcPct val="90000"/>
              </a:lnSpc>
            </a:pPr>
            <a:r>
              <a:rPr lang="en-US" sz="2800" smtClean="0"/>
              <a:t>The data flow diagram must have one process.</a:t>
            </a:r>
          </a:p>
          <a:p>
            <a:pPr>
              <a:lnSpc>
                <a:spcPct val="90000"/>
              </a:lnSpc>
            </a:pPr>
            <a:r>
              <a:rPr lang="en-US" sz="2800" smtClean="0"/>
              <a:t>Must not be any freestanding objects</a:t>
            </a:r>
          </a:p>
          <a:p>
            <a:pPr>
              <a:lnSpc>
                <a:spcPct val="90000"/>
              </a:lnSpc>
            </a:pPr>
            <a:r>
              <a:rPr lang="en-US" sz="2800" smtClean="0"/>
              <a:t>A process must have both an input and output data flow.</a:t>
            </a:r>
          </a:p>
          <a:p>
            <a:pPr>
              <a:lnSpc>
                <a:spcPct val="90000"/>
              </a:lnSpc>
            </a:pPr>
            <a:r>
              <a:rPr lang="en-US" sz="2800" smtClean="0"/>
              <a:t>A data store must be connected to at least one process.</a:t>
            </a:r>
          </a:p>
          <a:p>
            <a:pPr>
              <a:lnSpc>
                <a:spcPct val="90000"/>
              </a:lnSpc>
            </a:pPr>
            <a:r>
              <a:rPr lang="en-US" sz="2800" smtClean="0"/>
              <a:t>External entities should not be connected to one another.</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28</a:t>
            </a:fld>
            <a:endParaRPr lang="en-US"/>
          </a:p>
        </p:txBody>
      </p:sp>
    </p:spTree>
    <p:extLst>
      <p:ext uri="{BB962C8B-B14F-4D97-AF65-F5344CB8AC3E}">
        <p14:creationId xmlns:p14="http://schemas.microsoft.com/office/powerpoint/2010/main" val="3364887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dirty="0" smtClean="0"/>
              <a:t>Context </a:t>
            </a:r>
            <a:r>
              <a:rPr lang="en-US" dirty="0" smtClean="0"/>
              <a:t>Diagram</a:t>
            </a:r>
            <a:endParaRPr lang="en-US" dirty="0" smtClean="0"/>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7529513"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29</a:t>
            </a:fld>
            <a:endParaRPr lang="en-US"/>
          </a:p>
        </p:txBody>
      </p:sp>
    </p:spTree>
    <p:extLst>
      <p:ext uri="{BB962C8B-B14F-4D97-AF65-F5344CB8AC3E}">
        <p14:creationId xmlns:p14="http://schemas.microsoft.com/office/powerpoint/2010/main" val="2581453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Requirements?</a:t>
            </a:r>
            <a:endParaRPr lang="en-US" dirty="0"/>
          </a:p>
        </p:txBody>
      </p:sp>
      <p:sp>
        <p:nvSpPr>
          <p:cNvPr id="3" name="Content Placeholder 2"/>
          <p:cNvSpPr>
            <a:spLocks noGrp="1"/>
          </p:cNvSpPr>
          <p:nvPr>
            <p:ph idx="1"/>
          </p:nvPr>
        </p:nvSpPr>
        <p:spPr/>
        <p:txBody>
          <a:bodyPr/>
          <a:lstStyle/>
          <a:p>
            <a:r>
              <a:rPr lang="en-US" dirty="0" smtClean="0"/>
              <a:t>“A requirement is something a the product must do to support its owner’s business, or a quality it must have to make it acceptable and attractive to the owner.”</a:t>
            </a:r>
            <a:endParaRPr lang="en-US" dirty="0"/>
          </a:p>
        </p:txBody>
      </p:sp>
      <p:sp>
        <p:nvSpPr>
          <p:cNvPr id="4" name="Slide Number Placeholder 3"/>
          <p:cNvSpPr>
            <a:spLocks noGrp="1"/>
          </p:cNvSpPr>
          <p:nvPr>
            <p:ph type="sldNum" sz="quarter" idx="12"/>
          </p:nvPr>
        </p:nvSpPr>
        <p:spPr/>
        <p:txBody>
          <a:bodyPr/>
          <a:lstStyle/>
          <a:p>
            <a:pPr>
              <a:defRPr/>
            </a:pPr>
            <a:fld id="{5C46718A-C431-479C-AEDB-2CA49BC6ECC6}" type="slidenum">
              <a:rPr lang="en-US" smtClean="0"/>
              <a:pPr>
                <a:defRPr/>
              </a:pPr>
              <a:t>3</a:t>
            </a:fld>
            <a:endParaRPr lang="en-US"/>
          </a:p>
        </p:txBody>
      </p:sp>
      <p:sp>
        <p:nvSpPr>
          <p:cNvPr id="5" name="TextBox 4"/>
          <p:cNvSpPr txBox="1"/>
          <p:nvPr/>
        </p:nvSpPr>
        <p:spPr>
          <a:xfrm>
            <a:off x="4419600" y="6254582"/>
            <a:ext cx="3733800" cy="246221"/>
          </a:xfrm>
          <a:prstGeom prst="rect">
            <a:avLst/>
          </a:prstGeom>
          <a:noFill/>
        </p:spPr>
        <p:txBody>
          <a:bodyPr wrap="square" rtlCol="0">
            <a:spAutoFit/>
          </a:bodyPr>
          <a:lstStyle/>
          <a:p>
            <a:r>
              <a:rPr lang="en-US" sz="1000" i="1" dirty="0" smtClean="0"/>
              <a:t>Mastering the Requirements Process – Johnson and Johnson</a:t>
            </a:r>
            <a:endParaRPr lang="en-US" sz="1000" i="1" dirty="0"/>
          </a:p>
        </p:txBody>
      </p:sp>
    </p:spTree>
    <p:extLst>
      <p:ext uri="{BB962C8B-B14F-4D97-AF65-F5344CB8AC3E}">
        <p14:creationId xmlns:p14="http://schemas.microsoft.com/office/powerpoint/2010/main" val="2762593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Drawing Diagram 0</a:t>
            </a:r>
          </a:p>
        </p:txBody>
      </p:sp>
      <p:sp>
        <p:nvSpPr>
          <p:cNvPr id="18436" name="Rectangle 3"/>
          <p:cNvSpPr>
            <a:spLocks noGrp="1" noChangeArrowheads="1"/>
          </p:cNvSpPr>
          <p:nvPr>
            <p:ph type="body" idx="1"/>
          </p:nvPr>
        </p:nvSpPr>
        <p:spPr>
          <a:xfrm>
            <a:off x="1371600" y="2133600"/>
            <a:ext cx="7772400" cy="4114800"/>
          </a:xfrm>
        </p:spPr>
        <p:txBody>
          <a:bodyPr/>
          <a:lstStyle/>
          <a:p>
            <a:r>
              <a:rPr lang="en-US" smtClean="0"/>
              <a:t>The explosion of the context diagram.</a:t>
            </a:r>
          </a:p>
          <a:p>
            <a:r>
              <a:rPr lang="en-US" smtClean="0"/>
              <a:t>May include up to nine processes.</a:t>
            </a:r>
          </a:p>
          <a:p>
            <a:r>
              <a:rPr lang="en-US" smtClean="0"/>
              <a:t>Each process is numbered.</a:t>
            </a:r>
          </a:p>
          <a:p>
            <a:r>
              <a:rPr lang="en-US" smtClean="0"/>
              <a:t>Major data stores and all external entities are included.</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30</a:t>
            </a:fld>
            <a:endParaRPr lang="en-US"/>
          </a:p>
        </p:txBody>
      </p:sp>
    </p:spTree>
    <p:extLst>
      <p:ext uri="{BB962C8B-B14F-4D97-AF65-F5344CB8AC3E}">
        <p14:creationId xmlns:p14="http://schemas.microsoft.com/office/powerpoint/2010/main" val="22597866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z="4000" smtClean="0"/>
              <a:t>Drawing Diagram 0 (Continued)</a:t>
            </a:r>
          </a:p>
        </p:txBody>
      </p:sp>
      <p:sp>
        <p:nvSpPr>
          <p:cNvPr id="19460" name="Rectangle 3"/>
          <p:cNvSpPr>
            <a:spLocks noGrp="1" noChangeArrowheads="1"/>
          </p:cNvSpPr>
          <p:nvPr>
            <p:ph type="body" idx="1"/>
          </p:nvPr>
        </p:nvSpPr>
        <p:spPr/>
        <p:txBody>
          <a:bodyPr/>
          <a:lstStyle/>
          <a:p>
            <a:pPr>
              <a:lnSpc>
                <a:spcPct val="90000"/>
              </a:lnSpc>
            </a:pPr>
            <a:r>
              <a:rPr lang="en-US" smtClean="0"/>
              <a:t>Start with the data flow from an entity on the input side.</a:t>
            </a:r>
          </a:p>
          <a:p>
            <a:pPr>
              <a:lnSpc>
                <a:spcPct val="90000"/>
              </a:lnSpc>
            </a:pPr>
            <a:r>
              <a:rPr lang="en-US" smtClean="0"/>
              <a:t>Work backwards from an output data flow.</a:t>
            </a:r>
          </a:p>
          <a:p>
            <a:pPr>
              <a:lnSpc>
                <a:spcPct val="90000"/>
              </a:lnSpc>
            </a:pPr>
            <a:r>
              <a:rPr lang="en-US" smtClean="0"/>
              <a:t>Examine the data flow to or from a data store.</a:t>
            </a:r>
          </a:p>
          <a:p>
            <a:pPr>
              <a:lnSpc>
                <a:spcPct val="90000"/>
              </a:lnSpc>
            </a:pPr>
            <a:r>
              <a:rPr lang="en-US" smtClean="0"/>
              <a:t>Analyze a well-defined process.</a:t>
            </a:r>
          </a:p>
          <a:p>
            <a:pPr>
              <a:lnSpc>
                <a:spcPct val="90000"/>
              </a:lnSpc>
            </a:pPr>
            <a:r>
              <a:rPr lang="en-US" smtClean="0"/>
              <a:t>Take note of any fuzzy areas.</a:t>
            </a:r>
          </a:p>
        </p:txBody>
      </p:sp>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31</a:t>
            </a:fld>
            <a:endParaRPr lang="en-US"/>
          </a:p>
        </p:txBody>
      </p:sp>
    </p:spTree>
    <p:extLst>
      <p:ext uri="{BB962C8B-B14F-4D97-AF65-F5344CB8AC3E}">
        <p14:creationId xmlns:p14="http://schemas.microsoft.com/office/powerpoint/2010/main" val="3845975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z="4000" dirty="0" smtClean="0"/>
              <a:t>Note Greater Detail in </a:t>
            </a:r>
            <a:r>
              <a:rPr lang="en-US" sz="4000" dirty="0" smtClean="0"/>
              <a:t>Diagram</a:t>
            </a:r>
            <a:endParaRPr lang="en-US" sz="4000" dirty="0" smtClean="0"/>
          </a:p>
        </p:txBody>
      </p:sp>
      <p:pic>
        <p:nvPicPr>
          <p:cNvPr id="2048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1981200"/>
            <a:ext cx="5715000" cy="412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19600" y="6306979"/>
            <a:ext cx="3733800" cy="246221"/>
          </a:xfrm>
          <a:prstGeom prst="rect">
            <a:avLst/>
          </a:prstGeom>
          <a:noFill/>
        </p:spPr>
        <p:txBody>
          <a:bodyPr wrap="square" rtlCol="0">
            <a:spAutoFit/>
          </a:bodyPr>
          <a:lstStyle/>
          <a:p>
            <a:r>
              <a:rPr lang="en-US" sz="1000" i="1" dirty="0" smtClean="0"/>
              <a:t>Systems Analysis and Design – Kendall and Kendall</a:t>
            </a:r>
            <a:endParaRPr lang="en-US" sz="1000" i="1" dirty="0"/>
          </a:p>
        </p:txBody>
      </p:sp>
      <p:sp>
        <p:nvSpPr>
          <p:cNvPr id="2" name="Slide Number Placeholder 1"/>
          <p:cNvSpPr>
            <a:spLocks noGrp="1"/>
          </p:cNvSpPr>
          <p:nvPr>
            <p:ph type="sldNum" sz="quarter" idx="12"/>
          </p:nvPr>
        </p:nvSpPr>
        <p:spPr/>
        <p:txBody>
          <a:bodyPr/>
          <a:lstStyle/>
          <a:p>
            <a:pPr>
              <a:defRPr/>
            </a:pPr>
            <a:fld id="{5C46718A-C431-479C-AEDB-2CA49BC6ECC6}" type="slidenum">
              <a:rPr lang="en-US" smtClean="0"/>
              <a:pPr>
                <a:defRPr/>
              </a:pPr>
              <a:t>32</a:t>
            </a:fld>
            <a:endParaRPr lang="en-US"/>
          </a:p>
        </p:txBody>
      </p:sp>
    </p:spTree>
    <p:extLst>
      <p:ext uri="{BB962C8B-B14F-4D97-AF65-F5344CB8AC3E}">
        <p14:creationId xmlns:p14="http://schemas.microsoft.com/office/powerpoint/2010/main" val="150947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 You</a:t>
            </a:r>
            <a:endParaRPr lang="en-US" dirty="0"/>
          </a:p>
        </p:txBody>
      </p:sp>
      <p:sp>
        <p:nvSpPr>
          <p:cNvPr id="7" name="Subtitle 6"/>
          <p:cNvSpPr>
            <a:spLocks noGrp="1"/>
          </p:cNvSpPr>
          <p:nvPr>
            <p:ph type="subTitle" idx="1"/>
          </p:nvPr>
        </p:nvSpPr>
        <p:spPr/>
        <p:txBody>
          <a:bodyPr/>
          <a:lstStyle/>
          <a:p>
            <a:r>
              <a:rPr lang="en-US" dirty="0" smtClean="0"/>
              <a:t>Questions?</a:t>
            </a:r>
            <a:endParaRPr lang="en-US" dirty="0"/>
          </a:p>
        </p:txBody>
      </p:sp>
    </p:spTree>
    <p:extLst>
      <p:ext uri="{BB962C8B-B14F-4D97-AF65-F5344CB8AC3E}">
        <p14:creationId xmlns:p14="http://schemas.microsoft.com/office/powerpoint/2010/main" val="3604023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Requirements Process</a:t>
            </a:r>
            <a:endParaRPr lang="en-US" dirty="0"/>
          </a:p>
        </p:txBody>
      </p:sp>
      <p:sp>
        <p:nvSpPr>
          <p:cNvPr id="3" name="Content Placeholder 2"/>
          <p:cNvSpPr>
            <a:spLocks noGrp="1"/>
          </p:cNvSpPr>
          <p:nvPr>
            <p:ph idx="1"/>
          </p:nvPr>
        </p:nvSpPr>
        <p:spPr/>
        <p:txBody>
          <a:bodyPr/>
          <a:lstStyle/>
          <a:p>
            <a:r>
              <a:rPr lang="en-US" dirty="0" smtClean="0"/>
              <a:t>No one way or silver bullet to manage requirements</a:t>
            </a:r>
          </a:p>
          <a:p>
            <a:r>
              <a:rPr lang="en-US" dirty="0" smtClean="0"/>
              <a:t>“If the right product is to be built, then the right requirements have to be discovered.”</a:t>
            </a:r>
          </a:p>
          <a:p>
            <a:r>
              <a:rPr lang="en-US" dirty="0" err="1" smtClean="0"/>
              <a:t>Volere</a:t>
            </a:r>
            <a:r>
              <a:rPr lang="en-US" dirty="0" smtClean="0"/>
              <a:t> (sample approach) - Not intended to be Waterfall or Iterative, overarching process regardless of development approach</a:t>
            </a:r>
          </a:p>
        </p:txBody>
      </p:sp>
      <p:sp>
        <p:nvSpPr>
          <p:cNvPr id="4" name="Slide Number Placeholder 3"/>
          <p:cNvSpPr>
            <a:spLocks noGrp="1"/>
          </p:cNvSpPr>
          <p:nvPr>
            <p:ph type="sldNum" sz="quarter" idx="12"/>
          </p:nvPr>
        </p:nvSpPr>
        <p:spPr/>
        <p:txBody>
          <a:bodyPr/>
          <a:lstStyle/>
          <a:p>
            <a:pPr>
              <a:defRPr/>
            </a:pPr>
            <a:fld id="{5C46718A-C431-479C-AEDB-2CA49BC6ECC6}" type="slidenum">
              <a:rPr lang="en-US" smtClean="0"/>
              <a:pPr>
                <a:defRPr/>
              </a:pPr>
              <a:t>4</a:t>
            </a:fld>
            <a:endParaRPr lang="en-US"/>
          </a:p>
        </p:txBody>
      </p:sp>
    </p:spTree>
    <p:extLst>
      <p:ext uri="{BB962C8B-B14F-4D97-AF65-F5344CB8AC3E}">
        <p14:creationId xmlns:p14="http://schemas.microsoft.com/office/powerpoint/2010/main" val="1250299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3854" y="1219200"/>
            <a:ext cx="2653145" cy="1676400"/>
          </a:xfrm>
        </p:spPr>
        <p:txBody>
          <a:bodyPr vert="horz" wrap="square" lIns="91440" tIns="45720" rIns="91440" bIns="45720" numCol="1" anchor="t" anchorCtr="0" compatLnSpc="1">
            <a:prstTxWarp prst="textNoShape">
              <a:avLst/>
            </a:prstTxWarp>
          </a:bodyPr>
          <a:lstStyle/>
          <a:p>
            <a:r>
              <a:rPr lang="en-US" dirty="0" smtClean="0">
                <a:ea typeface="Geneva" charset="-128"/>
              </a:rPr>
              <a:t>This map of the </a:t>
            </a:r>
            <a:r>
              <a:rPr lang="en-US" dirty="0" err="1" smtClean="0">
                <a:ea typeface="Geneva" charset="-128"/>
              </a:rPr>
              <a:t>Volere</a:t>
            </a:r>
            <a:r>
              <a:rPr lang="en-US" dirty="0" smtClean="0">
                <a:ea typeface="Geneva" charset="-128"/>
              </a:rPr>
              <a:t> Requirements Process shows the activities and their deliverables. Each activity (the bubbles) and its deliverables (named arrows or documents) are explained in the text. The dotted lines represent how this process is used with iterative projects.</a:t>
            </a:r>
          </a:p>
        </p:txBody>
      </p:sp>
      <p:pic>
        <p:nvPicPr>
          <p:cNvPr id="5123" name="Picture 3" descr="2_1 Stylised Req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955675"/>
            <a:ext cx="5973763"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125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30275" y="1423988"/>
            <a:ext cx="1917700" cy="1501775"/>
          </a:xfrm>
        </p:spPr>
        <p:txBody>
          <a:bodyPr/>
          <a:lstStyle/>
          <a:p>
            <a:pPr>
              <a:buFont typeface="Arial" charset="0"/>
              <a:buNone/>
              <a:defRPr/>
            </a:pPr>
            <a:r>
              <a:rPr lang="en-US" b="1" dirty="0"/>
              <a:t>Figure 2.2</a:t>
            </a:r>
          </a:p>
          <a:p>
            <a:pPr>
              <a:buFont typeface="Arial" charset="0"/>
              <a:buNone/>
              <a:defRPr/>
            </a:pPr>
            <a:r>
              <a:rPr lang="en-US" dirty="0"/>
              <a:t>The context diagram is used to build a consensus among the stakeholders as to the scope of the work that needs to be improved. The eventual product will be used to do part of this work.</a:t>
            </a:r>
          </a:p>
        </p:txBody>
      </p:sp>
      <p:pic>
        <p:nvPicPr>
          <p:cNvPr id="6147" name="Picture 3" descr="2_2 Karen &amp; Contex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46500" y="1423988"/>
            <a:ext cx="3582988"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951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17513" y="4997450"/>
            <a:ext cx="7856537" cy="823913"/>
          </a:xfrm>
        </p:spPr>
        <p:txBody>
          <a:bodyPr vert="horz" wrap="square" lIns="91440" tIns="45720" rIns="91440" bIns="45720" numCol="1" anchor="t" anchorCtr="0" compatLnSpc="1">
            <a:prstTxWarp prst="textNoShape">
              <a:avLst/>
            </a:prstTxWarp>
          </a:bodyPr>
          <a:lstStyle/>
          <a:p>
            <a:r>
              <a:rPr lang="en-US" b="1" smtClean="0">
                <a:ea typeface="Geneva" charset="-128"/>
              </a:rPr>
              <a:t>Figure 2.3</a:t>
            </a:r>
          </a:p>
          <a:p>
            <a:r>
              <a:rPr lang="en-US" smtClean="0">
                <a:ea typeface="Geneva" charset="-128"/>
              </a:rPr>
              <a:t>The blastoff determines the scope of the work to be improved. The business use cases are derived from the scope. Each of the business use cases is studied by the requirements analysts and the relevant stakeholders to discover the desired way of working. When this is understood, the appropriate product can be determined (the PUC scenario) and requirements or user stories written from it.</a:t>
            </a:r>
          </a:p>
        </p:txBody>
      </p:sp>
      <p:pic>
        <p:nvPicPr>
          <p:cNvPr id="7171" name="Picture 3" descr="2_3 trawli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950" y="968375"/>
            <a:ext cx="7875588"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6835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57188" y="1309688"/>
            <a:ext cx="1917700" cy="1589087"/>
          </a:xfrm>
        </p:spPr>
        <p:txBody>
          <a:bodyPr/>
          <a:lstStyle/>
          <a:p>
            <a:pPr>
              <a:buFont typeface="Arial" charset="0"/>
              <a:buNone/>
              <a:defRPr/>
            </a:pPr>
            <a:r>
              <a:rPr lang="en-US" b="1" dirty="0"/>
              <a:t>Figure 2.4</a:t>
            </a:r>
          </a:p>
          <a:p>
            <a:pPr>
              <a:buFont typeface="Arial" charset="0"/>
              <a:buNone/>
              <a:defRPr/>
            </a:pPr>
            <a:r>
              <a:rPr lang="en-US" dirty="0"/>
              <a:t>A quick and dirty prototype built on a whiteboard to provide a rapid visual explanation of how some of the requirements might be implemented, and to clarify misunderstood or missing requirements.</a:t>
            </a:r>
          </a:p>
        </p:txBody>
      </p:sp>
      <p:pic>
        <p:nvPicPr>
          <p:cNvPr id="8195" name="Picture 3" descr="2_4 lo-fi prototyp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4275" y="1309688"/>
            <a:ext cx="621665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343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Mock-Up Tool:  </a:t>
            </a:r>
            <a:r>
              <a:rPr lang="en-US" dirty="0" err="1" smtClean="0"/>
              <a:t>Balsamiq</a:t>
            </a:r>
            <a:endParaRPr lang="en-US" dirty="0"/>
          </a:p>
        </p:txBody>
      </p:sp>
      <p:pic>
        <p:nvPicPr>
          <p:cNvPr id="5" name="70hfU7_95Gw?hl=en_US&amp;version=3"/>
          <p:cNvPicPr>
            <a:picLocks noGrp="1" noRot="1" noChangeAspect="1"/>
          </p:cNvPicPr>
          <p:nvPr>
            <p:ph idx="1"/>
            <a:videoFile r:link="rId1"/>
          </p:nvPr>
        </p:nvPicPr>
        <p:blipFill>
          <a:blip r:embed="rId3"/>
          <a:stretch>
            <a:fillRect/>
          </a:stretch>
        </p:blipFill>
        <p:spPr>
          <a:xfrm>
            <a:off x="1143000" y="1828800"/>
            <a:ext cx="6553200" cy="4914900"/>
          </a:xfrm>
          <a:prstGeom prst="rect">
            <a:avLst/>
          </a:prstGeom>
        </p:spPr>
      </p:pic>
      <p:sp>
        <p:nvSpPr>
          <p:cNvPr id="6" name="Slide Number Placeholder 5"/>
          <p:cNvSpPr>
            <a:spLocks noGrp="1"/>
          </p:cNvSpPr>
          <p:nvPr>
            <p:ph type="sldNum" sz="quarter" idx="12"/>
          </p:nvPr>
        </p:nvSpPr>
        <p:spPr/>
        <p:txBody>
          <a:bodyPr/>
          <a:lstStyle/>
          <a:p>
            <a:pPr>
              <a:defRPr/>
            </a:pPr>
            <a:fld id="{5C46718A-C431-479C-AEDB-2CA49BC6ECC6}" type="slidenum">
              <a:rPr lang="en-US" smtClean="0"/>
              <a:pPr>
                <a:defRPr/>
              </a:pPr>
              <a:t>9</a:t>
            </a:fld>
            <a:endParaRPr lang="en-US"/>
          </a:p>
        </p:txBody>
      </p:sp>
    </p:spTree>
    <p:extLst>
      <p:ext uri="{BB962C8B-B14F-4D97-AF65-F5344CB8AC3E}">
        <p14:creationId xmlns:p14="http://schemas.microsoft.com/office/powerpoint/2010/main" val="103194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2909</TotalTime>
  <Words>1227</Words>
  <Application>Microsoft Office PowerPoint</Application>
  <PresentationFormat>On-screen Show (4:3)</PresentationFormat>
  <Paragraphs>154</Paragraphs>
  <Slides>33</Slides>
  <Notes>11</Notes>
  <HiddenSlides>0</HiddenSlides>
  <MMClips>1</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Default Design</vt:lpstr>
      <vt:lpstr>IS 4430: Systems Analysis and Design</vt:lpstr>
      <vt:lpstr>The Requirements Process</vt:lpstr>
      <vt:lpstr>What are Requirements?</vt:lpstr>
      <vt:lpstr>The Requirements Process</vt:lpstr>
      <vt:lpstr>PowerPoint Presentation</vt:lpstr>
      <vt:lpstr>PowerPoint Presentation</vt:lpstr>
      <vt:lpstr>PowerPoint Presentation</vt:lpstr>
      <vt:lpstr>PowerPoint Presentation</vt:lpstr>
      <vt:lpstr>Mock-Up Tool:  Balsamiq</vt:lpstr>
      <vt:lpstr>PowerPoint Presentation</vt:lpstr>
      <vt:lpstr>Requirements Documentation</vt:lpstr>
      <vt:lpstr>PowerPoint Presentation</vt:lpstr>
      <vt:lpstr>PowerPoint Presentation</vt:lpstr>
      <vt:lpstr>PowerPoint Presentation</vt:lpstr>
      <vt:lpstr>PowerPoint Presentation</vt:lpstr>
      <vt:lpstr>Volere Template Review (Posted on Canvas)</vt:lpstr>
      <vt:lpstr>KNOW YOUR ENVIRONMENT!!!</vt:lpstr>
      <vt:lpstr>Creating Data Flow Diagrams (DFDs) – Context Level and Level 0</vt:lpstr>
      <vt:lpstr>Data Flow Diagrams</vt:lpstr>
      <vt:lpstr>Advantages of the Data Flow Approach</vt:lpstr>
      <vt:lpstr>Basic Symbols</vt:lpstr>
      <vt:lpstr>The Four Basic Symbols Used in Data Flow Diagrams</vt:lpstr>
      <vt:lpstr>External Entities</vt:lpstr>
      <vt:lpstr>Data Flow</vt:lpstr>
      <vt:lpstr>Process</vt:lpstr>
      <vt:lpstr>Data Store</vt:lpstr>
      <vt:lpstr>Creating the Context Diagram</vt:lpstr>
      <vt:lpstr>Basic Rules</vt:lpstr>
      <vt:lpstr>Context Diagram</vt:lpstr>
      <vt:lpstr>Drawing Diagram 0</vt:lpstr>
      <vt:lpstr>Drawing Diagram 0 (Continued)</vt:lpstr>
      <vt:lpstr>Note Greater Detail in Diagram</vt:lpstr>
      <vt:lpstr>Thank You</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OIS 5850/6660: Project Management</dc:title>
  <dc:creator>Jon Soldan</dc:creator>
  <cp:lastModifiedBy>Jon Soldan</cp:lastModifiedBy>
  <cp:revision>113</cp:revision>
  <dcterms:created xsi:type="dcterms:W3CDTF">2005-01-12T17:11:24Z</dcterms:created>
  <dcterms:modified xsi:type="dcterms:W3CDTF">2013-01-14T04:36:10Z</dcterms:modified>
</cp:coreProperties>
</file>