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341"/>
    <p:restoredTop sz="94726"/>
  </p:normalViewPr>
  <p:slideViewPr>
    <p:cSldViewPr snapToGrid="0">
      <p:cViewPr varScale="1">
        <p:scale>
          <a:sx n="75" d="100"/>
          <a:sy n="75" d="100"/>
        </p:scale>
        <p:origin x="18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ollar-currency-money-us-dollar-726883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42DB-09F5-151D-BB87-3C09BAAA6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500" dirty="0"/>
              <a:t>Customer segmentation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7D720-5B2D-9B67-7305-544E3BA91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212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2B2A-C073-0BB4-0CD1-31F07971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2677E-BA81-01F5-394D-D750E519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RFM analysis, or Recency, Frequency, Monetary Value, is a data-driven method for segmenting customers and targeting them based on their behavior.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RFM analysis scores customers based on three factors: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Recency: How recently a customer made a purchase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Frequency: How often a customer shops during a specific period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Monetary value: How much a customer spends</a:t>
            </a:r>
          </a:p>
          <a:p>
            <a:pPr marL="530352" lvl="1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We will be analyzing online retail data from a superstore dataset to understand purchasing behavior and optimize marketing strategies.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2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56F6-B873-3BA4-73DE-339651E4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601FC-B6A7-6E19-21E7-973B6712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541909 entries and 8 columns. The columns Description and </a:t>
            </a:r>
            <a:r>
              <a:rPr lang="en-US" dirty="0" err="1"/>
              <a:t>CustomerID</a:t>
            </a:r>
            <a:r>
              <a:rPr lang="en-US" dirty="0"/>
              <a:t> have missing values</a:t>
            </a:r>
          </a:p>
          <a:p>
            <a:r>
              <a:rPr lang="en-US" dirty="0"/>
              <a:t>Due to the size of the dataset, I removed the rows with null values using </a:t>
            </a:r>
            <a:r>
              <a:rPr lang="en-US" dirty="0" err="1"/>
              <a:t>dropna</a:t>
            </a:r>
            <a:r>
              <a:rPr lang="en-US" dirty="0"/>
              <a:t>() to ensure data integrity.</a:t>
            </a:r>
          </a:p>
          <a:p>
            <a:r>
              <a:rPr lang="en-US" dirty="0"/>
              <a:t>Outliers were identified and removed using IQR method to maintain data reliability.</a:t>
            </a:r>
          </a:p>
          <a:p>
            <a:r>
              <a:rPr lang="en-US" dirty="0"/>
              <a:t>After cleaning, the dataset reduced to 541909 records ready to start the RFM calculations. </a:t>
            </a:r>
          </a:p>
        </p:txBody>
      </p:sp>
    </p:spTree>
    <p:extLst>
      <p:ext uri="{BB962C8B-B14F-4D97-AF65-F5344CB8AC3E}">
        <p14:creationId xmlns:p14="http://schemas.microsoft.com/office/powerpoint/2010/main" val="233872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F8995-0097-C0EB-4A53-A97ED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665054"/>
            <a:ext cx="9697586" cy="1048459"/>
          </a:xfrm>
        </p:spPr>
        <p:txBody>
          <a:bodyPr anchor="ctr"/>
          <a:lstStyle/>
          <a:p>
            <a:r>
              <a:rPr lang="en-US" sz="3600"/>
              <a:t>RFM Analysis and Clustering</a:t>
            </a:r>
          </a:p>
        </p:txBody>
      </p:sp>
      <p:pic>
        <p:nvPicPr>
          <p:cNvPr id="7" name="Picture 6" descr="A diagram of a bar graph&#10;&#10;Description automatically generated with medium confidence">
            <a:extLst>
              <a:ext uri="{FF2B5EF4-FFF2-40B4-BE49-F238E27FC236}">
                <a16:creationId xmlns:a16="http://schemas.microsoft.com/office/drawing/2014/main" id="{4612506A-64BE-3DDB-0D2E-5341868B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66" y="1508645"/>
            <a:ext cx="3020596" cy="1554634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06F80-B138-4C27-AEAE-350D5506E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611062" y="710273"/>
            <a:ext cx="2308583" cy="2084882"/>
          </a:xfrm>
          <a:custGeom>
            <a:avLst/>
            <a:gdLst>
              <a:gd name="connsiteX0" fmla="*/ 462 w 2308583"/>
              <a:gd name="connsiteY0" fmla="*/ 2084882 h 2084882"/>
              <a:gd name="connsiteX1" fmla="*/ 2308583 w 2308583"/>
              <a:gd name="connsiteY1" fmla="*/ 2084882 h 2084882"/>
              <a:gd name="connsiteX2" fmla="*/ 2308583 w 2308583"/>
              <a:gd name="connsiteY2" fmla="*/ 0 h 2084882"/>
              <a:gd name="connsiteX3" fmla="*/ 2022607 w 2308583"/>
              <a:gd name="connsiteY3" fmla="*/ 0 h 2084882"/>
              <a:gd name="connsiteX4" fmla="*/ 2022607 w 2308583"/>
              <a:gd name="connsiteY4" fmla="*/ 1813955 h 2084882"/>
              <a:gd name="connsiteX5" fmla="*/ 0 w 2308583"/>
              <a:gd name="connsiteY5" fmla="*/ 1813023 h 2084882"/>
              <a:gd name="connsiteX6" fmla="*/ 462 w 2308583"/>
              <a:gd name="connsiteY6" fmla="*/ 2084882 h 208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2084882">
                <a:moveTo>
                  <a:pt x="462" y="2084882"/>
                </a:moveTo>
                <a:lnTo>
                  <a:pt x="2308583" y="2084882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1813955"/>
                </a:lnTo>
                <a:lnTo>
                  <a:pt x="0" y="1813023"/>
                </a:lnTo>
                <a:cubicBezTo>
                  <a:pt x="923" y="1906853"/>
                  <a:pt x="-462" y="1991052"/>
                  <a:pt x="462" y="208488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" name="Picture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33825E26-4A68-0776-5351-5F5566EE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94" y="1025060"/>
            <a:ext cx="4042636" cy="2080697"/>
          </a:xfrm>
          <a:prstGeom prst="rect">
            <a:avLst/>
          </a:prstGeom>
        </p:spPr>
      </p:pic>
      <p:pic>
        <p:nvPicPr>
          <p:cNvPr id="5" name="Picture 4" descr="A diagram of a bar graph&#10;&#10;Description automatically generated with medium confidence">
            <a:extLst>
              <a:ext uri="{FF2B5EF4-FFF2-40B4-BE49-F238E27FC236}">
                <a16:creationId xmlns:a16="http://schemas.microsoft.com/office/drawing/2014/main" id="{9B713249-C60E-5174-5468-E3344DAA7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838" y="1118104"/>
            <a:ext cx="3020596" cy="155184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C7F38-C8B8-4C20-82BE-82A52FF9C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292517" y="1071683"/>
            <a:ext cx="2308583" cy="2379788"/>
          </a:xfrm>
          <a:custGeom>
            <a:avLst/>
            <a:gdLst>
              <a:gd name="connsiteX0" fmla="*/ 2308583 w 2308583"/>
              <a:gd name="connsiteY0" fmla="*/ 0 h 2379788"/>
              <a:gd name="connsiteX1" fmla="*/ 2022607 w 2308583"/>
              <a:gd name="connsiteY1" fmla="*/ 0 h 2379788"/>
              <a:gd name="connsiteX2" fmla="*/ 2022607 w 2308583"/>
              <a:gd name="connsiteY2" fmla="*/ 2108861 h 2379788"/>
              <a:gd name="connsiteX3" fmla="*/ 0 w 2308583"/>
              <a:gd name="connsiteY3" fmla="*/ 2107929 h 2379788"/>
              <a:gd name="connsiteX4" fmla="*/ 462 w 2308583"/>
              <a:gd name="connsiteY4" fmla="*/ 2379788 h 2379788"/>
              <a:gd name="connsiteX5" fmla="*/ 2308583 w 2308583"/>
              <a:gd name="connsiteY5" fmla="*/ 2379788 h 237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379788">
                <a:moveTo>
                  <a:pt x="2308583" y="0"/>
                </a:moveTo>
                <a:lnTo>
                  <a:pt x="2022607" y="0"/>
                </a:lnTo>
                <a:lnTo>
                  <a:pt x="2022607" y="2108861"/>
                </a:lnTo>
                <a:lnTo>
                  <a:pt x="0" y="2107929"/>
                </a:lnTo>
                <a:cubicBezTo>
                  <a:pt x="923" y="2201759"/>
                  <a:pt x="-462" y="2285958"/>
                  <a:pt x="462" y="2379788"/>
                </a:cubicBezTo>
                <a:lnTo>
                  <a:pt x="2308583" y="237978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2A73B-4FD4-29CF-7424-A98D2E77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39" y="4582371"/>
            <a:ext cx="11406346" cy="189063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Segmented customers based on Recency, Frequency and Monetary Value (RFM) to identify behavior patterns.</a:t>
            </a:r>
          </a:p>
          <a:p>
            <a:pPr algn="just"/>
            <a:r>
              <a:rPr lang="en-US" dirty="0"/>
              <a:t>Utilized K-means clustering on scaled RFM scores to categorize customers into distinct groups.</a:t>
            </a:r>
          </a:p>
          <a:p>
            <a:pPr algn="just"/>
            <a:r>
              <a:rPr lang="en-US" dirty="0"/>
              <a:t>Cluster 0: Customers who spent the most and frequently visited the store.</a:t>
            </a:r>
          </a:p>
          <a:p>
            <a:pPr algn="just"/>
            <a:r>
              <a:rPr lang="en-US" dirty="0"/>
              <a:t>Cluster 1: Customers who also didn’t visit recently and don’t visit often and spend less.</a:t>
            </a:r>
          </a:p>
          <a:p>
            <a:pPr algn="just"/>
            <a:r>
              <a:rPr lang="en-US" dirty="0"/>
              <a:t>Cluster 2: Customers who rarely visited the store but have visited recently but didn’t spend any money.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968742-1D40-4F6B-9272-064FD163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0486" y="6453386"/>
            <a:ext cx="573314" cy="4046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3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7ED7-65EE-1924-E599-2D3DA683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280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6BFC-5E40-AA52-4649-FB228962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Based on findings, it can be recommended to implement personalized marketing for high-value segments and enhancing loyalty programs for occasional buyers.</a:t>
            </a:r>
          </a:p>
          <a:p>
            <a:r>
              <a:rPr lang="en-US" dirty="0"/>
              <a:t>To increase the revenue, we can focus more on people in Cluster 0.</a:t>
            </a:r>
          </a:p>
        </p:txBody>
      </p:sp>
      <p:pic>
        <p:nvPicPr>
          <p:cNvPr id="5" name="Picture 4" descr="A stack of two dollar bills&#10;&#10;Description automatically generated">
            <a:extLst>
              <a:ext uri="{FF2B5EF4-FFF2-40B4-BE49-F238E27FC236}">
                <a16:creationId xmlns:a16="http://schemas.microsoft.com/office/drawing/2014/main" id="{13754EF8-1269-1833-9608-C3AD80B1A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31467" y="963568"/>
            <a:ext cx="6517065" cy="461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818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42</TotalTime>
  <Words>288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Franklin Gothic Book</vt:lpstr>
      <vt:lpstr>Helvetica Neue</vt:lpstr>
      <vt:lpstr>Crop</vt:lpstr>
      <vt:lpstr>Customer segmentation analysis</vt:lpstr>
      <vt:lpstr>Introduction</vt:lpstr>
      <vt:lpstr>Data Overview and Cleaning</vt:lpstr>
      <vt:lpstr>RFM Analysis and Clustering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Deepti Guruprasad</dc:creator>
  <cp:lastModifiedBy>Deepti Guruprasad</cp:lastModifiedBy>
  <cp:revision>2</cp:revision>
  <dcterms:created xsi:type="dcterms:W3CDTF">2024-06-29T22:58:37Z</dcterms:created>
  <dcterms:modified xsi:type="dcterms:W3CDTF">2024-06-29T23:41:22Z</dcterms:modified>
</cp:coreProperties>
</file>