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m" ContentType="application/vnd.ms-excel.sheet.macroEnabled.12"/>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4" r:id="rId1"/>
  </p:sldMasterIdLst>
  <p:sldIdLst>
    <p:sldId id="277" r:id="rId2"/>
    <p:sldId id="257" r:id="rId3"/>
    <p:sldId id="275" r:id="rId4"/>
    <p:sldId id="260" r:id="rId5"/>
    <p:sldId id="261" r:id="rId6"/>
    <p:sldId id="278" r:id="rId7"/>
    <p:sldId id="284" r:id="rId8"/>
    <p:sldId id="280" r:id="rId9"/>
    <p:sldId id="281" r:id="rId10"/>
    <p:sldId id="282" r:id="rId11"/>
    <p:sldId id="285" r:id="rId12"/>
    <p:sldId id="283" r:id="rId13"/>
    <p:sldId id="286" r:id="rId14"/>
    <p:sldId id="276" r:id="rId15"/>
    <p:sldId id="287" r:id="rId16"/>
    <p:sldId id="288" r:id="rId17"/>
    <p:sldId id="289" r:id="rId18"/>
    <p:sldId id="290" r:id="rId19"/>
    <p:sldId id="29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epti Maria Lobo" initials="DML" lastIdx="1" clrIdx="0">
    <p:extLst>
      <p:ext uri="{19B8F6BF-5375-455C-9EA6-DF929625EA0E}">
        <p15:presenceInfo xmlns:p15="http://schemas.microsoft.com/office/powerpoint/2012/main" userId="S::deepti.lobo@tallysolutions.com::60c5c005-3afd-4781-a45a-26e7ac647d8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362" autoAdjust="0"/>
  </p:normalViewPr>
  <p:slideViewPr>
    <p:cSldViewPr snapToGrid="0">
      <p:cViewPr>
        <p:scale>
          <a:sx n="66" d="100"/>
          <a:sy n="66" d="100"/>
        </p:scale>
        <p:origin x="668" y="-112"/>
      </p:cViewPr>
      <p:guideLst/>
    </p:cSldViewPr>
  </p:slideViewPr>
  <p:notesTextViewPr>
    <p:cViewPr>
      <p:scale>
        <a:sx n="1" d="1"/>
        <a:sy n="1" d="1"/>
      </p:scale>
      <p:origin x="0" y="0"/>
    </p:cViewPr>
  </p:notesTextViewPr>
  <p:sorterViewPr>
    <p:cViewPr>
      <p:scale>
        <a:sx n="100" d="100"/>
        <a:sy n="100" d="100"/>
      </p:scale>
      <p:origin x="0" y="-13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040741-8D23-47FD-A1A8-720D396D6F20}"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IN"/>
        </a:p>
      </dgm:t>
    </dgm:pt>
    <dgm:pt modelId="{761BC88B-EDBC-4E79-B252-5E25E0A4673D}">
      <dgm:prSet/>
      <dgm:spPr/>
      <dgm:t>
        <a:bodyPr/>
        <a:lstStyle/>
        <a:p>
          <a:r>
            <a:rPr lang="en-IN" b="1"/>
            <a:t>Background</a:t>
          </a:r>
          <a:endParaRPr lang="en-IN"/>
        </a:p>
      </dgm:t>
    </dgm:pt>
    <dgm:pt modelId="{6986046A-C027-418D-B154-0C96D160C75D}" type="parTrans" cxnId="{0473E1A5-658A-4B69-9BB9-DC538FBF7DE0}">
      <dgm:prSet/>
      <dgm:spPr/>
      <dgm:t>
        <a:bodyPr/>
        <a:lstStyle/>
        <a:p>
          <a:endParaRPr lang="en-IN"/>
        </a:p>
      </dgm:t>
    </dgm:pt>
    <dgm:pt modelId="{6A311BDA-711B-43B2-8DFD-1A59179CE480}" type="sibTrans" cxnId="{0473E1A5-658A-4B69-9BB9-DC538FBF7DE0}">
      <dgm:prSet/>
      <dgm:spPr/>
      <dgm:t>
        <a:bodyPr/>
        <a:lstStyle/>
        <a:p>
          <a:endParaRPr lang="en-IN"/>
        </a:p>
      </dgm:t>
    </dgm:pt>
    <dgm:pt modelId="{218F0436-C64E-45D2-A855-DE42E58494C3}">
      <dgm:prSet/>
      <dgm:spPr/>
      <dgm:t>
        <a:bodyPr/>
        <a:lstStyle/>
        <a:p>
          <a:r>
            <a:rPr lang="en-IN" b="1"/>
            <a:t>Exploratory Analysis</a:t>
          </a:r>
          <a:endParaRPr lang="en-IN"/>
        </a:p>
      </dgm:t>
    </dgm:pt>
    <dgm:pt modelId="{714EBDA6-E0EE-4283-BF2E-6811D24B2B97}" type="parTrans" cxnId="{D88B2B99-B3B7-4483-A42F-6365EE41157F}">
      <dgm:prSet/>
      <dgm:spPr/>
      <dgm:t>
        <a:bodyPr/>
        <a:lstStyle/>
        <a:p>
          <a:endParaRPr lang="en-IN"/>
        </a:p>
      </dgm:t>
    </dgm:pt>
    <dgm:pt modelId="{22139E5C-83C1-4435-A58B-BAB0ED0EA505}" type="sibTrans" cxnId="{D88B2B99-B3B7-4483-A42F-6365EE41157F}">
      <dgm:prSet/>
      <dgm:spPr/>
      <dgm:t>
        <a:bodyPr/>
        <a:lstStyle/>
        <a:p>
          <a:endParaRPr lang="en-IN"/>
        </a:p>
      </dgm:t>
    </dgm:pt>
    <dgm:pt modelId="{08461457-3634-4FBD-B594-D38CB11FCAD1}">
      <dgm:prSet/>
      <dgm:spPr/>
      <dgm:t>
        <a:bodyPr/>
        <a:lstStyle/>
        <a:p>
          <a:pPr>
            <a:buFont typeface="Wingdings" panose="05000000000000000000" pitchFamily="2" charset="2"/>
            <a:buChar char="Ø"/>
          </a:pPr>
          <a:r>
            <a:rPr lang="en-US"/>
            <a:t> Exploratory Analysis of data &amp; an executive summary of your top findings, supported   by graphs.</a:t>
          </a:r>
          <a:endParaRPr lang="en-IN"/>
        </a:p>
      </dgm:t>
    </dgm:pt>
    <dgm:pt modelId="{63B5363A-6E71-4FB1-98DC-F7FF6820E78B}" type="parTrans" cxnId="{8B330B93-9C07-4D79-9762-ED74C1183D0E}">
      <dgm:prSet/>
      <dgm:spPr/>
      <dgm:t>
        <a:bodyPr/>
        <a:lstStyle/>
        <a:p>
          <a:endParaRPr lang="en-IN"/>
        </a:p>
      </dgm:t>
    </dgm:pt>
    <dgm:pt modelId="{DE3F1FFB-2451-4659-BCFF-A30EA05949EC}" type="sibTrans" cxnId="{8B330B93-9C07-4D79-9762-ED74C1183D0E}">
      <dgm:prSet/>
      <dgm:spPr/>
      <dgm:t>
        <a:bodyPr/>
        <a:lstStyle/>
        <a:p>
          <a:endParaRPr lang="en-IN"/>
        </a:p>
      </dgm:t>
    </dgm:pt>
    <dgm:pt modelId="{E8FBB8CA-137B-4C96-B8A0-8158372CCB5D}">
      <dgm:prSet/>
      <dgm:spPr/>
      <dgm:t>
        <a:bodyPr/>
        <a:lstStyle/>
        <a:p>
          <a:pPr>
            <a:buFont typeface="Wingdings" panose="05000000000000000000" pitchFamily="2" charset="2"/>
            <a:buChar char="Ø"/>
          </a:pPr>
          <a:r>
            <a:rPr lang="en-US"/>
            <a:t> What kind of trends do you notice in terms of consumer behavior over different times of the day and different days of the week? Can you give concrete recommendations based on the same?</a:t>
          </a:r>
          <a:endParaRPr lang="en-IN"/>
        </a:p>
      </dgm:t>
    </dgm:pt>
    <dgm:pt modelId="{6960A5A6-6C6D-4DB2-9D04-69F227367C2C}" type="parTrans" cxnId="{E7ADAD09-C792-49A3-80D8-5D24826CC737}">
      <dgm:prSet/>
      <dgm:spPr/>
      <dgm:t>
        <a:bodyPr/>
        <a:lstStyle/>
        <a:p>
          <a:endParaRPr lang="en-IN"/>
        </a:p>
      </dgm:t>
    </dgm:pt>
    <dgm:pt modelId="{0E39E0C4-3C82-44FB-AADD-75175F432139}" type="sibTrans" cxnId="{E7ADAD09-C792-49A3-80D8-5D24826CC737}">
      <dgm:prSet/>
      <dgm:spPr/>
      <dgm:t>
        <a:bodyPr/>
        <a:lstStyle/>
        <a:p>
          <a:endParaRPr lang="en-IN"/>
        </a:p>
      </dgm:t>
    </dgm:pt>
    <dgm:pt modelId="{AF4B2593-1C46-4218-B859-D6730B69D8E1}">
      <dgm:prSet/>
      <dgm:spPr/>
      <dgm:t>
        <a:bodyPr/>
        <a:lstStyle/>
        <a:p>
          <a:pPr>
            <a:buFont typeface="Wingdings" panose="05000000000000000000" pitchFamily="2" charset="2"/>
            <a:buChar char="Ø"/>
          </a:pPr>
          <a:r>
            <a:rPr lang="en-US"/>
            <a:t> Are there certain menu items that can be taken off the menu?</a:t>
          </a:r>
          <a:endParaRPr lang="en-IN"/>
        </a:p>
      </dgm:t>
    </dgm:pt>
    <dgm:pt modelId="{4BDBB5F7-F099-4272-832A-428044CB5F94}" type="parTrans" cxnId="{7E095614-C4D5-4A8E-83C9-E3EF6EF2A84D}">
      <dgm:prSet/>
      <dgm:spPr/>
      <dgm:t>
        <a:bodyPr/>
        <a:lstStyle/>
        <a:p>
          <a:endParaRPr lang="en-IN"/>
        </a:p>
      </dgm:t>
    </dgm:pt>
    <dgm:pt modelId="{0C718567-8FB7-4BAD-98D0-88E27360499F}" type="sibTrans" cxnId="{7E095614-C4D5-4A8E-83C9-E3EF6EF2A84D}">
      <dgm:prSet/>
      <dgm:spPr/>
      <dgm:t>
        <a:bodyPr/>
        <a:lstStyle/>
        <a:p>
          <a:endParaRPr lang="en-IN"/>
        </a:p>
      </dgm:t>
    </dgm:pt>
    <dgm:pt modelId="{90FF0C98-713A-4A93-AE24-509A690D733D}">
      <dgm:prSet/>
      <dgm:spPr/>
      <dgm:t>
        <a:bodyPr/>
        <a:lstStyle/>
        <a:p>
          <a:pPr>
            <a:buFont typeface="Wingdings" panose="05000000000000000000" pitchFamily="2" charset="2"/>
            <a:buChar char="Ø"/>
          </a:pPr>
          <a:r>
            <a:rPr lang="en-US"/>
            <a:t> Are there trends across months that you are able to notice? </a:t>
          </a:r>
          <a:endParaRPr lang="en-IN"/>
        </a:p>
      </dgm:t>
    </dgm:pt>
    <dgm:pt modelId="{B56E1DE9-2369-46A9-B2E4-A84B8FBD060E}" type="parTrans" cxnId="{BF2976EA-E560-4C1B-9219-C1141982527D}">
      <dgm:prSet/>
      <dgm:spPr/>
      <dgm:t>
        <a:bodyPr/>
        <a:lstStyle/>
        <a:p>
          <a:endParaRPr lang="en-IN"/>
        </a:p>
      </dgm:t>
    </dgm:pt>
    <dgm:pt modelId="{78C82C41-E624-4291-A1EF-BBE540639A43}" type="sibTrans" cxnId="{BF2976EA-E560-4C1B-9219-C1141982527D}">
      <dgm:prSet/>
      <dgm:spPr/>
      <dgm:t>
        <a:bodyPr/>
        <a:lstStyle/>
        <a:p>
          <a:endParaRPr lang="en-IN"/>
        </a:p>
      </dgm:t>
    </dgm:pt>
    <dgm:pt modelId="{47EFC0DB-8DF1-4F10-A140-441847B2695F}">
      <dgm:prSet/>
      <dgm:spPr/>
      <dgm:t>
        <a:bodyPr/>
        <a:lstStyle/>
        <a:p>
          <a:r>
            <a:rPr lang="en-IN" b="1"/>
            <a:t>Menu Analysis</a:t>
          </a:r>
          <a:endParaRPr lang="en-IN"/>
        </a:p>
      </dgm:t>
    </dgm:pt>
    <dgm:pt modelId="{968CD2D9-F4A4-44BB-A743-7A7CD6E44FF1}" type="parTrans" cxnId="{5837842B-DD57-45C8-AC06-5ECE41A1F2A7}">
      <dgm:prSet/>
      <dgm:spPr/>
      <dgm:t>
        <a:bodyPr/>
        <a:lstStyle/>
        <a:p>
          <a:endParaRPr lang="en-IN"/>
        </a:p>
      </dgm:t>
    </dgm:pt>
    <dgm:pt modelId="{3023AB41-0E94-44F9-BC1E-878287636D45}" type="sibTrans" cxnId="{5837842B-DD57-45C8-AC06-5ECE41A1F2A7}">
      <dgm:prSet/>
      <dgm:spPr/>
      <dgm:t>
        <a:bodyPr/>
        <a:lstStyle/>
        <a:p>
          <a:endParaRPr lang="en-IN"/>
        </a:p>
      </dgm:t>
    </dgm:pt>
    <dgm:pt modelId="{449DDD13-FD1B-4EDF-9FB4-A5B02B29FA01}">
      <dgm:prSet/>
      <dgm:spPr/>
      <dgm:t>
        <a:bodyPr/>
        <a:lstStyle/>
        <a:p>
          <a:pPr>
            <a:buNone/>
          </a:pPr>
          <a:r>
            <a:rPr lang="en-US"/>
            <a:t>   Identify the most popular combos that can be suggested to the restaurant chain after a thorough analysis of the most commonly occurring sets of menu items in the customer orders. The restaurant doesn’t have any combo meals. Can you suggest the best combo meals?   </a:t>
          </a:r>
          <a:endParaRPr lang="en-IN"/>
        </a:p>
      </dgm:t>
    </dgm:pt>
    <dgm:pt modelId="{B4C006FD-0B31-482D-A8C7-FA9F9797E204}" type="parTrans" cxnId="{FFFDF6B2-ACDD-47F4-AD47-A9E19D826D8D}">
      <dgm:prSet/>
      <dgm:spPr/>
      <dgm:t>
        <a:bodyPr/>
        <a:lstStyle/>
        <a:p>
          <a:endParaRPr lang="en-IN"/>
        </a:p>
      </dgm:t>
    </dgm:pt>
    <dgm:pt modelId="{02E3AB1C-4CD5-45A4-97DD-38F64CFBCC9B}" type="sibTrans" cxnId="{FFFDF6B2-ACDD-47F4-AD47-A9E19D826D8D}">
      <dgm:prSet/>
      <dgm:spPr/>
      <dgm:t>
        <a:bodyPr/>
        <a:lstStyle/>
        <a:p>
          <a:endParaRPr lang="en-IN"/>
        </a:p>
      </dgm:t>
    </dgm:pt>
    <dgm:pt modelId="{4B5B2C62-0AD0-4853-9A1A-D16738646D07}">
      <dgm:prSet/>
      <dgm:spPr/>
      <dgm:t>
        <a:bodyPr/>
        <a:lstStyle/>
        <a:p>
          <a:pPr>
            <a:buNone/>
          </a:pPr>
          <a:r>
            <a:rPr lang="en-US"/>
            <a:t>  The data set provided constitutes the data of a Café Chain for one of its restaurants. We need to do a thorough analysis of the data and come up with the following analysis</a:t>
          </a:r>
          <a:endParaRPr lang="en-IN"/>
        </a:p>
      </dgm:t>
    </dgm:pt>
    <dgm:pt modelId="{8971D7B5-AA6F-4A75-9F2C-E2BD5F0A44F5}" type="parTrans" cxnId="{8F45B922-AFF1-4442-877B-881E1DF9CAD1}">
      <dgm:prSet/>
      <dgm:spPr/>
      <dgm:t>
        <a:bodyPr/>
        <a:lstStyle/>
        <a:p>
          <a:endParaRPr lang="en-IN"/>
        </a:p>
      </dgm:t>
    </dgm:pt>
    <dgm:pt modelId="{47A8BAA8-3FC4-4F61-BA18-1430852FE536}" type="sibTrans" cxnId="{8F45B922-AFF1-4442-877B-881E1DF9CAD1}">
      <dgm:prSet/>
      <dgm:spPr/>
      <dgm:t>
        <a:bodyPr/>
        <a:lstStyle/>
        <a:p>
          <a:endParaRPr lang="en-IN"/>
        </a:p>
      </dgm:t>
    </dgm:pt>
    <dgm:pt modelId="{9A37BA77-8DCA-4A3E-98A5-E855181B5B9A}">
      <dgm:prSet/>
      <dgm:spPr/>
      <dgm:t>
        <a:bodyPr/>
        <a:lstStyle/>
        <a:p>
          <a:pPr>
            <a:buFont typeface="Wingdings" panose="05000000000000000000" pitchFamily="2" charset="2"/>
            <a:buChar char="Ø"/>
          </a:pPr>
          <a:r>
            <a:rPr lang="en-US" dirty="0"/>
            <a:t>Menu Analysis</a:t>
          </a:r>
          <a:endParaRPr lang="en-IN" dirty="0"/>
        </a:p>
      </dgm:t>
    </dgm:pt>
    <dgm:pt modelId="{63584E5A-087B-4A72-9F12-3020EAEAA1A6}" type="parTrans" cxnId="{B8B43465-0597-48AB-81BB-F3EB8372B075}">
      <dgm:prSet/>
      <dgm:spPr/>
      <dgm:t>
        <a:bodyPr/>
        <a:lstStyle/>
        <a:p>
          <a:endParaRPr lang="en-IN"/>
        </a:p>
      </dgm:t>
    </dgm:pt>
    <dgm:pt modelId="{15EFE55B-FB5A-454D-B05E-B576987459B1}" type="sibTrans" cxnId="{B8B43465-0597-48AB-81BB-F3EB8372B075}">
      <dgm:prSet/>
      <dgm:spPr/>
      <dgm:t>
        <a:bodyPr/>
        <a:lstStyle/>
        <a:p>
          <a:endParaRPr lang="en-IN"/>
        </a:p>
      </dgm:t>
    </dgm:pt>
    <dgm:pt modelId="{25025B8A-71D5-439F-97A0-1D06BBF891A8}">
      <dgm:prSet/>
      <dgm:spPr/>
      <dgm:t>
        <a:bodyPr/>
        <a:lstStyle/>
        <a:p>
          <a:pPr>
            <a:buFont typeface="Wingdings" panose="05000000000000000000" pitchFamily="2" charset="2"/>
            <a:buChar char="Ø"/>
          </a:pPr>
          <a:r>
            <a:rPr lang="en-US" dirty="0"/>
            <a:t>Exploratory Analysis</a:t>
          </a:r>
          <a:endParaRPr lang="en-IN" dirty="0"/>
        </a:p>
      </dgm:t>
    </dgm:pt>
    <dgm:pt modelId="{F4A93670-43AA-49BD-B909-44A9DD96102E}" type="sibTrans" cxnId="{E19F3D2A-27B9-4784-9E10-42BE12C68093}">
      <dgm:prSet/>
      <dgm:spPr/>
      <dgm:t>
        <a:bodyPr/>
        <a:lstStyle/>
        <a:p>
          <a:endParaRPr lang="en-IN"/>
        </a:p>
      </dgm:t>
    </dgm:pt>
    <dgm:pt modelId="{52ED4E7F-96C2-4A8F-9F63-70A3F8B1958A}" type="parTrans" cxnId="{E19F3D2A-27B9-4784-9E10-42BE12C68093}">
      <dgm:prSet/>
      <dgm:spPr/>
      <dgm:t>
        <a:bodyPr/>
        <a:lstStyle/>
        <a:p>
          <a:endParaRPr lang="en-IN"/>
        </a:p>
      </dgm:t>
    </dgm:pt>
    <dgm:pt modelId="{41230538-00E0-4AF9-8F99-333B13082EE6}" type="pres">
      <dgm:prSet presAssocID="{B4040741-8D23-47FD-A1A8-720D396D6F20}" presName="Name0" presStyleCnt="0">
        <dgm:presLayoutVars>
          <dgm:dir/>
          <dgm:animLvl val="lvl"/>
          <dgm:resizeHandles val="exact"/>
        </dgm:presLayoutVars>
      </dgm:prSet>
      <dgm:spPr/>
    </dgm:pt>
    <dgm:pt modelId="{756E9D5D-D48F-4792-B5A5-AFDDA4942C75}" type="pres">
      <dgm:prSet presAssocID="{761BC88B-EDBC-4E79-B252-5E25E0A4673D}" presName="linNode" presStyleCnt="0"/>
      <dgm:spPr/>
    </dgm:pt>
    <dgm:pt modelId="{9B592E95-9F47-42DB-B487-219419AD2A6A}" type="pres">
      <dgm:prSet presAssocID="{761BC88B-EDBC-4E79-B252-5E25E0A4673D}" presName="parentText" presStyleLbl="node1" presStyleIdx="0" presStyleCnt="3">
        <dgm:presLayoutVars>
          <dgm:chMax val="1"/>
          <dgm:bulletEnabled val="1"/>
        </dgm:presLayoutVars>
      </dgm:prSet>
      <dgm:spPr/>
    </dgm:pt>
    <dgm:pt modelId="{34C8FA23-99B1-4673-A7C2-5903B5916903}" type="pres">
      <dgm:prSet presAssocID="{761BC88B-EDBC-4E79-B252-5E25E0A4673D}" presName="descendantText" presStyleLbl="alignAccFollowNode1" presStyleIdx="0" presStyleCnt="3">
        <dgm:presLayoutVars>
          <dgm:bulletEnabled val="1"/>
        </dgm:presLayoutVars>
      </dgm:prSet>
      <dgm:spPr/>
    </dgm:pt>
    <dgm:pt modelId="{BF5EEE88-C2F2-4A64-8826-699A3283790B}" type="pres">
      <dgm:prSet presAssocID="{6A311BDA-711B-43B2-8DFD-1A59179CE480}" presName="sp" presStyleCnt="0"/>
      <dgm:spPr/>
    </dgm:pt>
    <dgm:pt modelId="{68AC067B-FD15-4E19-8F15-838FC8624A9D}" type="pres">
      <dgm:prSet presAssocID="{218F0436-C64E-45D2-A855-DE42E58494C3}" presName="linNode" presStyleCnt="0"/>
      <dgm:spPr/>
    </dgm:pt>
    <dgm:pt modelId="{E2C17AC0-3FBE-481F-B29A-E803B1BD253E}" type="pres">
      <dgm:prSet presAssocID="{218F0436-C64E-45D2-A855-DE42E58494C3}" presName="parentText" presStyleLbl="node1" presStyleIdx="1" presStyleCnt="3">
        <dgm:presLayoutVars>
          <dgm:chMax val="1"/>
          <dgm:bulletEnabled val="1"/>
        </dgm:presLayoutVars>
      </dgm:prSet>
      <dgm:spPr/>
    </dgm:pt>
    <dgm:pt modelId="{53B925AF-94A6-4535-B4BA-9D7047489F06}" type="pres">
      <dgm:prSet presAssocID="{218F0436-C64E-45D2-A855-DE42E58494C3}" presName="descendantText" presStyleLbl="alignAccFollowNode1" presStyleIdx="1" presStyleCnt="3">
        <dgm:presLayoutVars>
          <dgm:bulletEnabled val="1"/>
        </dgm:presLayoutVars>
      </dgm:prSet>
      <dgm:spPr/>
    </dgm:pt>
    <dgm:pt modelId="{40703EB4-6074-4044-B7B4-F5B5B6E84C86}" type="pres">
      <dgm:prSet presAssocID="{22139E5C-83C1-4435-A58B-BAB0ED0EA505}" presName="sp" presStyleCnt="0"/>
      <dgm:spPr/>
    </dgm:pt>
    <dgm:pt modelId="{3DE32298-FF92-485A-9EC8-1F67AFFD1BAD}" type="pres">
      <dgm:prSet presAssocID="{47EFC0DB-8DF1-4F10-A140-441847B2695F}" presName="linNode" presStyleCnt="0"/>
      <dgm:spPr/>
    </dgm:pt>
    <dgm:pt modelId="{B8F54165-5334-46B6-9968-AF017B54536C}" type="pres">
      <dgm:prSet presAssocID="{47EFC0DB-8DF1-4F10-A140-441847B2695F}" presName="parentText" presStyleLbl="node1" presStyleIdx="2" presStyleCnt="3">
        <dgm:presLayoutVars>
          <dgm:chMax val="1"/>
          <dgm:bulletEnabled val="1"/>
        </dgm:presLayoutVars>
      </dgm:prSet>
      <dgm:spPr/>
    </dgm:pt>
    <dgm:pt modelId="{4E64D0F7-778B-4A93-8B95-24779BEBFE6B}" type="pres">
      <dgm:prSet presAssocID="{47EFC0DB-8DF1-4F10-A140-441847B2695F}" presName="descendantText" presStyleLbl="alignAccFollowNode1" presStyleIdx="2" presStyleCnt="3">
        <dgm:presLayoutVars>
          <dgm:bulletEnabled val="1"/>
        </dgm:presLayoutVars>
      </dgm:prSet>
      <dgm:spPr/>
    </dgm:pt>
  </dgm:ptLst>
  <dgm:cxnLst>
    <dgm:cxn modelId="{E7ADAD09-C792-49A3-80D8-5D24826CC737}" srcId="{218F0436-C64E-45D2-A855-DE42E58494C3}" destId="{E8FBB8CA-137B-4C96-B8A0-8158372CCB5D}" srcOrd="1" destOrd="0" parTransId="{6960A5A6-6C6D-4DB2-9D04-69F227367C2C}" sibTransId="{0E39E0C4-3C82-44FB-AADD-75175F432139}"/>
    <dgm:cxn modelId="{7E095614-C4D5-4A8E-83C9-E3EF6EF2A84D}" srcId="{218F0436-C64E-45D2-A855-DE42E58494C3}" destId="{AF4B2593-1C46-4218-B859-D6730B69D8E1}" srcOrd="2" destOrd="0" parTransId="{4BDBB5F7-F099-4272-832A-428044CB5F94}" sibTransId="{0C718567-8FB7-4BAD-98D0-88E27360499F}"/>
    <dgm:cxn modelId="{8F45B922-AFF1-4442-877B-881E1DF9CAD1}" srcId="{761BC88B-EDBC-4E79-B252-5E25E0A4673D}" destId="{4B5B2C62-0AD0-4853-9A1A-D16738646D07}" srcOrd="0" destOrd="0" parTransId="{8971D7B5-AA6F-4A75-9F2C-E2BD5F0A44F5}" sibTransId="{47A8BAA8-3FC4-4F61-BA18-1430852FE536}"/>
    <dgm:cxn modelId="{E19F3D2A-27B9-4784-9E10-42BE12C68093}" srcId="{4B5B2C62-0AD0-4853-9A1A-D16738646D07}" destId="{25025B8A-71D5-439F-97A0-1D06BBF891A8}" srcOrd="0" destOrd="0" parTransId="{52ED4E7F-96C2-4A8F-9F63-70A3F8B1958A}" sibTransId="{F4A93670-43AA-49BD-B909-44A9DD96102E}"/>
    <dgm:cxn modelId="{5837842B-DD57-45C8-AC06-5ECE41A1F2A7}" srcId="{B4040741-8D23-47FD-A1A8-720D396D6F20}" destId="{47EFC0DB-8DF1-4F10-A140-441847B2695F}" srcOrd="2" destOrd="0" parTransId="{968CD2D9-F4A4-44BB-A743-7A7CD6E44FF1}" sibTransId="{3023AB41-0E94-44F9-BC1E-878287636D45}"/>
    <dgm:cxn modelId="{88004F30-801E-485D-9DA0-B7C1D6F2FFB0}" type="presOf" srcId="{761BC88B-EDBC-4E79-B252-5E25E0A4673D}" destId="{9B592E95-9F47-42DB-B487-219419AD2A6A}" srcOrd="0" destOrd="0" presId="urn:microsoft.com/office/officeart/2005/8/layout/vList5"/>
    <dgm:cxn modelId="{A0B4B037-519A-4FE5-8D93-023D95A9B5CA}" type="presOf" srcId="{25025B8A-71D5-439F-97A0-1D06BBF891A8}" destId="{34C8FA23-99B1-4673-A7C2-5903B5916903}" srcOrd="0" destOrd="1" presId="urn:microsoft.com/office/officeart/2005/8/layout/vList5"/>
    <dgm:cxn modelId="{B8B43465-0597-48AB-81BB-F3EB8372B075}" srcId="{4B5B2C62-0AD0-4853-9A1A-D16738646D07}" destId="{9A37BA77-8DCA-4A3E-98A5-E855181B5B9A}" srcOrd="1" destOrd="0" parTransId="{63584E5A-087B-4A72-9F12-3020EAEAA1A6}" sibTransId="{15EFE55B-FB5A-454D-B05E-B576987459B1}"/>
    <dgm:cxn modelId="{6FF61157-E885-4DA0-81D9-E06B288A1CB1}" type="presOf" srcId="{449DDD13-FD1B-4EDF-9FB4-A5B02B29FA01}" destId="{4E64D0F7-778B-4A93-8B95-24779BEBFE6B}" srcOrd="0" destOrd="0" presId="urn:microsoft.com/office/officeart/2005/8/layout/vList5"/>
    <dgm:cxn modelId="{8AAF5A78-36AA-4150-B3AC-C907275EF142}" type="presOf" srcId="{9A37BA77-8DCA-4A3E-98A5-E855181B5B9A}" destId="{34C8FA23-99B1-4673-A7C2-5903B5916903}" srcOrd="0" destOrd="2" presId="urn:microsoft.com/office/officeart/2005/8/layout/vList5"/>
    <dgm:cxn modelId="{0C0CE859-18CA-409E-A119-79F8C0DDCF79}" type="presOf" srcId="{08461457-3634-4FBD-B594-D38CB11FCAD1}" destId="{53B925AF-94A6-4535-B4BA-9D7047489F06}" srcOrd="0" destOrd="0" presId="urn:microsoft.com/office/officeart/2005/8/layout/vList5"/>
    <dgm:cxn modelId="{8B330B93-9C07-4D79-9762-ED74C1183D0E}" srcId="{218F0436-C64E-45D2-A855-DE42E58494C3}" destId="{08461457-3634-4FBD-B594-D38CB11FCAD1}" srcOrd="0" destOrd="0" parTransId="{63B5363A-6E71-4FB1-98DC-F7FF6820E78B}" sibTransId="{DE3F1FFB-2451-4659-BCFF-A30EA05949EC}"/>
    <dgm:cxn modelId="{D88B2B99-B3B7-4483-A42F-6365EE41157F}" srcId="{B4040741-8D23-47FD-A1A8-720D396D6F20}" destId="{218F0436-C64E-45D2-A855-DE42E58494C3}" srcOrd="1" destOrd="0" parTransId="{714EBDA6-E0EE-4283-BF2E-6811D24B2B97}" sibTransId="{22139E5C-83C1-4435-A58B-BAB0ED0EA505}"/>
    <dgm:cxn modelId="{D138E1A3-BDA0-43E5-8524-CC97A600B806}" type="presOf" srcId="{218F0436-C64E-45D2-A855-DE42E58494C3}" destId="{E2C17AC0-3FBE-481F-B29A-E803B1BD253E}" srcOrd="0" destOrd="0" presId="urn:microsoft.com/office/officeart/2005/8/layout/vList5"/>
    <dgm:cxn modelId="{0473E1A5-658A-4B69-9BB9-DC538FBF7DE0}" srcId="{B4040741-8D23-47FD-A1A8-720D396D6F20}" destId="{761BC88B-EDBC-4E79-B252-5E25E0A4673D}" srcOrd="0" destOrd="0" parTransId="{6986046A-C027-418D-B154-0C96D160C75D}" sibTransId="{6A311BDA-711B-43B2-8DFD-1A59179CE480}"/>
    <dgm:cxn modelId="{732099B1-49E1-4284-B922-59AD45FB65C8}" type="presOf" srcId="{4B5B2C62-0AD0-4853-9A1A-D16738646D07}" destId="{34C8FA23-99B1-4673-A7C2-5903B5916903}" srcOrd="0" destOrd="0" presId="urn:microsoft.com/office/officeart/2005/8/layout/vList5"/>
    <dgm:cxn modelId="{FFFDF6B2-ACDD-47F4-AD47-A9E19D826D8D}" srcId="{47EFC0DB-8DF1-4F10-A140-441847B2695F}" destId="{449DDD13-FD1B-4EDF-9FB4-A5B02B29FA01}" srcOrd="0" destOrd="0" parTransId="{B4C006FD-0B31-482D-A8C7-FA9F9797E204}" sibTransId="{02E3AB1C-4CD5-45A4-97DD-38F64CFBCC9B}"/>
    <dgm:cxn modelId="{45EAFAC1-16F2-4F15-AF5B-CC8127B215B5}" type="presOf" srcId="{B4040741-8D23-47FD-A1A8-720D396D6F20}" destId="{41230538-00E0-4AF9-8F99-333B13082EE6}" srcOrd="0" destOrd="0" presId="urn:microsoft.com/office/officeart/2005/8/layout/vList5"/>
    <dgm:cxn modelId="{33335FD9-452B-4857-8CFF-EE62C7E8CDF0}" type="presOf" srcId="{AF4B2593-1C46-4218-B859-D6730B69D8E1}" destId="{53B925AF-94A6-4535-B4BA-9D7047489F06}" srcOrd="0" destOrd="2" presId="urn:microsoft.com/office/officeart/2005/8/layout/vList5"/>
    <dgm:cxn modelId="{2BDFCCE2-A038-46BF-B519-DAC7367E0ACC}" type="presOf" srcId="{90FF0C98-713A-4A93-AE24-509A690D733D}" destId="{53B925AF-94A6-4535-B4BA-9D7047489F06}" srcOrd="0" destOrd="3" presId="urn:microsoft.com/office/officeart/2005/8/layout/vList5"/>
    <dgm:cxn modelId="{CBB580E3-1A23-45B3-8833-CD130A562CC7}" type="presOf" srcId="{47EFC0DB-8DF1-4F10-A140-441847B2695F}" destId="{B8F54165-5334-46B6-9968-AF017B54536C}" srcOrd="0" destOrd="0" presId="urn:microsoft.com/office/officeart/2005/8/layout/vList5"/>
    <dgm:cxn modelId="{BF2976EA-E560-4C1B-9219-C1141982527D}" srcId="{218F0436-C64E-45D2-A855-DE42E58494C3}" destId="{90FF0C98-713A-4A93-AE24-509A690D733D}" srcOrd="3" destOrd="0" parTransId="{B56E1DE9-2369-46A9-B2E4-A84B8FBD060E}" sibTransId="{78C82C41-E624-4291-A1EF-BBE540639A43}"/>
    <dgm:cxn modelId="{CF31DEF0-9C41-4A93-8355-221B209C2CD0}" type="presOf" srcId="{E8FBB8CA-137B-4C96-B8A0-8158372CCB5D}" destId="{53B925AF-94A6-4535-B4BA-9D7047489F06}" srcOrd="0" destOrd="1" presId="urn:microsoft.com/office/officeart/2005/8/layout/vList5"/>
    <dgm:cxn modelId="{8458EB14-6DCE-464B-87E1-75A8EC6A40C2}" type="presParOf" srcId="{41230538-00E0-4AF9-8F99-333B13082EE6}" destId="{756E9D5D-D48F-4792-B5A5-AFDDA4942C75}" srcOrd="0" destOrd="0" presId="urn:microsoft.com/office/officeart/2005/8/layout/vList5"/>
    <dgm:cxn modelId="{F894E4A5-A3C9-4576-9CC1-E2B19B9035BD}" type="presParOf" srcId="{756E9D5D-D48F-4792-B5A5-AFDDA4942C75}" destId="{9B592E95-9F47-42DB-B487-219419AD2A6A}" srcOrd="0" destOrd="0" presId="urn:microsoft.com/office/officeart/2005/8/layout/vList5"/>
    <dgm:cxn modelId="{7D751570-F9A2-4BD6-9C9C-BF4424EBFD12}" type="presParOf" srcId="{756E9D5D-D48F-4792-B5A5-AFDDA4942C75}" destId="{34C8FA23-99B1-4673-A7C2-5903B5916903}" srcOrd="1" destOrd="0" presId="urn:microsoft.com/office/officeart/2005/8/layout/vList5"/>
    <dgm:cxn modelId="{1144003A-E5F7-4AC8-BFB7-E355E4BF5CCA}" type="presParOf" srcId="{41230538-00E0-4AF9-8F99-333B13082EE6}" destId="{BF5EEE88-C2F2-4A64-8826-699A3283790B}" srcOrd="1" destOrd="0" presId="urn:microsoft.com/office/officeart/2005/8/layout/vList5"/>
    <dgm:cxn modelId="{0FC1D3E3-B461-4B4F-9437-84EDA431B98C}" type="presParOf" srcId="{41230538-00E0-4AF9-8F99-333B13082EE6}" destId="{68AC067B-FD15-4E19-8F15-838FC8624A9D}" srcOrd="2" destOrd="0" presId="urn:microsoft.com/office/officeart/2005/8/layout/vList5"/>
    <dgm:cxn modelId="{212EBD96-CBC9-4B94-B3C4-A06D3E2A1B38}" type="presParOf" srcId="{68AC067B-FD15-4E19-8F15-838FC8624A9D}" destId="{E2C17AC0-3FBE-481F-B29A-E803B1BD253E}" srcOrd="0" destOrd="0" presId="urn:microsoft.com/office/officeart/2005/8/layout/vList5"/>
    <dgm:cxn modelId="{84F8D1FF-3982-4CAD-BA53-7A01C1A6169A}" type="presParOf" srcId="{68AC067B-FD15-4E19-8F15-838FC8624A9D}" destId="{53B925AF-94A6-4535-B4BA-9D7047489F06}" srcOrd="1" destOrd="0" presId="urn:microsoft.com/office/officeart/2005/8/layout/vList5"/>
    <dgm:cxn modelId="{45E0AACE-3B22-4F2B-AED3-23482B7143A6}" type="presParOf" srcId="{41230538-00E0-4AF9-8F99-333B13082EE6}" destId="{40703EB4-6074-4044-B7B4-F5B5B6E84C86}" srcOrd="3" destOrd="0" presId="urn:microsoft.com/office/officeart/2005/8/layout/vList5"/>
    <dgm:cxn modelId="{882CD5EE-F186-4C7C-8F58-A082F9EDF99A}" type="presParOf" srcId="{41230538-00E0-4AF9-8F99-333B13082EE6}" destId="{3DE32298-FF92-485A-9EC8-1F67AFFD1BAD}" srcOrd="4" destOrd="0" presId="urn:microsoft.com/office/officeart/2005/8/layout/vList5"/>
    <dgm:cxn modelId="{D090F3BC-83C3-47BC-B785-A38CCE9C699D}" type="presParOf" srcId="{3DE32298-FF92-485A-9EC8-1F67AFFD1BAD}" destId="{B8F54165-5334-46B6-9968-AF017B54536C}" srcOrd="0" destOrd="0" presId="urn:microsoft.com/office/officeart/2005/8/layout/vList5"/>
    <dgm:cxn modelId="{869142DB-2CE8-4837-9937-95AC85B7C71F}" type="presParOf" srcId="{3DE32298-FF92-485A-9EC8-1F67AFFD1BAD}" destId="{4E64D0F7-778B-4A93-8B95-24779BEBFE6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E269B3-69D7-42FE-B89A-D37A8B6F4552}" type="doc">
      <dgm:prSet loTypeId="urn:microsoft.com/office/officeart/2005/8/layout/hList1" loCatId="list" qsTypeId="urn:microsoft.com/office/officeart/2005/8/quickstyle/simple5" qsCatId="simple" csTypeId="urn:microsoft.com/office/officeart/2005/8/colors/accent0_3" csCatId="mainScheme" phldr="1"/>
      <dgm:spPr/>
      <dgm:t>
        <a:bodyPr/>
        <a:lstStyle/>
        <a:p>
          <a:endParaRPr lang="en-IN"/>
        </a:p>
      </dgm:t>
    </dgm:pt>
    <dgm:pt modelId="{7340B9AD-7741-4CAF-8146-90A76C0A72AC}">
      <dgm:prSet/>
      <dgm:spPr/>
      <dgm:t>
        <a:bodyPr/>
        <a:lstStyle/>
        <a:p>
          <a:r>
            <a:rPr lang="en-IN"/>
            <a:t>Size </a:t>
          </a:r>
        </a:p>
      </dgm:t>
    </dgm:pt>
    <dgm:pt modelId="{7460F145-0E8A-4AE1-87AA-302D4DD296D0}" type="parTrans" cxnId="{8FD329AB-F1D0-4547-82E2-BC7862481EE8}">
      <dgm:prSet/>
      <dgm:spPr/>
      <dgm:t>
        <a:bodyPr/>
        <a:lstStyle/>
        <a:p>
          <a:endParaRPr lang="en-IN"/>
        </a:p>
      </dgm:t>
    </dgm:pt>
    <dgm:pt modelId="{11966912-D5E2-4B87-AD60-CFD85CCC2DE5}" type="sibTrans" cxnId="{8FD329AB-F1D0-4547-82E2-BC7862481EE8}">
      <dgm:prSet/>
      <dgm:spPr/>
      <dgm:t>
        <a:bodyPr/>
        <a:lstStyle/>
        <a:p>
          <a:endParaRPr lang="en-IN"/>
        </a:p>
      </dgm:t>
    </dgm:pt>
    <dgm:pt modelId="{5DB6E70A-41AA-41F2-AE72-35B363438318}">
      <dgm:prSet/>
      <dgm:spPr/>
      <dgm:t>
        <a:bodyPr/>
        <a:lstStyle/>
        <a:p>
          <a:r>
            <a:rPr lang="en-IN" b="1"/>
            <a:t> 145830 rows</a:t>
          </a:r>
        </a:p>
      </dgm:t>
    </dgm:pt>
    <dgm:pt modelId="{1B70010F-033D-41DC-A963-3DDC2152AD39}" type="parTrans" cxnId="{EDFA6831-E581-490B-B973-68C91891829B}">
      <dgm:prSet/>
      <dgm:spPr/>
      <dgm:t>
        <a:bodyPr/>
        <a:lstStyle/>
        <a:p>
          <a:endParaRPr lang="en-IN"/>
        </a:p>
      </dgm:t>
    </dgm:pt>
    <dgm:pt modelId="{A1A362F7-3D7B-4241-89B1-B2C637C8D481}" type="sibTrans" cxnId="{EDFA6831-E581-490B-B973-68C91891829B}">
      <dgm:prSet/>
      <dgm:spPr/>
      <dgm:t>
        <a:bodyPr/>
        <a:lstStyle/>
        <a:p>
          <a:endParaRPr lang="en-IN"/>
        </a:p>
      </dgm:t>
    </dgm:pt>
    <dgm:pt modelId="{69A8F06D-A0A8-4357-9123-7EB124BD1A96}">
      <dgm:prSet/>
      <dgm:spPr/>
      <dgm:t>
        <a:bodyPr/>
        <a:lstStyle/>
        <a:p>
          <a:r>
            <a:rPr lang="en-IN"/>
            <a:t>Column Names</a:t>
          </a:r>
        </a:p>
      </dgm:t>
    </dgm:pt>
    <dgm:pt modelId="{FD14FBD7-4846-45ED-A48B-08A19EC2A730}" type="parTrans" cxnId="{BC186D20-4320-47A5-9F37-ECB98AB3056E}">
      <dgm:prSet/>
      <dgm:spPr/>
      <dgm:t>
        <a:bodyPr/>
        <a:lstStyle/>
        <a:p>
          <a:endParaRPr lang="en-IN"/>
        </a:p>
      </dgm:t>
    </dgm:pt>
    <dgm:pt modelId="{FFCEA98A-5C29-491F-A85F-A51FEC3B344D}" type="sibTrans" cxnId="{BC186D20-4320-47A5-9F37-ECB98AB3056E}">
      <dgm:prSet/>
      <dgm:spPr/>
      <dgm:t>
        <a:bodyPr/>
        <a:lstStyle/>
        <a:p>
          <a:endParaRPr lang="en-IN"/>
        </a:p>
      </dgm:t>
    </dgm:pt>
    <dgm:pt modelId="{66F28933-DD4F-4C4C-9342-AEFD0F62670A}">
      <dgm:prSet/>
      <dgm:spPr/>
      <dgm:t>
        <a:bodyPr/>
        <a:lstStyle/>
        <a:p>
          <a:r>
            <a:rPr lang="en-IN" dirty="0"/>
            <a:t>  </a:t>
          </a:r>
          <a:r>
            <a:rPr lang="en-IN" b="1" dirty="0"/>
            <a:t>Date	    	     Rate</a:t>
          </a:r>
        </a:p>
      </dgm:t>
    </dgm:pt>
    <dgm:pt modelId="{7802BE8A-C6D9-435B-BC94-4ACD062C131D}" type="parTrans" cxnId="{9FE60DBD-198C-44ED-BD71-97FAE47071A8}">
      <dgm:prSet/>
      <dgm:spPr/>
      <dgm:t>
        <a:bodyPr/>
        <a:lstStyle/>
        <a:p>
          <a:endParaRPr lang="en-IN"/>
        </a:p>
      </dgm:t>
    </dgm:pt>
    <dgm:pt modelId="{A3676BCD-588B-4341-87D9-097A4425BA0E}" type="sibTrans" cxnId="{9FE60DBD-198C-44ED-BD71-97FAE47071A8}">
      <dgm:prSet/>
      <dgm:spPr/>
      <dgm:t>
        <a:bodyPr/>
        <a:lstStyle/>
        <a:p>
          <a:endParaRPr lang="en-IN"/>
        </a:p>
      </dgm:t>
    </dgm:pt>
    <dgm:pt modelId="{A3247988-3F03-4A0B-BE07-81238D4AB6C1}">
      <dgm:prSet/>
      <dgm:spPr/>
      <dgm:t>
        <a:bodyPr/>
        <a:lstStyle/>
        <a:p>
          <a:r>
            <a:rPr lang="en-IN" b="1" dirty="0"/>
            <a:t> Bill Number	    Tax</a:t>
          </a:r>
        </a:p>
      </dgm:t>
    </dgm:pt>
    <dgm:pt modelId="{C5FBFB71-28B4-4D68-B779-9D740281E255}" type="parTrans" cxnId="{007DA2C7-345F-4E63-8F45-D7E8F2190831}">
      <dgm:prSet/>
      <dgm:spPr/>
      <dgm:t>
        <a:bodyPr/>
        <a:lstStyle/>
        <a:p>
          <a:endParaRPr lang="en-IN"/>
        </a:p>
      </dgm:t>
    </dgm:pt>
    <dgm:pt modelId="{7407C115-F00D-4212-AF94-2226C0EF8C14}" type="sibTrans" cxnId="{007DA2C7-345F-4E63-8F45-D7E8F2190831}">
      <dgm:prSet/>
      <dgm:spPr/>
      <dgm:t>
        <a:bodyPr/>
        <a:lstStyle/>
        <a:p>
          <a:endParaRPr lang="en-IN"/>
        </a:p>
      </dgm:t>
    </dgm:pt>
    <dgm:pt modelId="{424E4857-FD14-4B7F-B7EC-4687CD228712}">
      <dgm:prSet/>
      <dgm:spPr/>
      <dgm:t>
        <a:bodyPr/>
        <a:lstStyle/>
        <a:p>
          <a:r>
            <a:rPr lang="en-IN" b="1" dirty="0"/>
            <a:t> Item </a:t>
          </a:r>
          <a:r>
            <a:rPr lang="en-IN" b="1" dirty="0" err="1"/>
            <a:t>Desc</a:t>
          </a:r>
          <a:r>
            <a:rPr lang="en-IN" b="1" dirty="0"/>
            <a:t>	    Discount</a:t>
          </a:r>
        </a:p>
      </dgm:t>
    </dgm:pt>
    <dgm:pt modelId="{B92AB9E3-974E-4717-B950-7309820B16FE}" type="parTrans" cxnId="{96AD5814-4DBF-4D07-8DE8-3CD7BD79AB7D}">
      <dgm:prSet/>
      <dgm:spPr/>
      <dgm:t>
        <a:bodyPr/>
        <a:lstStyle/>
        <a:p>
          <a:endParaRPr lang="en-IN"/>
        </a:p>
      </dgm:t>
    </dgm:pt>
    <dgm:pt modelId="{748F98B0-5352-4FB8-8383-35CB18EE97EB}" type="sibTrans" cxnId="{96AD5814-4DBF-4D07-8DE8-3CD7BD79AB7D}">
      <dgm:prSet/>
      <dgm:spPr/>
      <dgm:t>
        <a:bodyPr/>
        <a:lstStyle/>
        <a:p>
          <a:endParaRPr lang="en-IN"/>
        </a:p>
      </dgm:t>
    </dgm:pt>
    <dgm:pt modelId="{6AB45786-AE56-4BCE-82D6-BB20FCF6D799}">
      <dgm:prSet/>
      <dgm:spPr/>
      <dgm:t>
        <a:bodyPr/>
        <a:lstStyle/>
        <a:p>
          <a:r>
            <a:rPr lang="en-IN" b="1" dirty="0"/>
            <a:t> Time		    Total</a:t>
          </a:r>
        </a:p>
      </dgm:t>
    </dgm:pt>
    <dgm:pt modelId="{250F354F-0921-4EBD-9525-0730FBD07F58}" type="parTrans" cxnId="{3D6EAC4D-2DFB-4AE2-A019-FD7739B60DD7}">
      <dgm:prSet/>
      <dgm:spPr/>
      <dgm:t>
        <a:bodyPr/>
        <a:lstStyle/>
        <a:p>
          <a:endParaRPr lang="en-IN"/>
        </a:p>
      </dgm:t>
    </dgm:pt>
    <dgm:pt modelId="{9A02CC14-726B-429B-873A-9BFE38C47861}" type="sibTrans" cxnId="{3D6EAC4D-2DFB-4AE2-A019-FD7739B60DD7}">
      <dgm:prSet/>
      <dgm:spPr/>
      <dgm:t>
        <a:bodyPr/>
        <a:lstStyle/>
        <a:p>
          <a:endParaRPr lang="en-IN"/>
        </a:p>
      </dgm:t>
    </dgm:pt>
    <dgm:pt modelId="{17CB599E-A864-47D8-BE17-9F2BA84254B8}">
      <dgm:prSet/>
      <dgm:spPr/>
      <dgm:t>
        <a:bodyPr/>
        <a:lstStyle/>
        <a:p>
          <a:r>
            <a:rPr lang="en-IN" b="1" dirty="0"/>
            <a:t>  Quantity	    Category</a:t>
          </a:r>
        </a:p>
      </dgm:t>
    </dgm:pt>
    <dgm:pt modelId="{4D0A5E7E-C493-4E09-8D8B-640381431D33}" type="parTrans" cxnId="{46017CEF-564D-4060-BA6B-2FBCE273B58F}">
      <dgm:prSet/>
      <dgm:spPr/>
      <dgm:t>
        <a:bodyPr/>
        <a:lstStyle/>
        <a:p>
          <a:endParaRPr lang="en-IN"/>
        </a:p>
      </dgm:t>
    </dgm:pt>
    <dgm:pt modelId="{48AE2594-2F19-4645-ACC6-FA66986623F4}" type="sibTrans" cxnId="{46017CEF-564D-4060-BA6B-2FBCE273B58F}">
      <dgm:prSet/>
      <dgm:spPr/>
      <dgm:t>
        <a:bodyPr/>
        <a:lstStyle/>
        <a:p>
          <a:endParaRPr lang="en-IN"/>
        </a:p>
      </dgm:t>
    </dgm:pt>
    <dgm:pt modelId="{728C3CEF-8ABA-4EF8-ACDF-3565541ED0CE}">
      <dgm:prSet/>
      <dgm:spPr/>
      <dgm:t>
        <a:bodyPr/>
        <a:lstStyle/>
        <a:p>
          <a:r>
            <a:rPr lang="en-IN" b="1"/>
            <a:t> 10 columns</a:t>
          </a:r>
        </a:p>
      </dgm:t>
    </dgm:pt>
    <dgm:pt modelId="{346EFDE7-AE46-4D0F-B8B8-01BD983A8DE5}" type="parTrans" cxnId="{141CDC8C-A8B9-4F61-855C-F08BFD08E76A}">
      <dgm:prSet/>
      <dgm:spPr/>
      <dgm:t>
        <a:bodyPr/>
        <a:lstStyle/>
        <a:p>
          <a:endParaRPr lang="en-IN"/>
        </a:p>
      </dgm:t>
    </dgm:pt>
    <dgm:pt modelId="{DC497D83-CBF2-455A-9A6F-50D92CB5142B}" type="sibTrans" cxnId="{141CDC8C-A8B9-4F61-855C-F08BFD08E76A}">
      <dgm:prSet/>
      <dgm:spPr/>
      <dgm:t>
        <a:bodyPr/>
        <a:lstStyle/>
        <a:p>
          <a:endParaRPr lang="en-IN"/>
        </a:p>
      </dgm:t>
    </dgm:pt>
    <dgm:pt modelId="{946789BF-8464-4534-B31B-352A37A8FEE4}" type="pres">
      <dgm:prSet presAssocID="{17E269B3-69D7-42FE-B89A-D37A8B6F4552}" presName="Name0" presStyleCnt="0">
        <dgm:presLayoutVars>
          <dgm:dir/>
          <dgm:animLvl val="lvl"/>
          <dgm:resizeHandles val="exact"/>
        </dgm:presLayoutVars>
      </dgm:prSet>
      <dgm:spPr/>
    </dgm:pt>
    <dgm:pt modelId="{BB9EDBFD-1927-424D-B9CD-E3D98B84CADF}" type="pres">
      <dgm:prSet presAssocID="{7340B9AD-7741-4CAF-8146-90A76C0A72AC}" presName="composite" presStyleCnt="0"/>
      <dgm:spPr/>
    </dgm:pt>
    <dgm:pt modelId="{7912533D-14A3-475A-9FCD-A449365C9676}" type="pres">
      <dgm:prSet presAssocID="{7340B9AD-7741-4CAF-8146-90A76C0A72AC}" presName="parTx" presStyleLbl="alignNode1" presStyleIdx="0" presStyleCnt="2" custLinFactNeighborX="-20489" custLinFactNeighborY="4087">
        <dgm:presLayoutVars>
          <dgm:chMax val="0"/>
          <dgm:chPref val="0"/>
          <dgm:bulletEnabled val="1"/>
        </dgm:presLayoutVars>
      </dgm:prSet>
      <dgm:spPr/>
    </dgm:pt>
    <dgm:pt modelId="{8318CB12-F022-45A8-959E-8654821229CB}" type="pres">
      <dgm:prSet presAssocID="{7340B9AD-7741-4CAF-8146-90A76C0A72AC}" presName="desTx" presStyleLbl="alignAccFollowNode1" presStyleIdx="0" presStyleCnt="2" custLinFactNeighborX="-1505" custLinFactNeighborY="3827">
        <dgm:presLayoutVars>
          <dgm:bulletEnabled val="1"/>
        </dgm:presLayoutVars>
      </dgm:prSet>
      <dgm:spPr/>
    </dgm:pt>
    <dgm:pt modelId="{D7415B55-ED5D-441F-820B-41FE22B73B0C}" type="pres">
      <dgm:prSet presAssocID="{11966912-D5E2-4B87-AD60-CFD85CCC2DE5}" presName="space" presStyleCnt="0"/>
      <dgm:spPr/>
    </dgm:pt>
    <dgm:pt modelId="{BFBF83DF-11E7-488F-A3E2-CD9515BE138F}" type="pres">
      <dgm:prSet presAssocID="{69A8F06D-A0A8-4357-9123-7EB124BD1A96}" presName="composite" presStyleCnt="0"/>
      <dgm:spPr/>
    </dgm:pt>
    <dgm:pt modelId="{2E01FB29-E8F4-4489-BFD2-9D874350B7BF}" type="pres">
      <dgm:prSet presAssocID="{69A8F06D-A0A8-4357-9123-7EB124BD1A96}" presName="parTx" presStyleLbl="alignNode1" presStyleIdx="1" presStyleCnt="2">
        <dgm:presLayoutVars>
          <dgm:chMax val="0"/>
          <dgm:chPref val="0"/>
          <dgm:bulletEnabled val="1"/>
        </dgm:presLayoutVars>
      </dgm:prSet>
      <dgm:spPr/>
    </dgm:pt>
    <dgm:pt modelId="{FC57CF26-F9A2-4A56-B5B1-7D6F2CFADF5F}" type="pres">
      <dgm:prSet presAssocID="{69A8F06D-A0A8-4357-9123-7EB124BD1A96}" presName="desTx" presStyleLbl="alignAccFollowNode1" presStyleIdx="1" presStyleCnt="2">
        <dgm:presLayoutVars>
          <dgm:bulletEnabled val="1"/>
        </dgm:presLayoutVars>
      </dgm:prSet>
      <dgm:spPr/>
    </dgm:pt>
  </dgm:ptLst>
  <dgm:cxnLst>
    <dgm:cxn modelId="{353F1309-97B9-4B19-A25D-4D2A44D3EA22}" type="presOf" srcId="{17CB599E-A864-47D8-BE17-9F2BA84254B8}" destId="{FC57CF26-F9A2-4A56-B5B1-7D6F2CFADF5F}" srcOrd="0" destOrd="4" presId="urn:microsoft.com/office/officeart/2005/8/layout/hList1"/>
    <dgm:cxn modelId="{96AD5814-4DBF-4D07-8DE8-3CD7BD79AB7D}" srcId="{69A8F06D-A0A8-4357-9123-7EB124BD1A96}" destId="{424E4857-FD14-4B7F-B7EC-4687CD228712}" srcOrd="2" destOrd="0" parTransId="{B92AB9E3-974E-4717-B950-7309820B16FE}" sibTransId="{748F98B0-5352-4FB8-8383-35CB18EE97EB}"/>
    <dgm:cxn modelId="{BC186D20-4320-47A5-9F37-ECB98AB3056E}" srcId="{17E269B3-69D7-42FE-B89A-D37A8B6F4552}" destId="{69A8F06D-A0A8-4357-9123-7EB124BD1A96}" srcOrd="1" destOrd="0" parTransId="{FD14FBD7-4846-45ED-A48B-08A19EC2A730}" sibTransId="{FFCEA98A-5C29-491F-A85F-A51FEC3B344D}"/>
    <dgm:cxn modelId="{EDFA6831-E581-490B-B973-68C91891829B}" srcId="{7340B9AD-7741-4CAF-8146-90A76C0A72AC}" destId="{5DB6E70A-41AA-41F2-AE72-35B363438318}" srcOrd="0" destOrd="0" parTransId="{1B70010F-033D-41DC-A963-3DDC2152AD39}" sibTransId="{A1A362F7-3D7B-4241-89B1-B2C637C8D481}"/>
    <dgm:cxn modelId="{3D6EAC4D-2DFB-4AE2-A019-FD7739B60DD7}" srcId="{69A8F06D-A0A8-4357-9123-7EB124BD1A96}" destId="{6AB45786-AE56-4BCE-82D6-BB20FCF6D799}" srcOrd="3" destOrd="0" parTransId="{250F354F-0921-4EBD-9525-0730FBD07F58}" sibTransId="{9A02CC14-726B-429B-873A-9BFE38C47861}"/>
    <dgm:cxn modelId="{63840F4E-1B90-4AA9-8300-1CDF02C564A5}" type="presOf" srcId="{69A8F06D-A0A8-4357-9123-7EB124BD1A96}" destId="{2E01FB29-E8F4-4489-BFD2-9D874350B7BF}" srcOrd="0" destOrd="0" presId="urn:microsoft.com/office/officeart/2005/8/layout/hList1"/>
    <dgm:cxn modelId="{D2677155-56A9-40DF-A4B1-306EE13C787D}" type="presOf" srcId="{17E269B3-69D7-42FE-B89A-D37A8B6F4552}" destId="{946789BF-8464-4534-B31B-352A37A8FEE4}" srcOrd="0" destOrd="0" presId="urn:microsoft.com/office/officeart/2005/8/layout/hList1"/>
    <dgm:cxn modelId="{08F99079-FD5A-476E-9D1A-1C2B60A8E51F}" type="presOf" srcId="{A3247988-3F03-4A0B-BE07-81238D4AB6C1}" destId="{FC57CF26-F9A2-4A56-B5B1-7D6F2CFADF5F}" srcOrd="0" destOrd="1" presId="urn:microsoft.com/office/officeart/2005/8/layout/hList1"/>
    <dgm:cxn modelId="{08D31F7B-EDE2-4D67-A1FE-F47F23B02F60}" type="presOf" srcId="{7340B9AD-7741-4CAF-8146-90A76C0A72AC}" destId="{7912533D-14A3-475A-9FCD-A449365C9676}" srcOrd="0" destOrd="0" presId="urn:microsoft.com/office/officeart/2005/8/layout/hList1"/>
    <dgm:cxn modelId="{141CDC8C-A8B9-4F61-855C-F08BFD08E76A}" srcId="{7340B9AD-7741-4CAF-8146-90A76C0A72AC}" destId="{728C3CEF-8ABA-4EF8-ACDF-3565541ED0CE}" srcOrd="1" destOrd="0" parTransId="{346EFDE7-AE46-4D0F-B8B8-01BD983A8DE5}" sibTransId="{DC497D83-CBF2-455A-9A6F-50D92CB5142B}"/>
    <dgm:cxn modelId="{D900C194-CBBC-4A54-A832-ACF93A366267}" type="presOf" srcId="{6AB45786-AE56-4BCE-82D6-BB20FCF6D799}" destId="{FC57CF26-F9A2-4A56-B5B1-7D6F2CFADF5F}" srcOrd="0" destOrd="3" presId="urn:microsoft.com/office/officeart/2005/8/layout/hList1"/>
    <dgm:cxn modelId="{D93B4C95-3585-4770-A38A-1EFB26004AB5}" type="presOf" srcId="{5DB6E70A-41AA-41F2-AE72-35B363438318}" destId="{8318CB12-F022-45A8-959E-8654821229CB}" srcOrd="0" destOrd="0" presId="urn:microsoft.com/office/officeart/2005/8/layout/hList1"/>
    <dgm:cxn modelId="{8FD329AB-F1D0-4547-82E2-BC7862481EE8}" srcId="{17E269B3-69D7-42FE-B89A-D37A8B6F4552}" destId="{7340B9AD-7741-4CAF-8146-90A76C0A72AC}" srcOrd="0" destOrd="0" parTransId="{7460F145-0E8A-4AE1-87AA-302D4DD296D0}" sibTransId="{11966912-D5E2-4B87-AD60-CFD85CCC2DE5}"/>
    <dgm:cxn modelId="{9FE60DBD-198C-44ED-BD71-97FAE47071A8}" srcId="{69A8F06D-A0A8-4357-9123-7EB124BD1A96}" destId="{66F28933-DD4F-4C4C-9342-AEFD0F62670A}" srcOrd="0" destOrd="0" parTransId="{7802BE8A-C6D9-435B-BC94-4ACD062C131D}" sibTransId="{A3676BCD-588B-4341-87D9-097A4425BA0E}"/>
    <dgm:cxn modelId="{506423C3-2539-4B12-A85E-8760C2A7D760}" type="presOf" srcId="{66F28933-DD4F-4C4C-9342-AEFD0F62670A}" destId="{FC57CF26-F9A2-4A56-B5B1-7D6F2CFADF5F}" srcOrd="0" destOrd="0" presId="urn:microsoft.com/office/officeart/2005/8/layout/hList1"/>
    <dgm:cxn modelId="{007DA2C7-345F-4E63-8F45-D7E8F2190831}" srcId="{69A8F06D-A0A8-4357-9123-7EB124BD1A96}" destId="{A3247988-3F03-4A0B-BE07-81238D4AB6C1}" srcOrd="1" destOrd="0" parTransId="{C5FBFB71-28B4-4D68-B779-9D740281E255}" sibTransId="{7407C115-F00D-4212-AF94-2226C0EF8C14}"/>
    <dgm:cxn modelId="{1984DFD3-0F7D-4FC8-B543-007E513CBDB4}" type="presOf" srcId="{424E4857-FD14-4B7F-B7EC-4687CD228712}" destId="{FC57CF26-F9A2-4A56-B5B1-7D6F2CFADF5F}" srcOrd="0" destOrd="2" presId="urn:microsoft.com/office/officeart/2005/8/layout/hList1"/>
    <dgm:cxn modelId="{64C6F4D7-3E43-4486-9D40-A8135A7E1D6E}" type="presOf" srcId="{728C3CEF-8ABA-4EF8-ACDF-3565541ED0CE}" destId="{8318CB12-F022-45A8-959E-8654821229CB}" srcOrd="0" destOrd="1" presId="urn:microsoft.com/office/officeart/2005/8/layout/hList1"/>
    <dgm:cxn modelId="{46017CEF-564D-4060-BA6B-2FBCE273B58F}" srcId="{69A8F06D-A0A8-4357-9123-7EB124BD1A96}" destId="{17CB599E-A864-47D8-BE17-9F2BA84254B8}" srcOrd="4" destOrd="0" parTransId="{4D0A5E7E-C493-4E09-8D8B-640381431D33}" sibTransId="{48AE2594-2F19-4645-ACC6-FA66986623F4}"/>
    <dgm:cxn modelId="{30348E33-CA5A-4E9D-914E-294D62C92C80}" type="presParOf" srcId="{946789BF-8464-4534-B31B-352A37A8FEE4}" destId="{BB9EDBFD-1927-424D-B9CD-E3D98B84CADF}" srcOrd="0" destOrd="0" presId="urn:microsoft.com/office/officeart/2005/8/layout/hList1"/>
    <dgm:cxn modelId="{0886EF64-5175-4D09-946F-B1FE0DD63133}" type="presParOf" srcId="{BB9EDBFD-1927-424D-B9CD-E3D98B84CADF}" destId="{7912533D-14A3-475A-9FCD-A449365C9676}" srcOrd="0" destOrd="0" presId="urn:microsoft.com/office/officeart/2005/8/layout/hList1"/>
    <dgm:cxn modelId="{DB92BD39-9A21-4765-AE8F-B5AF44D1050F}" type="presParOf" srcId="{BB9EDBFD-1927-424D-B9CD-E3D98B84CADF}" destId="{8318CB12-F022-45A8-959E-8654821229CB}" srcOrd="1" destOrd="0" presId="urn:microsoft.com/office/officeart/2005/8/layout/hList1"/>
    <dgm:cxn modelId="{955BA855-0BA6-46A9-8DD9-678F048E63C3}" type="presParOf" srcId="{946789BF-8464-4534-B31B-352A37A8FEE4}" destId="{D7415B55-ED5D-441F-820B-41FE22B73B0C}" srcOrd="1" destOrd="0" presId="urn:microsoft.com/office/officeart/2005/8/layout/hList1"/>
    <dgm:cxn modelId="{2A783E68-3DF3-49C2-8CD6-EABFEB7A9A6E}" type="presParOf" srcId="{946789BF-8464-4534-B31B-352A37A8FEE4}" destId="{BFBF83DF-11E7-488F-A3E2-CD9515BE138F}" srcOrd="2" destOrd="0" presId="urn:microsoft.com/office/officeart/2005/8/layout/hList1"/>
    <dgm:cxn modelId="{1A87F378-5235-4709-A8D6-47307167011F}" type="presParOf" srcId="{BFBF83DF-11E7-488F-A3E2-CD9515BE138F}" destId="{2E01FB29-E8F4-4489-BFD2-9D874350B7BF}" srcOrd="0" destOrd="0" presId="urn:microsoft.com/office/officeart/2005/8/layout/hList1"/>
    <dgm:cxn modelId="{26CBE16F-9516-48AF-B4FA-97273CA05903}" type="presParOf" srcId="{BFBF83DF-11E7-488F-A3E2-CD9515BE138F}" destId="{FC57CF26-F9A2-4A56-B5B1-7D6F2CFADF5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7312B4-A2B6-42B5-89CE-01689FB619E3}" type="doc">
      <dgm:prSet loTypeId="urn:microsoft.com/office/officeart/2005/8/layout/chevron2" loCatId="process" qsTypeId="urn:microsoft.com/office/officeart/2005/8/quickstyle/simple1" qsCatId="simple" csTypeId="urn:microsoft.com/office/officeart/2005/8/colors/accent0_3" csCatId="mainScheme" phldr="1"/>
      <dgm:spPr/>
      <dgm:t>
        <a:bodyPr/>
        <a:lstStyle/>
        <a:p>
          <a:endParaRPr lang="en-IN"/>
        </a:p>
      </dgm:t>
    </dgm:pt>
    <dgm:pt modelId="{9418DD35-B491-4B03-8FD3-4606A884CDA6}">
      <dgm:prSet/>
      <dgm:spPr/>
      <dgm:t>
        <a:bodyPr/>
        <a:lstStyle/>
        <a:p>
          <a:r>
            <a:rPr lang="en-US" dirty="0"/>
            <a:t>Interval Variables</a:t>
          </a:r>
          <a:endParaRPr lang="en-IN" dirty="0"/>
        </a:p>
      </dgm:t>
    </dgm:pt>
    <dgm:pt modelId="{30347E8A-4229-4CCE-8F8E-8A16F7132A48}" type="parTrans" cxnId="{641A5CCA-E4D1-49A3-BAD3-761E3BCBBB55}">
      <dgm:prSet/>
      <dgm:spPr/>
      <dgm:t>
        <a:bodyPr/>
        <a:lstStyle/>
        <a:p>
          <a:endParaRPr lang="en-IN"/>
        </a:p>
      </dgm:t>
    </dgm:pt>
    <dgm:pt modelId="{90808A42-857C-4D59-A995-5EFF50C78461}" type="sibTrans" cxnId="{641A5CCA-E4D1-49A3-BAD3-761E3BCBBB55}">
      <dgm:prSet/>
      <dgm:spPr/>
      <dgm:t>
        <a:bodyPr/>
        <a:lstStyle/>
        <a:p>
          <a:endParaRPr lang="en-IN"/>
        </a:p>
      </dgm:t>
    </dgm:pt>
    <dgm:pt modelId="{4C2532CD-4ED0-4EA2-98FA-4E74ABBB28AD}">
      <dgm:prSet custT="1"/>
      <dgm:spPr/>
      <dgm:t>
        <a:bodyPr/>
        <a:lstStyle/>
        <a:p>
          <a:pPr>
            <a:buFont typeface="Wingdings" panose="05000000000000000000" pitchFamily="2" charset="2"/>
            <a:buChar char="Ø"/>
          </a:pPr>
          <a:r>
            <a:rPr lang="en-US" sz="1600" b="0" dirty="0"/>
            <a:t> Date - The date on which the transaction happened. Date ranges from April, 2010 to Mar, 2011.</a:t>
          </a:r>
          <a:endParaRPr lang="en-IN" sz="1600" b="0" dirty="0"/>
        </a:p>
      </dgm:t>
    </dgm:pt>
    <dgm:pt modelId="{D18702BA-4FF5-4288-86EC-AFD46B067E1F}" type="parTrans" cxnId="{012A13BF-5E9A-476E-8EC4-1CFDCF798C57}">
      <dgm:prSet/>
      <dgm:spPr/>
      <dgm:t>
        <a:bodyPr/>
        <a:lstStyle/>
        <a:p>
          <a:endParaRPr lang="en-IN"/>
        </a:p>
      </dgm:t>
    </dgm:pt>
    <dgm:pt modelId="{FCE9B223-ADDC-4A99-A15C-F1D70F9DC753}" type="sibTrans" cxnId="{012A13BF-5E9A-476E-8EC4-1CFDCF798C57}">
      <dgm:prSet/>
      <dgm:spPr/>
      <dgm:t>
        <a:bodyPr/>
        <a:lstStyle/>
        <a:p>
          <a:endParaRPr lang="en-IN"/>
        </a:p>
      </dgm:t>
    </dgm:pt>
    <dgm:pt modelId="{391BF716-7ED1-4414-B6A4-D73DC49EEB41}">
      <dgm:prSet custT="1"/>
      <dgm:spPr/>
      <dgm:t>
        <a:bodyPr/>
        <a:lstStyle/>
        <a:p>
          <a:pPr>
            <a:buFont typeface="Wingdings" panose="05000000000000000000" pitchFamily="2" charset="2"/>
            <a:buChar char="Ø"/>
          </a:pPr>
          <a:r>
            <a:rPr lang="en-US" sz="1600" b="0" dirty="0"/>
            <a:t> Time - The time of he day when the transaction happened</a:t>
          </a:r>
          <a:endParaRPr lang="en-IN" sz="1600" b="0" dirty="0"/>
        </a:p>
      </dgm:t>
    </dgm:pt>
    <dgm:pt modelId="{F618F2AC-9033-4140-B7F3-26AF83693602}" type="parTrans" cxnId="{7A91183E-B27A-4363-8B6F-FB7575A33FAA}">
      <dgm:prSet/>
      <dgm:spPr/>
      <dgm:t>
        <a:bodyPr/>
        <a:lstStyle/>
        <a:p>
          <a:endParaRPr lang="en-IN"/>
        </a:p>
      </dgm:t>
    </dgm:pt>
    <dgm:pt modelId="{9209AB25-2542-441F-96ED-5579CA4BB250}" type="sibTrans" cxnId="{7A91183E-B27A-4363-8B6F-FB7575A33FAA}">
      <dgm:prSet/>
      <dgm:spPr/>
      <dgm:t>
        <a:bodyPr/>
        <a:lstStyle/>
        <a:p>
          <a:endParaRPr lang="en-IN"/>
        </a:p>
      </dgm:t>
    </dgm:pt>
    <dgm:pt modelId="{4EC72E5C-090B-4940-BF5B-FDC62674256B}">
      <dgm:prSet custT="1"/>
      <dgm:spPr/>
      <dgm:t>
        <a:bodyPr/>
        <a:lstStyle/>
        <a:p>
          <a:pPr>
            <a:buFont typeface="Wingdings" panose="05000000000000000000" pitchFamily="2" charset="2"/>
            <a:buChar char="Ø"/>
          </a:pPr>
          <a:r>
            <a:rPr lang="en-US" sz="1600" b="0" dirty="0"/>
            <a:t> Quantity - no of items bought in each transaction</a:t>
          </a:r>
          <a:endParaRPr lang="en-IN" sz="1600" b="0" dirty="0"/>
        </a:p>
      </dgm:t>
    </dgm:pt>
    <dgm:pt modelId="{42DDCF8B-0B75-4201-A11A-74C041773789}" type="parTrans" cxnId="{E36549A5-1909-4E23-A21F-EE3D3433CBB2}">
      <dgm:prSet/>
      <dgm:spPr/>
      <dgm:t>
        <a:bodyPr/>
        <a:lstStyle/>
        <a:p>
          <a:endParaRPr lang="en-IN"/>
        </a:p>
      </dgm:t>
    </dgm:pt>
    <dgm:pt modelId="{524DADA1-C07C-4C57-A570-6A213D99CADF}" type="sibTrans" cxnId="{E36549A5-1909-4E23-A21F-EE3D3433CBB2}">
      <dgm:prSet/>
      <dgm:spPr/>
      <dgm:t>
        <a:bodyPr/>
        <a:lstStyle/>
        <a:p>
          <a:endParaRPr lang="en-IN"/>
        </a:p>
      </dgm:t>
    </dgm:pt>
    <dgm:pt modelId="{D19ABAF1-43DD-470E-B432-3381D06E37BB}">
      <dgm:prSet custT="1"/>
      <dgm:spPr/>
      <dgm:t>
        <a:bodyPr/>
        <a:lstStyle/>
        <a:p>
          <a:pPr>
            <a:buFont typeface="Wingdings" panose="05000000000000000000" pitchFamily="2" charset="2"/>
            <a:buChar char="Ø"/>
          </a:pPr>
          <a:r>
            <a:rPr lang="en-US" sz="1600" b="0" dirty="0"/>
            <a:t> Rate - The rate of each item</a:t>
          </a:r>
          <a:endParaRPr lang="en-IN" sz="1600" b="0" dirty="0"/>
        </a:p>
      </dgm:t>
    </dgm:pt>
    <dgm:pt modelId="{5C1F9D75-D7CA-41A9-BEAD-27105655B9E6}" type="parTrans" cxnId="{1C0CC21C-BC33-431D-9A11-348550F5B5E7}">
      <dgm:prSet/>
      <dgm:spPr/>
      <dgm:t>
        <a:bodyPr/>
        <a:lstStyle/>
        <a:p>
          <a:endParaRPr lang="en-IN"/>
        </a:p>
      </dgm:t>
    </dgm:pt>
    <dgm:pt modelId="{3A8CA9BF-4786-498A-A50C-4F28B9A6260B}" type="sibTrans" cxnId="{1C0CC21C-BC33-431D-9A11-348550F5B5E7}">
      <dgm:prSet/>
      <dgm:spPr/>
      <dgm:t>
        <a:bodyPr/>
        <a:lstStyle/>
        <a:p>
          <a:endParaRPr lang="en-IN"/>
        </a:p>
      </dgm:t>
    </dgm:pt>
    <dgm:pt modelId="{44139CA5-E476-43B8-B0AA-83E94F54F554}">
      <dgm:prSet custT="1"/>
      <dgm:spPr/>
      <dgm:t>
        <a:bodyPr/>
        <a:lstStyle/>
        <a:p>
          <a:pPr>
            <a:buFont typeface="Wingdings" panose="05000000000000000000" pitchFamily="2" charset="2"/>
            <a:buChar char="Ø"/>
          </a:pPr>
          <a:r>
            <a:rPr lang="en-US" sz="1600" b="0" dirty="0"/>
            <a:t> Tax - Tax to be collected on each item</a:t>
          </a:r>
          <a:endParaRPr lang="en-IN" sz="1600" b="0" dirty="0"/>
        </a:p>
      </dgm:t>
    </dgm:pt>
    <dgm:pt modelId="{A0F51FDE-1DB2-4467-84BE-9923EB643D95}" type="parTrans" cxnId="{53E330B7-4763-4D4A-B6D4-80FA002385F1}">
      <dgm:prSet/>
      <dgm:spPr/>
      <dgm:t>
        <a:bodyPr/>
        <a:lstStyle/>
        <a:p>
          <a:endParaRPr lang="en-IN"/>
        </a:p>
      </dgm:t>
    </dgm:pt>
    <dgm:pt modelId="{0B742DE1-C193-4A6D-A354-7643DE85273C}" type="sibTrans" cxnId="{53E330B7-4763-4D4A-B6D4-80FA002385F1}">
      <dgm:prSet/>
      <dgm:spPr/>
      <dgm:t>
        <a:bodyPr/>
        <a:lstStyle/>
        <a:p>
          <a:endParaRPr lang="en-IN"/>
        </a:p>
      </dgm:t>
    </dgm:pt>
    <dgm:pt modelId="{F507D7EA-5581-4DA1-A337-316BB0F78DBC}">
      <dgm:prSet custT="1"/>
      <dgm:spPr/>
      <dgm:t>
        <a:bodyPr/>
        <a:lstStyle/>
        <a:p>
          <a:pPr>
            <a:buFont typeface="Wingdings" panose="05000000000000000000" pitchFamily="2" charset="2"/>
            <a:buChar char="Ø"/>
          </a:pPr>
          <a:r>
            <a:rPr lang="en-US" sz="1600" b="0" dirty="0"/>
            <a:t> Discount - Discount given on each time</a:t>
          </a:r>
          <a:endParaRPr lang="en-IN" sz="1600" b="0" dirty="0"/>
        </a:p>
      </dgm:t>
    </dgm:pt>
    <dgm:pt modelId="{B790F9DD-BA96-4880-9349-69E167AA88F1}" type="parTrans" cxnId="{42753038-70AE-4BFD-83F6-1CC75AC12853}">
      <dgm:prSet/>
      <dgm:spPr/>
      <dgm:t>
        <a:bodyPr/>
        <a:lstStyle/>
        <a:p>
          <a:endParaRPr lang="en-IN"/>
        </a:p>
      </dgm:t>
    </dgm:pt>
    <dgm:pt modelId="{751A8256-E709-421F-805F-D5568EF258C8}" type="sibTrans" cxnId="{42753038-70AE-4BFD-83F6-1CC75AC12853}">
      <dgm:prSet/>
      <dgm:spPr/>
      <dgm:t>
        <a:bodyPr/>
        <a:lstStyle/>
        <a:p>
          <a:endParaRPr lang="en-IN"/>
        </a:p>
      </dgm:t>
    </dgm:pt>
    <dgm:pt modelId="{A4AFCFCF-F845-43A7-AA36-7E71D275ECC3}">
      <dgm:prSet custT="1"/>
      <dgm:spPr/>
      <dgm:t>
        <a:bodyPr/>
        <a:lstStyle/>
        <a:p>
          <a:pPr>
            <a:buFont typeface="Wingdings" panose="05000000000000000000" pitchFamily="2" charset="2"/>
            <a:buChar char="Ø"/>
          </a:pPr>
          <a:r>
            <a:rPr lang="en-US" sz="1600" b="0" dirty="0"/>
            <a:t> Total - Total price of the item, sum of rate, tax and discount.</a:t>
          </a:r>
          <a:endParaRPr lang="en-IN" sz="1600" b="0" dirty="0"/>
        </a:p>
      </dgm:t>
    </dgm:pt>
    <dgm:pt modelId="{48D16E51-4BCC-4329-90CD-CE39DADD21D7}" type="parTrans" cxnId="{6A16E798-9B71-4D9F-AC74-77C87E0735B6}">
      <dgm:prSet/>
      <dgm:spPr/>
      <dgm:t>
        <a:bodyPr/>
        <a:lstStyle/>
        <a:p>
          <a:endParaRPr lang="en-IN"/>
        </a:p>
      </dgm:t>
    </dgm:pt>
    <dgm:pt modelId="{034692D2-1BE5-46F0-9652-481BBCC4556C}" type="sibTrans" cxnId="{6A16E798-9B71-4D9F-AC74-77C87E0735B6}">
      <dgm:prSet/>
      <dgm:spPr/>
      <dgm:t>
        <a:bodyPr/>
        <a:lstStyle/>
        <a:p>
          <a:endParaRPr lang="en-IN"/>
        </a:p>
      </dgm:t>
    </dgm:pt>
    <dgm:pt modelId="{C31A8D8E-2FCE-47F3-B878-39453B3C7A38}">
      <dgm:prSet/>
      <dgm:spPr/>
      <dgm:t>
        <a:bodyPr/>
        <a:lstStyle/>
        <a:p>
          <a:r>
            <a:rPr lang="en-US" dirty="0"/>
            <a:t>Nominal Variables</a:t>
          </a:r>
          <a:endParaRPr lang="en-IN" dirty="0"/>
        </a:p>
      </dgm:t>
    </dgm:pt>
    <dgm:pt modelId="{FDE7CE44-A620-4006-8D68-8CA8BC3F2EA9}" type="parTrans" cxnId="{6D3DD8F4-E260-4C7C-A895-BA505535B4D1}">
      <dgm:prSet/>
      <dgm:spPr/>
      <dgm:t>
        <a:bodyPr/>
        <a:lstStyle/>
        <a:p>
          <a:endParaRPr lang="en-IN"/>
        </a:p>
      </dgm:t>
    </dgm:pt>
    <dgm:pt modelId="{0CB7498B-EC27-42A6-8A3D-71DE8312FE9C}" type="sibTrans" cxnId="{6D3DD8F4-E260-4C7C-A895-BA505535B4D1}">
      <dgm:prSet/>
      <dgm:spPr/>
      <dgm:t>
        <a:bodyPr/>
        <a:lstStyle/>
        <a:p>
          <a:endParaRPr lang="en-IN"/>
        </a:p>
      </dgm:t>
    </dgm:pt>
    <dgm:pt modelId="{2EA5BA94-9631-4FB1-AA08-4C5DB927BF6D}">
      <dgm:prSet custT="1"/>
      <dgm:spPr/>
      <dgm:t>
        <a:bodyPr/>
        <a:lstStyle/>
        <a:p>
          <a:pPr>
            <a:buFont typeface="Wingdings" panose="05000000000000000000" pitchFamily="2" charset="2"/>
            <a:buChar char="Ø"/>
          </a:pPr>
          <a:r>
            <a:rPr lang="en-US" sz="1600" dirty="0"/>
            <a:t> Bill Number - The transaction ID</a:t>
          </a:r>
          <a:endParaRPr lang="en-IN" sz="1600" dirty="0"/>
        </a:p>
      </dgm:t>
    </dgm:pt>
    <dgm:pt modelId="{C2E077E4-9885-4389-8130-8278EDD2513D}" type="parTrans" cxnId="{FE3E75D6-8B6A-44FA-B91E-6FC854CE7D4B}">
      <dgm:prSet/>
      <dgm:spPr/>
      <dgm:t>
        <a:bodyPr/>
        <a:lstStyle/>
        <a:p>
          <a:endParaRPr lang="en-IN"/>
        </a:p>
      </dgm:t>
    </dgm:pt>
    <dgm:pt modelId="{6FB6D3F5-3DAE-4A6C-972E-55D91C164270}" type="sibTrans" cxnId="{FE3E75D6-8B6A-44FA-B91E-6FC854CE7D4B}">
      <dgm:prSet/>
      <dgm:spPr/>
      <dgm:t>
        <a:bodyPr/>
        <a:lstStyle/>
        <a:p>
          <a:endParaRPr lang="en-IN"/>
        </a:p>
      </dgm:t>
    </dgm:pt>
    <dgm:pt modelId="{93751C29-22DC-49D7-A175-2519B2D93C42}">
      <dgm:prSet custT="1"/>
      <dgm:spPr/>
      <dgm:t>
        <a:bodyPr/>
        <a:lstStyle/>
        <a:p>
          <a:pPr>
            <a:buFont typeface="Wingdings" panose="05000000000000000000" pitchFamily="2" charset="2"/>
            <a:buChar char="Ø"/>
          </a:pPr>
          <a:r>
            <a:rPr lang="en-US" sz="1600" dirty="0"/>
            <a:t> Item Desc - Item description</a:t>
          </a:r>
          <a:endParaRPr lang="en-IN" sz="1600" dirty="0"/>
        </a:p>
      </dgm:t>
    </dgm:pt>
    <dgm:pt modelId="{A87BB495-8D6D-48F8-A752-A73F51A6F2ED}" type="parTrans" cxnId="{2F727A5A-322B-45EB-B42F-30EFAD2487C6}">
      <dgm:prSet/>
      <dgm:spPr/>
      <dgm:t>
        <a:bodyPr/>
        <a:lstStyle/>
        <a:p>
          <a:endParaRPr lang="en-IN"/>
        </a:p>
      </dgm:t>
    </dgm:pt>
    <dgm:pt modelId="{B9890E55-2631-4718-85F3-062C94C10CC7}" type="sibTrans" cxnId="{2F727A5A-322B-45EB-B42F-30EFAD2487C6}">
      <dgm:prSet/>
      <dgm:spPr/>
      <dgm:t>
        <a:bodyPr/>
        <a:lstStyle/>
        <a:p>
          <a:endParaRPr lang="en-IN"/>
        </a:p>
      </dgm:t>
    </dgm:pt>
    <dgm:pt modelId="{768A2F2E-4050-4FD9-9EA6-BF60F604FE8A}">
      <dgm:prSet custT="1"/>
      <dgm:spPr/>
      <dgm:t>
        <a:bodyPr/>
        <a:lstStyle/>
        <a:p>
          <a:pPr>
            <a:buFont typeface="Wingdings" panose="05000000000000000000" pitchFamily="2" charset="2"/>
            <a:buChar char="Ø"/>
          </a:pPr>
          <a:r>
            <a:rPr lang="en-US" sz="1600" dirty="0"/>
            <a:t> Category - It is divided into 8 categories. Beverages(30%), Food(39%), Liquor(4%), Liquor &amp; Tobacco(0.03%), Merchandise(0.33%), </a:t>
          </a:r>
          <a:r>
            <a:rPr lang="en-US" sz="1600" dirty="0" err="1"/>
            <a:t>Misc</a:t>
          </a:r>
          <a:r>
            <a:rPr lang="en-US" sz="1600" dirty="0"/>
            <a:t>(0.81%), Tobacco(25%), Wines(0.55%)</a:t>
          </a:r>
          <a:endParaRPr lang="en-IN" sz="1600" dirty="0"/>
        </a:p>
      </dgm:t>
    </dgm:pt>
    <dgm:pt modelId="{2F5D37D0-35D1-4874-8A50-F0825589D3F9}" type="parTrans" cxnId="{8616BABA-2DB8-4DEB-8F42-436F4A6F92FD}">
      <dgm:prSet/>
      <dgm:spPr/>
      <dgm:t>
        <a:bodyPr/>
        <a:lstStyle/>
        <a:p>
          <a:endParaRPr lang="en-IN"/>
        </a:p>
      </dgm:t>
    </dgm:pt>
    <dgm:pt modelId="{8C813FFD-90C8-494C-8BFA-FA441D299D53}" type="sibTrans" cxnId="{8616BABA-2DB8-4DEB-8F42-436F4A6F92FD}">
      <dgm:prSet/>
      <dgm:spPr/>
      <dgm:t>
        <a:bodyPr/>
        <a:lstStyle/>
        <a:p>
          <a:endParaRPr lang="en-IN"/>
        </a:p>
      </dgm:t>
    </dgm:pt>
    <dgm:pt modelId="{CFEF6196-CD76-4718-B046-EC983AE996A7}" type="pres">
      <dgm:prSet presAssocID="{EF7312B4-A2B6-42B5-89CE-01689FB619E3}" presName="linearFlow" presStyleCnt="0">
        <dgm:presLayoutVars>
          <dgm:dir/>
          <dgm:animLvl val="lvl"/>
          <dgm:resizeHandles val="exact"/>
        </dgm:presLayoutVars>
      </dgm:prSet>
      <dgm:spPr/>
    </dgm:pt>
    <dgm:pt modelId="{F83A8593-DFD6-42DD-A0D7-DB8CA4D0AB18}" type="pres">
      <dgm:prSet presAssocID="{9418DD35-B491-4B03-8FD3-4606A884CDA6}" presName="composite" presStyleCnt="0"/>
      <dgm:spPr/>
    </dgm:pt>
    <dgm:pt modelId="{05D55578-16A6-4156-9D04-8002E4E811D3}" type="pres">
      <dgm:prSet presAssocID="{9418DD35-B491-4B03-8FD3-4606A884CDA6}" presName="parentText" presStyleLbl="alignNode1" presStyleIdx="0" presStyleCnt="2">
        <dgm:presLayoutVars>
          <dgm:chMax val="1"/>
          <dgm:bulletEnabled val="1"/>
        </dgm:presLayoutVars>
      </dgm:prSet>
      <dgm:spPr/>
    </dgm:pt>
    <dgm:pt modelId="{F4E14951-0A6F-4404-A94A-D520E5EA9A2E}" type="pres">
      <dgm:prSet presAssocID="{9418DD35-B491-4B03-8FD3-4606A884CDA6}" presName="descendantText" presStyleLbl="alignAcc1" presStyleIdx="0" presStyleCnt="2">
        <dgm:presLayoutVars>
          <dgm:bulletEnabled val="1"/>
        </dgm:presLayoutVars>
      </dgm:prSet>
      <dgm:spPr/>
    </dgm:pt>
    <dgm:pt modelId="{F82051CC-6C4C-4238-AA6A-2CC3178FDF90}" type="pres">
      <dgm:prSet presAssocID="{90808A42-857C-4D59-A995-5EFF50C78461}" presName="sp" presStyleCnt="0"/>
      <dgm:spPr/>
    </dgm:pt>
    <dgm:pt modelId="{7E618CFA-5E29-4C2C-8F0A-0D08B900BA17}" type="pres">
      <dgm:prSet presAssocID="{C31A8D8E-2FCE-47F3-B878-39453B3C7A38}" presName="composite" presStyleCnt="0"/>
      <dgm:spPr/>
    </dgm:pt>
    <dgm:pt modelId="{A55CED0F-E841-4ECC-81D0-1D34EB332EFF}" type="pres">
      <dgm:prSet presAssocID="{C31A8D8E-2FCE-47F3-B878-39453B3C7A38}" presName="parentText" presStyleLbl="alignNode1" presStyleIdx="1" presStyleCnt="2">
        <dgm:presLayoutVars>
          <dgm:chMax val="1"/>
          <dgm:bulletEnabled val="1"/>
        </dgm:presLayoutVars>
      </dgm:prSet>
      <dgm:spPr/>
    </dgm:pt>
    <dgm:pt modelId="{9F183F3A-F26C-43F3-9810-B99FFEF648E9}" type="pres">
      <dgm:prSet presAssocID="{C31A8D8E-2FCE-47F3-B878-39453B3C7A38}" presName="descendantText" presStyleLbl="alignAcc1" presStyleIdx="1" presStyleCnt="2">
        <dgm:presLayoutVars>
          <dgm:bulletEnabled val="1"/>
        </dgm:presLayoutVars>
      </dgm:prSet>
      <dgm:spPr/>
    </dgm:pt>
  </dgm:ptLst>
  <dgm:cxnLst>
    <dgm:cxn modelId="{36BB4404-1424-449A-8A4A-77417B0BBCA4}" type="presOf" srcId="{D19ABAF1-43DD-470E-B432-3381D06E37BB}" destId="{F4E14951-0A6F-4404-A94A-D520E5EA9A2E}" srcOrd="0" destOrd="3" presId="urn:microsoft.com/office/officeart/2005/8/layout/chevron2"/>
    <dgm:cxn modelId="{1C0CC21C-BC33-431D-9A11-348550F5B5E7}" srcId="{9418DD35-B491-4B03-8FD3-4606A884CDA6}" destId="{D19ABAF1-43DD-470E-B432-3381D06E37BB}" srcOrd="3" destOrd="0" parTransId="{5C1F9D75-D7CA-41A9-BEAD-27105655B9E6}" sibTransId="{3A8CA9BF-4786-498A-A50C-4F28B9A6260B}"/>
    <dgm:cxn modelId="{62F11E25-771B-4212-BAD7-1C9183E96C27}" type="presOf" srcId="{93751C29-22DC-49D7-A175-2519B2D93C42}" destId="{9F183F3A-F26C-43F3-9810-B99FFEF648E9}" srcOrd="0" destOrd="1" presId="urn:microsoft.com/office/officeart/2005/8/layout/chevron2"/>
    <dgm:cxn modelId="{B8C4FB2A-8E0C-4402-A3EF-E0AA3DCC892E}" type="presOf" srcId="{391BF716-7ED1-4414-B6A4-D73DC49EEB41}" destId="{F4E14951-0A6F-4404-A94A-D520E5EA9A2E}" srcOrd="0" destOrd="1" presId="urn:microsoft.com/office/officeart/2005/8/layout/chevron2"/>
    <dgm:cxn modelId="{42753038-70AE-4BFD-83F6-1CC75AC12853}" srcId="{9418DD35-B491-4B03-8FD3-4606A884CDA6}" destId="{F507D7EA-5581-4DA1-A337-316BB0F78DBC}" srcOrd="5" destOrd="0" parTransId="{B790F9DD-BA96-4880-9349-69E167AA88F1}" sibTransId="{751A8256-E709-421F-805F-D5568EF258C8}"/>
    <dgm:cxn modelId="{7A91183E-B27A-4363-8B6F-FB7575A33FAA}" srcId="{9418DD35-B491-4B03-8FD3-4606A884CDA6}" destId="{391BF716-7ED1-4414-B6A4-D73DC49EEB41}" srcOrd="1" destOrd="0" parTransId="{F618F2AC-9033-4140-B7F3-26AF83693602}" sibTransId="{9209AB25-2542-441F-96ED-5579CA4BB250}"/>
    <dgm:cxn modelId="{F1573D63-8A3F-464D-83FC-4F9349B55A2C}" type="presOf" srcId="{A4AFCFCF-F845-43A7-AA36-7E71D275ECC3}" destId="{F4E14951-0A6F-4404-A94A-D520E5EA9A2E}" srcOrd="0" destOrd="6" presId="urn:microsoft.com/office/officeart/2005/8/layout/chevron2"/>
    <dgm:cxn modelId="{76DF9B64-1BEF-45A2-A0CE-9CD3F5186AA9}" type="presOf" srcId="{2EA5BA94-9631-4FB1-AA08-4C5DB927BF6D}" destId="{9F183F3A-F26C-43F3-9810-B99FFEF648E9}" srcOrd="0" destOrd="0" presId="urn:microsoft.com/office/officeart/2005/8/layout/chevron2"/>
    <dgm:cxn modelId="{EDA5EC47-5330-4BAC-A18F-296475CCA8EA}" type="presOf" srcId="{768A2F2E-4050-4FD9-9EA6-BF60F604FE8A}" destId="{9F183F3A-F26C-43F3-9810-B99FFEF648E9}" srcOrd="0" destOrd="2" presId="urn:microsoft.com/office/officeart/2005/8/layout/chevron2"/>
    <dgm:cxn modelId="{D5A75359-F0EC-41AE-83E2-12B99E634400}" type="presOf" srcId="{9418DD35-B491-4B03-8FD3-4606A884CDA6}" destId="{05D55578-16A6-4156-9D04-8002E4E811D3}" srcOrd="0" destOrd="0" presId="urn:microsoft.com/office/officeart/2005/8/layout/chevron2"/>
    <dgm:cxn modelId="{2F727A5A-322B-45EB-B42F-30EFAD2487C6}" srcId="{C31A8D8E-2FCE-47F3-B878-39453B3C7A38}" destId="{93751C29-22DC-49D7-A175-2519B2D93C42}" srcOrd="1" destOrd="0" parTransId="{A87BB495-8D6D-48F8-A752-A73F51A6F2ED}" sibTransId="{B9890E55-2631-4718-85F3-062C94C10CC7}"/>
    <dgm:cxn modelId="{89ADB47F-A3C9-4F67-9B6F-14596C06E803}" type="presOf" srcId="{F507D7EA-5581-4DA1-A337-316BB0F78DBC}" destId="{F4E14951-0A6F-4404-A94A-D520E5EA9A2E}" srcOrd="0" destOrd="5" presId="urn:microsoft.com/office/officeart/2005/8/layout/chevron2"/>
    <dgm:cxn modelId="{6A16E798-9B71-4D9F-AC74-77C87E0735B6}" srcId="{9418DD35-B491-4B03-8FD3-4606A884CDA6}" destId="{A4AFCFCF-F845-43A7-AA36-7E71D275ECC3}" srcOrd="6" destOrd="0" parTransId="{48D16E51-4BCC-4329-90CD-CE39DADD21D7}" sibTransId="{034692D2-1BE5-46F0-9652-481BBCC4556C}"/>
    <dgm:cxn modelId="{9194FA99-A1D8-417D-9634-13289F49CEBF}" type="presOf" srcId="{EF7312B4-A2B6-42B5-89CE-01689FB619E3}" destId="{CFEF6196-CD76-4718-B046-EC983AE996A7}" srcOrd="0" destOrd="0" presId="urn:microsoft.com/office/officeart/2005/8/layout/chevron2"/>
    <dgm:cxn modelId="{E36549A5-1909-4E23-A21F-EE3D3433CBB2}" srcId="{9418DD35-B491-4B03-8FD3-4606A884CDA6}" destId="{4EC72E5C-090B-4940-BF5B-FDC62674256B}" srcOrd="2" destOrd="0" parTransId="{42DDCF8B-0B75-4201-A11A-74C041773789}" sibTransId="{524DADA1-C07C-4C57-A570-6A213D99CADF}"/>
    <dgm:cxn modelId="{E3B6DDAF-97D5-462B-BCA1-DA7897403CCA}" type="presOf" srcId="{C31A8D8E-2FCE-47F3-B878-39453B3C7A38}" destId="{A55CED0F-E841-4ECC-81D0-1D34EB332EFF}" srcOrd="0" destOrd="0" presId="urn:microsoft.com/office/officeart/2005/8/layout/chevron2"/>
    <dgm:cxn modelId="{53E330B7-4763-4D4A-B6D4-80FA002385F1}" srcId="{9418DD35-B491-4B03-8FD3-4606A884CDA6}" destId="{44139CA5-E476-43B8-B0AA-83E94F54F554}" srcOrd="4" destOrd="0" parTransId="{A0F51FDE-1DB2-4467-84BE-9923EB643D95}" sibTransId="{0B742DE1-C193-4A6D-A354-7643DE85273C}"/>
    <dgm:cxn modelId="{5DAA99B7-C4F0-48A5-B771-462150E980F1}" type="presOf" srcId="{4EC72E5C-090B-4940-BF5B-FDC62674256B}" destId="{F4E14951-0A6F-4404-A94A-D520E5EA9A2E}" srcOrd="0" destOrd="2" presId="urn:microsoft.com/office/officeart/2005/8/layout/chevron2"/>
    <dgm:cxn modelId="{8616BABA-2DB8-4DEB-8F42-436F4A6F92FD}" srcId="{C31A8D8E-2FCE-47F3-B878-39453B3C7A38}" destId="{768A2F2E-4050-4FD9-9EA6-BF60F604FE8A}" srcOrd="2" destOrd="0" parTransId="{2F5D37D0-35D1-4874-8A50-F0825589D3F9}" sibTransId="{8C813FFD-90C8-494C-8BFA-FA441D299D53}"/>
    <dgm:cxn modelId="{012A13BF-5E9A-476E-8EC4-1CFDCF798C57}" srcId="{9418DD35-B491-4B03-8FD3-4606A884CDA6}" destId="{4C2532CD-4ED0-4EA2-98FA-4E74ABBB28AD}" srcOrd="0" destOrd="0" parTransId="{D18702BA-4FF5-4288-86EC-AFD46B067E1F}" sibTransId="{FCE9B223-ADDC-4A99-A15C-F1D70F9DC753}"/>
    <dgm:cxn modelId="{641A5CCA-E4D1-49A3-BAD3-761E3BCBBB55}" srcId="{EF7312B4-A2B6-42B5-89CE-01689FB619E3}" destId="{9418DD35-B491-4B03-8FD3-4606A884CDA6}" srcOrd="0" destOrd="0" parTransId="{30347E8A-4229-4CCE-8F8E-8A16F7132A48}" sibTransId="{90808A42-857C-4D59-A995-5EFF50C78461}"/>
    <dgm:cxn modelId="{366FFAD3-85C0-4AC4-8249-BB3A697DC24E}" type="presOf" srcId="{4C2532CD-4ED0-4EA2-98FA-4E74ABBB28AD}" destId="{F4E14951-0A6F-4404-A94A-D520E5EA9A2E}" srcOrd="0" destOrd="0" presId="urn:microsoft.com/office/officeart/2005/8/layout/chevron2"/>
    <dgm:cxn modelId="{FE3E75D6-8B6A-44FA-B91E-6FC854CE7D4B}" srcId="{C31A8D8E-2FCE-47F3-B878-39453B3C7A38}" destId="{2EA5BA94-9631-4FB1-AA08-4C5DB927BF6D}" srcOrd="0" destOrd="0" parTransId="{C2E077E4-9885-4389-8130-8278EDD2513D}" sibTransId="{6FB6D3F5-3DAE-4A6C-972E-55D91C164270}"/>
    <dgm:cxn modelId="{A3FEECEA-7C1C-49FA-90B4-2284A5507FD3}" type="presOf" srcId="{44139CA5-E476-43B8-B0AA-83E94F54F554}" destId="{F4E14951-0A6F-4404-A94A-D520E5EA9A2E}" srcOrd="0" destOrd="4" presId="urn:microsoft.com/office/officeart/2005/8/layout/chevron2"/>
    <dgm:cxn modelId="{6D3DD8F4-E260-4C7C-A895-BA505535B4D1}" srcId="{EF7312B4-A2B6-42B5-89CE-01689FB619E3}" destId="{C31A8D8E-2FCE-47F3-B878-39453B3C7A38}" srcOrd="1" destOrd="0" parTransId="{FDE7CE44-A620-4006-8D68-8CA8BC3F2EA9}" sibTransId="{0CB7498B-EC27-42A6-8A3D-71DE8312FE9C}"/>
    <dgm:cxn modelId="{3859D87F-478B-478D-9720-31B52D510DF2}" type="presParOf" srcId="{CFEF6196-CD76-4718-B046-EC983AE996A7}" destId="{F83A8593-DFD6-42DD-A0D7-DB8CA4D0AB18}" srcOrd="0" destOrd="0" presId="urn:microsoft.com/office/officeart/2005/8/layout/chevron2"/>
    <dgm:cxn modelId="{3D123859-8DE1-40A5-B7CC-3638BF0D8E3D}" type="presParOf" srcId="{F83A8593-DFD6-42DD-A0D7-DB8CA4D0AB18}" destId="{05D55578-16A6-4156-9D04-8002E4E811D3}" srcOrd="0" destOrd="0" presId="urn:microsoft.com/office/officeart/2005/8/layout/chevron2"/>
    <dgm:cxn modelId="{D8C5A1E1-AFD0-453E-B76B-5E3B9D6F80FB}" type="presParOf" srcId="{F83A8593-DFD6-42DD-A0D7-DB8CA4D0AB18}" destId="{F4E14951-0A6F-4404-A94A-D520E5EA9A2E}" srcOrd="1" destOrd="0" presId="urn:microsoft.com/office/officeart/2005/8/layout/chevron2"/>
    <dgm:cxn modelId="{2BDAA694-9A26-4A51-8AD9-4EDAA783C050}" type="presParOf" srcId="{CFEF6196-CD76-4718-B046-EC983AE996A7}" destId="{F82051CC-6C4C-4238-AA6A-2CC3178FDF90}" srcOrd="1" destOrd="0" presId="urn:microsoft.com/office/officeart/2005/8/layout/chevron2"/>
    <dgm:cxn modelId="{FBDB0238-2B57-4E5D-B5B1-AD6B4A63B6C2}" type="presParOf" srcId="{CFEF6196-CD76-4718-B046-EC983AE996A7}" destId="{7E618CFA-5E29-4C2C-8F0A-0D08B900BA17}" srcOrd="2" destOrd="0" presId="urn:microsoft.com/office/officeart/2005/8/layout/chevron2"/>
    <dgm:cxn modelId="{E4F79C4E-E722-4256-92D9-08A849B33437}" type="presParOf" srcId="{7E618CFA-5E29-4C2C-8F0A-0D08B900BA17}" destId="{A55CED0F-E841-4ECC-81D0-1D34EB332EFF}" srcOrd="0" destOrd="0" presId="urn:microsoft.com/office/officeart/2005/8/layout/chevron2"/>
    <dgm:cxn modelId="{BE7B0D0C-A884-43D5-AB2F-F1D53CB21B27}" type="presParOf" srcId="{7E618CFA-5E29-4C2C-8F0A-0D08B900BA17}" destId="{9F183F3A-F26C-43F3-9810-B99FFEF648E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C8FA23-99B1-4673-A7C2-5903B5916903}">
      <dsp:nvSpPr>
        <dsp:cNvPr id="0" name=""/>
        <dsp:cNvSpPr/>
      </dsp:nvSpPr>
      <dsp:spPr>
        <a:xfrm rot="5400000">
          <a:off x="5286762" y="-1804740"/>
          <a:ext cx="1744503" cy="5796719"/>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None/>
          </a:pPr>
          <a:r>
            <a:rPr lang="en-US" sz="1400" kern="1200"/>
            <a:t>  The data set provided constitutes the data of a Café Chain for one of its restaurants. We need to do a thorough analysis of the data and come up with the following analysis</a:t>
          </a:r>
          <a:endParaRPr lang="en-IN" sz="1400" kern="1200"/>
        </a:p>
        <a:p>
          <a:pPr marL="228600" lvl="2" indent="-114300" algn="l" defTabSz="622300">
            <a:lnSpc>
              <a:spcPct val="90000"/>
            </a:lnSpc>
            <a:spcBef>
              <a:spcPct val="0"/>
            </a:spcBef>
            <a:spcAft>
              <a:spcPct val="15000"/>
            </a:spcAft>
            <a:buFont typeface="Wingdings" panose="05000000000000000000" pitchFamily="2" charset="2"/>
            <a:buChar char="Ø"/>
          </a:pPr>
          <a:r>
            <a:rPr lang="en-US" sz="1400" kern="1200" dirty="0"/>
            <a:t>Exploratory Analysis</a:t>
          </a:r>
          <a:endParaRPr lang="en-IN" sz="1400" kern="1200" dirty="0"/>
        </a:p>
        <a:p>
          <a:pPr marL="228600" lvl="2" indent="-114300" algn="l" defTabSz="622300">
            <a:lnSpc>
              <a:spcPct val="90000"/>
            </a:lnSpc>
            <a:spcBef>
              <a:spcPct val="0"/>
            </a:spcBef>
            <a:spcAft>
              <a:spcPct val="15000"/>
            </a:spcAft>
            <a:buFont typeface="Wingdings" panose="05000000000000000000" pitchFamily="2" charset="2"/>
            <a:buChar char="Ø"/>
          </a:pPr>
          <a:r>
            <a:rPr lang="en-US" sz="1400" kern="1200" dirty="0"/>
            <a:t>Menu Analysis</a:t>
          </a:r>
          <a:endParaRPr lang="en-IN" sz="1400" kern="1200" dirty="0"/>
        </a:p>
      </dsp:txBody>
      <dsp:txXfrm rot="-5400000">
        <a:off x="3260654" y="306528"/>
        <a:ext cx="5711559" cy="1574183"/>
      </dsp:txXfrm>
    </dsp:sp>
    <dsp:sp modelId="{9B592E95-9F47-42DB-B487-219419AD2A6A}">
      <dsp:nvSpPr>
        <dsp:cNvPr id="0" name=""/>
        <dsp:cNvSpPr/>
      </dsp:nvSpPr>
      <dsp:spPr>
        <a:xfrm>
          <a:off x="0" y="3303"/>
          <a:ext cx="3260654" cy="218062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IN" sz="4100" b="1" kern="1200"/>
            <a:t>Background</a:t>
          </a:r>
          <a:endParaRPr lang="en-IN" sz="4100" kern="1200"/>
        </a:p>
      </dsp:txBody>
      <dsp:txXfrm>
        <a:off x="106450" y="109753"/>
        <a:ext cx="3047754" cy="1967729"/>
      </dsp:txXfrm>
    </dsp:sp>
    <dsp:sp modelId="{53B925AF-94A6-4535-B4BA-9D7047489F06}">
      <dsp:nvSpPr>
        <dsp:cNvPr id="0" name=""/>
        <dsp:cNvSpPr/>
      </dsp:nvSpPr>
      <dsp:spPr>
        <a:xfrm rot="5400000">
          <a:off x="5286762" y="484920"/>
          <a:ext cx="1744503" cy="5796719"/>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Font typeface="Wingdings" panose="05000000000000000000" pitchFamily="2" charset="2"/>
            <a:buChar char="Ø"/>
          </a:pPr>
          <a:r>
            <a:rPr lang="en-US" sz="1400" kern="1200"/>
            <a:t> Exploratory Analysis of data &amp; an executive summary of your top findings, supported   by graphs.</a:t>
          </a:r>
          <a:endParaRPr lang="en-IN" sz="1400" kern="1200"/>
        </a:p>
        <a:p>
          <a:pPr marL="114300" lvl="1" indent="-114300" algn="l" defTabSz="622300">
            <a:lnSpc>
              <a:spcPct val="90000"/>
            </a:lnSpc>
            <a:spcBef>
              <a:spcPct val="0"/>
            </a:spcBef>
            <a:spcAft>
              <a:spcPct val="15000"/>
            </a:spcAft>
            <a:buFont typeface="Wingdings" panose="05000000000000000000" pitchFamily="2" charset="2"/>
            <a:buChar char="Ø"/>
          </a:pPr>
          <a:r>
            <a:rPr lang="en-US" sz="1400" kern="1200"/>
            <a:t> What kind of trends do you notice in terms of consumer behavior over different times of the day and different days of the week? Can you give concrete recommendations based on the same?</a:t>
          </a:r>
          <a:endParaRPr lang="en-IN" sz="1400" kern="1200"/>
        </a:p>
        <a:p>
          <a:pPr marL="114300" lvl="1" indent="-114300" algn="l" defTabSz="622300">
            <a:lnSpc>
              <a:spcPct val="90000"/>
            </a:lnSpc>
            <a:spcBef>
              <a:spcPct val="0"/>
            </a:spcBef>
            <a:spcAft>
              <a:spcPct val="15000"/>
            </a:spcAft>
            <a:buFont typeface="Wingdings" panose="05000000000000000000" pitchFamily="2" charset="2"/>
            <a:buChar char="Ø"/>
          </a:pPr>
          <a:r>
            <a:rPr lang="en-US" sz="1400" kern="1200"/>
            <a:t> Are there certain menu items that can be taken off the menu?</a:t>
          </a:r>
          <a:endParaRPr lang="en-IN" sz="1400" kern="1200"/>
        </a:p>
        <a:p>
          <a:pPr marL="114300" lvl="1" indent="-114300" algn="l" defTabSz="622300">
            <a:lnSpc>
              <a:spcPct val="90000"/>
            </a:lnSpc>
            <a:spcBef>
              <a:spcPct val="0"/>
            </a:spcBef>
            <a:spcAft>
              <a:spcPct val="15000"/>
            </a:spcAft>
            <a:buFont typeface="Wingdings" panose="05000000000000000000" pitchFamily="2" charset="2"/>
            <a:buChar char="Ø"/>
          </a:pPr>
          <a:r>
            <a:rPr lang="en-US" sz="1400" kern="1200"/>
            <a:t> Are there trends across months that you are able to notice? </a:t>
          </a:r>
          <a:endParaRPr lang="en-IN" sz="1400" kern="1200"/>
        </a:p>
      </dsp:txBody>
      <dsp:txXfrm rot="-5400000">
        <a:off x="3260654" y="2596188"/>
        <a:ext cx="5711559" cy="1574183"/>
      </dsp:txXfrm>
    </dsp:sp>
    <dsp:sp modelId="{E2C17AC0-3FBE-481F-B29A-E803B1BD253E}">
      <dsp:nvSpPr>
        <dsp:cNvPr id="0" name=""/>
        <dsp:cNvSpPr/>
      </dsp:nvSpPr>
      <dsp:spPr>
        <a:xfrm>
          <a:off x="0" y="2292965"/>
          <a:ext cx="3260654" cy="218062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IN" sz="4100" b="1" kern="1200"/>
            <a:t>Exploratory Analysis</a:t>
          </a:r>
          <a:endParaRPr lang="en-IN" sz="4100" kern="1200"/>
        </a:p>
      </dsp:txBody>
      <dsp:txXfrm>
        <a:off x="106450" y="2399415"/>
        <a:ext cx="3047754" cy="1967729"/>
      </dsp:txXfrm>
    </dsp:sp>
    <dsp:sp modelId="{4E64D0F7-778B-4A93-8B95-24779BEBFE6B}">
      <dsp:nvSpPr>
        <dsp:cNvPr id="0" name=""/>
        <dsp:cNvSpPr/>
      </dsp:nvSpPr>
      <dsp:spPr>
        <a:xfrm rot="5400000">
          <a:off x="5286762" y="2774581"/>
          <a:ext cx="1744503" cy="5796719"/>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None/>
          </a:pPr>
          <a:r>
            <a:rPr lang="en-US" sz="1400" kern="1200"/>
            <a:t>   Identify the most popular combos that can be suggested to the restaurant chain after a thorough analysis of the most commonly occurring sets of menu items in the customer orders. The restaurant doesn’t have any combo meals. Can you suggest the best combo meals?   </a:t>
          </a:r>
          <a:endParaRPr lang="en-IN" sz="1400" kern="1200"/>
        </a:p>
      </dsp:txBody>
      <dsp:txXfrm rot="-5400000">
        <a:off x="3260654" y="4885849"/>
        <a:ext cx="5711559" cy="1574183"/>
      </dsp:txXfrm>
    </dsp:sp>
    <dsp:sp modelId="{B8F54165-5334-46B6-9968-AF017B54536C}">
      <dsp:nvSpPr>
        <dsp:cNvPr id="0" name=""/>
        <dsp:cNvSpPr/>
      </dsp:nvSpPr>
      <dsp:spPr>
        <a:xfrm>
          <a:off x="0" y="4582626"/>
          <a:ext cx="3260654" cy="218062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IN" sz="4100" b="1" kern="1200"/>
            <a:t>Menu Analysis</a:t>
          </a:r>
          <a:endParaRPr lang="en-IN" sz="4100" kern="1200"/>
        </a:p>
      </dsp:txBody>
      <dsp:txXfrm>
        <a:off x="106450" y="4689076"/>
        <a:ext cx="3047754" cy="19677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12533D-14A3-475A-9FCD-A449365C9676}">
      <dsp:nvSpPr>
        <dsp:cNvPr id="0" name=""/>
        <dsp:cNvSpPr/>
      </dsp:nvSpPr>
      <dsp:spPr>
        <a:xfrm>
          <a:off x="0" y="57997"/>
          <a:ext cx="2932527" cy="432000"/>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IN" sz="1500" kern="1200"/>
            <a:t>Size </a:t>
          </a:r>
        </a:p>
      </dsp:txBody>
      <dsp:txXfrm>
        <a:off x="0" y="57997"/>
        <a:ext cx="2932527" cy="432000"/>
      </dsp:txXfrm>
    </dsp:sp>
    <dsp:sp modelId="{8318CB12-F022-45A8-959E-8654821229CB}">
      <dsp:nvSpPr>
        <dsp:cNvPr id="0" name=""/>
        <dsp:cNvSpPr/>
      </dsp:nvSpPr>
      <dsp:spPr>
        <a:xfrm>
          <a:off x="0" y="512682"/>
          <a:ext cx="2932527" cy="1399950"/>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IN" sz="1500" b="1" kern="1200"/>
            <a:t> 145830 rows</a:t>
          </a:r>
        </a:p>
        <a:p>
          <a:pPr marL="114300" lvl="1" indent="-114300" algn="l" defTabSz="666750">
            <a:lnSpc>
              <a:spcPct val="90000"/>
            </a:lnSpc>
            <a:spcBef>
              <a:spcPct val="0"/>
            </a:spcBef>
            <a:spcAft>
              <a:spcPct val="15000"/>
            </a:spcAft>
            <a:buChar char="•"/>
          </a:pPr>
          <a:r>
            <a:rPr lang="en-IN" sz="1500" b="1" kern="1200"/>
            <a:t> 10 columns</a:t>
          </a:r>
        </a:p>
      </dsp:txBody>
      <dsp:txXfrm>
        <a:off x="0" y="512682"/>
        <a:ext cx="2932527" cy="1399950"/>
      </dsp:txXfrm>
    </dsp:sp>
    <dsp:sp modelId="{2E01FB29-E8F4-4489-BFD2-9D874350B7BF}">
      <dsp:nvSpPr>
        <dsp:cNvPr id="0" name=""/>
        <dsp:cNvSpPr/>
      </dsp:nvSpPr>
      <dsp:spPr>
        <a:xfrm>
          <a:off x="3343112" y="40341"/>
          <a:ext cx="2932527" cy="432000"/>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IN" sz="1500" kern="1200"/>
            <a:t>Column Names</a:t>
          </a:r>
        </a:p>
      </dsp:txBody>
      <dsp:txXfrm>
        <a:off x="3343112" y="40341"/>
        <a:ext cx="2932527" cy="432000"/>
      </dsp:txXfrm>
    </dsp:sp>
    <dsp:sp modelId="{FC57CF26-F9A2-4A56-B5B1-7D6F2CFADF5F}">
      <dsp:nvSpPr>
        <dsp:cNvPr id="0" name=""/>
        <dsp:cNvSpPr/>
      </dsp:nvSpPr>
      <dsp:spPr>
        <a:xfrm>
          <a:off x="3343112" y="472341"/>
          <a:ext cx="2932527" cy="1399950"/>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IN" sz="1500" kern="1200" dirty="0"/>
            <a:t>  </a:t>
          </a:r>
          <a:r>
            <a:rPr lang="en-IN" sz="1500" b="1" kern="1200" dirty="0"/>
            <a:t>Date	    	     Rate</a:t>
          </a:r>
        </a:p>
        <a:p>
          <a:pPr marL="114300" lvl="1" indent="-114300" algn="l" defTabSz="666750">
            <a:lnSpc>
              <a:spcPct val="90000"/>
            </a:lnSpc>
            <a:spcBef>
              <a:spcPct val="0"/>
            </a:spcBef>
            <a:spcAft>
              <a:spcPct val="15000"/>
            </a:spcAft>
            <a:buChar char="•"/>
          </a:pPr>
          <a:r>
            <a:rPr lang="en-IN" sz="1500" b="1" kern="1200" dirty="0"/>
            <a:t> Bill Number	    Tax</a:t>
          </a:r>
        </a:p>
        <a:p>
          <a:pPr marL="114300" lvl="1" indent="-114300" algn="l" defTabSz="666750">
            <a:lnSpc>
              <a:spcPct val="90000"/>
            </a:lnSpc>
            <a:spcBef>
              <a:spcPct val="0"/>
            </a:spcBef>
            <a:spcAft>
              <a:spcPct val="15000"/>
            </a:spcAft>
            <a:buChar char="•"/>
          </a:pPr>
          <a:r>
            <a:rPr lang="en-IN" sz="1500" b="1" kern="1200" dirty="0"/>
            <a:t> Item </a:t>
          </a:r>
          <a:r>
            <a:rPr lang="en-IN" sz="1500" b="1" kern="1200" dirty="0" err="1"/>
            <a:t>Desc</a:t>
          </a:r>
          <a:r>
            <a:rPr lang="en-IN" sz="1500" b="1" kern="1200" dirty="0"/>
            <a:t>	    Discount</a:t>
          </a:r>
        </a:p>
        <a:p>
          <a:pPr marL="114300" lvl="1" indent="-114300" algn="l" defTabSz="666750">
            <a:lnSpc>
              <a:spcPct val="90000"/>
            </a:lnSpc>
            <a:spcBef>
              <a:spcPct val="0"/>
            </a:spcBef>
            <a:spcAft>
              <a:spcPct val="15000"/>
            </a:spcAft>
            <a:buChar char="•"/>
          </a:pPr>
          <a:r>
            <a:rPr lang="en-IN" sz="1500" b="1" kern="1200" dirty="0"/>
            <a:t> Time		    Total</a:t>
          </a:r>
        </a:p>
        <a:p>
          <a:pPr marL="114300" lvl="1" indent="-114300" algn="l" defTabSz="666750">
            <a:lnSpc>
              <a:spcPct val="90000"/>
            </a:lnSpc>
            <a:spcBef>
              <a:spcPct val="0"/>
            </a:spcBef>
            <a:spcAft>
              <a:spcPct val="15000"/>
            </a:spcAft>
            <a:buChar char="•"/>
          </a:pPr>
          <a:r>
            <a:rPr lang="en-IN" sz="1500" b="1" kern="1200" dirty="0"/>
            <a:t>  Quantity	    Category</a:t>
          </a:r>
        </a:p>
      </dsp:txBody>
      <dsp:txXfrm>
        <a:off x="3343112" y="472341"/>
        <a:ext cx="2932527" cy="13999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D55578-16A6-4156-9D04-8002E4E811D3}">
      <dsp:nvSpPr>
        <dsp:cNvPr id="0" name=""/>
        <dsp:cNvSpPr/>
      </dsp:nvSpPr>
      <dsp:spPr>
        <a:xfrm rot="5400000">
          <a:off x="-417951" y="421807"/>
          <a:ext cx="2786341" cy="1950438"/>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Interval Variables</a:t>
          </a:r>
          <a:endParaRPr lang="en-IN" sz="2800" kern="1200" dirty="0"/>
        </a:p>
      </dsp:txBody>
      <dsp:txXfrm rot="-5400000">
        <a:off x="1" y="979074"/>
        <a:ext cx="1950438" cy="835903"/>
      </dsp:txXfrm>
    </dsp:sp>
    <dsp:sp modelId="{F4E14951-0A6F-4404-A94A-D520E5EA9A2E}">
      <dsp:nvSpPr>
        <dsp:cNvPr id="0" name=""/>
        <dsp:cNvSpPr/>
      </dsp:nvSpPr>
      <dsp:spPr>
        <a:xfrm rot="5400000">
          <a:off x="6066197" y="-4111901"/>
          <a:ext cx="1811121" cy="10042638"/>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Font typeface="Wingdings" panose="05000000000000000000" pitchFamily="2" charset="2"/>
            <a:buChar char="Ø"/>
          </a:pPr>
          <a:r>
            <a:rPr lang="en-US" sz="1600" b="0" kern="1200" dirty="0"/>
            <a:t> Date - The date on which the transaction happened. Date ranges from April, 2010 to Mar, 2011.</a:t>
          </a:r>
          <a:endParaRPr lang="en-IN" sz="1600" b="0" kern="1200" dirty="0"/>
        </a:p>
        <a:p>
          <a:pPr marL="171450" lvl="1" indent="-171450" algn="l" defTabSz="711200">
            <a:lnSpc>
              <a:spcPct val="90000"/>
            </a:lnSpc>
            <a:spcBef>
              <a:spcPct val="0"/>
            </a:spcBef>
            <a:spcAft>
              <a:spcPct val="15000"/>
            </a:spcAft>
            <a:buFont typeface="Wingdings" panose="05000000000000000000" pitchFamily="2" charset="2"/>
            <a:buChar char="Ø"/>
          </a:pPr>
          <a:r>
            <a:rPr lang="en-US" sz="1600" b="0" kern="1200" dirty="0"/>
            <a:t> Time - The time of he day when the transaction happened</a:t>
          </a:r>
          <a:endParaRPr lang="en-IN" sz="1600" b="0" kern="1200" dirty="0"/>
        </a:p>
        <a:p>
          <a:pPr marL="171450" lvl="1" indent="-171450" algn="l" defTabSz="711200">
            <a:lnSpc>
              <a:spcPct val="90000"/>
            </a:lnSpc>
            <a:spcBef>
              <a:spcPct val="0"/>
            </a:spcBef>
            <a:spcAft>
              <a:spcPct val="15000"/>
            </a:spcAft>
            <a:buFont typeface="Wingdings" panose="05000000000000000000" pitchFamily="2" charset="2"/>
            <a:buChar char="Ø"/>
          </a:pPr>
          <a:r>
            <a:rPr lang="en-US" sz="1600" b="0" kern="1200" dirty="0"/>
            <a:t> Quantity - no of items bought in each transaction</a:t>
          </a:r>
          <a:endParaRPr lang="en-IN" sz="1600" b="0" kern="1200" dirty="0"/>
        </a:p>
        <a:p>
          <a:pPr marL="171450" lvl="1" indent="-171450" algn="l" defTabSz="711200">
            <a:lnSpc>
              <a:spcPct val="90000"/>
            </a:lnSpc>
            <a:spcBef>
              <a:spcPct val="0"/>
            </a:spcBef>
            <a:spcAft>
              <a:spcPct val="15000"/>
            </a:spcAft>
            <a:buFont typeface="Wingdings" panose="05000000000000000000" pitchFamily="2" charset="2"/>
            <a:buChar char="Ø"/>
          </a:pPr>
          <a:r>
            <a:rPr lang="en-US" sz="1600" b="0" kern="1200" dirty="0"/>
            <a:t> Rate - The rate of each item</a:t>
          </a:r>
          <a:endParaRPr lang="en-IN" sz="1600" b="0" kern="1200" dirty="0"/>
        </a:p>
        <a:p>
          <a:pPr marL="171450" lvl="1" indent="-171450" algn="l" defTabSz="711200">
            <a:lnSpc>
              <a:spcPct val="90000"/>
            </a:lnSpc>
            <a:spcBef>
              <a:spcPct val="0"/>
            </a:spcBef>
            <a:spcAft>
              <a:spcPct val="15000"/>
            </a:spcAft>
            <a:buFont typeface="Wingdings" panose="05000000000000000000" pitchFamily="2" charset="2"/>
            <a:buChar char="Ø"/>
          </a:pPr>
          <a:r>
            <a:rPr lang="en-US" sz="1600" b="0" kern="1200" dirty="0"/>
            <a:t> Tax - Tax to be collected on each item</a:t>
          </a:r>
          <a:endParaRPr lang="en-IN" sz="1600" b="0" kern="1200" dirty="0"/>
        </a:p>
        <a:p>
          <a:pPr marL="171450" lvl="1" indent="-171450" algn="l" defTabSz="711200">
            <a:lnSpc>
              <a:spcPct val="90000"/>
            </a:lnSpc>
            <a:spcBef>
              <a:spcPct val="0"/>
            </a:spcBef>
            <a:spcAft>
              <a:spcPct val="15000"/>
            </a:spcAft>
            <a:buFont typeface="Wingdings" panose="05000000000000000000" pitchFamily="2" charset="2"/>
            <a:buChar char="Ø"/>
          </a:pPr>
          <a:r>
            <a:rPr lang="en-US" sz="1600" b="0" kern="1200" dirty="0"/>
            <a:t> Discount - Discount given on each time</a:t>
          </a:r>
          <a:endParaRPr lang="en-IN" sz="1600" b="0" kern="1200" dirty="0"/>
        </a:p>
        <a:p>
          <a:pPr marL="171450" lvl="1" indent="-171450" algn="l" defTabSz="711200">
            <a:lnSpc>
              <a:spcPct val="90000"/>
            </a:lnSpc>
            <a:spcBef>
              <a:spcPct val="0"/>
            </a:spcBef>
            <a:spcAft>
              <a:spcPct val="15000"/>
            </a:spcAft>
            <a:buFont typeface="Wingdings" panose="05000000000000000000" pitchFamily="2" charset="2"/>
            <a:buChar char="Ø"/>
          </a:pPr>
          <a:r>
            <a:rPr lang="en-US" sz="1600" b="0" kern="1200" dirty="0"/>
            <a:t> Total - Total price of the item, sum of rate, tax and discount.</a:t>
          </a:r>
          <a:endParaRPr lang="en-IN" sz="1600" b="0" kern="1200" dirty="0"/>
        </a:p>
      </dsp:txBody>
      <dsp:txXfrm rot="-5400000">
        <a:off x="1950439" y="92269"/>
        <a:ext cx="9954226" cy="1634297"/>
      </dsp:txXfrm>
    </dsp:sp>
    <dsp:sp modelId="{A55CED0F-E841-4ECC-81D0-1D34EB332EFF}">
      <dsp:nvSpPr>
        <dsp:cNvPr id="0" name=""/>
        <dsp:cNvSpPr/>
      </dsp:nvSpPr>
      <dsp:spPr>
        <a:xfrm rot="5400000">
          <a:off x="-417951" y="2926459"/>
          <a:ext cx="2786341" cy="1950438"/>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Nominal Variables</a:t>
          </a:r>
          <a:endParaRPr lang="en-IN" sz="2800" kern="1200" dirty="0"/>
        </a:p>
      </dsp:txBody>
      <dsp:txXfrm rot="-5400000">
        <a:off x="1" y="3483726"/>
        <a:ext cx="1950438" cy="835903"/>
      </dsp:txXfrm>
    </dsp:sp>
    <dsp:sp modelId="{9F183F3A-F26C-43F3-9810-B99FFEF648E9}">
      <dsp:nvSpPr>
        <dsp:cNvPr id="0" name=""/>
        <dsp:cNvSpPr/>
      </dsp:nvSpPr>
      <dsp:spPr>
        <a:xfrm rot="5400000">
          <a:off x="6066197" y="-1607249"/>
          <a:ext cx="1811121" cy="10042638"/>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Font typeface="Wingdings" panose="05000000000000000000" pitchFamily="2" charset="2"/>
            <a:buChar char="Ø"/>
          </a:pPr>
          <a:r>
            <a:rPr lang="en-US" sz="1600" kern="1200" dirty="0"/>
            <a:t> Bill Number - The transaction ID</a:t>
          </a:r>
          <a:endParaRPr lang="en-IN" sz="1600" kern="1200" dirty="0"/>
        </a:p>
        <a:p>
          <a:pPr marL="171450" lvl="1" indent="-171450" algn="l" defTabSz="711200">
            <a:lnSpc>
              <a:spcPct val="90000"/>
            </a:lnSpc>
            <a:spcBef>
              <a:spcPct val="0"/>
            </a:spcBef>
            <a:spcAft>
              <a:spcPct val="15000"/>
            </a:spcAft>
            <a:buFont typeface="Wingdings" panose="05000000000000000000" pitchFamily="2" charset="2"/>
            <a:buChar char="Ø"/>
          </a:pPr>
          <a:r>
            <a:rPr lang="en-US" sz="1600" kern="1200" dirty="0"/>
            <a:t> Item Desc - Item description</a:t>
          </a:r>
          <a:endParaRPr lang="en-IN" sz="1600" kern="1200" dirty="0"/>
        </a:p>
        <a:p>
          <a:pPr marL="171450" lvl="1" indent="-171450" algn="l" defTabSz="711200">
            <a:lnSpc>
              <a:spcPct val="90000"/>
            </a:lnSpc>
            <a:spcBef>
              <a:spcPct val="0"/>
            </a:spcBef>
            <a:spcAft>
              <a:spcPct val="15000"/>
            </a:spcAft>
            <a:buFont typeface="Wingdings" panose="05000000000000000000" pitchFamily="2" charset="2"/>
            <a:buChar char="Ø"/>
          </a:pPr>
          <a:r>
            <a:rPr lang="en-US" sz="1600" kern="1200" dirty="0"/>
            <a:t> Category - It is divided into 8 categories. Beverages(30%), Food(39%), Liquor(4%), Liquor &amp; Tobacco(0.03%), Merchandise(0.33%), </a:t>
          </a:r>
          <a:r>
            <a:rPr lang="en-US" sz="1600" kern="1200" dirty="0" err="1"/>
            <a:t>Misc</a:t>
          </a:r>
          <a:r>
            <a:rPr lang="en-US" sz="1600" kern="1200" dirty="0"/>
            <a:t>(0.81%), Tobacco(25%), Wines(0.55%)</a:t>
          </a:r>
          <a:endParaRPr lang="en-IN" sz="1600" kern="1200" dirty="0"/>
        </a:p>
      </dsp:txBody>
      <dsp:txXfrm rot="-5400000">
        <a:off x="1950439" y="2596921"/>
        <a:ext cx="9954226" cy="163429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7C0FD-0CB0-453F-A274-E8E5FA0375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39FD06-8C26-42EF-9D78-E0AEC77AD6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8CE00A-D1FE-4D28-9EC9-435E0FE0CB83}"/>
              </a:ext>
            </a:extLst>
          </p:cNvPr>
          <p:cNvSpPr>
            <a:spLocks noGrp="1"/>
          </p:cNvSpPr>
          <p:nvPr>
            <p:ph type="dt" sz="half" idx="10"/>
          </p:nvPr>
        </p:nvSpPr>
        <p:spPr/>
        <p:txBody>
          <a:bodyPr/>
          <a:lstStyle/>
          <a:p>
            <a:fld id="{5586B75A-687E-405C-8A0B-8D00578BA2C3}" type="datetimeFigureOut">
              <a:rPr lang="en-US" smtClean="0"/>
              <a:pPr/>
              <a:t>1/20/2020</a:t>
            </a:fld>
            <a:endParaRPr lang="en-US" dirty="0"/>
          </a:p>
        </p:txBody>
      </p:sp>
      <p:sp>
        <p:nvSpPr>
          <p:cNvPr id="5" name="Footer Placeholder 4">
            <a:extLst>
              <a:ext uri="{FF2B5EF4-FFF2-40B4-BE49-F238E27FC236}">
                <a16:creationId xmlns:a16="http://schemas.microsoft.com/office/drawing/2014/main" id="{EB3C7428-0A84-4EE1-ADC7-9DA35290BF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9F72F2-8CE6-4781-98D3-369ABD5162D5}"/>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37927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E5C90-2BB3-49DD-9F4D-6B2B62DD7DE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CA2CA2-6426-4988-8D23-CAA4312F7A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44E0E3-5D8E-423A-A6A6-9B67C8512514}"/>
              </a:ext>
            </a:extLst>
          </p:cNvPr>
          <p:cNvSpPr>
            <a:spLocks noGrp="1"/>
          </p:cNvSpPr>
          <p:nvPr>
            <p:ph type="dt" sz="half" idx="10"/>
          </p:nvPr>
        </p:nvSpPr>
        <p:spPr/>
        <p:txBody>
          <a:bodyPr/>
          <a:lstStyle/>
          <a:p>
            <a:fld id="{5F4E5243-F52A-4D37-9694-EB26C6C31910}" type="datetimeFigureOut">
              <a:rPr lang="en-US" smtClean="0"/>
              <a:t>1/20/2020</a:t>
            </a:fld>
            <a:endParaRPr lang="en-US" dirty="0"/>
          </a:p>
        </p:txBody>
      </p:sp>
      <p:sp>
        <p:nvSpPr>
          <p:cNvPr id="5" name="Footer Placeholder 4">
            <a:extLst>
              <a:ext uri="{FF2B5EF4-FFF2-40B4-BE49-F238E27FC236}">
                <a16:creationId xmlns:a16="http://schemas.microsoft.com/office/drawing/2014/main" id="{3C05CFFF-DBFC-46E7-8CE8-08F73DB7DF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262298C-8D0A-4578-8BA7-BD0D112B977F}"/>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10314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1166D9-3460-4AF1-8524-D6AECFFE9D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71142E-FEA3-4D49-94C0-8C2F3535C6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ACEF40-D8CC-4A51-B910-92B772063671}"/>
              </a:ext>
            </a:extLst>
          </p:cNvPr>
          <p:cNvSpPr>
            <a:spLocks noGrp="1"/>
          </p:cNvSpPr>
          <p:nvPr>
            <p:ph type="dt" sz="half" idx="10"/>
          </p:nvPr>
        </p:nvSpPr>
        <p:spPr/>
        <p:txBody>
          <a:bodyPr/>
          <a:lstStyle/>
          <a:p>
            <a:fld id="{3A77B6E1-634A-48DC-9E8B-D894023267EF}" type="datetimeFigureOut">
              <a:rPr lang="en-US" smtClean="0"/>
              <a:t>1/20/2020</a:t>
            </a:fld>
            <a:endParaRPr lang="en-US" dirty="0"/>
          </a:p>
        </p:txBody>
      </p:sp>
      <p:sp>
        <p:nvSpPr>
          <p:cNvPr id="5" name="Footer Placeholder 4">
            <a:extLst>
              <a:ext uri="{FF2B5EF4-FFF2-40B4-BE49-F238E27FC236}">
                <a16:creationId xmlns:a16="http://schemas.microsoft.com/office/drawing/2014/main" id="{17D4B0B2-80F2-4131-9DF7-C66A2F5FF9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1787945-1FBD-4D59-AA58-291418D3566C}"/>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76519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DEAC4-7F97-4C2F-A2A8-A6ECBFA262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39A784-A1E1-4D86-B6D8-114B5CD2A6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560A9B-0543-4333-9304-88BF25F94891}"/>
              </a:ext>
            </a:extLst>
          </p:cNvPr>
          <p:cNvSpPr>
            <a:spLocks noGrp="1"/>
          </p:cNvSpPr>
          <p:nvPr>
            <p:ph type="dt" sz="half" idx="10"/>
          </p:nvPr>
        </p:nvSpPr>
        <p:spPr/>
        <p:txBody>
          <a:bodyPr/>
          <a:lstStyle/>
          <a:p>
            <a:fld id="{7B2D3E9E-A95C-48F2-B4BF-A71542E0BE9A}" type="datetimeFigureOut">
              <a:rPr lang="en-US" smtClean="0"/>
              <a:t>1/20/2020</a:t>
            </a:fld>
            <a:endParaRPr lang="en-US" dirty="0"/>
          </a:p>
        </p:txBody>
      </p:sp>
      <p:sp>
        <p:nvSpPr>
          <p:cNvPr id="5" name="Footer Placeholder 4">
            <a:extLst>
              <a:ext uri="{FF2B5EF4-FFF2-40B4-BE49-F238E27FC236}">
                <a16:creationId xmlns:a16="http://schemas.microsoft.com/office/drawing/2014/main" id="{87C48975-6ACB-46A7-8B64-F442EC7AF4D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CEF3958-5122-43AF-A837-73C1939C0D2E}"/>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08078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39293-5E16-459E-9964-CDD4E20D4B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6639FA8-4164-4212-923F-423D56266F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F61206-5327-4242-8E55-610038751C88}"/>
              </a:ext>
            </a:extLst>
          </p:cNvPr>
          <p:cNvSpPr>
            <a:spLocks noGrp="1"/>
          </p:cNvSpPr>
          <p:nvPr>
            <p:ph type="dt" sz="half" idx="10"/>
          </p:nvPr>
        </p:nvSpPr>
        <p:spPr/>
        <p:txBody>
          <a:bodyPr/>
          <a:lstStyle/>
          <a:p>
            <a:fld id="{5586B75A-687E-405C-8A0B-8D00578BA2C3}" type="datetimeFigureOut">
              <a:rPr lang="en-US" smtClean="0"/>
              <a:pPr/>
              <a:t>1/20/2020</a:t>
            </a:fld>
            <a:endParaRPr lang="en-US" dirty="0"/>
          </a:p>
        </p:txBody>
      </p:sp>
      <p:sp>
        <p:nvSpPr>
          <p:cNvPr id="5" name="Footer Placeholder 4">
            <a:extLst>
              <a:ext uri="{FF2B5EF4-FFF2-40B4-BE49-F238E27FC236}">
                <a16:creationId xmlns:a16="http://schemas.microsoft.com/office/drawing/2014/main" id="{75133AE2-389D-48A1-8CE2-9386304CC14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16F26D6-5C4D-4219-BF93-19D8382C9D2F}"/>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23059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A5C21-1A43-4FCA-AD03-0B44502852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32397A-BBC1-4588-82C1-ECBDAC1A3B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F140A8-D26D-4F55-B26A-5A9D64883C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4C697B2-48FC-4625-9FE1-40F8AB4D9C8C}"/>
              </a:ext>
            </a:extLst>
          </p:cNvPr>
          <p:cNvSpPr>
            <a:spLocks noGrp="1"/>
          </p:cNvSpPr>
          <p:nvPr>
            <p:ph type="dt" sz="half" idx="10"/>
          </p:nvPr>
        </p:nvSpPr>
        <p:spPr/>
        <p:txBody>
          <a:bodyPr/>
          <a:lstStyle/>
          <a:p>
            <a:fld id="{F12952B5-7A2F-4CC8-B7CE-9234E21C2837}" type="datetimeFigureOut">
              <a:rPr lang="en-US" smtClean="0"/>
              <a:t>1/20/2020</a:t>
            </a:fld>
            <a:endParaRPr lang="en-US" dirty="0"/>
          </a:p>
        </p:txBody>
      </p:sp>
      <p:sp>
        <p:nvSpPr>
          <p:cNvPr id="6" name="Footer Placeholder 5">
            <a:extLst>
              <a:ext uri="{FF2B5EF4-FFF2-40B4-BE49-F238E27FC236}">
                <a16:creationId xmlns:a16="http://schemas.microsoft.com/office/drawing/2014/main" id="{DE93A841-C0A1-4B18-920C-39EBAE5EEF2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9061731-772A-46A9-823A-3D9A90E34B62}"/>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44501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D8CAF-59AB-48BA-8BC9-62A7DC9B75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B31B38-07BB-43EC-B789-99728F36F0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A9E789-085E-4D9F-9B23-DA0117E6AC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025024-6941-405B-93BC-55F30D9A28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FA2D31-DB9B-443D-B677-276F08CF3F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D7E66B7-41DA-44A6-9526-1D26BEFAF7B1}"/>
              </a:ext>
            </a:extLst>
          </p:cNvPr>
          <p:cNvSpPr>
            <a:spLocks noGrp="1"/>
          </p:cNvSpPr>
          <p:nvPr>
            <p:ph type="dt" sz="half" idx="10"/>
          </p:nvPr>
        </p:nvSpPr>
        <p:spPr/>
        <p:txBody>
          <a:bodyPr/>
          <a:lstStyle/>
          <a:p>
            <a:fld id="{CE1DA07A-9201-4B4B-BAF2-015AFA30F520}" type="datetimeFigureOut">
              <a:rPr lang="en-US" smtClean="0"/>
              <a:t>1/20/2020</a:t>
            </a:fld>
            <a:endParaRPr lang="en-US" dirty="0"/>
          </a:p>
        </p:txBody>
      </p:sp>
      <p:sp>
        <p:nvSpPr>
          <p:cNvPr id="8" name="Footer Placeholder 7">
            <a:extLst>
              <a:ext uri="{FF2B5EF4-FFF2-40B4-BE49-F238E27FC236}">
                <a16:creationId xmlns:a16="http://schemas.microsoft.com/office/drawing/2014/main" id="{C4FA375F-87A8-45EC-86A2-B9D75416339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1E01CC8-1210-437B-9458-04052523258C}"/>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82928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4CD70-6E02-4E25-A471-A1561CF75C3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83EAF27-943C-43AC-AC7F-3CF3880739CD}"/>
              </a:ext>
            </a:extLst>
          </p:cNvPr>
          <p:cNvSpPr>
            <a:spLocks noGrp="1"/>
          </p:cNvSpPr>
          <p:nvPr>
            <p:ph type="dt" sz="half" idx="10"/>
          </p:nvPr>
        </p:nvSpPr>
        <p:spPr/>
        <p:txBody>
          <a:bodyPr/>
          <a:lstStyle/>
          <a:p>
            <a:fld id="{73D7E00A-486F-4252-8B1D-E32645521F49}" type="datetimeFigureOut">
              <a:rPr lang="en-US" smtClean="0"/>
              <a:t>1/20/2020</a:t>
            </a:fld>
            <a:endParaRPr lang="en-US" dirty="0"/>
          </a:p>
        </p:txBody>
      </p:sp>
      <p:sp>
        <p:nvSpPr>
          <p:cNvPr id="4" name="Footer Placeholder 3">
            <a:extLst>
              <a:ext uri="{FF2B5EF4-FFF2-40B4-BE49-F238E27FC236}">
                <a16:creationId xmlns:a16="http://schemas.microsoft.com/office/drawing/2014/main" id="{00CB5CD7-A0B0-474A-A1D7-31F6F5C8AB5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5220DF5-FE5B-4AC7-A475-3B105D5E1E36}"/>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03819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F21300-1BDB-434B-8A16-84A59F0FBF84}"/>
              </a:ext>
            </a:extLst>
          </p:cNvPr>
          <p:cNvSpPr>
            <a:spLocks noGrp="1"/>
          </p:cNvSpPr>
          <p:nvPr>
            <p:ph type="dt" sz="half" idx="10"/>
          </p:nvPr>
        </p:nvSpPr>
        <p:spPr/>
        <p:txBody>
          <a:bodyPr/>
          <a:lstStyle/>
          <a:p>
            <a:fld id="{8DDF5F92-E675-4B36-9A60-69A962A68675}" type="datetimeFigureOut">
              <a:rPr lang="en-US" smtClean="0"/>
              <a:t>1/20/2020</a:t>
            </a:fld>
            <a:endParaRPr lang="en-US" dirty="0"/>
          </a:p>
        </p:txBody>
      </p:sp>
      <p:sp>
        <p:nvSpPr>
          <p:cNvPr id="3" name="Footer Placeholder 2">
            <a:extLst>
              <a:ext uri="{FF2B5EF4-FFF2-40B4-BE49-F238E27FC236}">
                <a16:creationId xmlns:a16="http://schemas.microsoft.com/office/drawing/2014/main" id="{D4490027-8F20-4BD2-84B1-E23774C40C2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90233C9-E497-4595-A9BD-B5D157C0D335}"/>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13345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6F51A-F4E7-43B1-B0E5-7E3B29B602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716620D-8E68-4EB0-BB7C-DB2568F87F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7F48EA5-0EB1-47E3-8FB7-C8773D6810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409FE4-1FFF-418D-B76C-EBC5B9C4ED7E}"/>
              </a:ext>
            </a:extLst>
          </p:cNvPr>
          <p:cNvSpPr>
            <a:spLocks noGrp="1"/>
          </p:cNvSpPr>
          <p:nvPr>
            <p:ph type="dt" sz="half" idx="10"/>
          </p:nvPr>
        </p:nvSpPr>
        <p:spPr/>
        <p:txBody>
          <a:bodyPr/>
          <a:lstStyle/>
          <a:p>
            <a:fld id="{AF6E2C9B-5FA2-460D-9BE7-B0812FC2A6FF}" type="datetimeFigureOut">
              <a:rPr lang="en-US" smtClean="0"/>
              <a:t>1/20/2020</a:t>
            </a:fld>
            <a:endParaRPr lang="en-US" dirty="0"/>
          </a:p>
        </p:txBody>
      </p:sp>
      <p:sp>
        <p:nvSpPr>
          <p:cNvPr id="6" name="Footer Placeholder 5">
            <a:extLst>
              <a:ext uri="{FF2B5EF4-FFF2-40B4-BE49-F238E27FC236}">
                <a16:creationId xmlns:a16="http://schemas.microsoft.com/office/drawing/2014/main" id="{01C58576-B8A5-44A4-B111-A2603F1AE0A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8CE692A-DF86-473F-B570-83BE2C6D8BCD}"/>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51392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EBFAB-3B20-43FC-A5E4-4FB4BD411D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CE686D2-081E-4388-BB06-BF9B8C0FB2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EB96B51-7380-44DA-969D-AAC7F441E6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2433C9-E5EB-4FB5-80AE-CA3631DD16DA}"/>
              </a:ext>
            </a:extLst>
          </p:cNvPr>
          <p:cNvSpPr>
            <a:spLocks noGrp="1"/>
          </p:cNvSpPr>
          <p:nvPr>
            <p:ph type="dt" sz="half" idx="10"/>
          </p:nvPr>
        </p:nvSpPr>
        <p:spPr/>
        <p:txBody>
          <a:bodyPr/>
          <a:lstStyle/>
          <a:p>
            <a:fld id="{5586B75A-687E-405C-8A0B-8D00578BA2C3}" type="datetimeFigureOut">
              <a:rPr lang="en-US" smtClean="0"/>
              <a:pPr/>
              <a:t>1/20/2020</a:t>
            </a:fld>
            <a:endParaRPr lang="en-US" dirty="0"/>
          </a:p>
        </p:txBody>
      </p:sp>
      <p:sp>
        <p:nvSpPr>
          <p:cNvPr id="6" name="Footer Placeholder 5">
            <a:extLst>
              <a:ext uri="{FF2B5EF4-FFF2-40B4-BE49-F238E27FC236}">
                <a16:creationId xmlns:a16="http://schemas.microsoft.com/office/drawing/2014/main" id="{3F506D1C-95B5-4E4C-8204-57B11ED8808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85DA025-1986-4881-B530-830D3DCCEEFE}"/>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729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DA9BC8-685F-4C4F-9131-F0F9FEA097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E316FA-99E2-4A0E-A02D-9A022A7C59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345782-88FE-4335-B962-4F6EAB050A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6B75A-687E-405C-8A0B-8D00578BA2C3}" type="datetimeFigureOut">
              <a:rPr lang="en-US" smtClean="0"/>
              <a:pPr/>
              <a:t>1/20/2020</a:t>
            </a:fld>
            <a:endParaRPr lang="en-US" dirty="0"/>
          </a:p>
        </p:txBody>
      </p:sp>
      <p:sp>
        <p:nvSpPr>
          <p:cNvPr id="5" name="Footer Placeholder 4">
            <a:extLst>
              <a:ext uri="{FF2B5EF4-FFF2-40B4-BE49-F238E27FC236}">
                <a16:creationId xmlns:a16="http://schemas.microsoft.com/office/drawing/2014/main" id="{974FA14D-6C6D-497A-85C8-A793CB666F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ACA4AC5-EE18-4064-8B9A-9131C31D35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37845741"/>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4.wmf"/><Relationship Id="rId4" Type="http://schemas.openxmlformats.org/officeDocument/2006/relationships/package" Target="../embeddings/Microsoft_Excel_Macro-Enabled_Worksheet.xlsm"/></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7.wmf"/><Relationship Id="rId4" Type="http://schemas.openxmlformats.org/officeDocument/2006/relationships/package" Target="../embeddings/Microsoft_Excel_Worksheet.xlsx"/></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JP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180C0-F874-4381-8880-8CEDAA2748FD}"/>
              </a:ext>
            </a:extLst>
          </p:cNvPr>
          <p:cNvSpPr>
            <a:spLocks noGrp="1"/>
          </p:cNvSpPr>
          <p:nvPr>
            <p:ph type="title"/>
          </p:nvPr>
        </p:nvSpPr>
        <p:spPr>
          <a:xfrm>
            <a:off x="1" y="4544814"/>
            <a:ext cx="5776164" cy="1807659"/>
          </a:xfrm>
        </p:spPr>
        <p:txBody>
          <a:bodyPr vert="horz" lIns="91440" tIns="45720" rIns="91440" bIns="45720" rtlCol="0" anchor="ctr">
            <a:noAutofit/>
          </a:bodyPr>
          <a:lstStyle/>
          <a:p>
            <a:pPr algn="ctr"/>
            <a:r>
              <a:rPr lang="en-US" sz="6600" b="1" dirty="0"/>
              <a:t>Café Great Chain</a:t>
            </a:r>
          </a:p>
        </p:txBody>
      </p:sp>
      <p:pic>
        <p:nvPicPr>
          <p:cNvPr id="6" name="Picture Placeholder 5">
            <a:extLst>
              <a:ext uri="{FF2B5EF4-FFF2-40B4-BE49-F238E27FC236}">
                <a16:creationId xmlns:a16="http://schemas.microsoft.com/office/drawing/2014/main" id="{1929AB33-47AE-4DB5-AD0F-6AF19D506E6B}"/>
              </a:ext>
            </a:extLst>
          </p:cNvPr>
          <p:cNvPicPr>
            <a:picLocks noGrp="1" noChangeAspect="1"/>
          </p:cNvPicPr>
          <p:nvPr>
            <p:ph type="pic" idx="1"/>
          </p:nvPr>
        </p:nvPicPr>
        <p:blipFill rotWithShape="1">
          <a:blip r:embed="rId2"/>
          <a:srcRect t="25692"/>
          <a:stretch/>
        </p:blipFill>
        <p:spPr>
          <a:xfrm>
            <a:off x="20" y="10"/>
            <a:ext cx="12191980" cy="4212698"/>
          </a:xfrm>
          <a:prstGeom prst="rect">
            <a:avLst/>
          </a:prstGeom>
        </p:spPr>
      </p:pic>
      <p:sp>
        <p:nvSpPr>
          <p:cNvPr id="4" name="Text Placeholder 3">
            <a:extLst>
              <a:ext uri="{FF2B5EF4-FFF2-40B4-BE49-F238E27FC236}">
                <a16:creationId xmlns:a16="http://schemas.microsoft.com/office/drawing/2014/main" id="{5BA8A6E0-0928-467C-9BFC-B39A9479C3C2}"/>
              </a:ext>
            </a:extLst>
          </p:cNvPr>
          <p:cNvSpPr>
            <a:spLocks noGrp="1"/>
          </p:cNvSpPr>
          <p:nvPr>
            <p:ph type="body" sz="half" idx="2"/>
          </p:nvPr>
        </p:nvSpPr>
        <p:spPr>
          <a:xfrm>
            <a:off x="8855241" y="4540559"/>
            <a:ext cx="2575139" cy="1816169"/>
          </a:xfrm>
        </p:spPr>
        <p:txBody>
          <a:bodyPr vert="horz" lIns="91440" tIns="45720" rIns="91440" bIns="45720" rtlCol="0" anchor="ctr">
            <a:normAutofit/>
          </a:bodyPr>
          <a:lstStyle/>
          <a:p>
            <a:pPr>
              <a:lnSpc>
                <a:spcPct val="85000"/>
              </a:lnSpc>
              <a:buFont typeface="Arial" pitchFamily="34" charset="0"/>
              <a:buChar char=" "/>
            </a:pPr>
            <a:r>
              <a:rPr lang="en-US" sz="2800" b="1" dirty="0">
                <a:solidFill>
                  <a:srgbClr val="FFFFFF"/>
                </a:solidFill>
              </a:rPr>
              <a:t>MRA Project</a:t>
            </a:r>
          </a:p>
          <a:p>
            <a:pPr>
              <a:lnSpc>
                <a:spcPct val="85000"/>
              </a:lnSpc>
              <a:buFont typeface="Arial" pitchFamily="34" charset="0"/>
              <a:buChar char=" "/>
            </a:pPr>
            <a:r>
              <a:rPr lang="en-US" sz="2800" b="1" dirty="0">
                <a:solidFill>
                  <a:srgbClr val="FFFFFF"/>
                </a:solidFill>
              </a:rPr>
              <a:t>Deepti Lobo</a:t>
            </a:r>
          </a:p>
          <a:p>
            <a:pPr>
              <a:lnSpc>
                <a:spcPct val="85000"/>
              </a:lnSpc>
              <a:buFont typeface="Arial" pitchFamily="34" charset="0"/>
              <a:buChar char=" "/>
            </a:pPr>
            <a:r>
              <a:rPr lang="en-US" sz="2800" b="1" dirty="0">
                <a:solidFill>
                  <a:srgbClr val="FFFFFF"/>
                </a:solidFill>
              </a:rPr>
              <a:t>January, 2020</a:t>
            </a:r>
          </a:p>
        </p:txBody>
      </p:sp>
    </p:spTree>
    <p:extLst>
      <p:ext uri="{BB962C8B-B14F-4D97-AF65-F5344CB8AC3E}">
        <p14:creationId xmlns:p14="http://schemas.microsoft.com/office/powerpoint/2010/main" val="87513428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337F8B-66ED-4C62-8509-0CEF37220B3C}"/>
              </a:ext>
            </a:extLst>
          </p:cNvPr>
          <p:cNvSpPr txBox="1"/>
          <p:nvPr/>
        </p:nvSpPr>
        <p:spPr>
          <a:xfrm>
            <a:off x="1832544" y="510138"/>
            <a:ext cx="6185300" cy="1015663"/>
          </a:xfrm>
          <a:prstGeom prst="rect">
            <a:avLst/>
          </a:prstGeom>
          <a:noFill/>
        </p:spPr>
        <p:txBody>
          <a:bodyPr wrap="square" rtlCol="0">
            <a:spAutoFit/>
          </a:bodyPr>
          <a:lstStyle/>
          <a:p>
            <a:r>
              <a:rPr lang="en-IN" sz="6000" b="1" dirty="0">
                <a:solidFill>
                  <a:schemeClr val="bg2">
                    <a:lumMod val="25000"/>
                  </a:schemeClr>
                </a:solidFill>
              </a:rPr>
              <a:t>Hourly Sales trend</a:t>
            </a:r>
            <a:endParaRPr lang="en-IN" sz="6000" dirty="0"/>
          </a:p>
        </p:txBody>
      </p:sp>
      <p:pic>
        <p:nvPicPr>
          <p:cNvPr id="3" name="Content Placeholder 7">
            <a:extLst>
              <a:ext uri="{FF2B5EF4-FFF2-40B4-BE49-F238E27FC236}">
                <a16:creationId xmlns:a16="http://schemas.microsoft.com/office/drawing/2014/main" id="{1D2C161D-4633-4E2D-A102-E8CEEC40C39B}"/>
              </a:ext>
            </a:extLst>
          </p:cNvPr>
          <p:cNvPicPr>
            <a:picLocks noChangeAspect="1"/>
          </p:cNvPicPr>
          <p:nvPr/>
        </p:nvPicPr>
        <p:blipFill>
          <a:blip r:embed="rId2"/>
          <a:stretch>
            <a:fillRect/>
          </a:stretch>
        </p:blipFill>
        <p:spPr>
          <a:xfrm>
            <a:off x="71120" y="1424539"/>
            <a:ext cx="9895840" cy="5433461"/>
          </a:xfrm>
          <a:prstGeom prst="rect">
            <a:avLst/>
          </a:prstGeom>
        </p:spPr>
      </p:pic>
      <p:sp>
        <p:nvSpPr>
          <p:cNvPr id="4" name="TextBox 3">
            <a:extLst>
              <a:ext uri="{FF2B5EF4-FFF2-40B4-BE49-F238E27FC236}">
                <a16:creationId xmlns:a16="http://schemas.microsoft.com/office/drawing/2014/main" id="{69183B65-E337-4A66-89AE-05E42FFA06FD}"/>
              </a:ext>
            </a:extLst>
          </p:cNvPr>
          <p:cNvSpPr txBox="1"/>
          <p:nvPr/>
        </p:nvSpPr>
        <p:spPr>
          <a:xfrm>
            <a:off x="10068025" y="942530"/>
            <a:ext cx="1963553" cy="1200329"/>
          </a:xfrm>
          <a:prstGeom prst="rect">
            <a:avLst/>
          </a:prstGeom>
          <a:solidFill>
            <a:schemeClr val="bg2"/>
          </a:solidFill>
        </p:spPr>
        <p:txBody>
          <a:bodyPr wrap="square" rtlCol="0">
            <a:spAutoFit/>
          </a:bodyPr>
          <a:lstStyle/>
          <a:p>
            <a:r>
              <a:rPr lang="en-IN" b="1" dirty="0"/>
              <a:t>Sales show an increase from 1100 hrs onwards.</a:t>
            </a:r>
            <a:endParaRPr lang="en-IN" dirty="0"/>
          </a:p>
          <a:p>
            <a:endParaRPr lang="en-IN" dirty="0"/>
          </a:p>
        </p:txBody>
      </p:sp>
      <p:sp>
        <p:nvSpPr>
          <p:cNvPr id="5" name="TextBox 4">
            <a:extLst>
              <a:ext uri="{FF2B5EF4-FFF2-40B4-BE49-F238E27FC236}">
                <a16:creationId xmlns:a16="http://schemas.microsoft.com/office/drawing/2014/main" id="{BEC3093A-3B54-40F4-BC31-9E01659F15E7}"/>
              </a:ext>
            </a:extLst>
          </p:cNvPr>
          <p:cNvSpPr txBox="1"/>
          <p:nvPr/>
        </p:nvSpPr>
        <p:spPr>
          <a:xfrm>
            <a:off x="10068026" y="2263796"/>
            <a:ext cx="1963553" cy="1754326"/>
          </a:xfrm>
          <a:prstGeom prst="rect">
            <a:avLst/>
          </a:prstGeom>
          <a:solidFill>
            <a:schemeClr val="bg2"/>
          </a:solidFill>
        </p:spPr>
        <p:txBody>
          <a:bodyPr wrap="square" rtlCol="0">
            <a:spAutoFit/>
          </a:bodyPr>
          <a:lstStyle/>
          <a:p>
            <a:r>
              <a:rPr lang="en-IN" b="1" dirty="0"/>
              <a:t>Max sales happen in the evening from 1900 – 2300 hrs with a dip at 2100 hrs.</a:t>
            </a:r>
          </a:p>
          <a:p>
            <a:endParaRPr lang="en-IN" dirty="0"/>
          </a:p>
        </p:txBody>
      </p:sp>
      <p:sp>
        <p:nvSpPr>
          <p:cNvPr id="6" name="TextBox 5">
            <a:extLst>
              <a:ext uri="{FF2B5EF4-FFF2-40B4-BE49-F238E27FC236}">
                <a16:creationId xmlns:a16="http://schemas.microsoft.com/office/drawing/2014/main" id="{B46F6CA9-AE30-4091-9701-D2C2ED4063BC}"/>
              </a:ext>
            </a:extLst>
          </p:cNvPr>
          <p:cNvSpPr txBox="1"/>
          <p:nvPr/>
        </p:nvSpPr>
        <p:spPr>
          <a:xfrm>
            <a:off x="10068026" y="4139059"/>
            <a:ext cx="1963553" cy="923330"/>
          </a:xfrm>
          <a:prstGeom prst="rect">
            <a:avLst/>
          </a:prstGeom>
          <a:solidFill>
            <a:schemeClr val="bg2"/>
          </a:solidFill>
        </p:spPr>
        <p:txBody>
          <a:bodyPr wrap="square" rtlCol="0">
            <a:spAutoFit/>
          </a:bodyPr>
          <a:lstStyle/>
          <a:p>
            <a:r>
              <a:rPr lang="en-IN" b="1" dirty="0"/>
              <a:t>Peak hours are 1900 – 2000 hrs.</a:t>
            </a:r>
          </a:p>
          <a:p>
            <a:endParaRPr lang="en-IN" dirty="0"/>
          </a:p>
        </p:txBody>
      </p:sp>
      <p:sp>
        <p:nvSpPr>
          <p:cNvPr id="8" name="TextBox 7">
            <a:extLst>
              <a:ext uri="{FF2B5EF4-FFF2-40B4-BE49-F238E27FC236}">
                <a16:creationId xmlns:a16="http://schemas.microsoft.com/office/drawing/2014/main" id="{07D342E0-323A-4FC1-BB68-697146FF4C24}"/>
              </a:ext>
            </a:extLst>
          </p:cNvPr>
          <p:cNvSpPr txBox="1"/>
          <p:nvPr/>
        </p:nvSpPr>
        <p:spPr>
          <a:xfrm>
            <a:off x="10068027" y="5183326"/>
            <a:ext cx="1963552" cy="1477328"/>
          </a:xfrm>
          <a:prstGeom prst="rect">
            <a:avLst/>
          </a:prstGeom>
          <a:solidFill>
            <a:schemeClr val="bg2"/>
          </a:solidFill>
        </p:spPr>
        <p:txBody>
          <a:bodyPr wrap="square" rtlCol="0">
            <a:spAutoFit/>
          </a:bodyPr>
          <a:lstStyle/>
          <a:p>
            <a:r>
              <a:rPr lang="en-IN" b="1" dirty="0"/>
              <a:t>Tobacco &amp; Food sales increase as the day progresses. </a:t>
            </a:r>
          </a:p>
          <a:p>
            <a:endParaRPr lang="en-IN" dirty="0"/>
          </a:p>
        </p:txBody>
      </p:sp>
    </p:spTree>
    <p:extLst>
      <p:ext uri="{BB962C8B-B14F-4D97-AF65-F5344CB8AC3E}">
        <p14:creationId xmlns:p14="http://schemas.microsoft.com/office/powerpoint/2010/main" val="1755844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7">
            <a:extLst>
              <a:ext uri="{FF2B5EF4-FFF2-40B4-BE49-F238E27FC236}">
                <a16:creationId xmlns:a16="http://schemas.microsoft.com/office/drawing/2014/main" id="{00DC23B8-F80A-460C-A771-3CECD703C6B1}"/>
              </a:ext>
            </a:extLst>
          </p:cNvPr>
          <p:cNvPicPr>
            <a:picLocks noChangeAspect="1"/>
          </p:cNvPicPr>
          <p:nvPr/>
        </p:nvPicPr>
        <p:blipFill>
          <a:blip r:embed="rId2"/>
          <a:stretch>
            <a:fillRect/>
          </a:stretch>
        </p:blipFill>
        <p:spPr>
          <a:xfrm>
            <a:off x="0" y="995681"/>
            <a:ext cx="10000648" cy="5791200"/>
          </a:xfrm>
          <a:prstGeom prst="rect">
            <a:avLst/>
          </a:prstGeom>
        </p:spPr>
      </p:pic>
      <p:sp>
        <p:nvSpPr>
          <p:cNvPr id="3" name="TextBox 2">
            <a:extLst>
              <a:ext uri="{FF2B5EF4-FFF2-40B4-BE49-F238E27FC236}">
                <a16:creationId xmlns:a16="http://schemas.microsoft.com/office/drawing/2014/main" id="{D761FDCC-D317-44E4-A0F4-9CBF8E3C2F3F}"/>
              </a:ext>
            </a:extLst>
          </p:cNvPr>
          <p:cNvSpPr txBox="1"/>
          <p:nvPr/>
        </p:nvSpPr>
        <p:spPr>
          <a:xfrm>
            <a:off x="288758" y="154004"/>
            <a:ext cx="8547233" cy="1015663"/>
          </a:xfrm>
          <a:prstGeom prst="rect">
            <a:avLst/>
          </a:prstGeom>
          <a:noFill/>
        </p:spPr>
        <p:txBody>
          <a:bodyPr wrap="square" rtlCol="0">
            <a:spAutoFit/>
          </a:bodyPr>
          <a:lstStyle/>
          <a:p>
            <a:r>
              <a:rPr lang="en-IN" sz="6000" b="1" dirty="0">
                <a:solidFill>
                  <a:schemeClr val="bg2">
                    <a:lumMod val="25000"/>
                  </a:schemeClr>
                </a:solidFill>
              </a:rPr>
              <a:t>Daily Sales Trend</a:t>
            </a:r>
            <a:endParaRPr lang="en-IN" sz="6000" dirty="0"/>
          </a:p>
        </p:txBody>
      </p:sp>
      <p:sp>
        <p:nvSpPr>
          <p:cNvPr id="4" name="TextBox 3">
            <a:extLst>
              <a:ext uri="{FF2B5EF4-FFF2-40B4-BE49-F238E27FC236}">
                <a16:creationId xmlns:a16="http://schemas.microsoft.com/office/drawing/2014/main" id="{00237C4F-8112-4904-A0BB-14856D76F7CE}"/>
              </a:ext>
            </a:extLst>
          </p:cNvPr>
          <p:cNvSpPr txBox="1"/>
          <p:nvPr/>
        </p:nvSpPr>
        <p:spPr>
          <a:xfrm>
            <a:off x="10289406" y="706575"/>
            <a:ext cx="1838425" cy="1477328"/>
          </a:xfrm>
          <a:prstGeom prst="rect">
            <a:avLst/>
          </a:prstGeom>
          <a:solidFill>
            <a:schemeClr val="bg2"/>
          </a:solidFill>
        </p:spPr>
        <p:txBody>
          <a:bodyPr wrap="square" rtlCol="0">
            <a:spAutoFit/>
          </a:bodyPr>
          <a:lstStyle/>
          <a:p>
            <a:r>
              <a:rPr lang="en-IN" b="1" dirty="0"/>
              <a:t>Sales increase towards the weekend, from Friday – Sunday.</a:t>
            </a:r>
          </a:p>
          <a:p>
            <a:endParaRPr lang="en-IN" dirty="0"/>
          </a:p>
        </p:txBody>
      </p:sp>
      <p:sp>
        <p:nvSpPr>
          <p:cNvPr id="5" name="TextBox 4">
            <a:extLst>
              <a:ext uri="{FF2B5EF4-FFF2-40B4-BE49-F238E27FC236}">
                <a16:creationId xmlns:a16="http://schemas.microsoft.com/office/drawing/2014/main" id="{4DBB4F87-6D3F-4C79-B162-429C16FCA039}"/>
              </a:ext>
            </a:extLst>
          </p:cNvPr>
          <p:cNvSpPr txBox="1"/>
          <p:nvPr/>
        </p:nvSpPr>
        <p:spPr>
          <a:xfrm>
            <a:off x="10289407" y="2425567"/>
            <a:ext cx="1819174" cy="923330"/>
          </a:xfrm>
          <a:prstGeom prst="rect">
            <a:avLst/>
          </a:prstGeom>
          <a:solidFill>
            <a:schemeClr val="bg2"/>
          </a:solidFill>
        </p:spPr>
        <p:txBody>
          <a:bodyPr wrap="square" rtlCol="0">
            <a:spAutoFit/>
          </a:bodyPr>
          <a:lstStyle/>
          <a:p>
            <a:r>
              <a:rPr lang="en-IN" b="1" dirty="0"/>
              <a:t>Sales peak on Saturday.</a:t>
            </a:r>
          </a:p>
          <a:p>
            <a:endParaRPr lang="en-IN" dirty="0"/>
          </a:p>
        </p:txBody>
      </p:sp>
      <p:sp>
        <p:nvSpPr>
          <p:cNvPr id="6" name="TextBox 5">
            <a:extLst>
              <a:ext uri="{FF2B5EF4-FFF2-40B4-BE49-F238E27FC236}">
                <a16:creationId xmlns:a16="http://schemas.microsoft.com/office/drawing/2014/main" id="{F86F7A9A-4B17-480B-BFF0-FEB88CEB3CD9}"/>
              </a:ext>
            </a:extLst>
          </p:cNvPr>
          <p:cNvSpPr txBox="1"/>
          <p:nvPr/>
        </p:nvSpPr>
        <p:spPr>
          <a:xfrm>
            <a:off x="10289407" y="3590561"/>
            <a:ext cx="1819174" cy="1477328"/>
          </a:xfrm>
          <a:prstGeom prst="rect">
            <a:avLst/>
          </a:prstGeom>
          <a:solidFill>
            <a:schemeClr val="bg2"/>
          </a:solidFill>
        </p:spPr>
        <p:txBody>
          <a:bodyPr wrap="square" rtlCol="0">
            <a:spAutoFit/>
          </a:bodyPr>
          <a:lstStyle/>
          <a:p>
            <a:r>
              <a:rPr lang="en-IN" b="1" dirty="0"/>
              <a:t>Tobacco sales is almost steady throughout the week.</a:t>
            </a:r>
          </a:p>
          <a:p>
            <a:endParaRPr lang="en-IN" dirty="0"/>
          </a:p>
        </p:txBody>
      </p:sp>
      <p:sp>
        <p:nvSpPr>
          <p:cNvPr id="7" name="TextBox 6">
            <a:extLst>
              <a:ext uri="{FF2B5EF4-FFF2-40B4-BE49-F238E27FC236}">
                <a16:creationId xmlns:a16="http://schemas.microsoft.com/office/drawing/2014/main" id="{0C600E9C-274A-4E4D-8353-2767AE7744B6}"/>
              </a:ext>
            </a:extLst>
          </p:cNvPr>
          <p:cNvSpPr txBox="1"/>
          <p:nvPr/>
        </p:nvSpPr>
        <p:spPr>
          <a:xfrm>
            <a:off x="10270156" y="5309553"/>
            <a:ext cx="1819174" cy="1477328"/>
          </a:xfrm>
          <a:prstGeom prst="rect">
            <a:avLst/>
          </a:prstGeom>
          <a:solidFill>
            <a:schemeClr val="bg2"/>
          </a:solidFill>
        </p:spPr>
        <p:txBody>
          <a:bodyPr wrap="square" rtlCol="0">
            <a:spAutoFit/>
          </a:bodyPr>
          <a:lstStyle/>
          <a:p>
            <a:r>
              <a:rPr lang="en-IN" b="1" dirty="0"/>
              <a:t>Food &amp; Beverages sales increases on the weekends.</a:t>
            </a:r>
          </a:p>
          <a:p>
            <a:endParaRPr lang="en-IN" dirty="0"/>
          </a:p>
        </p:txBody>
      </p:sp>
    </p:spTree>
    <p:extLst>
      <p:ext uri="{BB962C8B-B14F-4D97-AF65-F5344CB8AC3E}">
        <p14:creationId xmlns:p14="http://schemas.microsoft.com/office/powerpoint/2010/main" val="1794885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12">
            <a:extLst>
              <a:ext uri="{FF2B5EF4-FFF2-40B4-BE49-F238E27FC236}">
                <a16:creationId xmlns:a16="http://schemas.microsoft.com/office/drawing/2014/main" id="{D1B53799-9C0F-464C-B018-623F5BAC521C}"/>
              </a:ext>
            </a:extLst>
          </p:cNvPr>
          <p:cNvPicPr>
            <a:picLocks noChangeAspect="1"/>
          </p:cNvPicPr>
          <p:nvPr/>
        </p:nvPicPr>
        <p:blipFill>
          <a:blip r:embed="rId2"/>
          <a:stretch>
            <a:fillRect/>
          </a:stretch>
        </p:blipFill>
        <p:spPr>
          <a:xfrm>
            <a:off x="0" y="1015663"/>
            <a:ext cx="8837704" cy="5842337"/>
          </a:xfrm>
          <a:prstGeom prst="rect">
            <a:avLst/>
          </a:prstGeom>
        </p:spPr>
      </p:pic>
      <p:sp>
        <p:nvSpPr>
          <p:cNvPr id="6" name="TextBox 5">
            <a:extLst>
              <a:ext uri="{FF2B5EF4-FFF2-40B4-BE49-F238E27FC236}">
                <a16:creationId xmlns:a16="http://schemas.microsoft.com/office/drawing/2014/main" id="{1E555CB6-C9A4-4824-A4A1-FF41C5A3BFC2}"/>
              </a:ext>
            </a:extLst>
          </p:cNvPr>
          <p:cNvSpPr txBox="1"/>
          <p:nvPr/>
        </p:nvSpPr>
        <p:spPr>
          <a:xfrm>
            <a:off x="240632" y="0"/>
            <a:ext cx="8287351" cy="1015663"/>
          </a:xfrm>
          <a:prstGeom prst="rect">
            <a:avLst/>
          </a:prstGeom>
          <a:noFill/>
        </p:spPr>
        <p:txBody>
          <a:bodyPr wrap="square" rtlCol="0">
            <a:spAutoFit/>
          </a:bodyPr>
          <a:lstStyle/>
          <a:p>
            <a:pPr algn="ctr"/>
            <a:r>
              <a:rPr lang="en-IN" sz="6000" b="1" dirty="0">
                <a:solidFill>
                  <a:schemeClr val="bg2">
                    <a:lumMod val="25000"/>
                  </a:schemeClr>
                </a:solidFill>
              </a:rPr>
              <a:t>Trend across Months</a:t>
            </a:r>
            <a:endParaRPr lang="en-IN" sz="6000" dirty="0"/>
          </a:p>
        </p:txBody>
      </p:sp>
      <p:sp>
        <p:nvSpPr>
          <p:cNvPr id="7" name="TextBox 6">
            <a:extLst>
              <a:ext uri="{FF2B5EF4-FFF2-40B4-BE49-F238E27FC236}">
                <a16:creationId xmlns:a16="http://schemas.microsoft.com/office/drawing/2014/main" id="{AE519933-CC14-4F3F-8FDC-17A9157156C5}"/>
              </a:ext>
            </a:extLst>
          </p:cNvPr>
          <p:cNvSpPr txBox="1"/>
          <p:nvPr/>
        </p:nvSpPr>
        <p:spPr>
          <a:xfrm>
            <a:off x="9400674" y="1801468"/>
            <a:ext cx="2723950" cy="1477328"/>
          </a:xfrm>
          <a:prstGeom prst="rect">
            <a:avLst/>
          </a:prstGeom>
          <a:solidFill>
            <a:schemeClr val="bg2"/>
          </a:solidFill>
        </p:spPr>
        <p:txBody>
          <a:bodyPr wrap="square" rtlCol="0">
            <a:spAutoFit/>
          </a:bodyPr>
          <a:lstStyle/>
          <a:p>
            <a:r>
              <a:rPr lang="en-IN" b="1" dirty="0"/>
              <a:t>Sales increases from July and peaks in December. From January there is a dip in sales.</a:t>
            </a:r>
          </a:p>
          <a:p>
            <a:endParaRPr lang="en-IN" dirty="0"/>
          </a:p>
        </p:txBody>
      </p:sp>
      <p:sp>
        <p:nvSpPr>
          <p:cNvPr id="8" name="TextBox 7">
            <a:extLst>
              <a:ext uri="{FF2B5EF4-FFF2-40B4-BE49-F238E27FC236}">
                <a16:creationId xmlns:a16="http://schemas.microsoft.com/office/drawing/2014/main" id="{D3BFEAD0-CEAE-4B87-8D08-26EB17ED480D}"/>
              </a:ext>
            </a:extLst>
          </p:cNvPr>
          <p:cNvSpPr txBox="1"/>
          <p:nvPr/>
        </p:nvSpPr>
        <p:spPr>
          <a:xfrm>
            <a:off x="9400674" y="3361502"/>
            <a:ext cx="2723950" cy="1200329"/>
          </a:xfrm>
          <a:prstGeom prst="rect">
            <a:avLst/>
          </a:prstGeom>
          <a:solidFill>
            <a:schemeClr val="bg2"/>
          </a:solidFill>
        </p:spPr>
        <p:txBody>
          <a:bodyPr wrap="square" rtlCol="0">
            <a:spAutoFit/>
          </a:bodyPr>
          <a:lstStyle/>
          <a:p>
            <a:r>
              <a:rPr lang="en-IN" b="1" dirty="0"/>
              <a:t>There is s rise in Food, Beverages and Tobacco sales in July and August.</a:t>
            </a:r>
          </a:p>
          <a:p>
            <a:endParaRPr lang="en-IN" dirty="0"/>
          </a:p>
        </p:txBody>
      </p:sp>
      <p:sp>
        <p:nvSpPr>
          <p:cNvPr id="9" name="TextBox 8">
            <a:extLst>
              <a:ext uri="{FF2B5EF4-FFF2-40B4-BE49-F238E27FC236}">
                <a16:creationId xmlns:a16="http://schemas.microsoft.com/office/drawing/2014/main" id="{E3A32AA9-6083-429A-990B-203FEB7CD7ED}"/>
              </a:ext>
            </a:extLst>
          </p:cNvPr>
          <p:cNvSpPr txBox="1"/>
          <p:nvPr/>
        </p:nvSpPr>
        <p:spPr>
          <a:xfrm>
            <a:off x="9333298" y="4659125"/>
            <a:ext cx="2791326" cy="923330"/>
          </a:xfrm>
          <a:prstGeom prst="rect">
            <a:avLst/>
          </a:prstGeom>
          <a:solidFill>
            <a:schemeClr val="bg2"/>
          </a:solidFill>
        </p:spPr>
        <p:txBody>
          <a:bodyPr wrap="square" rtlCol="0">
            <a:spAutoFit/>
          </a:bodyPr>
          <a:lstStyle/>
          <a:p>
            <a:r>
              <a:rPr lang="en-IN" b="1" dirty="0"/>
              <a:t>Revenue For Tobacco is high throughout the year. </a:t>
            </a:r>
          </a:p>
          <a:p>
            <a:endParaRPr lang="en-IN" dirty="0"/>
          </a:p>
        </p:txBody>
      </p:sp>
      <p:sp>
        <p:nvSpPr>
          <p:cNvPr id="10" name="TextBox 9">
            <a:extLst>
              <a:ext uri="{FF2B5EF4-FFF2-40B4-BE49-F238E27FC236}">
                <a16:creationId xmlns:a16="http://schemas.microsoft.com/office/drawing/2014/main" id="{EB512603-D5C8-4033-827C-1F997A312F0A}"/>
              </a:ext>
            </a:extLst>
          </p:cNvPr>
          <p:cNvSpPr txBox="1"/>
          <p:nvPr/>
        </p:nvSpPr>
        <p:spPr>
          <a:xfrm>
            <a:off x="9333298" y="5674787"/>
            <a:ext cx="2791326" cy="923330"/>
          </a:xfrm>
          <a:prstGeom prst="rect">
            <a:avLst/>
          </a:prstGeom>
          <a:solidFill>
            <a:schemeClr val="bg2"/>
          </a:solidFill>
        </p:spPr>
        <p:txBody>
          <a:bodyPr wrap="square" rtlCol="0">
            <a:spAutoFit/>
          </a:bodyPr>
          <a:lstStyle/>
          <a:p>
            <a:r>
              <a:rPr lang="en-IN" b="1" dirty="0"/>
              <a:t>The Quantity of Food &amp; Beverages is higher.</a:t>
            </a:r>
          </a:p>
          <a:p>
            <a:endParaRPr lang="en-IN" dirty="0"/>
          </a:p>
        </p:txBody>
      </p:sp>
    </p:spTree>
    <p:extLst>
      <p:ext uri="{BB962C8B-B14F-4D97-AF65-F5344CB8AC3E}">
        <p14:creationId xmlns:p14="http://schemas.microsoft.com/office/powerpoint/2010/main" val="3299842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
            <a:extLst>
              <a:ext uri="{FF2B5EF4-FFF2-40B4-BE49-F238E27FC236}">
                <a16:creationId xmlns:a16="http://schemas.microsoft.com/office/drawing/2014/main" id="{627128B9-2623-4188-96E3-20EDB497B0F9}"/>
              </a:ext>
            </a:extLst>
          </p:cNvPr>
          <p:cNvPicPr>
            <a:picLocks noChangeAspect="1"/>
          </p:cNvPicPr>
          <p:nvPr/>
        </p:nvPicPr>
        <p:blipFill>
          <a:blip r:embed="rId2"/>
          <a:stretch>
            <a:fillRect/>
          </a:stretch>
        </p:blipFill>
        <p:spPr>
          <a:xfrm>
            <a:off x="-1" y="1061382"/>
            <a:ext cx="9837019" cy="5750899"/>
          </a:xfrm>
          <a:prstGeom prst="rect">
            <a:avLst/>
          </a:prstGeom>
        </p:spPr>
      </p:pic>
      <p:sp>
        <p:nvSpPr>
          <p:cNvPr id="3" name="TextBox 2">
            <a:extLst>
              <a:ext uri="{FF2B5EF4-FFF2-40B4-BE49-F238E27FC236}">
                <a16:creationId xmlns:a16="http://schemas.microsoft.com/office/drawing/2014/main" id="{F7B5A6AF-2AF3-4323-AC91-4107457FEF5A}"/>
              </a:ext>
            </a:extLst>
          </p:cNvPr>
          <p:cNvSpPr txBox="1"/>
          <p:nvPr/>
        </p:nvSpPr>
        <p:spPr>
          <a:xfrm>
            <a:off x="1512575" y="0"/>
            <a:ext cx="6811865" cy="1015663"/>
          </a:xfrm>
          <a:prstGeom prst="rect">
            <a:avLst/>
          </a:prstGeom>
          <a:noFill/>
        </p:spPr>
        <p:txBody>
          <a:bodyPr wrap="none" rtlCol="0">
            <a:spAutoFit/>
          </a:bodyPr>
          <a:lstStyle/>
          <a:p>
            <a:pPr algn="ctr"/>
            <a:r>
              <a:rPr lang="en-IN" sz="6000" b="1" dirty="0">
                <a:solidFill>
                  <a:schemeClr val="bg2">
                    <a:lumMod val="25000"/>
                  </a:schemeClr>
                </a:solidFill>
              </a:rPr>
              <a:t>Items to be removed</a:t>
            </a:r>
            <a:endParaRPr lang="en-IN" sz="6000" dirty="0"/>
          </a:p>
        </p:txBody>
      </p:sp>
      <p:sp>
        <p:nvSpPr>
          <p:cNvPr id="4" name="TextBox 3">
            <a:extLst>
              <a:ext uri="{FF2B5EF4-FFF2-40B4-BE49-F238E27FC236}">
                <a16:creationId xmlns:a16="http://schemas.microsoft.com/office/drawing/2014/main" id="{D2D53ED5-F904-4BE2-8692-17F4369CF730}"/>
              </a:ext>
            </a:extLst>
          </p:cNvPr>
          <p:cNvSpPr txBox="1"/>
          <p:nvPr/>
        </p:nvSpPr>
        <p:spPr>
          <a:xfrm>
            <a:off x="10000647" y="2233062"/>
            <a:ext cx="2095104" cy="1497318"/>
          </a:xfrm>
          <a:prstGeom prst="rect">
            <a:avLst/>
          </a:prstGeom>
          <a:solidFill>
            <a:schemeClr val="bg2"/>
          </a:solidFill>
        </p:spPr>
        <p:txBody>
          <a:bodyPr wrap="square" rtlCol="0">
            <a:spAutoFit/>
          </a:bodyPr>
          <a:lstStyle/>
          <a:p>
            <a:r>
              <a:rPr lang="en-IN" b="1" dirty="0"/>
              <a:t>List of items sold less then 100 quantities in the entire year.</a:t>
            </a:r>
          </a:p>
          <a:p>
            <a:endParaRPr lang="en-IN" dirty="0"/>
          </a:p>
        </p:txBody>
      </p:sp>
      <p:sp>
        <p:nvSpPr>
          <p:cNvPr id="6" name="TextBox 5">
            <a:extLst>
              <a:ext uri="{FF2B5EF4-FFF2-40B4-BE49-F238E27FC236}">
                <a16:creationId xmlns:a16="http://schemas.microsoft.com/office/drawing/2014/main" id="{55B5E39C-DC9A-4D10-B5F0-F00AF6DC3249}"/>
              </a:ext>
            </a:extLst>
          </p:cNvPr>
          <p:cNvSpPr txBox="1"/>
          <p:nvPr/>
        </p:nvSpPr>
        <p:spPr>
          <a:xfrm>
            <a:off x="10000647" y="3821229"/>
            <a:ext cx="2095104" cy="1200329"/>
          </a:xfrm>
          <a:prstGeom prst="rect">
            <a:avLst/>
          </a:prstGeom>
          <a:solidFill>
            <a:schemeClr val="bg2"/>
          </a:solidFill>
        </p:spPr>
        <p:txBody>
          <a:bodyPr wrap="square" rtlCol="0">
            <a:spAutoFit/>
          </a:bodyPr>
          <a:lstStyle/>
          <a:p>
            <a:r>
              <a:rPr lang="en-IN" b="1" dirty="0"/>
              <a:t>There are 73 items in 2010 and 35 items in 2011</a:t>
            </a:r>
          </a:p>
          <a:p>
            <a:endParaRPr lang="en-IN" dirty="0"/>
          </a:p>
        </p:txBody>
      </p:sp>
      <p:sp>
        <p:nvSpPr>
          <p:cNvPr id="7" name="TextBox 6">
            <a:extLst>
              <a:ext uri="{FF2B5EF4-FFF2-40B4-BE49-F238E27FC236}">
                <a16:creationId xmlns:a16="http://schemas.microsoft.com/office/drawing/2014/main" id="{4F16591A-4E87-43DB-9CEC-5A7FC0C65D2A}"/>
              </a:ext>
            </a:extLst>
          </p:cNvPr>
          <p:cNvSpPr txBox="1"/>
          <p:nvPr/>
        </p:nvSpPr>
        <p:spPr>
          <a:xfrm>
            <a:off x="10000647" y="5097273"/>
            <a:ext cx="2095103" cy="1477328"/>
          </a:xfrm>
          <a:prstGeom prst="rect">
            <a:avLst/>
          </a:prstGeom>
          <a:solidFill>
            <a:schemeClr val="bg2"/>
          </a:solidFill>
        </p:spPr>
        <p:txBody>
          <a:bodyPr wrap="square" rtlCol="0">
            <a:spAutoFit/>
          </a:bodyPr>
          <a:lstStyle/>
          <a:p>
            <a:r>
              <a:rPr lang="en-IN" b="1" dirty="0"/>
              <a:t>Items can be taken off after a discussion with business. </a:t>
            </a:r>
          </a:p>
          <a:p>
            <a:endParaRPr lang="en-IN" dirty="0"/>
          </a:p>
        </p:txBody>
      </p:sp>
    </p:spTree>
    <p:extLst>
      <p:ext uri="{BB962C8B-B14F-4D97-AF65-F5344CB8AC3E}">
        <p14:creationId xmlns:p14="http://schemas.microsoft.com/office/powerpoint/2010/main" val="1426640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97E9A8-EF1D-4E4E-AF27-3C0FACB6D865}"/>
              </a:ext>
            </a:extLst>
          </p:cNvPr>
          <p:cNvSpPr txBox="1"/>
          <p:nvPr/>
        </p:nvSpPr>
        <p:spPr>
          <a:xfrm>
            <a:off x="6746628" y="1783959"/>
            <a:ext cx="4645250" cy="2889114"/>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b="1" dirty="0">
                <a:latin typeface="+mj-lt"/>
                <a:ea typeface="+mj-ea"/>
                <a:cs typeface="+mj-cs"/>
              </a:rPr>
              <a:t> Menu Analysis</a:t>
            </a:r>
          </a:p>
        </p:txBody>
      </p:sp>
      <p:sp>
        <p:nvSpPr>
          <p:cNvPr id="9" name="Freeform: Shape 8">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B346505F-1B3F-4893-B60C-754F463AF1BC}"/>
              </a:ext>
            </a:extLst>
          </p:cNvPr>
          <p:cNvPicPr>
            <a:picLocks noChangeAspect="1"/>
          </p:cNvPicPr>
          <p:nvPr/>
        </p:nvPicPr>
        <p:blipFill rotWithShape="1">
          <a:blip r:embed="rId2"/>
          <a:srcRect l="19793" r="11909" b="-2"/>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349079023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
            <a:extLst>
              <a:ext uri="{FF2B5EF4-FFF2-40B4-BE49-F238E27FC236}">
                <a16:creationId xmlns:a16="http://schemas.microsoft.com/office/drawing/2014/main" id="{7C30BA9D-93DA-44AF-86E3-90FF628AB3B5}"/>
              </a:ext>
            </a:extLst>
          </p:cNvPr>
          <p:cNvPicPr>
            <a:picLocks noChangeAspect="1"/>
          </p:cNvPicPr>
          <p:nvPr/>
        </p:nvPicPr>
        <p:blipFill>
          <a:blip r:embed="rId3"/>
          <a:stretch>
            <a:fillRect/>
          </a:stretch>
        </p:blipFill>
        <p:spPr>
          <a:xfrm>
            <a:off x="-1" y="1211243"/>
            <a:ext cx="9307629" cy="5646757"/>
          </a:xfrm>
          <a:prstGeom prst="rect">
            <a:avLst/>
          </a:prstGeom>
        </p:spPr>
      </p:pic>
      <p:sp>
        <p:nvSpPr>
          <p:cNvPr id="3" name="TextBox 2">
            <a:extLst>
              <a:ext uri="{FF2B5EF4-FFF2-40B4-BE49-F238E27FC236}">
                <a16:creationId xmlns:a16="http://schemas.microsoft.com/office/drawing/2014/main" id="{607B3E77-5B62-4AC8-99A7-D07891512B06}"/>
              </a:ext>
            </a:extLst>
          </p:cNvPr>
          <p:cNvSpPr txBox="1"/>
          <p:nvPr/>
        </p:nvSpPr>
        <p:spPr>
          <a:xfrm>
            <a:off x="2483317" y="185955"/>
            <a:ext cx="5418919" cy="1015663"/>
          </a:xfrm>
          <a:prstGeom prst="rect">
            <a:avLst/>
          </a:prstGeom>
          <a:noFill/>
        </p:spPr>
        <p:txBody>
          <a:bodyPr wrap="none" rtlCol="0">
            <a:spAutoFit/>
          </a:bodyPr>
          <a:lstStyle/>
          <a:p>
            <a:pPr algn="ctr"/>
            <a:r>
              <a:rPr lang="en-IN" sz="6000" b="1" dirty="0">
                <a:solidFill>
                  <a:schemeClr val="bg2">
                    <a:lumMod val="25000"/>
                  </a:schemeClr>
                </a:solidFill>
              </a:rPr>
              <a:t>Popular Combos</a:t>
            </a:r>
            <a:endParaRPr lang="en-IN" sz="6000" dirty="0"/>
          </a:p>
        </p:txBody>
      </p:sp>
      <p:graphicFrame>
        <p:nvGraphicFramePr>
          <p:cNvPr id="4" name="Object 3">
            <a:extLst>
              <a:ext uri="{FF2B5EF4-FFF2-40B4-BE49-F238E27FC236}">
                <a16:creationId xmlns:a16="http://schemas.microsoft.com/office/drawing/2014/main" id="{1618B6ED-D2A2-4E80-A1D3-7D190EF88494}"/>
              </a:ext>
            </a:extLst>
          </p:cNvPr>
          <p:cNvGraphicFramePr>
            <a:graphicFrameLocks noChangeAspect="1"/>
          </p:cNvGraphicFramePr>
          <p:nvPr>
            <p:extLst>
              <p:ext uri="{D42A27DB-BD31-4B8C-83A1-F6EECF244321}">
                <p14:modId xmlns:p14="http://schemas.microsoft.com/office/powerpoint/2010/main" val="2475360693"/>
              </p:ext>
            </p:extLst>
          </p:nvPr>
        </p:nvGraphicFramePr>
        <p:xfrm>
          <a:off x="10080151" y="2495734"/>
          <a:ext cx="1088000" cy="1330159"/>
        </p:xfrm>
        <a:graphic>
          <a:graphicData uri="http://schemas.openxmlformats.org/presentationml/2006/ole">
            <mc:AlternateContent xmlns:mc="http://schemas.openxmlformats.org/markup-compatibility/2006">
              <mc:Choice xmlns:v="urn:schemas-microsoft-com:vml" Requires="v">
                <p:oleObj spid="_x0000_s6180" name="Macro-Enabled Worksheet" showAsIcon="1" r:id="rId4" imgW="914400" imgH="806400" progId="Excel.SheetMacroEnabled.12">
                  <p:embed/>
                </p:oleObj>
              </mc:Choice>
              <mc:Fallback>
                <p:oleObj name="Macro-Enabled Worksheet" showAsIcon="1" r:id="rId4" imgW="914400" imgH="806400" progId="Excel.SheetMacroEnabled.12">
                  <p:embed/>
                  <p:pic>
                    <p:nvPicPr>
                      <p:cNvPr id="12" name="Object 11">
                        <a:extLst>
                          <a:ext uri="{FF2B5EF4-FFF2-40B4-BE49-F238E27FC236}">
                            <a16:creationId xmlns:a16="http://schemas.microsoft.com/office/drawing/2014/main" id="{F10D3181-3675-452B-9651-E2893F0F6C62}"/>
                          </a:ext>
                        </a:extLst>
                      </p:cNvPr>
                      <p:cNvPicPr/>
                      <p:nvPr/>
                    </p:nvPicPr>
                    <p:blipFill>
                      <a:blip r:embed="rId5"/>
                      <a:stretch>
                        <a:fillRect/>
                      </a:stretch>
                    </p:blipFill>
                    <p:spPr>
                      <a:xfrm>
                        <a:off x="10080151" y="2495734"/>
                        <a:ext cx="1088000" cy="1330159"/>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D8849415-C8C3-446D-9034-1B1B6A413348}"/>
              </a:ext>
            </a:extLst>
          </p:cNvPr>
          <p:cNvSpPr txBox="1"/>
          <p:nvPr/>
        </p:nvSpPr>
        <p:spPr>
          <a:xfrm>
            <a:off x="9445592" y="3917483"/>
            <a:ext cx="2662989" cy="1477328"/>
          </a:xfrm>
          <a:prstGeom prst="rect">
            <a:avLst/>
          </a:prstGeom>
          <a:solidFill>
            <a:schemeClr val="bg2"/>
          </a:solidFill>
        </p:spPr>
        <p:txBody>
          <a:bodyPr wrap="square" rtlCol="0">
            <a:spAutoFit/>
          </a:bodyPr>
          <a:lstStyle/>
          <a:p>
            <a:r>
              <a:rPr lang="en-IN" b="1" dirty="0"/>
              <a:t>Based on popular products, 54 combos have been created and attached in the file.</a:t>
            </a:r>
          </a:p>
          <a:p>
            <a:endParaRPr lang="en-IN" dirty="0"/>
          </a:p>
        </p:txBody>
      </p:sp>
      <p:sp>
        <p:nvSpPr>
          <p:cNvPr id="6" name="TextBox 5">
            <a:extLst>
              <a:ext uri="{FF2B5EF4-FFF2-40B4-BE49-F238E27FC236}">
                <a16:creationId xmlns:a16="http://schemas.microsoft.com/office/drawing/2014/main" id="{04B2CAB9-60FF-4B10-AFFF-BB5670A99C56}"/>
              </a:ext>
            </a:extLst>
          </p:cNvPr>
          <p:cNvSpPr txBox="1"/>
          <p:nvPr/>
        </p:nvSpPr>
        <p:spPr>
          <a:xfrm>
            <a:off x="9445593" y="5486401"/>
            <a:ext cx="2662988" cy="1203157"/>
          </a:xfrm>
          <a:prstGeom prst="rect">
            <a:avLst/>
          </a:prstGeom>
          <a:solidFill>
            <a:schemeClr val="bg2"/>
          </a:solidFill>
        </p:spPr>
        <p:txBody>
          <a:bodyPr wrap="square" rtlCol="0">
            <a:spAutoFit/>
          </a:bodyPr>
          <a:lstStyle/>
          <a:p>
            <a:r>
              <a:rPr lang="en-IN" b="1" dirty="0"/>
              <a:t>The combos have been sorted based on Confidence.</a:t>
            </a:r>
          </a:p>
          <a:p>
            <a:endParaRPr lang="en-IN" dirty="0"/>
          </a:p>
        </p:txBody>
      </p:sp>
    </p:spTree>
    <p:extLst>
      <p:ext uri="{BB962C8B-B14F-4D97-AF65-F5344CB8AC3E}">
        <p14:creationId xmlns:p14="http://schemas.microsoft.com/office/powerpoint/2010/main" val="1087695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
            <a:extLst>
              <a:ext uri="{FF2B5EF4-FFF2-40B4-BE49-F238E27FC236}">
                <a16:creationId xmlns:a16="http://schemas.microsoft.com/office/drawing/2014/main" id="{3F79662F-8CEC-41C9-BD63-5AE52B22475B}"/>
              </a:ext>
            </a:extLst>
          </p:cNvPr>
          <p:cNvPicPr>
            <a:picLocks noChangeAspect="1"/>
          </p:cNvPicPr>
          <p:nvPr/>
        </p:nvPicPr>
        <p:blipFill>
          <a:blip r:embed="rId2"/>
          <a:stretch>
            <a:fillRect/>
          </a:stretch>
        </p:blipFill>
        <p:spPr>
          <a:xfrm>
            <a:off x="0" y="980967"/>
            <a:ext cx="9661014" cy="5877033"/>
          </a:xfrm>
          <a:prstGeom prst="rect">
            <a:avLst/>
          </a:prstGeom>
        </p:spPr>
      </p:pic>
      <p:sp>
        <p:nvSpPr>
          <p:cNvPr id="3" name="TextBox 2">
            <a:extLst>
              <a:ext uri="{FF2B5EF4-FFF2-40B4-BE49-F238E27FC236}">
                <a16:creationId xmlns:a16="http://schemas.microsoft.com/office/drawing/2014/main" id="{0AEBD3E8-6D73-4DEB-BB24-00A4758AE1A4}"/>
              </a:ext>
            </a:extLst>
          </p:cNvPr>
          <p:cNvSpPr txBox="1"/>
          <p:nvPr/>
        </p:nvSpPr>
        <p:spPr>
          <a:xfrm>
            <a:off x="2261937" y="0"/>
            <a:ext cx="4620880" cy="1015663"/>
          </a:xfrm>
          <a:prstGeom prst="rect">
            <a:avLst/>
          </a:prstGeom>
          <a:noFill/>
        </p:spPr>
        <p:txBody>
          <a:bodyPr wrap="none" rtlCol="0">
            <a:spAutoFit/>
          </a:bodyPr>
          <a:lstStyle/>
          <a:p>
            <a:r>
              <a:rPr lang="en-IN" sz="6000" b="1" dirty="0">
                <a:solidFill>
                  <a:schemeClr val="bg2">
                    <a:lumMod val="25000"/>
                  </a:schemeClr>
                </a:solidFill>
              </a:rPr>
              <a:t>Popular Items</a:t>
            </a:r>
            <a:endParaRPr lang="en-IN" sz="6000" dirty="0"/>
          </a:p>
        </p:txBody>
      </p:sp>
      <p:sp>
        <p:nvSpPr>
          <p:cNvPr id="4" name="TextBox 3">
            <a:extLst>
              <a:ext uri="{FF2B5EF4-FFF2-40B4-BE49-F238E27FC236}">
                <a16:creationId xmlns:a16="http://schemas.microsoft.com/office/drawing/2014/main" id="{A8CF9650-0173-4494-9E23-DBA5B34075F7}"/>
              </a:ext>
            </a:extLst>
          </p:cNvPr>
          <p:cNvSpPr txBox="1"/>
          <p:nvPr/>
        </p:nvSpPr>
        <p:spPr>
          <a:xfrm>
            <a:off x="9779266" y="4013735"/>
            <a:ext cx="2319689" cy="1477328"/>
          </a:xfrm>
          <a:prstGeom prst="rect">
            <a:avLst/>
          </a:prstGeom>
          <a:solidFill>
            <a:schemeClr val="bg2"/>
          </a:solidFill>
        </p:spPr>
        <p:txBody>
          <a:bodyPr wrap="square" rtlCol="0">
            <a:spAutoFit/>
          </a:bodyPr>
          <a:lstStyle/>
          <a:p>
            <a:r>
              <a:rPr lang="en-IN" b="1" dirty="0"/>
              <a:t>Red Bull 2+1 and Qua Mineral Water (500 ML) have high support.</a:t>
            </a:r>
          </a:p>
          <a:p>
            <a:endParaRPr lang="en-IN" dirty="0"/>
          </a:p>
        </p:txBody>
      </p:sp>
      <p:sp>
        <p:nvSpPr>
          <p:cNvPr id="5" name="TextBox 4">
            <a:extLst>
              <a:ext uri="{FF2B5EF4-FFF2-40B4-BE49-F238E27FC236}">
                <a16:creationId xmlns:a16="http://schemas.microsoft.com/office/drawing/2014/main" id="{E7606D18-71FD-4430-A1A1-E8B764966F7B}"/>
              </a:ext>
            </a:extLst>
          </p:cNvPr>
          <p:cNvSpPr txBox="1"/>
          <p:nvPr/>
        </p:nvSpPr>
        <p:spPr>
          <a:xfrm>
            <a:off x="9779267" y="5563402"/>
            <a:ext cx="2319689" cy="1200329"/>
          </a:xfrm>
          <a:prstGeom prst="rect">
            <a:avLst/>
          </a:prstGeom>
          <a:solidFill>
            <a:schemeClr val="bg2"/>
          </a:solidFill>
        </p:spPr>
        <p:txBody>
          <a:bodyPr wrap="square" rtlCol="0">
            <a:spAutoFit/>
          </a:bodyPr>
          <a:lstStyle/>
          <a:p>
            <a:r>
              <a:rPr lang="en-IN" b="1" dirty="0"/>
              <a:t>Add Herb Roast Chicken has the highest lift.</a:t>
            </a:r>
          </a:p>
          <a:p>
            <a:endParaRPr lang="en-IN" dirty="0"/>
          </a:p>
        </p:txBody>
      </p:sp>
    </p:spTree>
    <p:extLst>
      <p:ext uri="{BB962C8B-B14F-4D97-AF65-F5344CB8AC3E}">
        <p14:creationId xmlns:p14="http://schemas.microsoft.com/office/powerpoint/2010/main" val="1051195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7">
            <a:extLst>
              <a:ext uri="{FF2B5EF4-FFF2-40B4-BE49-F238E27FC236}">
                <a16:creationId xmlns:a16="http://schemas.microsoft.com/office/drawing/2014/main" id="{1608BA06-0087-4C73-AB22-3EBD60C8F0E0}"/>
              </a:ext>
            </a:extLst>
          </p:cNvPr>
          <p:cNvPicPr>
            <a:picLocks noChangeAspect="1"/>
          </p:cNvPicPr>
          <p:nvPr/>
        </p:nvPicPr>
        <p:blipFill>
          <a:blip r:embed="rId3"/>
          <a:stretch>
            <a:fillRect/>
          </a:stretch>
        </p:blipFill>
        <p:spPr>
          <a:xfrm>
            <a:off x="0" y="1112711"/>
            <a:ext cx="10276573" cy="5631232"/>
          </a:xfrm>
          <a:prstGeom prst="rect">
            <a:avLst/>
          </a:prstGeom>
        </p:spPr>
      </p:pic>
      <p:sp>
        <p:nvSpPr>
          <p:cNvPr id="3" name="TextBox 2">
            <a:extLst>
              <a:ext uri="{FF2B5EF4-FFF2-40B4-BE49-F238E27FC236}">
                <a16:creationId xmlns:a16="http://schemas.microsoft.com/office/drawing/2014/main" id="{6685EFC9-400A-4A61-ABF2-38FCF70A0ECB}"/>
              </a:ext>
            </a:extLst>
          </p:cNvPr>
          <p:cNvSpPr txBox="1"/>
          <p:nvPr/>
        </p:nvSpPr>
        <p:spPr>
          <a:xfrm>
            <a:off x="1915427" y="163629"/>
            <a:ext cx="4568879" cy="1015663"/>
          </a:xfrm>
          <a:prstGeom prst="rect">
            <a:avLst/>
          </a:prstGeom>
          <a:noFill/>
        </p:spPr>
        <p:txBody>
          <a:bodyPr wrap="none" rtlCol="0">
            <a:spAutoFit/>
          </a:bodyPr>
          <a:lstStyle/>
          <a:p>
            <a:r>
              <a:rPr lang="en-IN" sz="6000" b="1" dirty="0">
                <a:solidFill>
                  <a:schemeClr val="bg2">
                    <a:lumMod val="25000"/>
                  </a:schemeClr>
                </a:solidFill>
              </a:rPr>
              <a:t>Combo Meals</a:t>
            </a:r>
            <a:endParaRPr lang="en-IN" sz="6000" dirty="0"/>
          </a:p>
        </p:txBody>
      </p:sp>
      <p:graphicFrame>
        <p:nvGraphicFramePr>
          <p:cNvPr id="4" name="Object 3">
            <a:extLst>
              <a:ext uri="{FF2B5EF4-FFF2-40B4-BE49-F238E27FC236}">
                <a16:creationId xmlns:a16="http://schemas.microsoft.com/office/drawing/2014/main" id="{46D2EBAD-81C2-483D-A98D-0DB3581B4588}"/>
              </a:ext>
            </a:extLst>
          </p:cNvPr>
          <p:cNvGraphicFramePr>
            <a:graphicFrameLocks noChangeAspect="1"/>
          </p:cNvGraphicFramePr>
          <p:nvPr>
            <p:extLst>
              <p:ext uri="{D42A27DB-BD31-4B8C-83A1-F6EECF244321}">
                <p14:modId xmlns:p14="http://schemas.microsoft.com/office/powerpoint/2010/main" val="2023379475"/>
              </p:ext>
            </p:extLst>
          </p:nvPr>
        </p:nvGraphicFramePr>
        <p:xfrm>
          <a:off x="10422555" y="1857676"/>
          <a:ext cx="1503145" cy="1437941"/>
        </p:xfrm>
        <a:graphic>
          <a:graphicData uri="http://schemas.openxmlformats.org/presentationml/2006/ole">
            <mc:AlternateContent xmlns:mc="http://schemas.openxmlformats.org/markup-compatibility/2006">
              <mc:Choice xmlns:v="urn:schemas-microsoft-com:vml" Requires="v">
                <p:oleObj spid="_x0000_s7198" name="Worksheet" showAsIcon="1" r:id="rId4" imgW="914400" imgH="806400" progId="Excel.Sheet.12">
                  <p:embed/>
                </p:oleObj>
              </mc:Choice>
              <mc:Fallback>
                <p:oleObj name="Worksheet" showAsIcon="1" r:id="rId4" imgW="914400" imgH="806400" progId="Excel.Sheet.12">
                  <p:embed/>
                  <p:pic>
                    <p:nvPicPr>
                      <p:cNvPr id="9" name="Object 8">
                        <a:extLst>
                          <a:ext uri="{FF2B5EF4-FFF2-40B4-BE49-F238E27FC236}">
                            <a16:creationId xmlns:a16="http://schemas.microsoft.com/office/drawing/2014/main" id="{0624DEE5-EE09-4BCF-9E82-0082E223AC88}"/>
                          </a:ext>
                        </a:extLst>
                      </p:cNvPr>
                      <p:cNvPicPr/>
                      <p:nvPr/>
                    </p:nvPicPr>
                    <p:blipFill>
                      <a:blip r:embed="rId5"/>
                      <a:stretch>
                        <a:fillRect/>
                      </a:stretch>
                    </p:blipFill>
                    <p:spPr>
                      <a:xfrm>
                        <a:off x="10422555" y="1857676"/>
                        <a:ext cx="1503145" cy="1437941"/>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FCB8E49E-B319-48B5-AB60-922DA0DC2A4F}"/>
              </a:ext>
            </a:extLst>
          </p:cNvPr>
          <p:cNvSpPr txBox="1"/>
          <p:nvPr/>
        </p:nvSpPr>
        <p:spPr>
          <a:xfrm>
            <a:off x="10422555" y="3429000"/>
            <a:ext cx="1647524" cy="1754326"/>
          </a:xfrm>
          <a:prstGeom prst="rect">
            <a:avLst/>
          </a:prstGeom>
          <a:solidFill>
            <a:schemeClr val="bg2"/>
          </a:solidFill>
        </p:spPr>
        <p:txBody>
          <a:bodyPr wrap="square" rtlCol="0">
            <a:spAutoFit/>
          </a:bodyPr>
          <a:lstStyle/>
          <a:p>
            <a:r>
              <a:rPr lang="en-IN" b="1" dirty="0"/>
              <a:t>12 combo meals have  been created and attached in the file.</a:t>
            </a:r>
          </a:p>
          <a:p>
            <a:endParaRPr lang="en-IN" dirty="0"/>
          </a:p>
        </p:txBody>
      </p:sp>
      <p:sp>
        <p:nvSpPr>
          <p:cNvPr id="6" name="TextBox 5">
            <a:extLst>
              <a:ext uri="{FF2B5EF4-FFF2-40B4-BE49-F238E27FC236}">
                <a16:creationId xmlns:a16="http://schemas.microsoft.com/office/drawing/2014/main" id="{386CE135-3929-47C7-8D03-511F9EF281E4}"/>
              </a:ext>
            </a:extLst>
          </p:cNvPr>
          <p:cNvSpPr txBox="1"/>
          <p:nvPr/>
        </p:nvSpPr>
        <p:spPr>
          <a:xfrm>
            <a:off x="10422556" y="5316711"/>
            <a:ext cx="1647523" cy="1477328"/>
          </a:xfrm>
          <a:prstGeom prst="rect">
            <a:avLst/>
          </a:prstGeom>
          <a:solidFill>
            <a:schemeClr val="bg2"/>
          </a:solidFill>
        </p:spPr>
        <p:txBody>
          <a:bodyPr wrap="square" rtlCol="0">
            <a:spAutoFit/>
          </a:bodyPr>
          <a:lstStyle/>
          <a:p>
            <a:r>
              <a:rPr lang="en-IN" b="1" dirty="0"/>
              <a:t>The combos have been sorted based on count.</a:t>
            </a:r>
          </a:p>
          <a:p>
            <a:endParaRPr lang="en-IN" dirty="0"/>
          </a:p>
        </p:txBody>
      </p:sp>
    </p:spTree>
    <p:extLst>
      <p:ext uri="{BB962C8B-B14F-4D97-AF65-F5344CB8AC3E}">
        <p14:creationId xmlns:p14="http://schemas.microsoft.com/office/powerpoint/2010/main" val="1014946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044936D-2E8A-49EB-AB7E-E16A29B4005E}"/>
              </a:ext>
            </a:extLst>
          </p:cNvPr>
          <p:cNvSpPr txBox="1"/>
          <p:nvPr/>
        </p:nvSpPr>
        <p:spPr>
          <a:xfrm>
            <a:off x="6024155" y="1783959"/>
            <a:ext cx="5612788" cy="288911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000" dirty="0">
                <a:latin typeface="+mj-lt"/>
                <a:ea typeface="+mj-ea"/>
                <a:cs typeface="+mj-cs"/>
              </a:rPr>
              <a:t>Recommendation</a:t>
            </a:r>
          </a:p>
        </p:txBody>
      </p:sp>
      <p:sp>
        <p:nvSpPr>
          <p:cNvPr id="11"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8A70A1A5-8AAF-47CF-91FF-61E5624F7D8B}"/>
              </a:ext>
            </a:extLst>
          </p:cNvPr>
          <p:cNvPicPr>
            <a:picLocks noChangeAspect="1"/>
          </p:cNvPicPr>
          <p:nvPr/>
        </p:nvPicPr>
        <p:blipFill rotWithShape="1">
          <a:blip r:embed="rId2"/>
          <a:srcRect l="29716" r="11431" b="2"/>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2703094776"/>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EFB70E-BF7C-41FC-9CEA-EF089CF29624}"/>
              </a:ext>
            </a:extLst>
          </p:cNvPr>
          <p:cNvSpPr txBox="1"/>
          <p:nvPr/>
        </p:nvSpPr>
        <p:spPr>
          <a:xfrm>
            <a:off x="6096000" y="1437813"/>
            <a:ext cx="5948413" cy="1477328"/>
          </a:xfrm>
          <a:prstGeom prst="rect">
            <a:avLst/>
          </a:prstGeom>
          <a:solidFill>
            <a:schemeClr val="bg2"/>
          </a:solidFill>
        </p:spPr>
        <p:txBody>
          <a:bodyPr wrap="square" rtlCol="0">
            <a:spAutoFit/>
          </a:bodyPr>
          <a:lstStyle/>
          <a:p>
            <a:r>
              <a:rPr lang="en-US" b="1" dirty="0"/>
              <a:t>Sufficient resources, inventory and staff should be available to cater at the peak of different times  of the day and different days of the week. The findings from the analysis of the monthly trends can be used as a basis to compute forecasted quantities for the next fiscal year .</a:t>
            </a:r>
            <a:endParaRPr lang="en-IN" b="1" dirty="0"/>
          </a:p>
        </p:txBody>
      </p:sp>
      <p:sp>
        <p:nvSpPr>
          <p:cNvPr id="4" name="TextBox 3">
            <a:extLst>
              <a:ext uri="{FF2B5EF4-FFF2-40B4-BE49-F238E27FC236}">
                <a16:creationId xmlns:a16="http://schemas.microsoft.com/office/drawing/2014/main" id="{70C15D3F-B2C6-47D1-9B52-DD04DF771584}"/>
              </a:ext>
            </a:extLst>
          </p:cNvPr>
          <p:cNvSpPr txBox="1"/>
          <p:nvPr/>
        </p:nvSpPr>
        <p:spPr>
          <a:xfrm>
            <a:off x="6096000" y="3183052"/>
            <a:ext cx="5948413" cy="1200329"/>
          </a:xfrm>
          <a:prstGeom prst="rect">
            <a:avLst/>
          </a:prstGeom>
          <a:solidFill>
            <a:schemeClr val="bg2"/>
          </a:solidFill>
        </p:spPr>
        <p:txBody>
          <a:bodyPr wrap="square" rtlCol="0">
            <a:spAutoFit/>
          </a:bodyPr>
          <a:lstStyle/>
          <a:p>
            <a:r>
              <a:rPr lang="en-US" b="1" dirty="0"/>
              <a:t>During the winter months the sales of Tobacco has a higher consumption pattern than most of the other categories . Hence, the promotion of Tobacco can be increased to tap into this trend.</a:t>
            </a:r>
            <a:endParaRPr lang="en-IN" b="1" dirty="0"/>
          </a:p>
        </p:txBody>
      </p:sp>
      <p:sp>
        <p:nvSpPr>
          <p:cNvPr id="5" name="TextBox 4">
            <a:extLst>
              <a:ext uri="{FF2B5EF4-FFF2-40B4-BE49-F238E27FC236}">
                <a16:creationId xmlns:a16="http://schemas.microsoft.com/office/drawing/2014/main" id="{8CF8FC0B-5448-457F-B80C-9476C48CCE16}"/>
              </a:ext>
            </a:extLst>
          </p:cNvPr>
          <p:cNvSpPr txBox="1"/>
          <p:nvPr/>
        </p:nvSpPr>
        <p:spPr>
          <a:xfrm>
            <a:off x="6096000" y="4651292"/>
            <a:ext cx="5877827" cy="923330"/>
          </a:xfrm>
          <a:prstGeom prst="rect">
            <a:avLst/>
          </a:prstGeom>
          <a:solidFill>
            <a:schemeClr val="bg2"/>
          </a:solidFill>
        </p:spPr>
        <p:txBody>
          <a:bodyPr wrap="square" rtlCol="0">
            <a:spAutoFit/>
          </a:bodyPr>
          <a:lstStyle/>
          <a:p>
            <a:r>
              <a:rPr lang="en-US" b="1" dirty="0"/>
              <a:t>Inclusion of combo meals will help in boosting the revenue during  the lean and overall periods, as Food is a versatile  category here .</a:t>
            </a:r>
            <a:endParaRPr lang="en-IN" b="1" dirty="0"/>
          </a:p>
        </p:txBody>
      </p:sp>
      <p:sp>
        <p:nvSpPr>
          <p:cNvPr id="6" name="TextBox 5">
            <a:extLst>
              <a:ext uri="{FF2B5EF4-FFF2-40B4-BE49-F238E27FC236}">
                <a16:creationId xmlns:a16="http://schemas.microsoft.com/office/drawing/2014/main" id="{B25A1487-F089-4D6E-A931-CEF0827AE2F5}"/>
              </a:ext>
            </a:extLst>
          </p:cNvPr>
          <p:cNvSpPr txBox="1"/>
          <p:nvPr/>
        </p:nvSpPr>
        <p:spPr>
          <a:xfrm>
            <a:off x="6096000" y="5842533"/>
            <a:ext cx="5948413" cy="646331"/>
          </a:xfrm>
          <a:prstGeom prst="rect">
            <a:avLst/>
          </a:prstGeom>
          <a:solidFill>
            <a:schemeClr val="bg2"/>
          </a:solidFill>
        </p:spPr>
        <p:txBody>
          <a:bodyPr wrap="square" rtlCol="0">
            <a:spAutoFit/>
          </a:bodyPr>
          <a:lstStyle/>
          <a:p>
            <a:r>
              <a:rPr lang="en-US" b="1" dirty="0"/>
              <a:t>There are a couple of items which constitute for a small portion of the revenue, hence these should be discontinued.</a:t>
            </a:r>
            <a:endParaRPr lang="en-IN" b="1" dirty="0"/>
          </a:p>
        </p:txBody>
      </p:sp>
      <p:sp>
        <p:nvSpPr>
          <p:cNvPr id="8" name="TextBox 7">
            <a:extLst>
              <a:ext uri="{FF2B5EF4-FFF2-40B4-BE49-F238E27FC236}">
                <a16:creationId xmlns:a16="http://schemas.microsoft.com/office/drawing/2014/main" id="{D9A69141-5EFA-48E4-AEDB-6F2868DD1642}"/>
              </a:ext>
            </a:extLst>
          </p:cNvPr>
          <p:cNvSpPr txBox="1"/>
          <p:nvPr/>
        </p:nvSpPr>
        <p:spPr>
          <a:xfrm>
            <a:off x="6095999" y="369136"/>
            <a:ext cx="5948413" cy="1015663"/>
          </a:xfrm>
          <a:prstGeom prst="rect">
            <a:avLst/>
          </a:prstGeom>
          <a:noFill/>
        </p:spPr>
        <p:txBody>
          <a:bodyPr wrap="square" rtlCol="0">
            <a:spAutoFit/>
          </a:bodyPr>
          <a:lstStyle/>
          <a:p>
            <a:pPr algn="ctr"/>
            <a:r>
              <a:rPr lang="en-IN" sz="6000" b="1" dirty="0"/>
              <a:t>Recommendation</a:t>
            </a:r>
          </a:p>
        </p:txBody>
      </p:sp>
      <p:sp>
        <p:nvSpPr>
          <p:cNvPr id="9" name="TextBox 8">
            <a:extLst>
              <a:ext uri="{FF2B5EF4-FFF2-40B4-BE49-F238E27FC236}">
                <a16:creationId xmlns:a16="http://schemas.microsoft.com/office/drawing/2014/main" id="{239169FD-11C6-4702-AD02-9AA7A4ABEBCF}"/>
              </a:ext>
            </a:extLst>
          </p:cNvPr>
          <p:cNvSpPr txBox="1"/>
          <p:nvPr/>
        </p:nvSpPr>
        <p:spPr>
          <a:xfrm>
            <a:off x="147587" y="422150"/>
            <a:ext cx="5948413" cy="1015663"/>
          </a:xfrm>
          <a:prstGeom prst="rect">
            <a:avLst/>
          </a:prstGeom>
          <a:noFill/>
        </p:spPr>
        <p:txBody>
          <a:bodyPr wrap="square" rtlCol="0">
            <a:spAutoFit/>
          </a:bodyPr>
          <a:lstStyle/>
          <a:p>
            <a:pPr algn="ctr"/>
            <a:r>
              <a:rPr lang="en-IN" sz="6000" b="1" dirty="0"/>
              <a:t>Analysis</a:t>
            </a:r>
          </a:p>
        </p:txBody>
      </p:sp>
      <p:sp>
        <p:nvSpPr>
          <p:cNvPr id="10" name="TextBox 9">
            <a:extLst>
              <a:ext uri="{FF2B5EF4-FFF2-40B4-BE49-F238E27FC236}">
                <a16:creationId xmlns:a16="http://schemas.microsoft.com/office/drawing/2014/main" id="{9BD517D4-3B6E-4F16-88E0-A137ED69EB1D}"/>
              </a:ext>
            </a:extLst>
          </p:cNvPr>
          <p:cNvSpPr txBox="1"/>
          <p:nvPr/>
        </p:nvSpPr>
        <p:spPr>
          <a:xfrm>
            <a:off x="147587" y="1530145"/>
            <a:ext cx="5656447" cy="369332"/>
          </a:xfrm>
          <a:prstGeom prst="rect">
            <a:avLst/>
          </a:prstGeom>
          <a:solidFill>
            <a:schemeClr val="bg2"/>
          </a:solidFill>
        </p:spPr>
        <p:txBody>
          <a:bodyPr wrap="square" rtlCol="0">
            <a:spAutoFit/>
          </a:bodyPr>
          <a:lstStyle/>
          <a:p>
            <a:r>
              <a:rPr lang="en-US" b="1" dirty="0"/>
              <a:t>Top selling Categories are Tobacco, Food and Beverage.</a:t>
            </a:r>
            <a:endParaRPr lang="en-IN" b="1" dirty="0"/>
          </a:p>
        </p:txBody>
      </p:sp>
      <p:sp>
        <p:nvSpPr>
          <p:cNvPr id="11" name="TextBox 10">
            <a:extLst>
              <a:ext uri="{FF2B5EF4-FFF2-40B4-BE49-F238E27FC236}">
                <a16:creationId xmlns:a16="http://schemas.microsoft.com/office/drawing/2014/main" id="{6DE99265-4979-4026-AE82-8B1760208941}"/>
              </a:ext>
            </a:extLst>
          </p:cNvPr>
          <p:cNvSpPr txBox="1"/>
          <p:nvPr/>
        </p:nvSpPr>
        <p:spPr>
          <a:xfrm>
            <a:off x="147587" y="2114376"/>
            <a:ext cx="5656447" cy="646331"/>
          </a:xfrm>
          <a:prstGeom prst="rect">
            <a:avLst/>
          </a:prstGeom>
          <a:solidFill>
            <a:schemeClr val="bg2"/>
          </a:solidFill>
        </p:spPr>
        <p:txBody>
          <a:bodyPr wrap="square" rtlCol="0">
            <a:spAutoFit/>
          </a:bodyPr>
          <a:lstStyle/>
          <a:p>
            <a:r>
              <a:rPr lang="en-US" b="1" dirty="0"/>
              <a:t>Sales tend to from Friday and reaches a peak on Saturday. Sales peak during December - January. </a:t>
            </a:r>
            <a:endParaRPr lang="en-IN" b="1" dirty="0"/>
          </a:p>
        </p:txBody>
      </p:sp>
      <p:sp>
        <p:nvSpPr>
          <p:cNvPr id="12" name="TextBox 11">
            <a:extLst>
              <a:ext uri="{FF2B5EF4-FFF2-40B4-BE49-F238E27FC236}">
                <a16:creationId xmlns:a16="http://schemas.microsoft.com/office/drawing/2014/main" id="{ADFFD43D-7B0F-45BA-8B07-AC65113ADFD8}"/>
              </a:ext>
            </a:extLst>
          </p:cNvPr>
          <p:cNvSpPr txBox="1"/>
          <p:nvPr/>
        </p:nvSpPr>
        <p:spPr>
          <a:xfrm>
            <a:off x="147584" y="2975606"/>
            <a:ext cx="5656447" cy="923330"/>
          </a:xfrm>
          <a:prstGeom prst="rect">
            <a:avLst/>
          </a:prstGeom>
          <a:solidFill>
            <a:schemeClr val="bg2"/>
          </a:solidFill>
        </p:spPr>
        <p:txBody>
          <a:bodyPr wrap="square" rtlCol="0">
            <a:spAutoFit/>
          </a:bodyPr>
          <a:lstStyle/>
          <a:p>
            <a:r>
              <a:rPr lang="en-US" b="1" dirty="0"/>
              <a:t>Sales show steady progress from 1100 hours onwards. Restaurant makes max sales in the evenings between 1900-2300 hours. Peak time is 1900-2000 hours. </a:t>
            </a:r>
            <a:endParaRPr lang="en-IN" b="1" dirty="0"/>
          </a:p>
        </p:txBody>
      </p:sp>
      <p:sp>
        <p:nvSpPr>
          <p:cNvPr id="16" name="TextBox 15">
            <a:extLst>
              <a:ext uri="{FF2B5EF4-FFF2-40B4-BE49-F238E27FC236}">
                <a16:creationId xmlns:a16="http://schemas.microsoft.com/office/drawing/2014/main" id="{180FAEA7-BDC0-437A-8FA7-AC0B7A6CBFB7}"/>
              </a:ext>
            </a:extLst>
          </p:cNvPr>
          <p:cNvSpPr txBox="1"/>
          <p:nvPr/>
        </p:nvSpPr>
        <p:spPr>
          <a:xfrm>
            <a:off x="147586" y="4113835"/>
            <a:ext cx="5656445" cy="646331"/>
          </a:xfrm>
          <a:prstGeom prst="rect">
            <a:avLst/>
          </a:prstGeom>
          <a:solidFill>
            <a:schemeClr val="bg2"/>
          </a:solidFill>
        </p:spPr>
        <p:txBody>
          <a:bodyPr wrap="square" rtlCol="0">
            <a:spAutoFit/>
          </a:bodyPr>
          <a:lstStyle/>
          <a:p>
            <a:r>
              <a:rPr lang="en-IN" b="1" dirty="0"/>
              <a:t>Food is sold &amp; discounted the most.</a:t>
            </a:r>
          </a:p>
          <a:p>
            <a:endParaRPr lang="en-IN" dirty="0"/>
          </a:p>
        </p:txBody>
      </p:sp>
      <p:sp>
        <p:nvSpPr>
          <p:cNvPr id="17" name="TextBox 16">
            <a:extLst>
              <a:ext uri="{FF2B5EF4-FFF2-40B4-BE49-F238E27FC236}">
                <a16:creationId xmlns:a16="http://schemas.microsoft.com/office/drawing/2014/main" id="{BC68C8A0-39DB-453E-8AED-41BB2CBB2C36}"/>
              </a:ext>
            </a:extLst>
          </p:cNvPr>
          <p:cNvSpPr txBox="1"/>
          <p:nvPr/>
        </p:nvSpPr>
        <p:spPr>
          <a:xfrm>
            <a:off x="147584" y="4932017"/>
            <a:ext cx="5656445" cy="646331"/>
          </a:xfrm>
          <a:prstGeom prst="rect">
            <a:avLst/>
          </a:prstGeom>
          <a:solidFill>
            <a:schemeClr val="bg2"/>
          </a:solidFill>
        </p:spPr>
        <p:txBody>
          <a:bodyPr wrap="square" rtlCol="0">
            <a:spAutoFit/>
          </a:bodyPr>
          <a:lstStyle/>
          <a:p>
            <a:r>
              <a:rPr lang="en-US" b="1" dirty="0"/>
              <a:t>Nirvana Hookah Single is Top seller &amp; grosser.</a:t>
            </a:r>
            <a:endParaRPr lang="en-IN" b="1" dirty="0"/>
          </a:p>
          <a:p>
            <a:endParaRPr lang="en-IN" dirty="0"/>
          </a:p>
        </p:txBody>
      </p:sp>
      <p:sp>
        <p:nvSpPr>
          <p:cNvPr id="18" name="TextBox 17">
            <a:extLst>
              <a:ext uri="{FF2B5EF4-FFF2-40B4-BE49-F238E27FC236}">
                <a16:creationId xmlns:a16="http://schemas.microsoft.com/office/drawing/2014/main" id="{F107F2A9-450F-4B79-80F9-66547D332961}"/>
              </a:ext>
            </a:extLst>
          </p:cNvPr>
          <p:cNvSpPr txBox="1"/>
          <p:nvPr/>
        </p:nvSpPr>
        <p:spPr>
          <a:xfrm>
            <a:off x="147584" y="5793247"/>
            <a:ext cx="5656447" cy="923330"/>
          </a:xfrm>
          <a:prstGeom prst="rect">
            <a:avLst/>
          </a:prstGeom>
          <a:solidFill>
            <a:schemeClr val="bg2"/>
          </a:solidFill>
        </p:spPr>
        <p:txBody>
          <a:bodyPr wrap="square" rtlCol="0">
            <a:spAutoFit/>
          </a:bodyPr>
          <a:lstStyle/>
          <a:p>
            <a:r>
              <a:rPr lang="en-IN" b="1" dirty="0"/>
              <a:t>Qua Mineral Water, Cappuccino and B.M.T. Panini  sales  are high but revenue generated is low.</a:t>
            </a:r>
          </a:p>
          <a:p>
            <a:endParaRPr lang="en-IN" dirty="0"/>
          </a:p>
        </p:txBody>
      </p:sp>
    </p:spTree>
    <p:extLst>
      <p:ext uri="{BB962C8B-B14F-4D97-AF65-F5344CB8AC3E}">
        <p14:creationId xmlns:p14="http://schemas.microsoft.com/office/powerpoint/2010/main" val="3023242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8D77D-A59E-4262-92C3-7FB33D5A51F3}"/>
              </a:ext>
            </a:extLst>
          </p:cNvPr>
          <p:cNvSpPr>
            <a:spLocks noGrp="1"/>
          </p:cNvSpPr>
          <p:nvPr>
            <p:ph type="title"/>
          </p:nvPr>
        </p:nvSpPr>
        <p:spPr>
          <a:xfrm>
            <a:off x="221381" y="584297"/>
            <a:ext cx="2829826" cy="5504688"/>
          </a:xfrm>
        </p:spPr>
        <p:txBody>
          <a:bodyPr>
            <a:normAutofit/>
          </a:bodyPr>
          <a:lstStyle/>
          <a:p>
            <a:r>
              <a:rPr lang="en-IN" b="1" dirty="0"/>
              <a:t>Assignment Snapshot</a:t>
            </a:r>
          </a:p>
        </p:txBody>
      </p:sp>
      <p:graphicFrame>
        <p:nvGraphicFramePr>
          <p:cNvPr id="4" name="Content Placeholder 3">
            <a:extLst>
              <a:ext uri="{FF2B5EF4-FFF2-40B4-BE49-F238E27FC236}">
                <a16:creationId xmlns:a16="http://schemas.microsoft.com/office/drawing/2014/main" id="{86BD56B4-0F11-45E7-9A52-987DB9E23A94}"/>
              </a:ext>
            </a:extLst>
          </p:cNvPr>
          <p:cNvGraphicFramePr>
            <a:graphicFrameLocks noGrp="1"/>
          </p:cNvGraphicFramePr>
          <p:nvPr>
            <p:ph idx="1"/>
            <p:extLst>
              <p:ext uri="{D42A27DB-BD31-4B8C-83A1-F6EECF244321}">
                <p14:modId xmlns:p14="http://schemas.microsoft.com/office/powerpoint/2010/main" val="366032572"/>
              </p:ext>
            </p:extLst>
          </p:nvPr>
        </p:nvGraphicFramePr>
        <p:xfrm>
          <a:off x="3051207" y="0"/>
          <a:ext cx="9057374" cy="6766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292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97E9A8-EF1D-4E4E-AF27-3C0FACB6D865}"/>
              </a:ext>
            </a:extLst>
          </p:cNvPr>
          <p:cNvSpPr txBox="1"/>
          <p:nvPr/>
        </p:nvSpPr>
        <p:spPr>
          <a:xfrm>
            <a:off x="6746628" y="1783959"/>
            <a:ext cx="4645250" cy="288911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000" b="1" dirty="0">
                <a:latin typeface="+mj-lt"/>
                <a:ea typeface="+mj-ea"/>
                <a:cs typeface="+mj-cs"/>
              </a:rPr>
              <a:t>Exploratory Analysis</a:t>
            </a:r>
          </a:p>
        </p:txBody>
      </p:sp>
      <p:pic>
        <p:nvPicPr>
          <p:cNvPr id="3" name="Picture 2">
            <a:extLst>
              <a:ext uri="{FF2B5EF4-FFF2-40B4-BE49-F238E27FC236}">
                <a16:creationId xmlns:a16="http://schemas.microsoft.com/office/drawing/2014/main" id="{B346505F-1B3F-4893-B60C-754F463AF1BC}"/>
              </a:ext>
            </a:extLst>
          </p:cNvPr>
          <p:cNvPicPr>
            <a:picLocks noChangeAspect="1"/>
          </p:cNvPicPr>
          <p:nvPr/>
        </p:nvPicPr>
        <p:blipFill rotWithShape="1">
          <a:blip r:embed="rId2"/>
          <a:srcRect l="9135" r="8514"/>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261776488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60687-F902-4378-AE6F-1163F1B7E58A}"/>
              </a:ext>
            </a:extLst>
          </p:cNvPr>
          <p:cNvSpPr>
            <a:spLocks noGrp="1"/>
          </p:cNvSpPr>
          <p:nvPr>
            <p:ph type="title"/>
          </p:nvPr>
        </p:nvSpPr>
        <p:spPr>
          <a:xfrm>
            <a:off x="561248" y="4844300"/>
            <a:ext cx="3007180" cy="1912634"/>
          </a:xfrm>
          <a:prstGeom prst="ellipse">
            <a:avLst/>
          </a:prstGeom>
        </p:spPr>
        <p:txBody>
          <a:bodyPr anchor="t">
            <a:normAutofit/>
          </a:bodyPr>
          <a:lstStyle/>
          <a:p>
            <a:pPr algn="ctr"/>
            <a:r>
              <a:rPr lang="en-IN" sz="7200" b="1" dirty="0"/>
              <a:t>Data</a:t>
            </a:r>
          </a:p>
        </p:txBody>
      </p:sp>
      <p:graphicFrame>
        <p:nvGraphicFramePr>
          <p:cNvPr id="6" name="Content Placeholder 5">
            <a:extLst>
              <a:ext uri="{FF2B5EF4-FFF2-40B4-BE49-F238E27FC236}">
                <a16:creationId xmlns:a16="http://schemas.microsoft.com/office/drawing/2014/main" id="{8F7B3DB9-DFE7-4009-998D-CFE7CF658661}"/>
              </a:ext>
            </a:extLst>
          </p:cNvPr>
          <p:cNvGraphicFramePr>
            <a:graphicFrameLocks noGrp="1"/>
          </p:cNvGraphicFramePr>
          <p:nvPr>
            <p:ph idx="1"/>
            <p:extLst>
              <p:ext uri="{D42A27DB-BD31-4B8C-83A1-F6EECF244321}">
                <p14:modId xmlns:p14="http://schemas.microsoft.com/office/powerpoint/2010/main" val="3387113832"/>
              </p:ext>
            </p:extLst>
          </p:nvPr>
        </p:nvGraphicFramePr>
        <p:xfrm>
          <a:off x="4042611" y="4592473"/>
          <a:ext cx="6275671" cy="1912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9ACFC3CA-B3BA-4405-B300-1258B8A60621}"/>
              </a:ext>
            </a:extLst>
          </p:cNvPr>
          <p:cNvPicPr>
            <a:picLocks noChangeAspect="1"/>
          </p:cNvPicPr>
          <p:nvPr/>
        </p:nvPicPr>
        <p:blipFill>
          <a:blip r:embed="rId7"/>
          <a:stretch>
            <a:fillRect/>
          </a:stretch>
        </p:blipFill>
        <p:spPr>
          <a:xfrm>
            <a:off x="211756" y="481263"/>
            <a:ext cx="11418996" cy="3585912"/>
          </a:xfrm>
          <a:prstGeom prst="rect">
            <a:avLst/>
          </a:prstGeom>
        </p:spPr>
      </p:pic>
    </p:spTree>
    <p:extLst>
      <p:ext uri="{BB962C8B-B14F-4D97-AF65-F5344CB8AC3E}">
        <p14:creationId xmlns:p14="http://schemas.microsoft.com/office/powerpoint/2010/main" val="3773368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BAC39-CD1D-4697-9068-FE636EDCFE5D}"/>
              </a:ext>
            </a:extLst>
          </p:cNvPr>
          <p:cNvSpPr>
            <a:spLocks noGrp="1"/>
          </p:cNvSpPr>
          <p:nvPr>
            <p:ph type="title"/>
          </p:nvPr>
        </p:nvSpPr>
        <p:spPr>
          <a:xfrm>
            <a:off x="2483318" y="365125"/>
            <a:ext cx="6323798" cy="1325563"/>
          </a:xfrm>
        </p:spPr>
        <p:txBody>
          <a:bodyPr>
            <a:normAutofit/>
          </a:bodyPr>
          <a:lstStyle/>
          <a:p>
            <a:pPr algn="ctr"/>
            <a:r>
              <a:rPr lang="en-IN" sz="6000" b="1" dirty="0"/>
              <a:t>Data Types</a:t>
            </a:r>
          </a:p>
        </p:txBody>
      </p:sp>
      <p:graphicFrame>
        <p:nvGraphicFramePr>
          <p:cNvPr id="4" name="Content Placeholder 3">
            <a:extLst>
              <a:ext uri="{FF2B5EF4-FFF2-40B4-BE49-F238E27FC236}">
                <a16:creationId xmlns:a16="http://schemas.microsoft.com/office/drawing/2014/main" id="{2CAB79E9-C594-48C3-ABE2-9A8E3DFD520B}"/>
              </a:ext>
            </a:extLst>
          </p:cNvPr>
          <p:cNvGraphicFramePr>
            <a:graphicFrameLocks noGrp="1"/>
          </p:cNvGraphicFramePr>
          <p:nvPr>
            <p:ph idx="1"/>
            <p:extLst>
              <p:ext uri="{D42A27DB-BD31-4B8C-83A1-F6EECF244321}">
                <p14:modId xmlns:p14="http://schemas.microsoft.com/office/powerpoint/2010/main" val="3569052789"/>
              </p:ext>
            </p:extLst>
          </p:nvPr>
        </p:nvGraphicFramePr>
        <p:xfrm>
          <a:off x="1" y="1559293"/>
          <a:ext cx="11993077" cy="5298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6366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92150A8-8A2E-419D-8106-F7204CC49488}"/>
              </a:ext>
            </a:extLst>
          </p:cNvPr>
          <p:cNvSpPr txBox="1"/>
          <p:nvPr/>
        </p:nvSpPr>
        <p:spPr>
          <a:xfrm>
            <a:off x="847344" y="300505"/>
            <a:ext cx="10506456" cy="1197864"/>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b="1" dirty="0">
                <a:latin typeface="+mj-lt"/>
                <a:ea typeface="+mj-ea"/>
                <a:cs typeface="+mj-cs"/>
              </a:rPr>
              <a:t>Data Summary</a:t>
            </a:r>
          </a:p>
        </p:txBody>
      </p:sp>
      <p:pic>
        <p:nvPicPr>
          <p:cNvPr id="3" name="Picture 2">
            <a:extLst>
              <a:ext uri="{FF2B5EF4-FFF2-40B4-BE49-F238E27FC236}">
                <a16:creationId xmlns:a16="http://schemas.microsoft.com/office/drawing/2014/main" id="{96991949-8E5D-4DF8-A09D-ED5A3189FBFB}"/>
              </a:ext>
            </a:extLst>
          </p:cNvPr>
          <p:cNvPicPr>
            <a:picLocks noChangeAspect="1"/>
          </p:cNvPicPr>
          <p:nvPr/>
        </p:nvPicPr>
        <p:blipFill>
          <a:blip r:embed="rId2"/>
          <a:stretch>
            <a:fillRect/>
          </a:stretch>
        </p:blipFill>
        <p:spPr>
          <a:xfrm>
            <a:off x="93044" y="2146434"/>
            <a:ext cx="6002955" cy="3859730"/>
          </a:xfrm>
          <a:prstGeom prst="rect">
            <a:avLst/>
          </a:prstGeom>
        </p:spPr>
      </p:pic>
      <p:pic>
        <p:nvPicPr>
          <p:cNvPr id="5" name="Picture 4">
            <a:extLst>
              <a:ext uri="{FF2B5EF4-FFF2-40B4-BE49-F238E27FC236}">
                <a16:creationId xmlns:a16="http://schemas.microsoft.com/office/drawing/2014/main" id="{0E44D14A-5BB4-446F-B867-5C95C2FDB286}"/>
              </a:ext>
            </a:extLst>
          </p:cNvPr>
          <p:cNvPicPr>
            <a:picLocks noChangeAspect="1"/>
          </p:cNvPicPr>
          <p:nvPr/>
        </p:nvPicPr>
        <p:blipFill>
          <a:blip r:embed="rId3"/>
          <a:stretch>
            <a:fillRect/>
          </a:stretch>
        </p:blipFill>
        <p:spPr>
          <a:xfrm>
            <a:off x="6244617" y="2146434"/>
            <a:ext cx="5854339" cy="3859730"/>
          </a:xfrm>
          <a:prstGeom prst="rect">
            <a:avLst/>
          </a:prstGeom>
        </p:spPr>
      </p:pic>
    </p:spTree>
    <p:extLst>
      <p:ext uri="{BB962C8B-B14F-4D97-AF65-F5344CB8AC3E}">
        <p14:creationId xmlns:p14="http://schemas.microsoft.com/office/powerpoint/2010/main" val="3239263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F76533-8DBE-4D11-953F-1136A9610C8D}"/>
              </a:ext>
            </a:extLst>
          </p:cNvPr>
          <p:cNvPicPr>
            <a:picLocks noChangeAspect="1"/>
          </p:cNvPicPr>
          <p:nvPr/>
        </p:nvPicPr>
        <p:blipFill>
          <a:blip r:embed="rId2"/>
          <a:stretch>
            <a:fillRect/>
          </a:stretch>
        </p:blipFill>
        <p:spPr>
          <a:xfrm>
            <a:off x="2646947" y="1376413"/>
            <a:ext cx="5775158" cy="5481587"/>
          </a:xfrm>
          <a:prstGeom prst="rect">
            <a:avLst/>
          </a:prstGeom>
        </p:spPr>
      </p:pic>
      <p:sp>
        <p:nvSpPr>
          <p:cNvPr id="4" name="TextBox 3">
            <a:extLst>
              <a:ext uri="{FF2B5EF4-FFF2-40B4-BE49-F238E27FC236}">
                <a16:creationId xmlns:a16="http://schemas.microsoft.com/office/drawing/2014/main" id="{F9A54A91-734F-4BF6-9D9B-4B64A8235BAB}"/>
              </a:ext>
            </a:extLst>
          </p:cNvPr>
          <p:cNvSpPr txBox="1"/>
          <p:nvPr/>
        </p:nvSpPr>
        <p:spPr>
          <a:xfrm>
            <a:off x="2881162" y="240628"/>
            <a:ext cx="6429676" cy="1015663"/>
          </a:xfrm>
          <a:prstGeom prst="rect">
            <a:avLst/>
          </a:prstGeom>
          <a:noFill/>
        </p:spPr>
        <p:txBody>
          <a:bodyPr wrap="square" rtlCol="0">
            <a:spAutoFit/>
          </a:bodyPr>
          <a:lstStyle/>
          <a:p>
            <a:pPr algn="ctr"/>
            <a:r>
              <a:rPr lang="en-IN" sz="6000" b="1" dirty="0"/>
              <a:t>Menu Category</a:t>
            </a:r>
          </a:p>
        </p:txBody>
      </p:sp>
      <p:sp>
        <p:nvSpPr>
          <p:cNvPr id="5" name="TextBox 4">
            <a:extLst>
              <a:ext uri="{FF2B5EF4-FFF2-40B4-BE49-F238E27FC236}">
                <a16:creationId xmlns:a16="http://schemas.microsoft.com/office/drawing/2014/main" id="{73D8CE15-DD87-45B1-AC67-F3BCE4D37FE6}"/>
              </a:ext>
            </a:extLst>
          </p:cNvPr>
          <p:cNvSpPr txBox="1"/>
          <p:nvPr/>
        </p:nvSpPr>
        <p:spPr>
          <a:xfrm>
            <a:off x="9503343" y="5139890"/>
            <a:ext cx="2435192" cy="646331"/>
          </a:xfrm>
          <a:prstGeom prst="rect">
            <a:avLst/>
          </a:prstGeom>
          <a:solidFill>
            <a:schemeClr val="bg2"/>
          </a:solidFill>
        </p:spPr>
        <p:txBody>
          <a:bodyPr wrap="square" rtlCol="0">
            <a:spAutoFit/>
          </a:bodyPr>
          <a:lstStyle/>
          <a:p>
            <a:r>
              <a:rPr lang="en-IN" b="1" dirty="0"/>
              <a:t>Food is the biggest category.</a:t>
            </a:r>
          </a:p>
        </p:txBody>
      </p:sp>
      <p:sp>
        <p:nvSpPr>
          <p:cNvPr id="6" name="TextBox 5">
            <a:extLst>
              <a:ext uri="{FF2B5EF4-FFF2-40B4-BE49-F238E27FC236}">
                <a16:creationId xmlns:a16="http://schemas.microsoft.com/office/drawing/2014/main" id="{05956105-9314-42AC-BD74-8C7F14E0AFBA}"/>
              </a:ext>
            </a:extLst>
          </p:cNvPr>
          <p:cNvSpPr txBox="1"/>
          <p:nvPr/>
        </p:nvSpPr>
        <p:spPr>
          <a:xfrm>
            <a:off x="9503343" y="6006164"/>
            <a:ext cx="2537861" cy="646331"/>
          </a:xfrm>
          <a:prstGeom prst="rect">
            <a:avLst/>
          </a:prstGeom>
          <a:solidFill>
            <a:schemeClr val="bg2"/>
          </a:solidFill>
        </p:spPr>
        <p:txBody>
          <a:bodyPr wrap="square" rtlCol="0">
            <a:spAutoFit/>
          </a:bodyPr>
          <a:lstStyle/>
          <a:p>
            <a:r>
              <a:rPr lang="en-IN" b="1" dirty="0"/>
              <a:t>Liquor &amp; Tobacco is the smallest category.</a:t>
            </a:r>
          </a:p>
        </p:txBody>
      </p:sp>
    </p:spTree>
    <p:extLst>
      <p:ext uri="{BB962C8B-B14F-4D97-AF65-F5344CB8AC3E}">
        <p14:creationId xmlns:p14="http://schemas.microsoft.com/office/powerpoint/2010/main" val="927806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DABE7E-DBD7-4987-9CAE-9B246E0E6E85}"/>
              </a:ext>
            </a:extLst>
          </p:cNvPr>
          <p:cNvPicPr>
            <a:picLocks noChangeAspect="1"/>
          </p:cNvPicPr>
          <p:nvPr/>
        </p:nvPicPr>
        <p:blipFill>
          <a:blip r:embed="rId2"/>
          <a:stretch>
            <a:fillRect/>
          </a:stretch>
        </p:blipFill>
        <p:spPr>
          <a:xfrm>
            <a:off x="0" y="1155032"/>
            <a:ext cx="10164278" cy="5611528"/>
          </a:xfrm>
          <a:prstGeom prst="rect">
            <a:avLst/>
          </a:prstGeom>
        </p:spPr>
      </p:pic>
      <p:sp>
        <p:nvSpPr>
          <p:cNvPr id="4" name="TextBox 3">
            <a:extLst>
              <a:ext uri="{FF2B5EF4-FFF2-40B4-BE49-F238E27FC236}">
                <a16:creationId xmlns:a16="http://schemas.microsoft.com/office/drawing/2014/main" id="{83C045B4-CEB2-4C33-8985-4CCF18DAE24A}"/>
              </a:ext>
            </a:extLst>
          </p:cNvPr>
          <p:cNvSpPr txBox="1"/>
          <p:nvPr/>
        </p:nvSpPr>
        <p:spPr>
          <a:xfrm>
            <a:off x="3619099" y="211755"/>
            <a:ext cx="4620126" cy="1015663"/>
          </a:xfrm>
          <a:prstGeom prst="rect">
            <a:avLst/>
          </a:prstGeom>
          <a:noFill/>
        </p:spPr>
        <p:txBody>
          <a:bodyPr wrap="square" rtlCol="0">
            <a:spAutoFit/>
          </a:bodyPr>
          <a:lstStyle/>
          <a:p>
            <a:pPr algn="ctr"/>
            <a:r>
              <a:rPr lang="en-IN" sz="6000" b="1" dirty="0"/>
              <a:t>Sales Mix</a:t>
            </a:r>
          </a:p>
        </p:txBody>
      </p:sp>
      <p:sp>
        <p:nvSpPr>
          <p:cNvPr id="5" name="TextBox 4">
            <a:extLst>
              <a:ext uri="{FF2B5EF4-FFF2-40B4-BE49-F238E27FC236}">
                <a16:creationId xmlns:a16="http://schemas.microsoft.com/office/drawing/2014/main" id="{3FCC90DE-78F1-4AD8-9C07-04053729CF33}"/>
              </a:ext>
            </a:extLst>
          </p:cNvPr>
          <p:cNvSpPr txBox="1"/>
          <p:nvPr/>
        </p:nvSpPr>
        <p:spPr>
          <a:xfrm>
            <a:off x="10250904" y="119421"/>
            <a:ext cx="1886552" cy="1200329"/>
          </a:xfrm>
          <a:prstGeom prst="rect">
            <a:avLst/>
          </a:prstGeom>
          <a:solidFill>
            <a:schemeClr val="bg2"/>
          </a:solidFill>
          <a:ln>
            <a:solidFill>
              <a:srgbClr val="0070C0"/>
            </a:solidFill>
          </a:ln>
        </p:spPr>
        <p:txBody>
          <a:bodyPr wrap="square" rtlCol="0">
            <a:spAutoFit/>
          </a:bodyPr>
          <a:lstStyle/>
          <a:p>
            <a:r>
              <a:rPr lang="en-IN" b="1" dirty="0"/>
              <a:t>Food is sold &amp; discounted the most.</a:t>
            </a:r>
          </a:p>
          <a:p>
            <a:endParaRPr lang="en-IN" dirty="0"/>
          </a:p>
        </p:txBody>
      </p:sp>
      <p:sp>
        <p:nvSpPr>
          <p:cNvPr id="6" name="TextBox 5">
            <a:extLst>
              <a:ext uri="{FF2B5EF4-FFF2-40B4-BE49-F238E27FC236}">
                <a16:creationId xmlns:a16="http://schemas.microsoft.com/office/drawing/2014/main" id="{B2E1DBFC-379C-4B2A-8438-289CB5A38B19}"/>
              </a:ext>
            </a:extLst>
          </p:cNvPr>
          <p:cNvSpPr txBox="1"/>
          <p:nvPr/>
        </p:nvSpPr>
        <p:spPr>
          <a:xfrm>
            <a:off x="10274965" y="1482292"/>
            <a:ext cx="1886551" cy="1200329"/>
          </a:xfrm>
          <a:prstGeom prst="rect">
            <a:avLst/>
          </a:prstGeom>
          <a:solidFill>
            <a:schemeClr val="bg2"/>
          </a:solidFill>
        </p:spPr>
        <p:txBody>
          <a:bodyPr wrap="square" rtlCol="0">
            <a:spAutoFit/>
          </a:bodyPr>
          <a:lstStyle/>
          <a:p>
            <a:r>
              <a:rPr lang="en-IN" b="1" dirty="0"/>
              <a:t>Tobacco has the highest rate and tax collected.</a:t>
            </a:r>
          </a:p>
          <a:p>
            <a:endParaRPr lang="en-IN" dirty="0"/>
          </a:p>
        </p:txBody>
      </p:sp>
      <p:sp>
        <p:nvSpPr>
          <p:cNvPr id="7" name="TextBox 6">
            <a:extLst>
              <a:ext uri="{FF2B5EF4-FFF2-40B4-BE49-F238E27FC236}">
                <a16:creationId xmlns:a16="http://schemas.microsoft.com/office/drawing/2014/main" id="{0D99985C-3CE0-4DEE-9569-8513C85CAE5F}"/>
              </a:ext>
            </a:extLst>
          </p:cNvPr>
          <p:cNvSpPr txBox="1"/>
          <p:nvPr/>
        </p:nvSpPr>
        <p:spPr>
          <a:xfrm>
            <a:off x="10250905" y="2845163"/>
            <a:ext cx="1886551" cy="2031325"/>
          </a:xfrm>
          <a:prstGeom prst="rect">
            <a:avLst/>
          </a:prstGeom>
          <a:solidFill>
            <a:schemeClr val="bg2"/>
          </a:solidFill>
        </p:spPr>
        <p:txBody>
          <a:bodyPr wrap="square" rtlCol="0">
            <a:spAutoFit/>
          </a:bodyPr>
          <a:lstStyle/>
          <a:p>
            <a:r>
              <a:rPr lang="en-IN" b="1" dirty="0"/>
              <a:t>Even though Liquor has been highly discounted, the sales are not good.</a:t>
            </a:r>
          </a:p>
          <a:p>
            <a:endParaRPr lang="en-IN" dirty="0"/>
          </a:p>
        </p:txBody>
      </p:sp>
      <p:sp>
        <p:nvSpPr>
          <p:cNvPr id="8" name="TextBox 7">
            <a:extLst>
              <a:ext uri="{FF2B5EF4-FFF2-40B4-BE49-F238E27FC236}">
                <a16:creationId xmlns:a16="http://schemas.microsoft.com/office/drawing/2014/main" id="{C57BAE04-0567-44B7-B1F4-5EF6D2FF14C5}"/>
              </a:ext>
            </a:extLst>
          </p:cNvPr>
          <p:cNvSpPr txBox="1"/>
          <p:nvPr/>
        </p:nvSpPr>
        <p:spPr>
          <a:xfrm>
            <a:off x="10274966" y="5039030"/>
            <a:ext cx="1862490" cy="1477328"/>
          </a:xfrm>
          <a:prstGeom prst="rect">
            <a:avLst/>
          </a:prstGeom>
          <a:solidFill>
            <a:schemeClr val="bg2"/>
          </a:solidFill>
        </p:spPr>
        <p:txBody>
          <a:bodyPr wrap="square" rtlCol="0">
            <a:spAutoFit/>
          </a:bodyPr>
          <a:lstStyle/>
          <a:p>
            <a:r>
              <a:rPr lang="en-IN" b="1" dirty="0"/>
              <a:t>Beverages quantity sold is high but revenue earned is  low.</a:t>
            </a:r>
          </a:p>
          <a:p>
            <a:endParaRPr lang="en-IN" dirty="0"/>
          </a:p>
        </p:txBody>
      </p:sp>
    </p:spTree>
    <p:extLst>
      <p:ext uri="{BB962C8B-B14F-4D97-AF65-F5344CB8AC3E}">
        <p14:creationId xmlns:p14="http://schemas.microsoft.com/office/powerpoint/2010/main" val="3369110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B63261-9423-4E26-9953-EC10C201C559}"/>
              </a:ext>
            </a:extLst>
          </p:cNvPr>
          <p:cNvSpPr txBox="1"/>
          <p:nvPr/>
        </p:nvSpPr>
        <p:spPr>
          <a:xfrm>
            <a:off x="1568918" y="166066"/>
            <a:ext cx="7161196" cy="1015663"/>
          </a:xfrm>
          <a:prstGeom prst="rect">
            <a:avLst/>
          </a:prstGeom>
          <a:noFill/>
        </p:spPr>
        <p:txBody>
          <a:bodyPr wrap="square" rtlCol="0">
            <a:spAutoFit/>
          </a:bodyPr>
          <a:lstStyle/>
          <a:p>
            <a:pPr algn="ctr"/>
            <a:r>
              <a:rPr lang="en-IN" sz="6000" b="1" dirty="0">
                <a:solidFill>
                  <a:schemeClr val="bg2">
                    <a:lumMod val="25000"/>
                  </a:schemeClr>
                </a:solidFill>
              </a:rPr>
              <a:t>Top Items List</a:t>
            </a:r>
            <a:endParaRPr lang="en-IN" sz="6000" dirty="0"/>
          </a:p>
        </p:txBody>
      </p:sp>
      <p:pic>
        <p:nvPicPr>
          <p:cNvPr id="3" name="Content Placeholder 5">
            <a:extLst>
              <a:ext uri="{FF2B5EF4-FFF2-40B4-BE49-F238E27FC236}">
                <a16:creationId xmlns:a16="http://schemas.microsoft.com/office/drawing/2014/main" id="{BA81CF81-9200-45EC-BA5A-74C6C9413258}"/>
              </a:ext>
            </a:extLst>
          </p:cNvPr>
          <p:cNvPicPr>
            <a:picLocks noChangeAspect="1"/>
          </p:cNvPicPr>
          <p:nvPr/>
        </p:nvPicPr>
        <p:blipFill>
          <a:blip r:embed="rId2"/>
          <a:stretch>
            <a:fillRect/>
          </a:stretch>
        </p:blipFill>
        <p:spPr>
          <a:xfrm>
            <a:off x="0" y="1181729"/>
            <a:ext cx="10299032" cy="5604081"/>
          </a:xfrm>
          <a:prstGeom prst="rect">
            <a:avLst/>
          </a:prstGeom>
        </p:spPr>
      </p:pic>
      <p:sp>
        <p:nvSpPr>
          <p:cNvPr id="4" name="TextBox 3">
            <a:extLst>
              <a:ext uri="{FF2B5EF4-FFF2-40B4-BE49-F238E27FC236}">
                <a16:creationId xmlns:a16="http://schemas.microsoft.com/office/drawing/2014/main" id="{89D729B5-C41D-4A84-8C99-6FA9ED7812A0}"/>
              </a:ext>
            </a:extLst>
          </p:cNvPr>
          <p:cNvSpPr txBox="1"/>
          <p:nvPr/>
        </p:nvSpPr>
        <p:spPr>
          <a:xfrm>
            <a:off x="10501165" y="804906"/>
            <a:ext cx="1626670" cy="1477328"/>
          </a:xfrm>
          <a:prstGeom prst="rect">
            <a:avLst/>
          </a:prstGeom>
          <a:solidFill>
            <a:schemeClr val="bg2"/>
          </a:solidFill>
        </p:spPr>
        <p:txBody>
          <a:bodyPr wrap="square" rtlCol="0">
            <a:spAutoFit/>
          </a:bodyPr>
          <a:lstStyle/>
          <a:p>
            <a:r>
              <a:rPr lang="en-US" b="1" dirty="0"/>
              <a:t>Nirvana Hookah Single is Top seller &amp; grosser.</a:t>
            </a:r>
            <a:endParaRPr lang="en-IN" b="1" dirty="0"/>
          </a:p>
          <a:p>
            <a:endParaRPr lang="en-IN" dirty="0"/>
          </a:p>
        </p:txBody>
      </p:sp>
      <p:sp>
        <p:nvSpPr>
          <p:cNvPr id="5" name="TextBox 4">
            <a:extLst>
              <a:ext uri="{FF2B5EF4-FFF2-40B4-BE49-F238E27FC236}">
                <a16:creationId xmlns:a16="http://schemas.microsoft.com/office/drawing/2014/main" id="{85335C2C-0D38-4C3C-A858-3D436EF77180}"/>
              </a:ext>
            </a:extLst>
          </p:cNvPr>
          <p:cNvSpPr txBox="1"/>
          <p:nvPr/>
        </p:nvSpPr>
        <p:spPr>
          <a:xfrm>
            <a:off x="10501165" y="2349087"/>
            <a:ext cx="1626670" cy="2862322"/>
          </a:xfrm>
          <a:prstGeom prst="rect">
            <a:avLst/>
          </a:prstGeom>
          <a:solidFill>
            <a:schemeClr val="bg2"/>
          </a:solidFill>
        </p:spPr>
        <p:txBody>
          <a:bodyPr wrap="square" rtlCol="0">
            <a:spAutoFit/>
          </a:bodyPr>
          <a:lstStyle/>
          <a:p>
            <a:r>
              <a:rPr lang="en-IN" b="1" dirty="0"/>
              <a:t>Qua Mineral Water, Cappuccino and B.M.T. Panini  sales  are high but revenue generated is low.</a:t>
            </a:r>
          </a:p>
          <a:p>
            <a:endParaRPr lang="en-IN" dirty="0"/>
          </a:p>
        </p:txBody>
      </p:sp>
      <p:sp>
        <p:nvSpPr>
          <p:cNvPr id="6" name="TextBox 5">
            <a:extLst>
              <a:ext uri="{FF2B5EF4-FFF2-40B4-BE49-F238E27FC236}">
                <a16:creationId xmlns:a16="http://schemas.microsoft.com/office/drawing/2014/main" id="{E579A73A-CCA4-439B-A4B2-780EC406ECF3}"/>
              </a:ext>
            </a:extLst>
          </p:cNvPr>
          <p:cNvSpPr txBox="1"/>
          <p:nvPr/>
        </p:nvSpPr>
        <p:spPr>
          <a:xfrm>
            <a:off x="10501166" y="5278263"/>
            <a:ext cx="1626670" cy="1507547"/>
          </a:xfrm>
          <a:prstGeom prst="rect">
            <a:avLst/>
          </a:prstGeom>
          <a:solidFill>
            <a:schemeClr val="bg2"/>
          </a:solidFill>
        </p:spPr>
        <p:txBody>
          <a:bodyPr wrap="square" rtlCol="0">
            <a:spAutoFit/>
          </a:bodyPr>
          <a:lstStyle/>
          <a:p>
            <a:r>
              <a:rPr lang="en-IN" b="1" dirty="0"/>
              <a:t>Tobacco products are most preferred.</a:t>
            </a:r>
          </a:p>
          <a:p>
            <a:endParaRPr lang="en-IN" dirty="0"/>
          </a:p>
        </p:txBody>
      </p:sp>
    </p:spTree>
    <p:extLst>
      <p:ext uri="{BB962C8B-B14F-4D97-AF65-F5344CB8AC3E}">
        <p14:creationId xmlns:p14="http://schemas.microsoft.com/office/powerpoint/2010/main" val="3619973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950</Words>
  <Application>Microsoft Office PowerPoint</Application>
  <PresentationFormat>Widescreen</PresentationFormat>
  <Paragraphs>95</Paragraphs>
  <Slides>19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19</vt:i4>
      </vt:variant>
    </vt:vector>
  </HeadingPairs>
  <TitlesOfParts>
    <vt:vector size="26" baseType="lpstr">
      <vt:lpstr>Arial</vt:lpstr>
      <vt:lpstr>Calibri</vt:lpstr>
      <vt:lpstr>Calibri Light</vt:lpstr>
      <vt:lpstr>Wingdings</vt:lpstr>
      <vt:lpstr>Office Theme</vt:lpstr>
      <vt:lpstr>Microsoft Excel Macro-Enabled Worksheet</vt:lpstr>
      <vt:lpstr>Microsoft Excel Worksheet</vt:lpstr>
      <vt:lpstr>Café Great Chain</vt:lpstr>
      <vt:lpstr>Assignment Snapshot</vt:lpstr>
      <vt:lpstr>PowerPoint Presentation</vt:lpstr>
      <vt:lpstr>Data</vt:lpstr>
      <vt:lpstr>Data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Café Great Chain</dc:title>
  <dc:creator>Deepti Maria Lobo</dc:creator>
  <cp:lastModifiedBy>Deepti Maria Lobo</cp:lastModifiedBy>
  <cp:revision>23</cp:revision>
  <dcterms:created xsi:type="dcterms:W3CDTF">2020-01-25T10:10:29Z</dcterms:created>
  <dcterms:modified xsi:type="dcterms:W3CDTF">2020-01-25T10:44:33Z</dcterms:modified>
</cp:coreProperties>
</file>