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70" r:id="rId3"/>
    <p:sldId id="268" r:id="rId4"/>
    <p:sldId id="262" r:id="rId5"/>
    <p:sldId id="263" r:id="rId6"/>
    <p:sldId id="265" r:id="rId7"/>
    <p:sldId id="266" r:id="rId8"/>
    <p:sldId id="257" r:id="rId9"/>
    <p:sldId id="264" r:id="rId10"/>
    <p:sldId id="258" r:id="rId11"/>
    <p:sldId id="259" r:id="rId12"/>
    <p:sldId id="260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CF96-F5E0-44F0-BF4C-9B99694C509C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9D2B-9DC2-40D7-9FE6-7A9AA10730F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0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CF96-F5E0-44F0-BF4C-9B99694C509C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9D2B-9DC2-40D7-9FE6-7A9AA1073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5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CF96-F5E0-44F0-BF4C-9B99694C509C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9D2B-9DC2-40D7-9FE6-7A9AA1073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1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CF96-F5E0-44F0-BF4C-9B99694C509C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9D2B-9DC2-40D7-9FE6-7A9AA1073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5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CF96-F5E0-44F0-BF4C-9B99694C509C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9D2B-9DC2-40D7-9FE6-7A9AA10730F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CF96-F5E0-44F0-BF4C-9B99694C509C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9D2B-9DC2-40D7-9FE6-7A9AA1073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CF96-F5E0-44F0-BF4C-9B99694C509C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9D2B-9DC2-40D7-9FE6-7A9AA1073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CF96-F5E0-44F0-BF4C-9B99694C509C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9D2B-9DC2-40D7-9FE6-7A9AA1073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9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CF96-F5E0-44F0-BF4C-9B99694C509C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9D2B-9DC2-40D7-9FE6-7A9AA1073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3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08CF96-F5E0-44F0-BF4C-9B99694C509C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9D2B-9DC2-40D7-9FE6-7A9AA1073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1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CF96-F5E0-44F0-BF4C-9B99694C509C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9D2B-9DC2-40D7-9FE6-7A9AA1073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7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08CF96-F5E0-44F0-BF4C-9B99694C509C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469D2B-9DC2-40D7-9FE6-7A9AA10730F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27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051D-AF00-BB58-0C87-42844308C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98" y="979714"/>
            <a:ext cx="10879494" cy="23097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Insights on Seoul Bike Sharing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C8F7A-8B6E-194F-925B-3B10AF1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656" y="3638939"/>
            <a:ext cx="9949543" cy="277119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Group – 1</a:t>
            </a:r>
          </a:p>
          <a:p>
            <a:endParaRPr lang="en-IN" dirty="0"/>
          </a:p>
          <a:p>
            <a:pPr algn="r"/>
            <a:r>
              <a:rPr lang="en-IN" dirty="0"/>
              <a:t>Course Name: Data Analysis and Visualization</a:t>
            </a:r>
          </a:p>
          <a:p>
            <a:pPr algn="r"/>
            <a:r>
              <a:rPr lang="en-IN" dirty="0"/>
              <a:t>Course Code: CDS3006</a:t>
            </a:r>
          </a:p>
          <a:p>
            <a:pPr algn="r"/>
            <a:r>
              <a:rPr lang="en-IN" dirty="0"/>
              <a:t>Faculty Name: </a:t>
            </a:r>
            <a:r>
              <a:rPr lang="en-IN" dirty="0" err="1"/>
              <a:t>Dr.</a:t>
            </a:r>
            <a:r>
              <a:rPr lang="en-IN" dirty="0"/>
              <a:t> Irfan Alam</a:t>
            </a:r>
          </a:p>
        </p:txBody>
      </p:sp>
    </p:spTree>
    <p:extLst>
      <p:ext uri="{BB962C8B-B14F-4D97-AF65-F5344CB8AC3E}">
        <p14:creationId xmlns:p14="http://schemas.microsoft.com/office/powerpoint/2010/main" val="300782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AB42-97BC-F65B-00B6-69792DA9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seasons show greater demand for rented bike than other seasons?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1A9B-18AC-4FBB-5417-C627AC6A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8322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The pie chart could be considered as seen in figure.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The summer shows the highest demand for the rented bike (37%), followed by Autumn (29%).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As expected, Winter showed the lowest demand (7.9%).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It suggests that the supply of the rented bikes could be differently allocated by various seasons. </a:t>
            </a:r>
            <a:endParaRPr lang="en-IN" sz="2000" dirty="0">
              <a:latin typeface="High Tower Text" panose="02040502050506030303" pitchFamily="18" charset="0"/>
            </a:endParaRPr>
          </a:p>
        </p:txBody>
      </p:sp>
      <p:pic>
        <p:nvPicPr>
          <p:cNvPr id="4" name="slide3" descr="Rented bike counts by seasons">
            <a:extLst>
              <a:ext uri="{FF2B5EF4-FFF2-40B4-BE49-F238E27FC236}">
                <a16:creationId xmlns:a16="http://schemas.microsoft.com/office/drawing/2014/main" id="{3B90FCB6-A833-E4EE-12D6-5CBB18CB9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18" y="2068122"/>
            <a:ext cx="5936282" cy="34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2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D552-21F3-E642-CEAA-523CAEC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demand for rented bikes affected by a holiday season?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4897-BDBF-EA8A-1AB4-7B203245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862947"/>
            <a:ext cx="4937449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The stacked bar chart could be considered as seen in figure.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It shows that “no holiday” had a 1.4 times greater demand for the rented bike than a “holiday” season.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This suggests that some of the customers used rented bikes for their commute to jobs.</a:t>
            </a:r>
            <a:endParaRPr lang="en-IN" sz="2000" dirty="0">
              <a:latin typeface="High Tower Text" panose="02040502050506030303" pitchFamily="18" charset="0"/>
            </a:endParaRPr>
          </a:p>
        </p:txBody>
      </p:sp>
      <p:pic>
        <p:nvPicPr>
          <p:cNvPr id="4" name="slide4" descr="Rented bike count by holiday">
            <a:extLst>
              <a:ext uri="{FF2B5EF4-FFF2-40B4-BE49-F238E27FC236}">
                <a16:creationId xmlns:a16="http://schemas.microsoft.com/office/drawing/2014/main" id="{D598D0D6-C891-F1EC-1EF3-69040B4F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93" y="2052734"/>
            <a:ext cx="5761901" cy="32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166B-9733-4C63-55FE-3AA8088C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relationship between the rented bike demand and temperature?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8FCA-46F8-548C-7A20-69D0E71BA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3008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The scatter plot could be considered as seen in figure.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It shows that a positive relationship existed between the rented bike count and the temperature.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As the temperature increased, the rented bike count tended to grow as well.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However, after around 25 °C, the rented bike count substantially decreased. This indicates that too high a temperature could reduce the demand for rented bikes. </a:t>
            </a:r>
            <a:endParaRPr lang="en-IN" sz="2000" dirty="0">
              <a:latin typeface="High Tower Text" panose="02040502050506030303" pitchFamily="18" charset="0"/>
            </a:endParaRPr>
          </a:p>
        </p:txBody>
      </p:sp>
      <p:pic>
        <p:nvPicPr>
          <p:cNvPr id="4" name="slide5" descr="Rented bike count and temperature">
            <a:extLst>
              <a:ext uri="{FF2B5EF4-FFF2-40B4-BE49-F238E27FC236}">
                <a16:creationId xmlns:a16="http://schemas.microsoft.com/office/drawing/2014/main" id="{D36A5A9E-A00A-092F-A7DF-D5A75F86C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247" y="2211355"/>
            <a:ext cx="5704974" cy="31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6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1669-EC0D-E808-6E51-CCCC7497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 relationship between the rented bike demand and the amount of rainfall?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742F-1430-EA38-1190-2272014C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9661" cy="450053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The scatter plot could be considered as seen in figure.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It shows that the greatest bike demand existed with no rainfall.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As the amount of rainfall increased, the demand for rented bike dramatically decreased as a nonlinear trend.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It suggests that the rainy weather condition is a critical factor affecting rented bike demand per day.</a:t>
            </a:r>
            <a:endParaRPr lang="en-IN" sz="2000" dirty="0">
              <a:latin typeface="High Tower Text" panose="02040502050506030303" pitchFamily="18" charset="0"/>
            </a:endParaRPr>
          </a:p>
        </p:txBody>
      </p:sp>
      <p:pic>
        <p:nvPicPr>
          <p:cNvPr id="4" name="slide6" descr="Rented bike count and rainfall">
            <a:extLst>
              <a:ext uri="{FF2B5EF4-FFF2-40B4-BE49-F238E27FC236}">
                <a16:creationId xmlns:a16="http://schemas.microsoft.com/office/drawing/2014/main" id="{23B78B78-708F-1DB3-7B49-93FF5C955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66" y="2346827"/>
            <a:ext cx="6095999" cy="34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4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06A3-8ADD-8ABE-477E-FBB233C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450"/>
            <a:ext cx="10515600" cy="37758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57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434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2AD1-4CDA-0D57-B138-12AD6E17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Group Members:</a:t>
            </a:r>
          </a:p>
        </p:txBody>
      </p:sp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60CA0507-1B6C-682B-1B08-A6EAB30E2D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lvl="0" indent="-3873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Harsh Kakaiya -------------------------------- 20MIP10007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3873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Kallol Kanti Bera ----------------------------- 20MIP10009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3873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Aditya Srivastava ---------------------------- 20MIP10037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3873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Deepti Shakya --------------------------------- 20MIP10041</a:t>
            </a:r>
            <a:endParaRPr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5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5A31-1364-F255-C509-0A363085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To find the highest number of bike rentals overall, follow the given steps;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3676-E9B8-D9F2-62DD-F41D851F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3136900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IN" dirty="0">
                <a:solidFill>
                  <a:schemeClr val="tx1"/>
                </a:solidFill>
              </a:rPr>
              <a:t>Find which month has highest bike rent in the year 2018.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>
                <a:solidFill>
                  <a:schemeClr val="tx1"/>
                </a:solidFill>
              </a:rPr>
              <a:t>Find which day of the week in June had highest number of bike rent.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>
                <a:solidFill>
                  <a:schemeClr val="tx1"/>
                </a:solidFill>
              </a:rPr>
              <a:t>Find which Friday had most number of bikes rented.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>
                <a:solidFill>
                  <a:schemeClr val="tx1"/>
                </a:solidFill>
              </a:rPr>
              <a:t>Find at which time the bike was highly rented on 8</a:t>
            </a:r>
            <a:r>
              <a:rPr lang="en-IN" baseline="30000" dirty="0">
                <a:solidFill>
                  <a:schemeClr val="tx1"/>
                </a:solidFill>
              </a:rPr>
              <a:t>th</a:t>
            </a:r>
            <a:r>
              <a:rPr lang="en-IN" dirty="0">
                <a:solidFill>
                  <a:schemeClr val="tx1"/>
                </a:solidFill>
              </a:rPr>
              <a:t> June 2018.</a:t>
            </a:r>
          </a:p>
        </p:txBody>
      </p:sp>
    </p:spTree>
    <p:extLst>
      <p:ext uri="{BB962C8B-B14F-4D97-AF65-F5344CB8AC3E}">
        <p14:creationId xmlns:p14="http://schemas.microsoft.com/office/powerpoint/2010/main" val="100622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6B6D-16D2-B58F-0D9A-E6D585E7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54" y="81330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To find which month has highest bike rent in the year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6584-0291-4D98-270C-67EB06A7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4831439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igh Tower Text" panose="02040502050506030303" pitchFamily="18" charset="0"/>
              </a:rPr>
              <a:t>A bar chart could be considered as seen in figure.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High Tower Text" panose="02040502050506030303" pitchFamily="18" charset="0"/>
              </a:rPr>
              <a:t>The number of bikes rented is seasonal, with more bikes rented in the summer months and fewer bikes rented in the winter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High Tower Text" panose="02040502050506030303" pitchFamily="18" charset="0"/>
              </a:rPr>
              <a:t>There is a correlation between the number of bikes rented and the weather.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igh Tower Text" panose="02040502050506030303" pitchFamily="18" charset="0"/>
              </a:rPr>
              <a:t>The month of June has the most bike rented with 8,96,887 numbers of bike rentals in the year 2018.</a:t>
            </a:r>
            <a:endParaRPr lang="en-US" b="0" i="0" dirty="0">
              <a:solidFill>
                <a:schemeClr val="tx1"/>
              </a:solidFill>
              <a:effectLst/>
              <a:latin typeface="High Tower Text" panose="020405020505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slide8" descr="Rented bike count during 2018">
            <a:extLst>
              <a:ext uri="{FF2B5EF4-FFF2-40B4-BE49-F238E27FC236}">
                <a16:creationId xmlns:a16="http://schemas.microsoft.com/office/drawing/2014/main" id="{7E6A757F-F2E8-7FB3-2B6A-1BCCDDAE8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325" y="1825625"/>
            <a:ext cx="6682833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2911-60DF-14CF-181B-7906E3F6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79919"/>
            <a:ext cx="10746688" cy="145744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To find which day of the week in June had highest number of bike 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1BBA2-EF94-F83B-36FE-91F7D08C4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1762177"/>
            <a:ext cx="388309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igh Tower Text" panose="02040502050506030303" pitchFamily="18" charset="0"/>
              </a:rPr>
              <a:t>The pie chart could be considered as seen in figure.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igh Tower Text" panose="02040502050506030303" pitchFamily="18" charset="0"/>
              </a:rPr>
              <a:t>As seen in the pie chart, it is divided into different days of the week.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igh Tower Text" panose="02040502050506030303" pitchFamily="18" charset="0"/>
              </a:rPr>
              <a:t>The highest percentage is Friday with 18.3%.</a:t>
            </a:r>
          </a:p>
        </p:txBody>
      </p:sp>
      <p:pic>
        <p:nvPicPr>
          <p:cNvPr id="7" name="slide2" descr="Rented bike count of weekdays during June 2018">
            <a:extLst>
              <a:ext uri="{FF2B5EF4-FFF2-40B4-BE49-F238E27FC236}">
                <a16:creationId xmlns:a16="http://schemas.microsoft.com/office/drawing/2014/main" id="{259E6134-4348-0FF9-2752-F05F3E05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64" y="1825625"/>
            <a:ext cx="72330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1D07-CD84-F14C-712D-AC1A7A4A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find which Friday had most number of bikes rented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534A-74BD-652C-A18F-975ADFB3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16" y="1737360"/>
            <a:ext cx="423765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igh Tower Text" panose="02040502050506030303" pitchFamily="18" charset="0"/>
              </a:rPr>
              <a:t>A bar chart could be considered as seen in figure.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igh Tower Text" panose="02040502050506030303" pitchFamily="18" charset="0"/>
              </a:rPr>
              <a:t>Here, the dates of every Friday are taken which come under the month of June.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igh Tower Text" panose="02040502050506030303" pitchFamily="18" charset="0"/>
              </a:rPr>
              <a:t>The highest number of bike rented is on 8</a:t>
            </a:r>
            <a:r>
              <a:rPr lang="en-US" baseline="30000" dirty="0">
                <a:latin typeface="High Tower Text" panose="02040502050506030303" pitchFamily="18" charset="0"/>
              </a:rPr>
              <a:t>th</a:t>
            </a:r>
            <a:r>
              <a:rPr lang="en-US" dirty="0">
                <a:latin typeface="High Tower Text" panose="02040502050506030303" pitchFamily="18" charset="0"/>
              </a:rPr>
              <a:t> June 2018 with a rental of around 35,000.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High Tower Text" panose="02040502050506030303" pitchFamily="18" charset="0"/>
            </a:endParaRPr>
          </a:p>
        </p:txBody>
      </p:sp>
      <p:pic>
        <p:nvPicPr>
          <p:cNvPr id="4" name="slide2" descr="Rented bike count of weekdays during every Fridays of June 2018">
            <a:extLst>
              <a:ext uri="{FF2B5EF4-FFF2-40B4-BE49-F238E27FC236}">
                <a16:creationId xmlns:a16="http://schemas.microsoft.com/office/drawing/2014/main" id="{E4C3AC8C-0AA5-763C-F202-89DAC8542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71" y="2052734"/>
            <a:ext cx="7128917" cy="36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0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177D-1B55-1D26-7D1A-0881981F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find at which time the bike was highly rented on 8</a:t>
            </a:r>
            <a:r>
              <a:rPr lang="en-IN" baseline="30000" dirty="0"/>
              <a:t>th</a:t>
            </a:r>
            <a:r>
              <a:rPr lang="en-IN" dirty="0"/>
              <a:t> June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F0B7-0DA5-8847-6A77-DA4AEB92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37360"/>
            <a:ext cx="5170714" cy="435133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High Tower Text" panose="02040502050506030303" pitchFamily="18" charset="0"/>
              </a:rPr>
              <a:t>The line chart could be considered as seen in figure.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High Tower Text" panose="02040502050506030303" pitchFamily="18" charset="0"/>
              </a:rPr>
              <a:t>Now, we find the time at which the bike was rented highest on 8</a:t>
            </a:r>
            <a:r>
              <a:rPr lang="en-US" baseline="30000" dirty="0">
                <a:latin typeface="High Tower Text" panose="02040502050506030303" pitchFamily="18" charset="0"/>
              </a:rPr>
              <a:t>th</a:t>
            </a:r>
            <a:r>
              <a:rPr lang="en-US" dirty="0">
                <a:latin typeface="High Tower Text" panose="02040502050506030303" pitchFamily="18" charset="0"/>
              </a:rPr>
              <a:t> June.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High Tower Text" panose="02040502050506030303" pitchFamily="18" charset="0"/>
              </a:rPr>
              <a:t>The highest number  of rental was at 18.00hrs with a rental of around 3300 bikes.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High Tower Text" panose="02040502050506030303" pitchFamily="18" charset="0"/>
              </a:rPr>
              <a:t>This shows that people at Seoul might like to spend a </a:t>
            </a:r>
            <a:r>
              <a:rPr lang="en-US" dirty="0" err="1">
                <a:latin typeface="High Tower Text" panose="02040502050506030303" pitchFamily="18" charset="0"/>
              </a:rPr>
              <a:t>ggo</a:t>
            </a:r>
            <a:r>
              <a:rPr lang="en-US" dirty="0">
                <a:latin typeface="High Tower Text" panose="02040502050506030303" pitchFamily="18" charset="0"/>
              </a:rPr>
              <a:t> quality time at weekends.</a:t>
            </a:r>
          </a:p>
        </p:txBody>
      </p:sp>
      <p:pic>
        <p:nvPicPr>
          <p:cNvPr id="4" name="slide13" descr="Times of Rented bike count during 8th June 2018">
            <a:extLst>
              <a:ext uri="{FF2B5EF4-FFF2-40B4-BE49-F238E27FC236}">
                <a16:creationId xmlns:a16="http://schemas.microsoft.com/office/drawing/2014/main" id="{34DFF14D-A94B-13BD-E4C1-6611E751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6846"/>
            <a:ext cx="5844282" cy="33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5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D8A8-E8A0-6007-93D9-7DA3638F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9FD5-AD74-1485-08F0-B87740F0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trend of rented bike count over the months?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seasons show greater demand for the rented bike than other seasons?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 the demand for rented bikes affected by the holiday season?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 there a relationship between the rented bike demand and temperature?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 there a relationship between the rented bike demand and the amount of rainfall?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73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D8A8-E8A0-6007-93D9-7DA3638F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302" y="755781"/>
            <a:ext cx="10054668" cy="149919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trend of rented bike count over the months?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9FD5-AD74-1485-08F0-B87740F0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0" y="1919078"/>
            <a:ext cx="4349621" cy="465231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The line chart could be considered as seen in Figure.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It shows that there is a significant change in rented bike count over the months.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From February, the demand for the rented bike has continuously increased until June.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After that, the decreasing trend of the rented bike was shown.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This trend was similar to the trend of temperature over the months. </a:t>
            </a:r>
            <a:endParaRPr lang="en-IN" sz="2000" dirty="0">
              <a:latin typeface="High Tower Text" panose="02040502050506030303" pitchFamily="18" charset="0"/>
            </a:endParaRPr>
          </a:p>
        </p:txBody>
      </p:sp>
      <p:pic>
        <p:nvPicPr>
          <p:cNvPr id="4" name="slide2" descr="Rented bike count and temperature over the months">
            <a:extLst>
              <a:ext uri="{FF2B5EF4-FFF2-40B4-BE49-F238E27FC236}">
                <a16:creationId xmlns:a16="http://schemas.microsoft.com/office/drawing/2014/main" id="{2F4A3837-04D8-2893-92D2-67BB2C532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2011829"/>
            <a:ext cx="6807420" cy="37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35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818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High Tower Text</vt:lpstr>
      <vt:lpstr>Roboto</vt:lpstr>
      <vt:lpstr>Wingdings</vt:lpstr>
      <vt:lpstr>Retrospect</vt:lpstr>
      <vt:lpstr>Insights on Seoul Bike Sharing</vt:lpstr>
      <vt:lpstr>Group Members:</vt:lpstr>
      <vt:lpstr>To find the highest number of bike rentals overall, follow the given steps;</vt:lpstr>
      <vt:lpstr>To find which month has highest bike rent in the year 2018</vt:lpstr>
      <vt:lpstr>To find which day of the week in June had highest number of bike rent</vt:lpstr>
      <vt:lpstr>To find which Friday had most number of bikes rented</vt:lpstr>
      <vt:lpstr>To find at which time the bike was highly rented on 8th June 2018</vt:lpstr>
      <vt:lpstr>Questions:</vt:lpstr>
      <vt:lpstr>What is the trend of rented bike count over the months? </vt:lpstr>
      <vt:lpstr>Which seasons show greater demand for rented bike than other seasons?</vt:lpstr>
      <vt:lpstr>Is demand for rented bikes affected by a holiday season?</vt:lpstr>
      <vt:lpstr>Is there a relationship between the rented bike demand and temperature?</vt:lpstr>
      <vt:lpstr>Is there a relationship between the rented bike demand and the amount of rainfall?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on Seoul Bike Sharing</dc:title>
  <dc:creator>Harsh Kakaiya</dc:creator>
  <cp:lastModifiedBy>Harsh Kakaiya</cp:lastModifiedBy>
  <cp:revision>1</cp:revision>
  <dcterms:created xsi:type="dcterms:W3CDTF">2023-10-19T16:13:02Z</dcterms:created>
  <dcterms:modified xsi:type="dcterms:W3CDTF">2023-10-19T19:58:04Z</dcterms:modified>
</cp:coreProperties>
</file>