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99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648897"/>
            <a:ext cx="7477601" cy="1960245"/>
          </a:xfrm>
          <a:prstGeom prst="rect">
            <a:avLst/>
          </a:prstGeom>
          <a:noFill/>
          <a:ln/>
        </p:spPr>
        <p:txBody>
          <a:bodyPr wrap="squar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Mastering Real Estate Pricing Through Exploratory Data Analysis</a:t>
            </a:r>
            <a:endParaRPr lang="en-US" sz="4117" dirty="0"/>
          </a:p>
        </p:txBody>
      </p:sp>
      <p:sp>
        <p:nvSpPr>
          <p:cNvPr id="6" name="Text 2"/>
          <p:cNvSpPr/>
          <p:nvPr/>
        </p:nvSpPr>
        <p:spPr>
          <a:xfrm>
            <a:off x="833199" y="3942398"/>
            <a:ext cx="7477601" cy="1999536"/>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Navigating the complex real estate market requires a deep understanding of the factors that drive home prices. Exploratory Data Analysis (EDA) is a powerful tool that can uncover valuable insights and inform strategic pricing decisions. By leveraging data, visualization, and statistical techniques, data analysts and real estate professionals can gain a comprehensive understanding of the market, enabling them to make more informed and profitable investments.</a:t>
            </a:r>
            <a:endParaRPr lang="en-US" sz="1750" dirty="0"/>
          </a:p>
        </p:txBody>
      </p:sp>
      <p:sp>
        <p:nvSpPr>
          <p:cNvPr id="7" name="Shape 3"/>
          <p:cNvSpPr/>
          <p:nvPr/>
        </p:nvSpPr>
        <p:spPr>
          <a:xfrm>
            <a:off x="833199" y="6208514"/>
            <a:ext cx="355402" cy="355402"/>
          </a:xfrm>
          <a:prstGeom prst="roundRect">
            <a:avLst>
              <a:gd name="adj" fmla="val 25726039"/>
            </a:avLst>
          </a:prstGeom>
          <a:solidFill>
            <a:srgbClr val="CC08E3"/>
          </a:solidFill>
          <a:ln w="7620">
            <a:solidFill>
              <a:srgbClr val="FFFFFF"/>
            </a:solidFill>
            <a:prstDash val="solid"/>
          </a:ln>
        </p:spPr>
      </p:sp>
      <p:sp>
        <p:nvSpPr>
          <p:cNvPr id="8" name="Text 4"/>
          <p:cNvSpPr/>
          <p:nvPr/>
        </p:nvSpPr>
        <p:spPr>
          <a:xfrm>
            <a:off x="957501" y="6337459"/>
            <a:ext cx="106799" cy="97512"/>
          </a:xfrm>
          <a:prstGeom prst="rect">
            <a:avLst/>
          </a:prstGeom>
          <a:noFill/>
          <a:ln/>
        </p:spPr>
        <p:txBody>
          <a:bodyPr wrap="none" rtlCol="0" anchor="t"/>
          <a:lstStyle/>
          <a:p>
            <a:pPr marL="0" indent="0" algn="ctr">
              <a:lnSpc>
                <a:spcPts val="768"/>
              </a:lnSpc>
              <a:buNone/>
            </a:pPr>
            <a:r>
              <a:rPr lang="en-US" sz="768" kern="0" spc="-35" dirty="0">
                <a:solidFill>
                  <a:srgbClr val="FFFFFF"/>
                </a:solidFill>
                <a:latin typeface="Source Sans Pro" pitchFamily="34" charset="0"/>
                <a:ea typeface="Source Sans Pro" pitchFamily="34" charset="-122"/>
                <a:cs typeface="Source Sans Pro" pitchFamily="34" charset="-120"/>
              </a:rPr>
              <a:t>Dc</a:t>
            </a:r>
            <a:endParaRPr lang="en-US" sz="768" dirty="0"/>
          </a:p>
        </p:txBody>
      </p:sp>
      <p:sp>
        <p:nvSpPr>
          <p:cNvPr id="9" name="Text 5"/>
          <p:cNvSpPr/>
          <p:nvPr/>
        </p:nvSpPr>
        <p:spPr>
          <a:xfrm>
            <a:off x="1299686" y="6191845"/>
            <a:ext cx="1977152"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Source Sans Pro" pitchFamily="34" charset="0"/>
                <a:ea typeface="Source Sans Pro" pitchFamily="34" charset="-122"/>
                <a:cs typeface="Source Sans Pro" pitchFamily="34" charset="-120"/>
              </a:rPr>
              <a:t>by Deepu chopra</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802844"/>
            <a:ext cx="7876580" cy="653415"/>
          </a:xfrm>
          <a:prstGeom prst="rect">
            <a:avLst/>
          </a:prstGeom>
          <a:noFill/>
          <a:ln/>
        </p:spPr>
        <p:txBody>
          <a:bodyPr wrap="non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Feature Engineering and Size Impact</a:t>
            </a:r>
            <a:endParaRPr lang="en-US" sz="4117" dirty="0"/>
          </a:p>
        </p:txBody>
      </p:sp>
      <p:sp>
        <p:nvSpPr>
          <p:cNvPr id="5" name="Text 2"/>
          <p:cNvSpPr/>
          <p:nvPr/>
        </p:nvSpPr>
        <p:spPr>
          <a:xfrm>
            <a:off x="2348389" y="3011686"/>
            <a:ext cx="2614017" cy="326827"/>
          </a:xfrm>
          <a:prstGeom prst="rect">
            <a:avLst/>
          </a:prstGeom>
          <a:noFill/>
          <a:ln/>
        </p:spPr>
        <p:txBody>
          <a:bodyPr wrap="none" rtlCol="0" anchor="t"/>
          <a:lstStyle/>
          <a:p>
            <a:pPr marL="0" indent="0">
              <a:lnSpc>
                <a:spcPts val="2573"/>
              </a:lnSpc>
              <a:buNone/>
            </a:pPr>
            <a:r>
              <a:rPr lang="en-US" sz="2058" b="1" kern="0" spc="-41" dirty="0">
                <a:solidFill>
                  <a:srgbClr val="FF75D3"/>
                </a:solidFill>
                <a:latin typeface="adonis-web" pitchFamily="34" charset="0"/>
                <a:ea typeface="adonis-web" pitchFamily="34" charset="-122"/>
                <a:cs typeface="adonis-web" pitchFamily="34" charset="-120"/>
              </a:rPr>
              <a:t>Feature Engineering</a:t>
            </a:r>
            <a:endParaRPr lang="en-US" sz="2058" dirty="0"/>
          </a:p>
        </p:txBody>
      </p:sp>
      <p:sp>
        <p:nvSpPr>
          <p:cNvPr id="6" name="Text 3"/>
          <p:cNvSpPr/>
          <p:nvPr/>
        </p:nvSpPr>
        <p:spPr>
          <a:xfrm>
            <a:off x="2348389" y="3560683"/>
            <a:ext cx="4695706" cy="266604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first step in EDA for real estate pricing is to engineer new features that capture relevant information about the properties. This may include calculating the price per square foot, the age of the property, or the ratio of bedrooms to bathrooms. These engineered features can provide valuable insights into how different property characteristics influence the overall valuation.</a:t>
            </a:r>
            <a:endParaRPr lang="en-US" sz="1750" dirty="0"/>
          </a:p>
        </p:txBody>
      </p:sp>
      <p:sp>
        <p:nvSpPr>
          <p:cNvPr id="7" name="Text 4"/>
          <p:cNvSpPr/>
          <p:nvPr/>
        </p:nvSpPr>
        <p:spPr>
          <a:xfrm>
            <a:off x="7593687" y="3011686"/>
            <a:ext cx="2614017" cy="326827"/>
          </a:xfrm>
          <a:prstGeom prst="rect">
            <a:avLst/>
          </a:prstGeom>
          <a:noFill/>
          <a:ln/>
        </p:spPr>
        <p:txBody>
          <a:bodyPr wrap="none" rtlCol="0" anchor="t"/>
          <a:lstStyle/>
          <a:p>
            <a:pPr marL="0" indent="0">
              <a:lnSpc>
                <a:spcPts val="2573"/>
              </a:lnSpc>
              <a:buNone/>
            </a:pPr>
            <a:r>
              <a:rPr lang="en-US" sz="2058" b="1" kern="0" spc="-41" dirty="0">
                <a:solidFill>
                  <a:srgbClr val="FF75D3"/>
                </a:solidFill>
                <a:latin typeface="adonis-web" pitchFamily="34" charset="0"/>
                <a:ea typeface="adonis-web" pitchFamily="34" charset="-122"/>
                <a:cs typeface="adonis-web" pitchFamily="34" charset="-120"/>
              </a:rPr>
              <a:t>Size Impact</a:t>
            </a:r>
            <a:endParaRPr lang="en-US" sz="2058" dirty="0"/>
          </a:p>
        </p:txBody>
      </p:sp>
      <p:sp>
        <p:nvSpPr>
          <p:cNvPr id="8" name="Text 5"/>
          <p:cNvSpPr/>
          <p:nvPr/>
        </p:nvSpPr>
        <p:spPr>
          <a:xfrm>
            <a:off x="7593687" y="3560683"/>
            <a:ext cx="4695706" cy="23327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Visualizing the relationship between key features, such as bedrooms, bathrooms, and square footage, with house prices can reveal the impact of size on valuation. By analyzing these trends, data analysts can determine which property attributes have the greatest influence on price, informing pricing strategies and marketing efforts.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1953"/>
            </a:avLst>
          </a:prstGeom>
          <a:solidFill>
            <a:srgbClr val="FFFFFF">
              <a:alpha val="85000"/>
            </a:srgbClr>
          </a:solidFill>
          <a:ln/>
        </p:spPr>
      </p:sp>
      <p:sp>
        <p:nvSpPr>
          <p:cNvPr id="6" name="Text 2"/>
          <p:cNvSpPr/>
          <p:nvPr/>
        </p:nvSpPr>
        <p:spPr>
          <a:xfrm>
            <a:off x="3323987" y="491490"/>
            <a:ext cx="6442829" cy="525185"/>
          </a:xfrm>
          <a:prstGeom prst="rect">
            <a:avLst/>
          </a:prstGeom>
          <a:noFill/>
          <a:ln/>
        </p:spPr>
        <p:txBody>
          <a:bodyPr wrap="none" rtlCol="0" anchor="t"/>
          <a:lstStyle/>
          <a:p>
            <a:pPr marL="0" indent="0">
              <a:lnSpc>
                <a:spcPts val="4135"/>
              </a:lnSpc>
              <a:buNone/>
            </a:pPr>
            <a:r>
              <a:rPr lang="en-US" sz="3308" b="1" kern="0" spc="-66" dirty="0">
                <a:solidFill>
                  <a:srgbClr val="FF75D3"/>
                </a:solidFill>
                <a:latin typeface="adonis-web" pitchFamily="34" charset="0"/>
                <a:ea typeface="adonis-web" pitchFamily="34" charset="-122"/>
                <a:cs typeface="adonis-web" pitchFamily="34" charset="-120"/>
              </a:rPr>
              <a:t>Market Trends and Historical Pricing</a:t>
            </a:r>
            <a:endParaRPr lang="en-US" sz="3308" dirty="0"/>
          </a:p>
        </p:txBody>
      </p:sp>
      <p:sp>
        <p:nvSpPr>
          <p:cNvPr id="7" name="Shape 3"/>
          <p:cNvSpPr/>
          <p:nvPr/>
        </p:nvSpPr>
        <p:spPr>
          <a:xfrm>
            <a:off x="7297341" y="1284446"/>
            <a:ext cx="35600" cy="6453545"/>
          </a:xfrm>
          <a:prstGeom prst="roundRect">
            <a:avLst>
              <a:gd name="adj" fmla="val 225699"/>
            </a:avLst>
          </a:prstGeom>
          <a:solidFill>
            <a:srgbClr val="D1B6E1"/>
          </a:solidFill>
          <a:ln/>
        </p:spPr>
      </p:sp>
      <p:sp>
        <p:nvSpPr>
          <p:cNvPr id="8" name="Shape 4"/>
          <p:cNvSpPr/>
          <p:nvPr/>
        </p:nvSpPr>
        <p:spPr>
          <a:xfrm>
            <a:off x="6489383" y="1668363"/>
            <a:ext cx="624840" cy="35600"/>
          </a:xfrm>
          <a:prstGeom prst="roundRect">
            <a:avLst>
              <a:gd name="adj" fmla="val 225699"/>
            </a:avLst>
          </a:prstGeom>
          <a:solidFill>
            <a:srgbClr val="D1B6E1"/>
          </a:solidFill>
          <a:ln/>
        </p:spPr>
      </p:sp>
      <p:sp>
        <p:nvSpPr>
          <p:cNvPr id="9" name="Shape 5"/>
          <p:cNvSpPr/>
          <p:nvPr/>
        </p:nvSpPr>
        <p:spPr>
          <a:xfrm>
            <a:off x="7114223" y="1485305"/>
            <a:ext cx="401717" cy="401717"/>
          </a:xfrm>
          <a:prstGeom prst="roundRect">
            <a:avLst>
              <a:gd name="adj" fmla="val 20001"/>
            </a:avLst>
          </a:prstGeom>
          <a:solidFill>
            <a:srgbClr val="EBD0FB"/>
          </a:solidFill>
          <a:ln w="7620">
            <a:solidFill>
              <a:srgbClr val="D1B6E1"/>
            </a:solidFill>
            <a:prstDash val="solid"/>
          </a:ln>
        </p:spPr>
      </p:sp>
      <p:sp>
        <p:nvSpPr>
          <p:cNvPr id="10" name="Text 6"/>
          <p:cNvSpPr/>
          <p:nvPr/>
        </p:nvSpPr>
        <p:spPr>
          <a:xfrm>
            <a:off x="7245787" y="1560076"/>
            <a:ext cx="138470" cy="252055"/>
          </a:xfrm>
          <a:prstGeom prst="rect">
            <a:avLst/>
          </a:prstGeom>
          <a:noFill/>
          <a:ln/>
        </p:spPr>
        <p:txBody>
          <a:bodyPr wrap="none" rtlCol="0" anchor="t"/>
          <a:lstStyle/>
          <a:p>
            <a:pPr marL="0" indent="0" algn="ctr">
              <a:lnSpc>
                <a:spcPts val="1985"/>
              </a:lnSpc>
              <a:buNone/>
            </a:pPr>
            <a:r>
              <a:rPr lang="en-US" sz="1985" b="1" kern="0" spc="-40" dirty="0">
                <a:solidFill>
                  <a:srgbClr val="272525"/>
                </a:solidFill>
                <a:latin typeface="adonis-web" pitchFamily="34" charset="0"/>
                <a:ea typeface="adonis-web" pitchFamily="34" charset="-122"/>
                <a:cs typeface="adonis-web" pitchFamily="34" charset="-120"/>
              </a:rPr>
              <a:t>1</a:t>
            </a:r>
            <a:endParaRPr lang="en-US" sz="1985" dirty="0"/>
          </a:p>
        </p:txBody>
      </p:sp>
      <p:sp>
        <p:nvSpPr>
          <p:cNvPr id="11" name="Text 7"/>
          <p:cNvSpPr/>
          <p:nvPr/>
        </p:nvSpPr>
        <p:spPr>
          <a:xfrm>
            <a:off x="4160758" y="1462921"/>
            <a:ext cx="2172295" cy="262533"/>
          </a:xfrm>
          <a:prstGeom prst="rect">
            <a:avLst/>
          </a:prstGeom>
          <a:noFill/>
          <a:ln/>
        </p:spPr>
        <p:txBody>
          <a:bodyPr wrap="none" rtlCol="0" anchor="t"/>
          <a:lstStyle/>
          <a:p>
            <a:pPr marL="0" indent="0" algn="r">
              <a:lnSpc>
                <a:spcPts val="2068"/>
              </a:lnSpc>
              <a:buNone/>
            </a:pPr>
            <a:r>
              <a:rPr lang="en-US" sz="1654" b="1" kern="0" spc="-33" dirty="0">
                <a:solidFill>
                  <a:srgbClr val="272525"/>
                </a:solidFill>
                <a:latin typeface="adonis-web" pitchFamily="34" charset="0"/>
                <a:ea typeface="adonis-web" pitchFamily="34" charset="-122"/>
                <a:cs typeface="adonis-web" pitchFamily="34" charset="-120"/>
              </a:rPr>
              <a:t>Historical Pricing Trends</a:t>
            </a:r>
            <a:endParaRPr lang="en-US" sz="1654" dirty="0"/>
          </a:p>
        </p:txBody>
      </p:sp>
      <p:sp>
        <p:nvSpPr>
          <p:cNvPr id="12" name="Text 8"/>
          <p:cNvSpPr/>
          <p:nvPr/>
        </p:nvSpPr>
        <p:spPr>
          <a:xfrm>
            <a:off x="3323987" y="1832491"/>
            <a:ext cx="3009067" cy="2411016"/>
          </a:xfrm>
          <a:prstGeom prst="rect">
            <a:avLst/>
          </a:prstGeom>
          <a:noFill/>
          <a:ln/>
        </p:spPr>
        <p:txBody>
          <a:bodyPr wrap="square" rtlCol="0" anchor="t"/>
          <a:lstStyle/>
          <a:p>
            <a:pPr marL="0" indent="0" algn="r">
              <a:lnSpc>
                <a:spcPts val="2109"/>
              </a:lnSpc>
              <a:buNone/>
            </a:pPr>
            <a:r>
              <a:rPr lang="en-US" sz="1406" kern="0" spc="-28" dirty="0">
                <a:solidFill>
                  <a:srgbClr val="272525"/>
                </a:solidFill>
                <a:latin typeface="Source Sans Pro" pitchFamily="34" charset="0"/>
                <a:ea typeface="Source Sans Pro" pitchFamily="34" charset="-122"/>
                <a:cs typeface="Source Sans Pro" pitchFamily="34" charset="-120"/>
              </a:rPr>
              <a:t>Analyzing historical pricing data over time is crucial for understanding market trends and their impact on real estate valuations. By considering external factors, such as economic indicators, data analysts can identify patterns and cycles that influence the ebb and flow of house prices, helping them predict future market conditions and pricing strategies.</a:t>
            </a:r>
            <a:endParaRPr lang="en-US" sz="1406" dirty="0"/>
          </a:p>
        </p:txBody>
      </p:sp>
      <p:sp>
        <p:nvSpPr>
          <p:cNvPr id="13" name="Shape 9"/>
          <p:cNvSpPr/>
          <p:nvPr/>
        </p:nvSpPr>
        <p:spPr>
          <a:xfrm>
            <a:off x="7515939" y="2560975"/>
            <a:ext cx="624840" cy="35600"/>
          </a:xfrm>
          <a:prstGeom prst="roundRect">
            <a:avLst>
              <a:gd name="adj" fmla="val 225699"/>
            </a:avLst>
          </a:prstGeom>
          <a:solidFill>
            <a:srgbClr val="D1B6E1"/>
          </a:solidFill>
          <a:ln/>
        </p:spPr>
      </p:sp>
      <p:sp>
        <p:nvSpPr>
          <p:cNvPr id="14" name="Shape 10"/>
          <p:cNvSpPr/>
          <p:nvPr/>
        </p:nvSpPr>
        <p:spPr>
          <a:xfrm>
            <a:off x="7114223" y="2377916"/>
            <a:ext cx="401717" cy="401717"/>
          </a:xfrm>
          <a:prstGeom prst="roundRect">
            <a:avLst>
              <a:gd name="adj" fmla="val 20001"/>
            </a:avLst>
          </a:prstGeom>
          <a:solidFill>
            <a:srgbClr val="EBD0FB"/>
          </a:solidFill>
          <a:ln w="7620">
            <a:solidFill>
              <a:srgbClr val="D1B6E1"/>
            </a:solidFill>
            <a:prstDash val="solid"/>
          </a:ln>
        </p:spPr>
      </p:sp>
      <p:sp>
        <p:nvSpPr>
          <p:cNvPr id="15" name="Text 11"/>
          <p:cNvSpPr/>
          <p:nvPr/>
        </p:nvSpPr>
        <p:spPr>
          <a:xfrm>
            <a:off x="7245787" y="2452688"/>
            <a:ext cx="138470" cy="252055"/>
          </a:xfrm>
          <a:prstGeom prst="rect">
            <a:avLst/>
          </a:prstGeom>
          <a:noFill/>
          <a:ln/>
        </p:spPr>
        <p:txBody>
          <a:bodyPr wrap="none" rtlCol="0" anchor="t"/>
          <a:lstStyle/>
          <a:p>
            <a:pPr marL="0" indent="0" algn="ctr">
              <a:lnSpc>
                <a:spcPts val="1985"/>
              </a:lnSpc>
              <a:buNone/>
            </a:pPr>
            <a:r>
              <a:rPr lang="en-US" sz="1985" b="1" kern="0" spc="-40" dirty="0">
                <a:solidFill>
                  <a:srgbClr val="272525"/>
                </a:solidFill>
                <a:latin typeface="adonis-web" pitchFamily="34" charset="0"/>
                <a:ea typeface="adonis-web" pitchFamily="34" charset="-122"/>
                <a:cs typeface="adonis-web" pitchFamily="34" charset="-120"/>
              </a:rPr>
              <a:t>2</a:t>
            </a:r>
            <a:endParaRPr lang="en-US" sz="1985" dirty="0"/>
          </a:p>
        </p:txBody>
      </p:sp>
      <p:sp>
        <p:nvSpPr>
          <p:cNvPr id="16" name="Text 12"/>
          <p:cNvSpPr/>
          <p:nvPr/>
        </p:nvSpPr>
        <p:spPr>
          <a:xfrm>
            <a:off x="8297108" y="2355533"/>
            <a:ext cx="2100620" cy="262533"/>
          </a:xfrm>
          <a:prstGeom prst="rect">
            <a:avLst/>
          </a:prstGeom>
          <a:noFill/>
          <a:ln/>
        </p:spPr>
        <p:txBody>
          <a:bodyPr wrap="none" rtlCol="0" anchor="t"/>
          <a:lstStyle/>
          <a:p>
            <a:pPr marL="0" indent="0" algn="l">
              <a:lnSpc>
                <a:spcPts val="2068"/>
              </a:lnSpc>
              <a:buNone/>
            </a:pPr>
            <a:r>
              <a:rPr lang="en-US" sz="1654" b="1" kern="0" spc="-33" dirty="0">
                <a:solidFill>
                  <a:srgbClr val="272525"/>
                </a:solidFill>
                <a:latin typeface="adonis-web" pitchFamily="34" charset="0"/>
                <a:ea typeface="adonis-web" pitchFamily="34" charset="-122"/>
                <a:cs typeface="adonis-web" pitchFamily="34" charset="-120"/>
              </a:rPr>
              <a:t>Time-Series Analysis</a:t>
            </a:r>
            <a:endParaRPr lang="en-US" sz="1654" dirty="0"/>
          </a:p>
        </p:txBody>
      </p:sp>
      <p:sp>
        <p:nvSpPr>
          <p:cNvPr id="17" name="Text 13"/>
          <p:cNvSpPr/>
          <p:nvPr/>
        </p:nvSpPr>
        <p:spPr>
          <a:xfrm>
            <a:off x="8297108" y="2725102"/>
            <a:ext cx="3009186" cy="2143125"/>
          </a:xfrm>
          <a:prstGeom prst="rect">
            <a:avLst/>
          </a:prstGeom>
          <a:noFill/>
          <a:ln/>
        </p:spPr>
        <p:txBody>
          <a:bodyPr wrap="square" rtlCol="0" anchor="t"/>
          <a:lstStyle/>
          <a:p>
            <a:pPr marL="0" indent="0" algn="l">
              <a:lnSpc>
                <a:spcPts val="2109"/>
              </a:lnSpc>
              <a:buNone/>
            </a:pPr>
            <a:r>
              <a:rPr lang="en-US" sz="1406" kern="0" spc="-28" dirty="0">
                <a:solidFill>
                  <a:srgbClr val="272525"/>
                </a:solidFill>
                <a:latin typeface="Source Sans Pro" pitchFamily="34" charset="0"/>
                <a:ea typeface="Source Sans Pro" pitchFamily="34" charset="-122"/>
                <a:cs typeface="Source Sans Pro" pitchFamily="34" charset="-120"/>
              </a:rPr>
              <a:t>Creating time-series visualizations, such as line charts or heat maps, can provide a clear picture of how market trends have evolved over time. These visualizations can reveal seasonal fluctuations, long-term growth patterns, and other insights that can inform pricing decisions and investment strategies.</a:t>
            </a:r>
            <a:endParaRPr lang="en-US" sz="1406" dirty="0"/>
          </a:p>
        </p:txBody>
      </p:sp>
      <p:sp>
        <p:nvSpPr>
          <p:cNvPr id="18" name="Shape 14"/>
          <p:cNvSpPr/>
          <p:nvPr/>
        </p:nvSpPr>
        <p:spPr>
          <a:xfrm>
            <a:off x="6489383" y="4984373"/>
            <a:ext cx="624840" cy="35600"/>
          </a:xfrm>
          <a:prstGeom prst="roundRect">
            <a:avLst>
              <a:gd name="adj" fmla="val 225699"/>
            </a:avLst>
          </a:prstGeom>
          <a:solidFill>
            <a:srgbClr val="D1B6E1"/>
          </a:solidFill>
          <a:ln/>
        </p:spPr>
      </p:sp>
      <p:sp>
        <p:nvSpPr>
          <p:cNvPr id="19" name="Shape 15"/>
          <p:cNvSpPr/>
          <p:nvPr/>
        </p:nvSpPr>
        <p:spPr>
          <a:xfrm>
            <a:off x="7114223" y="4801314"/>
            <a:ext cx="401717" cy="401717"/>
          </a:xfrm>
          <a:prstGeom prst="roundRect">
            <a:avLst>
              <a:gd name="adj" fmla="val 20001"/>
            </a:avLst>
          </a:prstGeom>
          <a:solidFill>
            <a:srgbClr val="EBD0FB"/>
          </a:solidFill>
          <a:ln w="7620">
            <a:solidFill>
              <a:srgbClr val="D1B6E1"/>
            </a:solidFill>
            <a:prstDash val="solid"/>
          </a:ln>
        </p:spPr>
      </p:sp>
      <p:sp>
        <p:nvSpPr>
          <p:cNvPr id="20" name="Text 16"/>
          <p:cNvSpPr/>
          <p:nvPr/>
        </p:nvSpPr>
        <p:spPr>
          <a:xfrm>
            <a:off x="7245787" y="4876086"/>
            <a:ext cx="138470" cy="252055"/>
          </a:xfrm>
          <a:prstGeom prst="rect">
            <a:avLst/>
          </a:prstGeom>
          <a:noFill/>
          <a:ln/>
        </p:spPr>
        <p:txBody>
          <a:bodyPr wrap="none" rtlCol="0" anchor="t"/>
          <a:lstStyle/>
          <a:p>
            <a:pPr marL="0" indent="0" algn="ctr">
              <a:lnSpc>
                <a:spcPts val="1985"/>
              </a:lnSpc>
              <a:buNone/>
            </a:pPr>
            <a:r>
              <a:rPr lang="en-US" sz="1985" b="1" kern="0" spc="-40" dirty="0">
                <a:solidFill>
                  <a:srgbClr val="272525"/>
                </a:solidFill>
                <a:latin typeface="adonis-web" pitchFamily="34" charset="0"/>
                <a:ea typeface="adonis-web" pitchFamily="34" charset="-122"/>
                <a:cs typeface="adonis-web" pitchFamily="34" charset="-120"/>
              </a:rPr>
              <a:t>3</a:t>
            </a:r>
            <a:endParaRPr lang="en-US" sz="1985" dirty="0"/>
          </a:p>
        </p:txBody>
      </p:sp>
      <p:sp>
        <p:nvSpPr>
          <p:cNvPr id="21" name="Text 17"/>
          <p:cNvSpPr/>
          <p:nvPr/>
        </p:nvSpPr>
        <p:spPr>
          <a:xfrm>
            <a:off x="4232434" y="4778931"/>
            <a:ext cx="2100620" cy="262533"/>
          </a:xfrm>
          <a:prstGeom prst="rect">
            <a:avLst/>
          </a:prstGeom>
          <a:noFill/>
          <a:ln/>
        </p:spPr>
        <p:txBody>
          <a:bodyPr wrap="none" rtlCol="0" anchor="t"/>
          <a:lstStyle/>
          <a:p>
            <a:pPr marL="0" indent="0" algn="r">
              <a:lnSpc>
                <a:spcPts val="2068"/>
              </a:lnSpc>
              <a:buNone/>
            </a:pPr>
            <a:r>
              <a:rPr lang="en-US" sz="1654" b="1" kern="0" spc="-33" dirty="0">
                <a:solidFill>
                  <a:srgbClr val="272525"/>
                </a:solidFill>
                <a:latin typeface="adonis-web" pitchFamily="34" charset="0"/>
                <a:ea typeface="adonis-web" pitchFamily="34" charset="-122"/>
                <a:cs typeface="adonis-web" pitchFamily="34" charset="-120"/>
              </a:rPr>
              <a:t>Predictive Modeling</a:t>
            </a:r>
            <a:endParaRPr lang="en-US" sz="1654" dirty="0"/>
          </a:p>
        </p:txBody>
      </p:sp>
      <p:sp>
        <p:nvSpPr>
          <p:cNvPr id="22" name="Text 18"/>
          <p:cNvSpPr/>
          <p:nvPr/>
        </p:nvSpPr>
        <p:spPr>
          <a:xfrm>
            <a:off x="3323987" y="5148501"/>
            <a:ext cx="3009067" cy="2411016"/>
          </a:xfrm>
          <a:prstGeom prst="rect">
            <a:avLst/>
          </a:prstGeom>
          <a:noFill/>
          <a:ln/>
        </p:spPr>
        <p:txBody>
          <a:bodyPr wrap="square" rtlCol="0" anchor="t"/>
          <a:lstStyle/>
          <a:p>
            <a:pPr marL="0" indent="0" algn="r">
              <a:lnSpc>
                <a:spcPts val="2109"/>
              </a:lnSpc>
              <a:buNone/>
            </a:pPr>
            <a:r>
              <a:rPr lang="en-US" sz="1406" kern="0" spc="-28" dirty="0">
                <a:solidFill>
                  <a:srgbClr val="272525"/>
                </a:solidFill>
                <a:latin typeface="Source Sans Pro" pitchFamily="34" charset="0"/>
                <a:ea typeface="Source Sans Pro" pitchFamily="34" charset="-122"/>
                <a:cs typeface="Source Sans Pro" pitchFamily="34" charset="-120"/>
              </a:rPr>
              <a:t>Leveraging the insights gained from historical pricing analysis, data analysts can develop predictive models to forecast future market trends and house prices. These models can help real estate professionals make more informed decisions, identify undervalued properties, and stay ahead of the competition.</a:t>
            </a:r>
            <a:endParaRPr lang="en-US" sz="140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570928" y="716042"/>
            <a:ext cx="7392948" cy="601623"/>
          </a:xfrm>
          <a:prstGeom prst="rect">
            <a:avLst/>
          </a:prstGeom>
          <a:noFill/>
          <a:ln/>
        </p:spPr>
        <p:txBody>
          <a:bodyPr wrap="none" rtlCol="0" anchor="t"/>
          <a:lstStyle/>
          <a:p>
            <a:pPr marL="0" indent="0">
              <a:lnSpc>
                <a:spcPts val="4738"/>
              </a:lnSpc>
              <a:buNone/>
            </a:pPr>
            <a:r>
              <a:rPr lang="en-US" sz="3790" b="1" kern="0" spc="-76" dirty="0">
                <a:solidFill>
                  <a:srgbClr val="FF75D3"/>
                </a:solidFill>
                <a:latin typeface="adonis-web" pitchFamily="34" charset="0"/>
                <a:ea typeface="adonis-web" pitchFamily="34" charset="-122"/>
                <a:cs typeface="adonis-web" pitchFamily="34" charset="-120"/>
              </a:rPr>
              <a:t>Customer Preferences and Amenities</a:t>
            </a:r>
            <a:endParaRPr lang="en-US" sz="3790" dirty="0"/>
          </a:p>
        </p:txBody>
      </p:sp>
      <p:sp>
        <p:nvSpPr>
          <p:cNvPr id="6" name="Shape 2"/>
          <p:cNvSpPr/>
          <p:nvPr/>
        </p:nvSpPr>
        <p:spPr>
          <a:xfrm>
            <a:off x="4570928" y="1624489"/>
            <a:ext cx="4470797" cy="3609261"/>
          </a:xfrm>
          <a:prstGeom prst="roundRect">
            <a:avLst>
              <a:gd name="adj" fmla="val 2551"/>
            </a:avLst>
          </a:prstGeom>
          <a:solidFill>
            <a:srgbClr val="EBD0FB"/>
          </a:solidFill>
          <a:ln w="7620">
            <a:solidFill>
              <a:srgbClr val="D1B6E1"/>
            </a:solidFill>
            <a:prstDash val="solid"/>
          </a:ln>
        </p:spPr>
      </p:sp>
      <p:sp>
        <p:nvSpPr>
          <p:cNvPr id="7" name="Text 3"/>
          <p:cNvSpPr/>
          <p:nvPr/>
        </p:nvSpPr>
        <p:spPr>
          <a:xfrm>
            <a:off x="4783098" y="1836658"/>
            <a:ext cx="2406848" cy="300871"/>
          </a:xfrm>
          <a:prstGeom prst="rect">
            <a:avLst/>
          </a:prstGeom>
          <a:noFill/>
          <a:ln/>
        </p:spPr>
        <p:txBody>
          <a:bodyPr wrap="none" rtlCol="0" anchor="t"/>
          <a:lstStyle/>
          <a:p>
            <a:pPr marL="0" indent="0">
              <a:lnSpc>
                <a:spcPts val="2369"/>
              </a:lnSpc>
              <a:buNone/>
            </a:pPr>
            <a:r>
              <a:rPr lang="en-US" sz="1895" b="1" kern="0" spc="-38" dirty="0">
                <a:solidFill>
                  <a:srgbClr val="272525"/>
                </a:solidFill>
                <a:latin typeface="adonis-web" pitchFamily="34" charset="0"/>
                <a:ea typeface="adonis-web" pitchFamily="34" charset="-122"/>
                <a:cs typeface="adonis-web" pitchFamily="34" charset="-120"/>
              </a:rPr>
              <a:t>Customer Preferences</a:t>
            </a:r>
            <a:endParaRPr lang="en-US" sz="1895" dirty="0"/>
          </a:p>
        </p:txBody>
      </p:sp>
      <p:sp>
        <p:nvSpPr>
          <p:cNvPr id="8" name="Text 4"/>
          <p:cNvSpPr/>
          <p:nvPr/>
        </p:nvSpPr>
        <p:spPr>
          <a:xfrm>
            <a:off x="4783098" y="2260163"/>
            <a:ext cx="4046458" cy="2761417"/>
          </a:xfrm>
          <a:prstGeom prst="rect">
            <a:avLst/>
          </a:prstGeom>
          <a:noFill/>
          <a:ln/>
        </p:spPr>
        <p:txBody>
          <a:bodyPr wrap="square" rtlCol="0" anchor="t"/>
          <a:lstStyle/>
          <a:p>
            <a:pPr marL="0" indent="0">
              <a:lnSpc>
                <a:spcPts val="2416"/>
              </a:lnSpc>
              <a:buNone/>
            </a:pPr>
            <a:r>
              <a:rPr lang="en-US" sz="1611" kern="0" spc="-32" dirty="0">
                <a:solidFill>
                  <a:srgbClr val="272525"/>
                </a:solidFill>
                <a:latin typeface="Source Sans Pro" pitchFamily="34" charset="0"/>
                <a:ea typeface="Source Sans Pro" pitchFamily="34" charset="-122"/>
                <a:cs typeface="Source Sans Pro" pitchFamily="34" charset="-120"/>
              </a:rPr>
              <a:t>Understanding customer preferences is crucial for pricing real estate effectively. EDA can help data analysts explore the influence of various amenities and features on house prices, such as the number of bedrooms, proximity to schools, or the presence of a pool. By analyzing customer feedback and sentiment, analysts can gauge the perceived value of these features and adjust pricing strategies accordingly.</a:t>
            </a:r>
            <a:endParaRPr lang="en-US" sz="1611" dirty="0"/>
          </a:p>
        </p:txBody>
      </p:sp>
      <p:sp>
        <p:nvSpPr>
          <p:cNvPr id="9" name="Shape 5"/>
          <p:cNvSpPr/>
          <p:nvPr/>
        </p:nvSpPr>
        <p:spPr>
          <a:xfrm>
            <a:off x="9246275" y="1624489"/>
            <a:ext cx="4470797" cy="3609261"/>
          </a:xfrm>
          <a:prstGeom prst="roundRect">
            <a:avLst>
              <a:gd name="adj" fmla="val 2551"/>
            </a:avLst>
          </a:prstGeom>
          <a:solidFill>
            <a:srgbClr val="EBD0FB"/>
          </a:solidFill>
          <a:ln w="7620">
            <a:solidFill>
              <a:srgbClr val="D1B6E1"/>
            </a:solidFill>
            <a:prstDash val="solid"/>
          </a:ln>
        </p:spPr>
      </p:sp>
      <p:sp>
        <p:nvSpPr>
          <p:cNvPr id="10" name="Text 6"/>
          <p:cNvSpPr/>
          <p:nvPr/>
        </p:nvSpPr>
        <p:spPr>
          <a:xfrm>
            <a:off x="9458444" y="1836658"/>
            <a:ext cx="2406848" cy="300871"/>
          </a:xfrm>
          <a:prstGeom prst="rect">
            <a:avLst/>
          </a:prstGeom>
          <a:noFill/>
          <a:ln/>
        </p:spPr>
        <p:txBody>
          <a:bodyPr wrap="none" rtlCol="0" anchor="t"/>
          <a:lstStyle/>
          <a:p>
            <a:pPr marL="0" indent="0">
              <a:lnSpc>
                <a:spcPts val="2369"/>
              </a:lnSpc>
              <a:buNone/>
            </a:pPr>
            <a:r>
              <a:rPr lang="en-US" sz="1895" b="1" kern="0" spc="-38" dirty="0">
                <a:solidFill>
                  <a:srgbClr val="272525"/>
                </a:solidFill>
                <a:latin typeface="adonis-web" pitchFamily="34" charset="0"/>
                <a:ea typeface="adonis-web" pitchFamily="34" charset="-122"/>
                <a:cs typeface="adonis-web" pitchFamily="34" charset="-120"/>
              </a:rPr>
              <a:t>Amenity Clustering</a:t>
            </a:r>
            <a:endParaRPr lang="en-US" sz="1895" dirty="0"/>
          </a:p>
        </p:txBody>
      </p:sp>
      <p:sp>
        <p:nvSpPr>
          <p:cNvPr id="11" name="Text 7"/>
          <p:cNvSpPr/>
          <p:nvPr/>
        </p:nvSpPr>
        <p:spPr>
          <a:xfrm>
            <a:off x="9458444" y="2260163"/>
            <a:ext cx="4046458" cy="2147768"/>
          </a:xfrm>
          <a:prstGeom prst="rect">
            <a:avLst/>
          </a:prstGeom>
          <a:noFill/>
          <a:ln/>
        </p:spPr>
        <p:txBody>
          <a:bodyPr wrap="square" rtlCol="0" anchor="t"/>
          <a:lstStyle/>
          <a:p>
            <a:pPr marL="0" indent="0">
              <a:lnSpc>
                <a:spcPts val="2416"/>
              </a:lnSpc>
              <a:buNone/>
            </a:pPr>
            <a:r>
              <a:rPr lang="en-US" sz="1611" kern="0" spc="-32" dirty="0">
                <a:solidFill>
                  <a:srgbClr val="272525"/>
                </a:solidFill>
                <a:latin typeface="Source Sans Pro" pitchFamily="34" charset="0"/>
                <a:ea typeface="Source Sans Pro" pitchFamily="34" charset="-122"/>
                <a:cs typeface="Source Sans Pro" pitchFamily="34" charset="-120"/>
              </a:rPr>
              <a:t>Applying clustering algorithms to group houses with similar amenity profiles can reveal distinct market segments and pricing strategies. By identifying these clusters, data analysts can better understand the preferences of different customer groups and tailor their pricing and marketing efforts to meet their specific needs.</a:t>
            </a:r>
            <a:endParaRPr lang="en-US" sz="1611" dirty="0"/>
          </a:p>
        </p:txBody>
      </p:sp>
      <p:sp>
        <p:nvSpPr>
          <p:cNvPr id="12" name="Shape 8"/>
          <p:cNvSpPr/>
          <p:nvPr/>
        </p:nvSpPr>
        <p:spPr>
          <a:xfrm>
            <a:off x="4570928" y="5438299"/>
            <a:ext cx="9146024" cy="2075140"/>
          </a:xfrm>
          <a:prstGeom prst="roundRect">
            <a:avLst>
              <a:gd name="adj" fmla="val 4436"/>
            </a:avLst>
          </a:prstGeom>
          <a:solidFill>
            <a:srgbClr val="EBD0FB"/>
          </a:solidFill>
          <a:ln w="7620">
            <a:solidFill>
              <a:srgbClr val="D1B6E1"/>
            </a:solidFill>
            <a:prstDash val="solid"/>
          </a:ln>
        </p:spPr>
      </p:sp>
      <p:sp>
        <p:nvSpPr>
          <p:cNvPr id="13" name="Text 9"/>
          <p:cNvSpPr/>
          <p:nvPr/>
        </p:nvSpPr>
        <p:spPr>
          <a:xfrm>
            <a:off x="4783098" y="5650468"/>
            <a:ext cx="2406848" cy="300871"/>
          </a:xfrm>
          <a:prstGeom prst="rect">
            <a:avLst/>
          </a:prstGeom>
          <a:noFill/>
          <a:ln/>
        </p:spPr>
        <p:txBody>
          <a:bodyPr wrap="none" rtlCol="0" anchor="t"/>
          <a:lstStyle/>
          <a:p>
            <a:pPr marL="0" indent="0">
              <a:lnSpc>
                <a:spcPts val="2369"/>
              </a:lnSpc>
              <a:buNone/>
            </a:pPr>
            <a:r>
              <a:rPr lang="en-US" sz="1895" b="1" kern="0" spc="-38" dirty="0">
                <a:solidFill>
                  <a:srgbClr val="272525"/>
                </a:solidFill>
                <a:latin typeface="adonis-web" pitchFamily="34" charset="0"/>
                <a:ea typeface="adonis-web" pitchFamily="34" charset="-122"/>
                <a:cs typeface="adonis-web" pitchFamily="34" charset="-120"/>
              </a:rPr>
              <a:t>Pricing Optimization</a:t>
            </a:r>
            <a:endParaRPr lang="en-US" sz="1895" dirty="0"/>
          </a:p>
        </p:txBody>
      </p:sp>
      <p:sp>
        <p:nvSpPr>
          <p:cNvPr id="14" name="Text 10"/>
          <p:cNvSpPr/>
          <p:nvPr/>
        </p:nvSpPr>
        <p:spPr>
          <a:xfrm>
            <a:off x="4783098" y="6073973"/>
            <a:ext cx="8721685" cy="1227296"/>
          </a:xfrm>
          <a:prstGeom prst="rect">
            <a:avLst/>
          </a:prstGeom>
          <a:noFill/>
          <a:ln/>
        </p:spPr>
        <p:txBody>
          <a:bodyPr wrap="square" rtlCol="0" anchor="t"/>
          <a:lstStyle/>
          <a:p>
            <a:pPr marL="0" indent="0">
              <a:lnSpc>
                <a:spcPts val="2416"/>
              </a:lnSpc>
              <a:buNone/>
            </a:pPr>
            <a:r>
              <a:rPr lang="en-US" sz="1611" kern="0" spc="-32" dirty="0">
                <a:solidFill>
                  <a:srgbClr val="272525"/>
                </a:solidFill>
                <a:latin typeface="Source Sans Pro" pitchFamily="34" charset="0"/>
                <a:ea typeface="Source Sans Pro" pitchFamily="34" charset="-122"/>
                <a:cs typeface="Source Sans Pro" pitchFamily="34" charset="-120"/>
              </a:rPr>
              <a:t>Integrating insights from customer preferences and amenity analysis can help real estate professionals optimize their pricing strategies. By understanding the value that different features and amenities hold for customers, they can adjust prices to match the market's willingness to pay, ultimately maximizing their return on investment.</a:t>
            </a:r>
            <a:endParaRPr lang="en-US" sz="161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800814"/>
            <a:ext cx="8643104" cy="653415"/>
          </a:xfrm>
          <a:prstGeom prst="rect">
            <a:avLst/>
          </a:prstGeom>
          <a:noFill/>
          <a:ln/>
        </p:spPr>
        <p:txBody>
          <a:bodyPr wrap="non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Spatial Analysis and Geographic Factors</a:t>
            </a:r>
            <a:endParaRPr lang="en-US" sz="4117" dirty="0"/>
          </a:p>
        </p:txBody>
      </p:sp>
      <p:sp>
        <p:nvSpPr>
          <p:cNvPr id="6" name="Shape 2"/>
          <p:cNvSpPr/>
          <p:nvPr/>
        </p:nvSpPr>
        <p:spPr>
          <a:xfrm>
            <a:off x="4490799" y="2037397"/>
            <a:ext cx="499943" cy="499943"/>
          </a:xfrm>
          <a:prstGeom prst="roundRect">
            <a:avLst>
              <a:gd name="adj" fmla="val 20000"/>
            </a:avLst>
          </a:prstGeom>
          <a:solidFill>
            <a:srgbClr val="EBD0FB"/>
          </a:solidFill>
          <a:ln w="7620">
            <a:solidFill>
              <a:srgbClr val="D1B6E1"/>
            </a:solidFill>
            <a:prstDash val="solid"/>
          </a:ln>
        </p:spPr>
      </p:sp>
      <p:sp>
        <p:nvSpPr>
          <p:cNvPr id="7" name="Text 3"/>
          <p:cNvSpPr/>
          <p:nvPr/>
        </p:nvSpPr>
        <p:spPr>
          <a:xfrm>
            <a:off x="4654629" y="2130504"/>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1</a:t>
            </a:r>
            <a:endParaRPr lang="en-US" sz="2470" dirty="0"/>
          </a:p>
        </p:txBody>
      </p:sp>
      <p:sp>
        <p:nvSpPr>
          <p:cNvPr id="8" name="Text 4"/>
          <p:cNvSpPr/>
          <p:nvPr/>
        </p:nvSpPr>
        <p:spPr>
          <a:xfrm>
            <a:off x="5212913" y="2037397"/>
            <a:ext cx="3044904"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Location, Location, Location</a:t>
            </a:r>
            <a:endParaRPr lang="en-US" sz="2058" dirty="0"/>
          </a:p>
        </p:txBody>
      </p:sp>
      <p:sp>
        <p:nvSpPr>
          <p:cNvPr id="9" name="Text 5"/>
          <p:cNvSpPr/>
          <p:nvPr/>
        </p:nvSpPr>
        <p:spPr>
          <a:xfrm>
            <a:off x="5212913" y="2497455"/>
            <a:ext cx="3820001" cy="23327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geographic location of a property is a crucial factor in determining its value. EDA can help identify patterns and trends in how location influences pricing, such as the impact of proximity to key amenities, transportation hubs, or desirable neighborhoods.</a:t>
            </a:r>
            <a:endParaRPr lang="en-US" sz="1750" dirty="0"/>
          </a:p>
        </p:txBody>
      </p:sp>
      <p:sp>
        <p:nvSpPr>
          <p:cNvPr id="10" name="Shape 6"/>
          <p:cNvSpPr/>
          <p:nvPr/>
        </p:nvSpPr>
        <p:spPr>
          <a:xfrm>
            <a:off x="9255085" y="2037397"/>
            <a:ext cx="499943" cy="499943"/>
          </a:xfrm>
          <a:prstGeom prst="roundRect">
            <a:avLst>
              <a:gd name="adj" fmla="val 20000"/>
            </a:avLst>
          </a:prstGeom>
          <a:solidFill>
            <a:srgbClr val="EBD0FB"/>
          </a:solidFill>
          <a:ln w="7620">
            <a:solidFill>
              <a:srgbClr val="D1B6E1"/>
            </a:solidFill>
            <a:prstDash val="solid"/>
          </a:ln>
        </p:spPr>
      </p:sp>
      <p:sp>
        <p:nvSpPr>
          <p:cNvPr id="11" name="Text 7"/>
          <p:cNvSpPr/>
          <p:nvPr/>
        </p:nvSpPr>
        <p:spPr>
          <a:xfrm>
            <a:off x="9418915" y="2130504"/>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2</a:t>
            </a:r>
            <a:endParaRPr lang="en-US" sz="2470" dirty="0"/>
          </a:p>
        </p:txBody>
      </p:sp>
      <p:sp>
        <p:nvSpPr>
          <p:cNvPr id="12" name="Text 8"/>
          <p:cNvSpPr/>
          <p:nvPr/>
        </p:nvSpPr>
        <p:spPr>
          <a:xfrm>
            <a:off x="9977199" y="2037397"/>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Spatial Visualization</a:t>
            </a:r>
            <a:endParaRPr lang="en-US" sz="2058" dirty="0"/>
          </a:p>
        </p:txBody>
      </p:sp>
      <p:sp>
        <p:nvSpPr>
          <p:cNvPr id="13" name="Text 9"/>
          <p:cNvSpPr/>
          <p:nvPr/>
        </p:nvSpPr>
        <p:spPr>
          <a:xfrm>
            <a:off x="9977199" y="2497455"/>
            <a:ext cx="3820001" cy="266604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Visualizing property data on a map can reveal important spatial relationships and patterns that may not be apparent in tabular data. Heat maps, choropleth maps, and other spatial visualizations can highlight high-value areas, pricing gradients, and other geographic factors that impact real estate valuations.</a:t>
            </a:r>
            <a:endParaRPr lang="en-US" sz="1750" dirty="0"/>
          </a:p>
        </p:txBody>
      </p:sp>
      <p:sp>
        <p:nvSpPr>
          <p:cNvPr id="14" name="Shape 10"/>
          <p:cNvSpPr/>
          <p:nvPr/>
        </p:nvSpPr>
        <p:spPr>
          <a:xfrm>
            <a:off x="4490799" y="5635585"/>
            <a:ext cx="499943" cy="499943"/>
          </a:xfrm>
          <a:prstGeom prst="roundRect">
            <a:avLst>
              <a:gd name="adj" fmla="val 20000"/>
            </a:avLst>
          </a:prstGeom>
          <a:solidFill>
            <a:srgbClr val="EBD0FB"/>
          </a:solidFill>
          <a:ln w="7620">
            <a:solidFill>
              <a:srgbClr val="D1B6E1"/>
            </a:solidFill>
            <a:prstDash val="solid"/>
          </a:ln>
        </p:spPr>
      </p:sp>
      <p:sp>
        <p:nvSpPr>
          <p:cNvPr id="15" name="Text 11"/>
          <p:cNvSpPr/>
          <p:nvPr/>
        </p:nvSpPr>
        <p:spPr>
          <a:xfrm>
            <a:off x="4654629" y="5728692"/>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3</a:t>
            </a:r>
            <a:endParaRPr lang="en-US" sz="2470" dirty="0"/>
          </a:p>
        </p:txBody>
      </p:sp>
      <p:sp>
        <p:nvSpPr>
          <p:cNvPr id="16" name="Text 12"/>
          <p:cNvSpPr/>
          <p:nvPr/>
        </p:nvSpPr>
        <p:spPr>
          <a:xfrm>
            <a:off x="5212913" y="5635585"/>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Market Segmentation</a:t>
            </a:r>
            <a:endParaRPr lang="en-US" sz="2058" dirty="0"/>
          </a:p>
        </p:txBody>
      </p:sp>
      <p:sp>
        <p:nvSpPr>
          <p:cNvPr id="17" name="Text 13"/>
          <p:cNvSpPr/>
          <p:nvPr/>
        </p:nvSpPr>
        <p:spPr>
          <a:xfrm>
            <a:off x="5212913" y="6095643"/>
            <a:ext cx="8584287"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By combining spatial analysis with other EDA techniques, such as clustering, data analysts can identify distinct market segments based on geographic factors. This can inform targeted marketing strategies, pricing decisions, and investment opportunities in different neighborhoods or regions.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280755"/>
            <a:ext cx="7515344" cy="653415"/>
          </a:xfrm>
          <a:prstGeom prst="rect">
            <a:avLst/>
          </a:prstGeom>
          <a:noFill/>
          <a:ln/>
        </p:spPr>
        <p:txBody>
          <a:bodyPr wrap="non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Incorporating Economic Indicators</a:t>
            </a:r>
            <a:endParaRPr lang="en-US" sz="4117" dirty="0"/>
          </a:p>
        </p:txBody>
      </p:sp>
      <p:pic>
        <p:nvPicPr>
          <p:cNvPr id="5" name="Image 1" descr="preencoded.png"/>
          <p:cNvPicPr>
            <a:picLocks noChangeAspect="1"/>
          </p:cNvPicPr>
          <p:nvPr/>
        </p:nvPicPr>
        <p:blipFill>
          <a:blip r:embed="rId4"/>
          <a:stretch>
            <a:fillRect/>
          </a:stretch>
        </p:blipFill>
        <p:spPr>
          <a:xfrm>
            <a:off x="2348389" y="2378512"/>
            <a:ext cx="555427" cy="555427"/>
          </a:xfrm>
          <a:prstGeom prst="rect">
            <a:avLst/>
          </a:prstGeom>
        </p:spPr>
      </p:pic>
      <p:sp>
        <p:nvSpPr>
          <p:cNvPr id="6" name="Text 2"/>
          <p:cNvSpPr/>
          <p:nvPr/>
        </p:nvSpPr>
        <p:spPr>
          <a:xfrm>
            <a:off x="2348389" y="3156109"/>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Interest Rates</a:t>
            </a:r>
            <a:endParaRPr lang="en-US" sz="2058" dirty="0"/>
          </a:p>
        </p:txBody>
      </p:sp>
      <p:sp>
        <p:nvSpPr>
          <p:cNvPr id="7" name="Text 3"/>
          <p:cNvSpPr/>
          <p:nvPr/>
        </p:nvSpPr>
        <p:spPr>
          <a:xfrm>
            <a:off x="2348389" y="3616166"/>
            <a:ext cx="3088958" cy="2999303"/>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Changes in interest rates can have a significant impact on real estate prices, as they affect the affordability and demand for homes. EDA can help analyze the relationship between interest rate fluctuations and housing prices, informing pricing strategies and investment decisions.</a:t>
            </a:r>
            <a:endParaRPr lang="en-US" sz="1750" dirty="0"/>
          </a:p>
        </p:txBody>
      </p:sp>
      <p:pic>
        <p:nvPicPr>
          <p:cNvPr id="8" name="Image 2" descr="preencoded.png"/>
          <p:cNvPicPr>
            <a:picLocks noChangeAspect="1"/>
          </p:cNvPicPr>
          <p:nvPr/>
        </p:nvPicPr>
        <p:blipFill>
          <a:blip r:embed="rId5"/>
          <a:stretch>
            <a:fillRect/>
          </a:stretch>
        </p:blipFill>
        <p:spPr>
          <a:xfrm>
            <a:off x="5770602" y="2378512"/>
            <a:ext cx="555427" cy="555427"/>
          </a:xfrm>
          <a:prstGeom prst="rect">
            <a:avLst/>
          </a:prstGeom>
        </p:spPr>
      </p:pic>
      <p:sp>
        <p:nvSpPr>
          <p:cNvPr id="9" name="Text 4"/>
          <p:cNvSpPr/>
          <p:nvPr/>
        </p:nvSpPr>
        <p:spPr>
          <a:xfrm>
            <a:off x="5770602" y="3156109"/>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Unemployment Rates</a:t>
            </a:r>
            <a:endParaRPr lang="en-US" sz="2058" dirty="0"/>
          </a:p>
        </p:txBody>
      </p:sp>
      <p:sp>
        <p:nvSpPr>
          <p:cNvPr id="10" name="Text 5"/>
          <p:cNvSpPr/>
          <p:nvPr/>
        </p:nvSpPr>
        <p:spPr>
          <a:xfrm>
            <a:off x="5770602" y="3616166"/>
            <a:ext cx="3088958" cy="2999303"/>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employment status of potential homebuyers is another crucial economic indicator that can influence real estate prices. EDA can explore the correlation between unemployment rates and housing demand, enabling data analysts to anticipate market shifts and adjust pricing accordingly.</a:t>
            </a:r>
            <a:endParaRPr lang="en-US" sz="1750" dirty="0"/>
          </a:p>
        </p:txBody>
      </p:sp>
      <p:pic>
        <p:nvPicPr>
          <p:cNvPr id="11" name="Image 3" descr="preencoded.png"/>
          <p:cNvPicPr>
            <a:picLocks noChangeAspect="1"/>
          </p:cNvPicPr>
          <p:nvPr/>
        </p:nvPicPr>
        <p:blipFill>
          <a:blip r:embed="rId6"/>
          <a:stretch>
            <a:fillRect/>
          </a:stretch>
        </p:blipFill>
        <p:spPr>
          <a:xfrm>
            <a:off x="9192816" y="2378512"/>
            <a:ext cx="555427" cy="555427"/>
          </a:xfrm>
          <a:prstGeom prst="rect">
            <a:avLst/>
          </a:prstGeom>
        </p:spPr>
      </p:pic>
      <p:sp>
        <p:nvSpPr>
          <p:cNvPr id="12" name="Text 6"/>
          <p:cNvSpPr/>
          <p:nvPr/>
        </p:nvSpPr>
        <p:spPr>
          <a:xfrm>
            <a:off x="9192816" y="3156109"/>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Consumer Confidence</a:t>
            </a:r>
            <a:endParaRPr lang="en-US" sz="2058" dirty="0"/>
          </a:p>
        </p:txBody>
      </p:sp>
      <p:sp>
        <p:nvSpPr>
          <p:cNvPr id="13" name="Text 7"/>
          <p:cNvSpPr/>
          <p:nvPr/>
        </p:nvSpPr>
        <p:spPr>
          <a:xfrm>
            <a:off x="9192816" y="3616166"/>
            <a:ext cx="3089077" cy="3332559"/>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Consumer confidence is a leading indicator of economic health and can have a direct impact on real estate demand and pricing. By analyzing the relationship between consumer sentiment and housing prices, data analysts can better understand the psychology of the market and make more informed pricing decisions.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280755"/>
            <a:ext cx="9308544" cy="653415"/>
          </a:xfrm>
          <a:prstGeom prst="rect">
            <a:avLst/>
          </a:prstGeom>
          <a:noFill/>
          <a:ln/>
        </p:spPr>
        <p:txBody>
          <a:bodyPr wrap="non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Predictive Modeling and Pricing Strategies</a:t>
            </a:r>
            <a:endParaRPr lang="en-US" sz="4117" dirty="0"/>
          </a:p>
        </p:txBody>
      </p:sp>
      <p:pic>
        <p:nvPicPr>
          <p:cNvPr id="5" name="Image 1" descr="preencoded.png"/>
          <p:cNvPicPr>
            <a:picLocks noChangeAspect="1"/>
          </p:cNvPicPr>
          <p:nvPr/>
        </p:nvPicPr>
        <p:blipFill>
          <a:blip r:embed="rId4"/>
          <a:stretch>
            <a:fillRect/>
          </a:stretch>
        </p:blipFill>
        <p:spPr>
          <a:xfrm>
            <a:off x="2348389" y="2378512"/>
            <a:ext cx="2483287" cy="888682"/>
          </a:xfrm>
          <a:prstGeom prst="rect">
            <a:avLst/>
          </a:prstGeom>
        </p:spPr>
      </p:pic>
      <p:sp>
        <p:nvSpPr>
          <p:cNvPr id="6" name="Text 2"/>
          <p:cNvSpPr/>
          <p:nvPr/>
        </p:nvSpPr>
        <p:spPr>
          <a:xfrm>
            <a:off x="2570559" y="3600450"/>
            <a:ext cx="2038945"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Data Gathering</a:t>
            </a:r>
            <a:endParaRPr lang="en-US" sz="2058" dirty="0"/>
          </a:p>
        </p:txBody>
      </p:sp>
      <p:sp>
        <p:nvSpPr>
          <p:cNvPr id="7" name="Text 3"/>
          <p:cNvSpPr/>
          <p:nvPr/>
        </p:nvSpPr>
        <p:spPr>
          <a:xfrm>
            <a:off x="2570559" y="4060508"/>
            <a:ext cx="2038945" cy="266604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first step in developing predictive models for real estate pricing is to gather comprehensive data on property attributes, market trends, and economic indicators.</a:t>
            </a:r>
            <a:endParaRPr lang="en-US" sz="1750" dirty="0"/>
          </a:p>
        </p:txBody>
      </p:sp>
      <p:pic>
        <p:nvPicPr>
          <p:cNvPr id="8" name="Image 2" descr="preencoded.png"/>
          <p:cNvPicPr>
            <a:picLocks noChangeAspect="1"/>
          </p:cNvPicPr>
          <p:nvPr/>
        </p:nvPicPr>
        <p:blipFill>
          <a:blip r:embed="rId5"/>
          <a:stretch>
            <a:fillRect/>
          </a:stretch>
        </p:blipFill>
        <p:spPr>
          <a:xfrm>
            <a:off x="4831675" y="2378512"/>
            <a:ext cx="2483406" cy="888682"/>
          </a:xfrm>
          <a:prstGeom prst="rect">
            <a:avLst/>
          </a:prstGeom>
        </p:spPr>
      </p:pic>
      <p:sp>
        <p:nvSpPr>
          <p:cNvPr id="9" name="Text 4"/>
          <p:cNvSpPr/>
          <p:nvPr/>
        </p:nvSpPr>
        <p:spPr>
          <a:xfrm>
            <a:off x="5053846" y="3600450"/>
            <a:ext cx="2039064" cy="653653"/>
          </a:xfrm>
          <a:prstGeom prst="rect">
            <a:avLst/>
          </a:prstGeom>
          <a:noFill/>
          <a:ln/>
        </p:spPr>
        <p:txBody>
          <a:bodyPr wrap="squar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Feature Engineering</a:t>
            </a:r>
            <a:endParaRPr lang="en-US" sz="2058" dirty="0"/>
          </a:p>
        </p:txBody>
      </p:sp>
      <p:sp>
        <p:nvSpPr>
          <p:cNvPr id="10" name="Text 5"/>
          <p:cNvSpPr/>
          <p:nvPr/>
        </p:nvSpPr>
        <p:spPr>
          <a:xfrm>
            <a:off x="5053846" y="4387334"/>
            <a:ext cx="2039064" cy="2332792"/>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Engineered features that capture the key drivers of real estate valuations are essential for building accurate predictive models.</a:t>
            </a:r>
            <a:endParaRPr lang="en-US" sz="1750" dirty="0"/>
          </a:p>
        </p:txBody>
      </p:sp>
      <p:pic>
        <p:nvPicPr>
          <p:cNvPr id="11" name="Image 3" descr="preencoded.png"/>
          <p:cNvPicPr>
            <a:picLocks noChangeAspect="1"/>
          </p:cNvPicPr>
          <p:nvPr/>
        </p:nvPicPr>
        <p:blipFill>
          <a:blip r:embed="rId6"/>
          <a:stretch>
            <a:fillRect/>
          </a:stretch>
        </p:blipFill>
        <p:spPr>
          <a:xfrm>
            <a:off x="7315081" y="2378512"/>
            <a:ext cx="2483406" cy="888682"/>
          </a:xfrm>
          <a:prstGeom prst="rect">
            <a:avLst/>
          </a:prstGeom>
        </p:spPr>
      </p:pic>
      <p:sp>
        <p:nvSpPr>
          <p:cNvPr id="12" name="Text 6"/>
          <p:cNvSpPr/>
          <p:nvPr/>
        </p:nvSpPr>
        <p:spPr>
          <a:xfrm>
            <a:off x="7537252" y="3600450"/>
            <a:ext cx="2039064"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Model Training</a:t>
            </a:r>
            <a:endParaRPr lang="en-US" sz="2058" dirty="0"/>
          </a:p>
        </p:txBody>
      </p:sp>
      <p:sp>
        <p:nvSpPr>
          <p:cNvPr id="13" name="Text 7"/>
          <p:cNvSpPr/>
          <p:nvPr/>
        </p:nvSpPr>
        <p:spPr>
          <a:xfrm>
            <a:off x="7537252" y="4060508"/>
            <a:ext cx="2039064" cy="2332792"/>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Advanced machine learning algorithms can be trained on the prepared dataset to develop predictive models that forecast future house prices.</a:t>
            </a:r>
            <a:endParaRPr lang="en-US" sz="1750" dirty="0"/>
          </a:p>
        </p:txBody>
      </p:sp>
      <p:pic>
        <p:nvPicPr>
          <p:cNvPr id="14" name="Image 4" descr="preencoded.png"/>
          <p:cNvPicPr>
            <a:picLocks noChangeAspect="1"/>
          </p:cNvPicPr>
          <p:nvPr/>
        </p:nvPicPr>
        <p:blipFill>
          <a:blip r:embed="rId7"/>
          <a:stretch>
            <a:fillRect/>
          </a:stretch>
        </p:blipFill>
        <p:spPr>
          <a:xfrm>
            <a:off x="9798487" y="2378512"/>
            <a:ext cx="2483406" cy="888682"/>
          </a:xfrm>
          <a:prstGeom prst="rect">
            <a:avLst/>
          </a:prstGeom>
        </p:spPr>
      </p:pic>
      <p:sp>
        <p:nvSpPr>
          <p:cNvPr id="15" name="Text 8"/>
          <p:cNvSpPr/>
          <p:nvPr/>
        </p:nvSpPr>
        <p:spPr>
          <a:xfrm>
            <a:off x="10020657" y="3600450"/>
            <a:ext cx="2039064"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Pricing Strategies</a:t>
            </a:r>
            <a:endParaRPr lang="en-US" sz="2058" dirty="0"/>
          </a:p>
        </p:txBody>
      </p:sp>
      <p:sp>
        <p:nvSpPr>
          <p:cNvPr id="16" name="Text 9"/>
          <p:cNvSpPr/>
          <p:nvPr/>
        </p:nvSpPr>
        <p:spPr>
          <a:xfrm>
            <a:off x="10020657" y="4060508"/>
            <a:ext cx="2039064" cy="266604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insights and predictions generated by these models can then inform dynamic pricing strategies that optimize real estate investments and listings.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969526"/>
            <a:ext cx="9439751" cy="653415"/>
          </a:xfrm>
          <a:prstGeom prst="rect">
            <a:avLst/>
          </a:prstGeom>
          <a:noFill/>
          <a:ln/>
        </p:spPr>
        <p:txBody>
          <a:bodyPr wrap="none" rtlCol="0" anchor="t"/>
          <a:lstStyle/>
          <a:p>
            <a:pPr marL="0" indent="0">
              <a:lnSpc>
                <a:spcPts val="5146"/>
              </a:lnSpc>
              <a:buNone/>
            </a:pPr>
            <a:r>
              <a:rPr lang="en-US" sz="4117" b="1" kern="0" spc="-82" dirty="0">
                <a:solidFill>
                  <a:srgbClr val="FF75D3"/>
                </a:solidFill>
                <a:latin typeface="adonis-web" pitchFamily="34" charset="0"/>
                <a:ea typeface="adonis-web" pitchFamily="34" charset="-122"/>
                <a:cs typeface="adonis-web" pitchFamily="34" charset="-120"/>
              </a:rPr>
              <a:t>Communicating Insights and Driving Action</a:t>
            </a:r>
            <a:endParaRPr lang="en-US" sz="4117" dirty="0"/>
          </a:p>
        </p:txBody>
      </p:sp>
      <p:sp>
        <p:nvSpPr>
          <p:cNvPr id="5" name="Shape 2"/>
          <p:cNvSpPr/>
          <p:nvPr/>
        </p:nvSpPr>
        <p:spPr>
          <a:xfrm>
            <a:off x="2348389" y="2067282"/>
            <a:ext cx="9933503" cy="5192673"/>
          </a:xfrm>
          <a:prstGeom prst="roundRect">
            <a:avLst>
              <a:gd name="adj" fmla="val 1926"/>
            </a:avLst>
          </a:prstGeom>
          <a:noFill/>
          <a:ln w="7620">
            <a:solidFill>
              <a:srgbClr val="000000">
                <a:alpha val="8000"/>
              </a:srgbClr>
            </a:solidFill>
            <a:prstDash val="solid"/>
          </a:ln>
        </p:spPr>
      </p:sp>
      <p:sp>
        <p:nvSpPr>
          <p:cNvPr id="6" name="Shape 3"/>
          <p:cNvSpPr/>
          <p:nvPr/>
        </p:nvSpPr>
        <p:spPr>
          <a:xfrm>
            <a:off x="2356009" y="2074902"/>
            <a:ext cx="9918263" cy="1614726"/>
          </a:xfrm>
          <a:prstGeom prst="rect">
            <a:avLst/>
          </a:prstGeom>
          <a:solidFill>
            <a:srgbClr val="FFFFFF">
              <a:alpha val="4000"/>
            </a:srgbClr>
          </a:solidFill>
          <a:ln/>
        </p:spPr>
      </p:sp>
      <p:sp>
        <p:nvSpPr>
          <p:cNvPr id="7" name="Text 4"/>
          <p:cNvSpPr/>
          <p:nvPr/>
        </p:nvSpPr>
        <p:spPr>
          <a:xfrm>
            <a:off x="2578298" y="2215753"/>
            <a:ext cx="4510921" cy="333256"/>
          </a:xfrm>
          <a:prstGeom prst="rect">
            <a:avLst/>
          </a:prstGeom>
          <a:noFill/>
          <a:ln/>
        </p:spPr>
        <p:txBody>
          <a:bodyPr wrap="non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Data Visualization</a:t>
            </a:r>
            <a:endParaRPr lang="en-US" sz="1750" dirty="0"/>
          </a:p>
        </p:txBody>
      </p:sp>
      <p:sp>
        <p:nvSpPr>
          <p:cNvPr id="8" name="Text 5"/>
          <p:cNvSpPr/>
          <p:nvPr/>
        </p:nvSpPr>
        <p:spPr>
          <a:xfrm>
            <a:off x="7541181" y="2215753"/>
            <a:ext cx="4510921"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Effective data visualization is key for communicating the findings of your EDA to stakeholders, enabling them to quickly grasp the insights and make informed decisions.</a:t>
            </a:r>
            <a:endParaRPr lang="en-US" sz="1750" dirty="0"/>
          </a:p>
        </p:txBody>
      </p:sp>
      <p:sp>
        <p:nvSpPr>
          <p:cNvPr id="9" name="Shape 6"/>
          <p:cNvSpPr/>
          <p:nvPr/>
        </p:nvSpPr>
        <p:spPr>
          <a:xfrm>
            <a:off x="2356009" y="3689628"/>
            <a:ext cx="9918263" cy="1614726"/>
          </a:xfrm>
          <a:prstGeom prst="rect">
            <a:avLst/>
          </a:prstGeom>
          <a:solidFill>
            <a:srgbClr val="000000">
              <a:alpha val="4000"/>
            </a:srgbClr>
          </a:solidFill>
          <a:ln/>
        </p:spPr>
      </p:sp>
      <p:sp>
        <p:nvSpPr>
          <p:cNvPr id="10" name="Text 7"/>
          <p:cNvSpPr/>
          <p:nvPr/>
        </p:nvSpPr>
        <p:spPr>
          <a:xfrm>
            <a:off x="2578298" y="3830479"/>
            <a:ext cx="4510921" cy="333256"/>
          </a:xfrm>
          <a:prstGeom prst="rect">
            <a:avLst/>
          </a:prstGeom>
          <a:noFill/>
          <a:ln/>
        </p:spPr>
        <p:txBody>
          <a:bodyPr wrap="non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Storytelling</a:t>
            </a:r>
            <a:endParaRPr lang="en-US" sz="1750" dirty="0"/>
          </a:p>
        </p:txBody>
      </p:sp>
      <p:sp>
        <p:nvSpPr>
          <p:cNvPr id="11" name="Text 8"/>
          <p:cNvSpPr/>
          <p:nvPr/>
        </p:nvSpPr>
        <p:spPr>
          <a:xfrm>
            <a:off x="7541181" y="3830479"/>
            <a:ext cx="4510921"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Crafting a compelling narrative around the data can help stakeholders connect with the insights and understand their real-world implications for the real estate market.</a:t>
            </a:r>
            <a:endParaRPr lang="en-US" sz="1750" dirty="0"/>
          </a:p>
        </p:txBody>
      </p:sp>
      <p:sp>
        <p:nvSpPr>
          <p:cNvPr id="12" name="Shape 9"/>
          <p:cNvSpPr/>
          <p:nvPr/>
        </p:nvSpPr>
        <p:spPr>
          <a:xfrm>
            <a:off x="2356009" y="5304353"/>
            <a:ext cx="9918263" cy="1947982"/>
          </a:xfrm>
          <a:prstGeom prst="rect">
            <a:avLst/>
          </a:prstGeom>
          <a:solidFill>
            <a:srgbClr val="FFFFFF">
              <a:alpha val="4000"/>
            </a:srgbClr>
          </a:solidFill>
          <a:ln/>
        </p:spPr>
      </p:sp>
      <p:sp>
        <p:nvSpPr>
          <p:cNvPr id="13" name="Text 10"/>
          <p:cNvSpPr/>
          <p:nvPr/>
        </p:nvSpPr>
        <p:spPr>
          <a:xfrm>
            <a:off x="2578298" y="5445204"/>
            <a:ext cx="4510921" cy="333256"/>
          </a:xfrm>
          <a:prstGeom prst="rect">
            <a:avLst/>
          </a:prstGeom>
          <a:noFill/>
          <a:ln/>
        </p:spPr>
        <p:txBody>
          <a:bodyPr wrap="non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Actionable Recommendations</a:t>
            </a:r>
            <a:endParaRPr lang="en-US" sz="1750" dirty="0"/>
          </a:p>
        </p:txBody>
      </p:sp>
      <p:sp>
        <p:nvSpPr>
          <p:cNvPr id="14" name="Text 11"/>
          <p:cNvSpPr/>
          <p:nvPr/>
        </p:nvSpPr>
        <p:spPr>
          <a:xfrm>
            <a:off x="7541181" y="5445204"/>
            <a:ext cx="4510921" cy="1666280"/>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Translating the EDA findings into actionable recommendations, such as pricing strategies, investment opportunities, or marketing tactics, can drive tangible business value for real estate professionals.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1061</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2024-06-15T19:02:52Z</dcterms:created>
  <dcterms:modified xsi:type="dcterms:W3CDTF">2024-06-15T19:08:30Z</dcterms:modified>
</cp:coreProperties>
</file>