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18"/>
  </p:notesMasterIdLst>
  <p:handoutMasterIdLst>
    <p:handoutMasterId r:id="rId19"/>
  </p:handoutMasterIdLst>
  <p:sldIdLst>
    <p:sldId id="256" r:id="rId2"/>
    <p:sldId id="271" r:id="rId3"/>
    <p:sldId id="272" r:id="rId4"/>
    <p:sldId id="284" r:id="rId5"/>
    <p:sldId id="283" r:id="rId6"/>
    <p:sldId id="274" r:id="rId7"/>
    <p:sldId id="273" r:id="rId8"/>
    <p:sldId id="282" r:id="rId9"/>
    <p:sldId id="277" r:id="rId10"/>
    <p:sldId id="278" r:id="rId11"/>
    <p:sldId id="285" r:id="rId12"/>
    <p:sldId id="279" r:id="rId13"/>
    <p:sldId id="280" r:id="rId14"/>
    <p:sldId id="262" r:id="rId15"/>
    <p:sldId id="281" r:id="rId16"/>
    <p:sldId id="270" r:id="rId1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6B377677-5323-4663-AD17-9DEC89000EBA}">
          <p14:sldIdLst>
            <p14:sldId id="256"/>
            <p14:sldId id="271"/>
            <p14:sldId id="272"/>
            <p14:sldId id="284"/>
            <p14:sldId id="283"/>
            <p14:sldId id="274"/>
            <p14:sldId id="273"/>
            <p14:sldId id="282"/>
            <p14:sldId id="277"/>
            <p14:sldId id="278"/>
            <p14:sldId id="285"/>
            <p14:sldId id="279"/>
            <p14:sldId id="280"/>
            <p14:sldId id="262"/>
            <p14:sldId id="281"/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265" autoAdjust="0"/>
    <p:restoredTop sz="94660"/>
  </p:normalViewPr>
  <p:slideViewPr>
    <p:cSldViewPr>
      <p:cViewPr varScale="1">
        <p:scale>
          <a:sx n="78" d="100"/>
          <a:sy n="78" d="100"/>
        </p:scale>
        <p:origin x="101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EBA1DB4-69E2-47EF-8613-983116BF917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B19FAA-5EC5-4A3F-855F-1FCE0714D2F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CAC9A589-8430-48D5-BF4F-6065A5BA0D01}" type="datetimeFigureOut">
              <a:rPr lang="en-US"/>
              <a:pPr>
                <a:defRPr/>
              </a:pPr>
              <a:t>2/10/2024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AB6815-5081-4304-9EF0-E750C1D7686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431EC0-5E8B-4B76-8A5E-AF977E70046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0E67D9D-A67E-4226-8FF4-FFF42247A3D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3D3A4E-4F27-46DE-833C-B11BBF5DD28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6ACA47-27AA-4BAB-BF31-8D869A6D6EB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8919BF60-A075-4A59-94F6-5771D0F8A531}" type="datetimeFigureOut">
              <a:rPr lang="en-US"/>
              <a:pPr>
                <a:defRPr/>
              </a:pPr>
              <a:t>2/10/2024</a:t>
            </a:fld>
            <a:endParaRPr 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23947DD3-4FFC-4622-9B51-7DD4FBF0F1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177678EA-CD81-47C8-BC3C-5567D5268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0F68E1-1E18-4B3B-91CB-629B9122A2A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0A94F7-E86A-4507-95FF-19744239C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8EE15179-08FB-4145-8A58-0C9E2182AAB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6EA8CD2A-C8F8-4F5C-9AEA-C467A8DEDB8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4A29F406-C0A5-4A26-9444-57E72E19544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81E3F6B-8F98-4661-BED5-43B3832C48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71980B9-CB59-4A13-8AA4-4BB61E90CABB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6C0E6-A390-4CBF-B32F-8D7501CEE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31DFD8-0A63-4FDC-ACC4-92256A9E4255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589DBA-EA58-4450-A309-ABC08C776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2F5BCA-5D24-4618-817C-CBCF673F3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E421DCC-3843-4833-B6F2-F42B3B35E0E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80383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F02CB-52F9-42F6-9E44-81B580CB9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546343-ACA4-4C47-AC25-C72B0823DAE8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5318CC-84AA-46D2-84D1-F09ACE1A0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2CD601-7415-4681-B3B3-EA070BDD7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BAC302-14F1-4D77-AF29-B3CE43CD461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90677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0DCD6-FFD8-4CF5-9207-AE798925C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3E043-A817-4608-B755-1806C97F98D1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CFA3FB-E9B0-4834-A58D-C2C8F7A79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A68B0F-30E3-4761-8110-10939A9D6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EC2C7B-98DA-4C3A-96F7-306BFFC555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212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F674E-C8FA-421E-82DF-1EBC89802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316A80-626F-44E0-899A-00E9B39F3686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95E5E0-B0D7-47F7-89D4-2174D1E7A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AEBB3-E75E-499D-AA1D-80CE9CC8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A487E67-E8C2-49CB-88D1-DD373182A9F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310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90E1D5-F00B-4F5F-935B-5C5EF6F66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CC2A-4D80-476C-9480-CACDBB758ECA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5629B-4E42-449F-9E29-AC569AC8AF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AB77-D640-4B77-99C5-05D5E71B4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E9AA7D-DEAA-4A48-8DB3-40D1A03C47E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05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7961D8F-B59C-4246-8328-78BE8739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9ABB88-A882-48E1-B69A-357CC7E254CF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6FE5B67-C89F-47E0-97C8-58F28A5CB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CF21271-E600-4915-844B-A1AD0858D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F3B921-C8F4-4F6A-A2E8-F6EACAD53BB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32925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E9B15D8A-70E7-4DDA-8F4B-9246ED9F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CA24A9-657B-428E-9F55-F37B82E355D7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2E32B87-1177-46BE-B129-9193D2718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D3081A2-407D-432A-8F78-954AB2EF1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A0CA125-4BD4-4DDC-9A9F-24665C4B12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4965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9F2DE03-1467-4AEF-ABC3-D6235156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81AE31-6556-4842-876E-3F2AC9A30C4F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89216588-65F5-4765-8B8E-8FCE0736F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4038E-D929-4FE6-B4AB-38117D234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E8944A-9E2B-471C-A369-D08478014C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0467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0041C51-5C2C-4B87-B1D6-97D7279A2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52BD16-BE73-4E4D-8E2F-5999E929B553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A72A0CE1-3695-49B6-A5BD-412A6D3FC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AFC5E5C9-A238-451E-86AA-38197A77D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5EA3AD7-B0C7-4512-ACAA-F992F099DF9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3286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2E23B31D-C03F-4107-917B-E5F1B841B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624595-902F-4034-A315-55F10C546041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BA4F14F-844C-46C4-88D6-7FE83A75F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60CDD71-E33E-40F9-BC78-7499E998E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9D570B-B995-4F36-8AA0-F30208A26A2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1149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EBC04F3-690A-4C32-8B02-444DF2BF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196C88-5BAD-4F87-A6A7-4A958BEAD4B0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AAA6DFF3-A22F-4381-8485-C908FE20A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E341BCE-EFA1-4A6A-9873-F683D00B8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3D194AB-D894-43DE-85C0-FCC742AB3C2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7429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9EFB1F-1473-4424-BE76-BDA39F01D25C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694BEE5A-DBE1-427A-97A6-D1FF1E5FF8F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2AE819-F91D-42B2-BEA8-1E133E5A3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03C96F77-94CD-4454-8D4B-2F95A842B9E1}" type="datetime5">
              <a:rPr lang="en-US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FF5D-9377-4D68-9318-D336E9B187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D3A78-1023-4504-9CB9-331C1B2BDB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F0DBDF6A-DFD6-4326-A523-87F6A07C312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88434-text-symbol-question-mark-computer-graphics-3d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C8DA3-6EBE-4DF2-A89D-2005C5D86C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0"/>
            <a:ext cx="8001000" cy="990600"/>
          </a:xfrm>
        </p:spPr>
        <p:txBody>
          <a:bodyPr rtlCol="0"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400" b="1" u="sng" dirty="0">
                <a:latin typeface="Times New Roman" pitchFamily="18" charset="0"/>
                <a:cs typeface="Times New Roman" pitchFamily="18" charset="0"/>
              </a:rPr>
              <a:t>KAKATIYA INSTITUTE OF TECHNOLOGY&amp; SCIENCE </a:t>
            </a:r>
            <a:br>
              <a:rPr lang="en-US" sz="2400" b="1" u="sng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i="1" dirty="0">
                <a:latin typeface="Times New Roman" pitchFamily="18" charset="0"/>
                <a:cs typeface="Times New Roman" pitchFamily="18" charset="0"/>
              </a:rPr>
              <a:t>(An Autonomous Institute under Kakatiya University, Warangal)</a:t>
            </a:r>
            <a:br>
              <a:rPr lang="en-US" sz="2000" i="1" dirty="0">
                <a:latin typeface="Times New Roman" pitchFamily="18" charset="0"/>
                <a:cs typeface="Times New Roman" pitchFamily="18" charset="0"/>
              </a:rPr>
            </a:b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Opp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Yerragattu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Gutta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2000" dirty="0" err="1">
                <a:latin typeface="Times New Roman" pitchFamily="18" charset="0"/>
                <a:cs typeface="Times New Roman" pitchFamily="18" charset="0"/>
              </a:rPr>
              <a:t>Hasanparthy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 (M), Warangal-506015, Telangana (INDIA)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EF4416-62E6-4D5E-8610-8620CB9C3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88785" y="1100126"/>
            <a:ext cx="7924800" cy="457200"/>
          </a:xfrm>
        </p:spPr>
        <p:txBody>
          <a:bodyPr rtlCol="0">
            <a:normAutofit fontScale="85000" lnSpcReduction="1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ELECTRONICS &amp; COMMUNICATION ENGINEERING</a:t>
            </a:r>
          </a:p>
        </p:txBody>
      </p:sp>
      <p:pic>
        <p:nvPicPr>
          <p:cNvPr id="2052" name="Picture 4" descr="C:\Documents and Settings\DCLAB-02\Desktop\LOGO1.jpg">
            <a:extLst>
              <a:ext uri="{FF2B5EF4-FFF2-40B4-BE49-F238E27FC236}">
                <a16:creationId xmlns:a16="http://schemas.microsoft.com/office/drawing/2014/main" id="{9587086B-306E-45C2-B7E2-9B30143052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0" y="48505"/>
            <a:ext cx="12192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ubtitle 2">
            <a:extLst>
              <a:ext uri="{FF2B5EF4-FFF2-40B4-BE49-F238E27FC236}">
                <a16:creationId xmlns:a16="http://schemas.microsoft.com/office/drawing/2014/main" id="{28BDC2CD-909F-499D-9F61-8C818568C734}"/>
              </a:ext>
            </a:extLst>
          </p:cNvPr>
          <p:cNvSpPr txBox="1">
            <a:spLocks/>
          </p:cNvSpPr>
          <p:nvPr/>
        </p:nvSpPr>
        <p:spPr>
          <a:xfrm>
            <a:off x="642910" y="1785926"/>
            <a:ext cx="7682910" cy="1531441"/>
          </a:xfrm>
          <a:prstGeom prst="rect">
            <a:avLst/>
          </a:prstGeo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6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U18EC610</a:t>
            </a:r>
            <a:r>
              <a:rPr lang="en-US" sz="2600" b="1" dirty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6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Mini Project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endParaRPr lang="en-US" sz="2000" b="1" dirty="0">
              <a:latin typeface="Times New Roman" pitchFamily="18" charset="0"/>
              <a:cs typeface="Times New Roman" pitchFamily="18" charset="0"/>
            </a:endParaRPr>
          </a:p>
          <a:p>
            <a:pPr algn="ctr" fontAlgn="auto">
              <a:spcBef>
                <a:spcPct val="20000"/>
              </a:spcBef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“</a:t>
            </a:r>
            <a:r>
              <a:rPr lang="en-US" sz="2000" b="1" u="sng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Train Accident Prevention System</a:t>
            </a:r>
            <a:r>
              <a:rPr lang="en-US" sz="20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”</a:t>
            </a:r>
          </a:p>
        </p:txBody>
      </p:sp>
      <p:sp>
        <p:nvSpPr>
          <p:cNvPr id="2054" name="Subtitle 2">
            <a:extLst>
              <a:ext uri="{FF2B5EF4-FFF2-40B4-BE49-F238E27FC236}">
                <a16:creationId xmlns:a16="http://schemas.microsoft.com/office/drawing/2014/main" id="{5ADB7D34-AEC7-437D-A02C-90CC349783C7}"/>
              </a:ext>
            </a:extLst>
          </p:cNvPr>
          <p:cNvSpPr txBox="1">
            <a:spLocks/>
          </p:cNvSpPr>
          <p:nvPr/>
        </p:nvSpPr>
        <p:spPr bwMode="auto">
          <a:xfrm>
            <a:off x="0" y="4857760"/>
            <a:ext cx="9113585" cy="14849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Guide                              Coordinator                   Convener                     Head, Dept.of ECE</a:t>
            </a:r>
          </a:p>
          <a:p>
            <a:pPr>
              <a:spcBef>
                <a:spcPct val="20000"/>
              </a:spcBef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Dr.B.Dhanalaxmi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Sri.S.Pradeep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   </a:t>
            </a:r>
            <a:r>
              <a:rPr lang="en-US" altLang="en-US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Dr.J.Tarun</a:t>
            </a:r>
            <a:r>
              <a:rPr lang="en-US" alt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Kumar               Dr. M. Raju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Asst. 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Professor            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Asst. Professor             Assoc. Professor               Assoc.  Professor </a:t>
            </a:r>
          </a:p>
          <a:p>
            <a:pPr>
              <a:spcBef>
                <a:spcPct val="20000"/>
              </a:spcBef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Dept. of ECE                   Dept. of ECE                Dept. of ECE                    Dept. of ECE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F426E8C-18B8-46D1-AF2F-39166A540D21}"/>
              </a:ext>
            </a:extLst>
          </p:cNvPr>
          <p:cNvSpPr txBox="1">
            <a:spLocks/>
          </p:cNvSpPr>
          <p:nvPr/>
        </p:nvSpPr>
        <p:spPr>
          <a:xfrm rot="10800000" flipV="1">
            <a:off x="2143108" y="3500438"/>
            <a:ext cx="4124186" cy="1317604"/>
          </a:xfrm>
          <a:prstGeom prst="rect">
            <a:avLst/>
          </a:prstGeom>
        </p:spPr>
        <p:txBody>
          <a:bodyPr anchor="ctr">
            <a:normAutofit fontScale="97500" lnSpcReduction="10000"/>
          </a:bodyPr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Presented by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Name: </a:t>
            </a: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R. Deepak Kumar </a:t>
            </a:r>
          </a:p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b="1" dirty="0">
                <a:latin typeface="Times New Roman" pitchFamily="18" charset="0"/>
                <a:ea typeface="+mj-ea"/>
                <a:cs typeface="Times New Roman" pitchFamily="18" charset="0"/>
              </a:rPr>
              <a:t>Roll Number: B21EC067</a:t>
            </a:r>
            <a:b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lang="en-US" sz="2000" dirty="0"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2859EBA-B9EA-4C6F-8F4A-8754A0798077}"/>
              </a:ext>
            </a:extLst>
          </p:cNvPr>
          <p:cNvCxnSpPr/>
          <p:nvPr/>
        </p:nvCxnSpPr>
        <p:spPr>
          <a:xfrm>
            <a:off x="1676400" y="990600"/>
            <a:ext cx="69342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C9C060-9D14-4A23-9486-4FC867ADE4EF}"/>
              </a:ext>
            </a:extLst>
          </p:cNvPr>
          <p:cNvCxnSpPr/>
          <p:nvPr/>
        </p:nvCxnSpPr>
        <p:spPr>
          <a:xfrm>
            <a:off x="91220" y="4943842"/>
            <a:ext cx="83820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0C671-3422-C0EA-5BDF-17747496A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1D524B-B38A-67A9-0EEC-E8D8C038B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649" y="1427957"/>
            <a:ext cx="8229600" cy="428133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Maintenance Complexity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Sensor Calibration Challenges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Cost Considerations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Dependency on Power Supply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Environmental Sensitivity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3CE3A-2825-0732-5740-556B08ABEA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D5148-E48B-7B3C-5FB0-B01C25732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1413B0-4000-6561-8257-8D2A8B455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88835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C3BB62-F2F3-1268-FAF7-FAEF48C45B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9552" y="484187"/>
            <a:ext cx="7772400" cy="1470025"/>
          </a:xfrm>
        </p:spPr>
        <p:txBody>
          <a:bodyPr/>
          <a:lstStyle/>
          <a:p>
            <a:r>
              <a:rPr lang="en-IN" dirty="0"/>
              <a:t>Applications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7EA54B-CE21-58F9-72E8-C3012868E466}"/>
              </a:ext>
            </a:extLst>
          </p:cNvPr>
          <p:cNvSpPr txBox="1"/>
          <p:nvPr/>
        </p:nvSpPr>
        <p:spPr>
          <a:xfrm>
            <a:off x="827584" y="2107831"/>
            <a:ext cx="6264696" cy="3349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Railway Stations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Rail Networks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Transportation Hubs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Tourist Destinations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Industrial Complexes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High-Speed Rail Networks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393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2DD46-02E6-C8D7-643D-7DC4BC5B0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57309-8021-779C-1C9B-11D3D94D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44825"/>
            <a:ext cx="8229600" cy="381642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Board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Servo Motor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Infrared Sensors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Ultrasonic Sensor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Barrier Arm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Jumper Wires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C2D68-F85B-3D02-6B2D-78B8E8A59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019597-2C79-A9BC-1F79-383D75138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5AA9D-DE51-7314-73CA-53087DCF4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487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568D-0D0B-312D-20D2-C23A32B8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48880-B50F-75C9-6AF4-74CDDF362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525" y="1772816"/>
            <a:ext cx="8229600" cy="3773016"/>
          </a:xfrm>
        </p:spPr>
        <p:txBody>
          <a:bodyPr/>
          <a:lstStyle/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P.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Kanade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P. Alva, J. P. Prasad and S. Kanade, "Smart Accident Prevention 2021 5th International Conference on Computing Methodologies and Communication (ICCMC), Erode, India, 2021, pp. 330-335,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doi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10.1109/ICCMC51019.2021.9418359</a:t>
            </a:r>
          </a:p>
          <a:p>
            <a:pPr algn="just">
              <a:spcBef>
                <a:spcPts val="870"/>
              </a:spcBef>
              <a:buSzPts val="1200"/>
              <a:tabLst>
                <a:tab pos="365760" algn="l"/>
              </a:tabLst>
            </a:pPr>
            <a:r>
              <a:rPr lang="en-US" sz="2400" u="none" strike="noStrike" spc="-1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Prajna</a:t>
            </a:r>
            <a:r>
              <a:rPr lang="en-US" sz="2400" u="none" strike="noStrike" spc="-1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Alva and Prakash </a:t>
            </a:r>
            <a:r>
              <a:rPr lang="en-US" sz="2400" u="none" strike="noStrike" spc="-10" dirty="0" err="1"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Kanade</a:t>
            </a:r>
            <a:r>
              <a:rPr lang="en-US" sz="2400" u="none" strike="noStrike" spc="-10" dirty="0">
                <a:solidFill>
                  <a:schemeClr val="tx2">
                    <a:lumMod val="60000"/>
                    <a:lumOff val="40000"/>
                  </a:schemeClr>
                </a:solidFill>
                <a:effectLst/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</a:rPr>
              <a:t> "RASPBERRY PI PROJECT –ULTRASONIC DISTANCE SENSOR IN CIVIL ENGINEERING" International Journal in IT &amp;amp; Engineering (IJITE) vol. 8 no. 10 2020.</a:t>
            </a:r>
            <a:endParaRPr lang="en-IN" sz="2400" u="sng" spc="-10" dirty="0">
              <a:solidFill>
                <a:schemeClr val="tx2">
                  <a:lumMod val="60000"/>
                  <a:lumOff val="40000"/>
                </a:schemeClr>
              </a:solidFill>
              <a:effectLst/>
              <a:uFill>
                <a:solidFill>
                  <a:srgbClr val="000000"/>
                </a:solidFill>
              </a:u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343A3-62C8-6A0B-376D-CDC18D5ED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CBAA18-8657-BF1D-9729-4181E85EC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7EB366-2780-3B5E-93AA-7603E8FC2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549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7624" y="485992"/>
            <a:ext cx="8712968" cy="912734"/>
          </a:xfrm>
        </p:spPr>
        <p:txBody>
          <a:bodyPr/>
          <a:lstStyle/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itchFamily="18" charset="0"/>
              </a:rPr>
              <a:t>TIMELINE FOR PROJECT EXECUTION</a:t>
            </a:r>
          </a:p>
          <a:p>
            <a:pPr>
              <a:buNone/>
            </a:pPr>
            <a:r>
              <a:rPr lang="en-IN" sz="2800" dirty="0">
                <a:latin typeface="Times New Roman" panose="02020603050405020304" pitchFamily="18" charset="0"/>
                <a:cs typeface="Times New Roman" pitchFamily="18" charset="0"/>
              </a:rPr>
              <a:t>                       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EAB60C-8BCC-7C98-C729-A67529B32F2F}"/>
              </a:ext>
            </a:extLst>
          </p:cNvPr>
          <p:cNvSpPr txBox="1"/>
          <p:nvPr/>
        </p:nvSpPr>
        <p:spPr>
          <a:xfrm>
            <a:off x="843741" y="1876182"/>
            <a:ext cx="3744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3-4 weeks</a:t>
            </a:r>
          </a:p>
        </p:txBody>
      </p:sp>
    </p:spTree>
    <p:extLst>
      <p:ext uri="{BB962C8B-B14F-4D97-AF65-F5344CB8AC3E}">
        <p14:creationId xmlns:p14="http://schemas.microsoft.com/office/powerpoint/2010/main" val="38390135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B32A0-E9FA-1024-82BF-0E3D3E0AEC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Any Questions…..</a:t>
            </a:r>
            <a:endParaRPr lang="en-IN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9416CAB-DFE9-217F-482B-7E7046A747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71800" y="1844824"/>
            <a:ext cx="3487118" cy="3487118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BF5AE5-3325-9A12-1775-166AC2FCF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AE0C8-939E-4107-2A19-0391A7AACE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EC65C-F275-838A-D356-96A35659B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96847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124CF-8FD7-4E82-94E3-042B03B011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0200" y="1981200"/>
            <a:ext cx="5867400" cy="1600200"/>
          </a:xfrm>
        </p:spPr>
        <p:style>
          <a:lnRef idx="1">
            <a:schemeClr val="dk1"/>
          </a:lnRef>
          <a:fillRef idx="1001">
            <a:schemeClr val="lt2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sz="5400" b="1" dirty="0">
                <a:latin typeface="Times New Roman" pitchFamily="18" charset="0"/>
                <a:cs typeface="Times New Roman" pitchFamily="18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335137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68C4C-4F88-C69F-9645-5B5435D67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6DEE6-DC01-07A6-2BC3-FA5921FC8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Existing methods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Limitations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Timeline for project executio</a:t>
            </a:r>
            <a:r>
              <a:rPr 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9CD3D-9FE5-A003-2BFD-E4F9545F5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B75E33-A1D3-3426-4E20-340443FE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2AA4E-66CB-2DE1-5177-014A746F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8913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14D53-80E0-0DD7-651A-A289EB4182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BB1287-D13C-28F1-463F-111F7C3B45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076" y="1196752"/>
            <a:ext cx="8229600" cy="4680520"/>
          </a:xfrm>
        </p:spPr>
        <p:txBody>
          <a:bodyPr/>
          <a:lstStyle/>
          <a:p>
            <a:pPr algn="just"/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Develop a system to enhance safety on railway platforms during train operations.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 an automated platform protector system using servo motor control.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Utilize IR sensors for accurate train speed measurement and ultrasonic sensors for train arrival detection.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Optimize system response to minimize accidents, ensuring applicability across diverse railway platform configurations.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9C5AB-7685-3768-DFEC-BE908D65A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8B2FC4-5690-F3C2-4F70-084079E4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0B07A-6111-5E67-018E-AA30E8EB5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45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ECB39-58C2-CF57-94FB-66AB3B60F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06090"/>
          </a:xfrm>
        </p:spPr>
        <p:txBody>
          <a:bodyPr/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C7125-44EC-A965-A0E8-EB676E9D41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627683"/>
            <a:ext cx="8229600" cy="4525963"/>
          </a:xfrm>
        </p:spPr>
        <p:txBody>
          <a:bodyPr/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realm of transportation, railway platforms face safety challenges during train operations.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Accidents during train arrivals and departures underscore the need for innovative safety solutions.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features dynamic automation, utilizing a servo motor and sensors for optimal safety control.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Precise train speed measurement through IR sensors and train arrival detection via ultrasonic sensors drive the system's intelligent response.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Ultimately, this initiative strives to enhance platform safety, fostering secure travel experiences and addressing critical safety concerns in railway infrastructure.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F593C-EAFA-A076-5753-DBCBFF481D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0C93E5-F474-81CF-2B22-108EE4EC2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B010D-5964-D83C-45A9-1CA11C22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8683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F7548-F4C1-5E7A-521C-905719996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8DDFB6-F93E-7765-D4D3-E9FD18B07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982" y="1166018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    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 Factors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Compatibility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Training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errors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Education and Acceptance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Cost Considerations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Maintenance and Upkeep</a:t>
            </a:r>
            <a:endParaRPr lang="en-IN" sz="2400" dirty="0">
              <a:solidFill>
                <a:schemeClr val="tx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DDF22-F6AB-AA6F-EA54-AEF76E92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1B3B06-867F-49E8-5A98-EA07766858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CAD2F8-5B4B-D537-C109-29E7F3F7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28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6D45D-999C-1ABD-5A72-46D20228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600" y="321734"/>
            <a:ext cx="8178799" cy="1135737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</a:t>
            </a:r>
            <a:r>
              <a:rPr lang="en-US" sz="3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41C7A-73BF-1863-4E55-C07423CEC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538" y="1700808"/>
            <a:ext cx="7886924" cy="3771729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existing system information regarding the trains will be announce and display before the train arrives 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railway police ,other railway staff and other people will guard the platform.</a:t>
            </a:r>
          </a:p>
          <a:p>
            <a:pPr algn="just"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Painting the platform with the red </a:t>
            </a:r>
            <a:r>
              <a:rPr lang="en-US" sz="2400" dirty="0" err="1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this  was also only in few stations.</a:t>
            </a:r>
          </a:p>
          <a:p>
            <a:pPr marL="0" indent="0" algn="just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7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D181AA-1D5C-BED0-54CE-4A6023ED94E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8260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fld id="{78316A80-626F-44E0-899A-00E9B39F3686}" type="datetime5">
              <a:rPr lang="en-US" smtClean="0"/>
              <a:pPr>
                <a:spcAft>
                  <a:spcPts val="600"/>
                </a:spcAft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19A3F-C557-DDA9-4C90-23B68BB73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6356350"/>
            <a:ext cx="30861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DF0F8-DFF7-8A88-98E9-9EE90220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603999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A487E67-E8C2-49CB-88D1-DD373182A9FB}" type="slidenum">
              <a:rPr lang="en-US" altLang="en-US" smtClean="0"/>
              <a:pPr>
                <a:spcAft>
                  <a:spcPts val="600"/>
                </a:spcAft>
              </a:pPr>
              <a:t>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689234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B7768-DF50-DAD9-13B7-796E92908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1EB4-A443-3B2A-17BA-97FD2930D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954" y="1055167"/>
            <a:ext cx="8229600" cy="4747666"/>
          </a:xfrm>
        </p:spPr>
        <p:txBody>
          <a:bodyPr/>
          <a:lstStyle/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Train arrives the  station it was detected by the ultrasonic sensor.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Its speed was detected by the IR sensor. 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protector will be in close until the speed of the train reached to zero.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the speed of the train reaches to zero then the platform protector will be open.</a:t>
            </a:r>
          </a:p>
          <a:p>
            <a:pPr algn="just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makes the peoples to use the platform crossing bridges ,crossing of the tracks will decreases which makes to reduce the train accidents at the platform.</a:t>
            </a:r>
          </a:p>
          <a:p>
            <a:pPr algn="just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48F46-4CF0-83EC-1106-7A9DDCA1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3E9924-3584-346C-17CF-AA554882A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2DBE5-7DDC-65C4-1C6F-DBAFA02C3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79325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A3A93-A536-42AE-8783-5EC9533E9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0035" y="74635"/>
            <a:ext cx="8229600" cy="771718"/>
          </a:xfrm>
        </p:spPr>
        <p:txBody>
          <a:bodyPr/>
          <a:lstStyle/>
          <a:p>
            <a:r>
              <a:rPr lang="en-US" dirty="0"/>
              <a:t>Flow Chart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2CE8DF-F8D9-1FE6-13D8-EE1ED37D0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281AE31-6556-4842-876E-3F2AC9A30C4F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CA738C-FAB5-4732-8960-9AD2C70D5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935A7-AD65-E615-8504-083455E95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E8944A-9E2B-471C-A369-D08478014CA8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172714-6924-DE60-66BA-550EB80245C8}"/>
              </a:ext>
            </a:extLst>
          </p:cNvPr>
          <p:cNvSpPr/>
          <p:nvPr/>
        </p:nvSpPr>
        <p:spPr>
          <a:xfrm>
            <a:off x="3419872" y="1156680"/>
            <a:ext cx="2304256" cy="43058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4EDC86-8565-9B8B-93BB-174C3D22AB09}"/>
              </a:ext>
            </a:extLst>
          </p:cNvPr>
          <p:cNvSpPr/>
          <p:nvPr/>
        </p:nvSpPr>
        <p:spPr>
          <a:xfrm>
            <a:off x="3351903" y="1907532"/>
            <a:ext cx="2304256" cy="36464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Detection of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the</a:t>
            </a:r>
            <a:r>
              <a:rPr lang="en-US" dirty="0"/>
              <a:t> </a:t>
            </a:r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99253BFE-2A27-9B6F-DFF5-32DC056A2F9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37902" y="3472601"/>
            <a:ext cx="1225267" cy="914066"/>
          </a:xfrm>
          <a:prstGeom prst="bentConnector3">
            <a:avLst>
              <a:gd name="adj1" fmla="val 99752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C14A068-A9AD-B3BB-A83A-B3881326C632}"/>
              </a:ext>
            </a:extLst>
          </p:cNvPr>
          <p:cNvSpPr/>
          <p:nvPr/>
        </p:nvSpPr>
        <p:spPr>
          <a:xfrm>
            <a:off x="7164288" y="5991225"/>
            <a:ext cx="1623522" cy="365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B050"/>
                </a:solidFill>
              </a:rPr>
              <a:t>open</a:t>
            </a:r>
            <a:endParaRPr lang="en-IN" dirty="0">
              <a:solidFill>
                <a:srgbClr val="00B050"/>
              </a:solidFill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8D641B9-1AC3-8FF9-5116-2FB1A7337F30}"/>
              </a:ext>
            </a:extLst>
          </p:cNvPr>
          <p:cNvCxnSpPr>
            <a:cxnSpLocks/>
          </p:cNvCxnSpPr>
          <p:nvPr/>
        </p:nvCxnSpPr>
        <p:spPr>
          <a:xfrm>
            <a:off x="4515674" y="1615207"/>
            <a:ext cx="0" cy="3272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F87582E-979C-233F-3604-D58401859D6E}"/>
              </a:ext>
            </a:extLst>
          </p:cNvPr>
          <p:cNvCxnSpPr>
            <a:cxnSpLocks/>
          </p:cNvCxnSpPr>
          <p:nvPr/>
        </p:nvCxnSpPr>
        <p:spPr>
          <a:xfrm>
            <a:off x="4499992" y="2272179"/>
            <a:ext cx="0" cy="5205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41F50664-16F3-B0E7-BFAB-8263CE043EFA}"/>
              </a:ext>
            </a:extLst>
          </p:cNvPr>
          <p:cNvCxnSpPr>
            <a:cxnSpLocks/>
          </p:cNvCxnSpPr>
          <p:nvPr/>
        </p:nvCxnSpPr>
        <p:spPr>
          <a:xfrm>
            <a:off x="8120599" y="5400150"/>
            <a:ext cx="0" cy="51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B6146A3-13AE-5FD1-B5D8-2D9958E2224B}"/>
              </a:ext>
            </a:extLst>
          </p:cNvPr>
          <p:cNvCxnSpPr/>
          <p:nvPr/>
        </p:nvCxnSpPr>
        <p:spPr>
          <a:xfrm>
            <a:off x="1970594" y="3820456"/>
            <a:ext cx="0" cy="278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115D379-3577-9977-D310-713D3299B48C}"/>
              </a:ext>
            </a:extLst>
          </p:cNvPr>
          <p:cNvSpPr/>
          <p:nvPr/>
        </p:nvSpPr>
        <p:spPr>
          <a:xfrm>
            <a:off x="1227597" y="4154446"/>
            <a:ext cx="1672282" cy="365125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closed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42082EE-AE1A-D1CC-7829-DAF652DAB221}"/>
              </a:ext>
            </a:extLst>
          </p:cNvPr>
          <p:cNvCxnSpPr>
            <a:cxnSpLocks/>
          </p:cNvCxnSpPr>
          <p:nvPr/>
        </p:nvCxnSpPr>
        <p:spPr>
          <a:xfrm>
            <a:off x="4515674" y="2738245"/>
            <a:ext cx="2037526" cy="430582"/>
          </a:xfrm>
          <a:prstGeom prst="bentConnector3">
            <a:avLst>
              <a:gd name="adj1" fmla="val 100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8B06D58E-F488-5B71-72EA-A7C3A2080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1970594" y="2716780"/>
            <a:ext cx="2455821" cy="36464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3888EA5F-F6B3-6AE6-28D9-335EAEE59B87}"/>
              </a:ext>
            </a:extLst>
          </p:cNvPr>
          <p:cNvSpPr/>
          <p:nvPr/>
        </p:nvSpPr>
        <p:spPr>
          <a:xfrm>
            <a:off x="3855910" y="4409714"/>
            <a:ext cx="1747548" cy="901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Speed of train not equal to zero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B961DC1-65BC-748B-E7B9-11FCCBBB5F90}"/>
              </a:ext>
            </a:extLst>
          </p:cNvPr>
          <p:cNvSpPr/>
          <p:nvPr/>
        </p:nvSpPr>
        <p:spPr>
          <a:xfrm>
            <a:off x="4101537" y="5965472"/>
            <a:ext cx="1228958" cy="38206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closed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D4F2EBE0-7272-655E-6204-14E48CCD80C9}"/>
              </a:ext>
            </a:extLst>
          </p:cNvPr>
          <p:cNvCxnSpPr>
            <a:cxnSpLocks/>
          </p:cNvCxnSpPr>
          <p:nvPr/>
        </p:nvCxnSpPr>
        <p:spPr>
          <a:xfrm>
            <a:off x="4716016" y="5400150"/>
            <a:ext cx="0" cy="5157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0BBFB3E-BD1E-0E09-D09B-0A2CDC5894C4}"/>
              </a:ext>
            </a:extLst>
          </p:cNvPr>
          <p:cNvSpPr/>
          <p:nvPr/>
        </p:nvSpPr>
        <p:spPr>
          <a:xfrm>
            <a:off x="1183893" y="3130082"/>
            <a:ext cx="1672282" cy="646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is not detected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2018B47-E353-ED9D-829D-4CBB4705212D}"/>
              </a:ext>
            </a:extLst>
          </p:cNvPr>
          <p:cNvSpPr/>
          <p:nvPr/>
        </p:nvSpPr>
        <p:spPr>
          <a:xfrm>
            <a:off x="5872179" y="3191515"/>
            <a:ext cx="1672282" cy="6464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Train is detected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D181F4-296B-FCAD-DE8F-0C4E273BC6B1}"/>
              </a:ext>
            </a:extLst>
          </p:cNvPr>
          <p:cNvSpPr/>
          <p:nvPr/>
        </p:nvSpPr>
        <p:spPr>
          <a:xfrm>
            <a:off x="7150084" y="4428828"/>
            <a:ext cx="1747548" cy="901328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Speed of train is equal to zero</a:t>
            </a:r>
            <a:endParaRPr lang="en-IN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937C1B4A-0606-5BC1-98B6-22A789A43F7A}"/>
              </a:ext>
            </a:extLst>
          </p:cNvPr>
          <p:cNvCxnSpPr>
            <a:cxnSpLocks/>
          </p:cNvCxnSpPr>
          <p:nvPr/>
        </p:nvCxnSpPr>
        <p:spPr>
          <a:xfrm rot="16200000" flipH="1">
            <a:off x="7332800" y="3679831"/>
            <a:ext cx="922927" cy="499605"/>
          </a:xfrm>
          <a:prstGeom prst="bentConnector3">
            <a:avLst>
              <a:gd name="adj1" fmla="val -113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248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1F370-B556-13E1-9A89-A91CBE767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F4D5B0-B87C-54AC-B8FD-3C41A5E53B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772817"/>
            <a:ext cx="8229600" cy="396044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Enhanced Safety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Automation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Reduced Human Error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Accurate Speed Measurement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Flexible Deployment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6014-FCF1-D58B-E825-35DF37910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8316A80-626F-44E0-899A-00E9B39F3686}" type="datetime5">
              <a:rPr lang="en-US" smtClean="0"/>
              <a:pPr>
                <a:defRPr/>
              </a:pPr>
              <a:t>10-Feb-24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F001F7-B65D-EB70-8B0C-24DA1616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Dept. of ECE, KITSW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1E4BDF-D96A-0987-ED74-65E911C07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87E67-E8C2-49CB-88D1-DD373182A9FB}" type="slidenum">
              <a:rPr lang="en-US" altLang="en-US" smtClean="0"/>
              <a:pPr/>
              <a:t>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2750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1760</TotalTime>
  <Words>724</Words>
  <Application>Microsoft Office PowerPoint</Application>
  <PresentationFormat>On-screen Show (4:3)</PresentationFormat>
  <Paragraphs>141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Times New Roman</vt:lpstr>
      <vt:lpstr>Office Theme</vt:lpstr>
      <vt:lpstr>KAKATIYA INSTITUTE OF TECHNOLOGY&amp; SCIENCE  (An Autonomous Institute under Kakatiya University, Warangal) Opp: Yerragattu Gutta, Hasanparthy (M), Warangal-506015, Telangana (INDIA)</vt:lpstr>
      <vt:lpstr>CONTENTS</vt:lpstr>
      <vt:lpstr>OBJECTIVE</vt:lpstr>
      <vt:lpstr>INTRODUCTION</vt:lpstr>
      <vt:lpstr>Challenges</vt:lpstr>
      <vt:lpstr>EXISTING METHODS</vt:lpstr>
      <vt:lpstr>PROPOSED METHOD</vt:lpstr>
      <vt:lpstr>Flow Chart</vt:lpstr>
      <vt:lpstr>ADVANTAGES</vt:lpstr>
      <vt:lpstr>Disadvantages</vt:lpstr>
      <vt:lpstr>Applications</vt:lpstr>
      <vt:lpstr>COMPONENTS</vt:lpstr>
      <vt:lpstr>REFERENCES</vt:lpstr>
      <vt:lpstr>PowerPoint Presentation</vt:lpstr>
      <vt:lpstr>Any Questions…..</vt:lpstr>
      <vt:lpstr>THANK-YOU</vt:lpstr>
    </vt:vector>
  </TitlesOfParts>
  <Company>KITS-WGL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KAKATIYA INSTITUTE OF SCIENCE &amp; TECHNOLOGY</dc:title>
  <dc:creator>DCLAB-02</dc:creator>
  <cp:lastModifiedBy>Deepak kumar</cp:lastModifiedBy>
  <cp:revision>72</cp:revision>
  <dcterms:created xsi:type="dcterms:W3CDTF">2018-07-28T06:45:43Z</dcterms:created>
  <dcterms:modified xsi:type="dcterms:W3CDTF">2024-02-10T03:37:59Z</dcterms:modified>
</cp:coreProperties>
</file>