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9" r:id="rId4"/>
    <p:sldId id="257" r:id="rId5"/>
    <p:sldId id="267" r:id="rId6"/>
    <p:sldId id="264" r:id="rId7"/>
    <p:sldId id="268" r:id="rId8"/>
    <p:sldId id="260" r:id="rId9"/>
    <p:sldId id="271" r:id="rId10"/>
    <p:sldId id="261" r:id="rId11"/>
    <p:sldId id="269" r:id="rId12"/>
    <p:sldId id="270" r:id="rId13"/>
    <p:sldId id="262" r:id="rId14"/>
    <p:sldId id="276" r:id="rId15"/>
    <p:sldId id="273" r:id="rId16"/>
    <p:sldId id="272" r:id="rId17"/>
    <p:sldId id="274" r:id="rId18"/>
    <p:sldId id="275" r:id="rId19"/>
    <p:sldId id="277" r:id="rId20"/>
    <p:sldId id="265" r:id="rId21"/>
    <p:sldId id="279" r:id="rId22"/>
    <p:sldId id="280" r:id="rId23"/>
    <p:sldId id="281" r:id="rId24"/>
    <p:sldId id="278" r:id="rId25"/>
    <p:sldId id="283" r:id="rId26"/>
    <p:sldId id="285" r:id="rId27"/>
    <p:sldId id="263" r:id="rId28"/>
    <p:sldId id="266" r:id="rId2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radient_boosting" TargetMode="External"/><Relationship Id="rId2" Type="http://schemas.openxmlformats.org/officeDocument/2006/relationships/hyperlink" Target="https://pdfs.semanticscholar.org/f5e0/290d66e0fc12ba409fda0fc2a2c6a7c1066e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dium.com/@arifnadeem7/mvp-architecture-for-android-applications-3a403355b345" TargetMode="External"/><Relationship Id="rId5" Type="http://schemas.openxmlformats.org/officeDocument/2006/relationships/hyperlink" Target="http://robotics.stanford.edu/~nilsson/MLBOOK.pdf" TargetMode="External"/><Relationship Id="rId4" Type="http://schemas.openxmlformats.org/officeDocument/2006/relationships/hyperlink" Target="https://www.coursera.org/specializations/deep-learn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9912" y="3851140"/>
            <a:ext cx="48600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BY,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DEEPAK PRASANNA MAYANATTANMY YAGNESWARAN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CWID: 893338442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Mail: dee7@csu.Fullerton.edu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2687791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DIABETES FORETELLER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D2D93CAB-0FB9-4FB9-A826-0ED45AF21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60" y="339502"/>
            <a:ext cx="4860032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CPSC 597 II</a:t>
            </a:r>
          </a:p>
          <a:p>
            <a:pPr algn="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PROJECT</a:t>
            </a:r>
          </a:p>
          <a:p>
            <a:pPr algn="r"/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Instructor: Dr. Christopher Ryu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92" y="682816"/>
            <a:ext cx="8496944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Study related to the dataset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143465"/>
            <a:ext cx="8496944" cy="3660534"/>
          </a:xfrm>
        </p:spPr>
        <p:txBody>
          <a:bodyPr/>
          <a:lstStyle/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9542"/>
          </a:xfrm>
        </p:spPr>
        <p:txBody>
          <a:bodyPr/>
          <a:lstStyle/>
          <a:p>
            <a:r>
              <a:rPr lang="en-US" dirty="0"/>
              <a:t>Key Approaches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6B85F-EA3E-43FA-B1D5-70D8ACE64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80" y="1535280"/>
            <a:ext cx="3832987" cy="32407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87BD37-109A-4885-B680-499143AD5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087" y="1455315"/>
            <a:ext cx="3832987" cy="35241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BEC6AD-CA70-4FB0-A838-A2F3E70993B5}"/>
              </a:ext>
            </a:extLst>
          </p:cNvPr>
          <p:cNvSpPr txBox="1"/>
          <p:nvPr/>
        </p:nvSpPr>
        <p:spPr>
          <a:xfrm>
            <a:off x="1636521" y="1091358"/>
            <a:ext cx="123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Heatmap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3DFC8-E32A-4536-B902-FEA5E51BD105}"/>
              </a:ext>
            </a:extLst>
          </p:cNvPr>
          <p:cNvSpPr txBox="1"/>
          <p:nvPr/>
        </p:nvSpPr>
        <p:spPr>
          <a:xfrm>
            <a:off x="5899542" y="1009792"/>
            <a:ext cx="160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</a:t>
            </a:r>
          </a:p>
        </p:txBody>
      </p:sp>
    </p:spTree>
    <p:extLst>
      <p:ext uri="{BB962C8B-B14F-4D97-AF65-F5344CB8AC3E}">
        <p14:creationId xmlns:p14="http://schemas.microsoft.com/office/powerpoint/2010/main" val="2292060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92" y="682816"/>
            <a:ext cx="8496944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Study related to the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143465"/>
            <a:ext cx="8496944" cy="366053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itchFamily="34" charset="0"/>
                <a:cs typeface="Arial" pitchFamily="34" charset="0"/>
              </a:rPr>
              <a:t>Based on Heatmap,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The greater the age or the BMI of a patient is, the greater probabilities are the patient can develop diabetes.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Age and Pregnancy seems to have high correlation with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itchFamily="34" charset="0"/>
                <a:cs typeface="Arial" pitchFamily="34" charset="0"/>
              </a:rPr>
              <a:t>Based on Histogram,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the distribution of data is very uneven, need to standardize the dataset for faster training of machine learning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Average Insulin value102.5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(mu U/ml)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for a healthy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The Skin Thickness for most diabetic persons is 32.0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(mm)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Average Insulin value169.5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(mu U/ml)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for a diabetic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Blood pressure for diabetic persons always ranges above 74.5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(mm Hg)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Average Glucose value107.9 for a healthy person and 140.0 for a diabetic person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9542"/>
          </a:xfrm>
        </p:spPr>
        <p:txBody>
          <a:bodyPr/>
          <a:lstStyle/>
          <a:p>
            <a:r>
              <a:rPr lang="en-US" dirty="0"/>
              <a:t>Key Approaches</a:t>
            </a:r>
          </a:p>
        </p:txBody>
      </p:sp>
    </p:spTree>
    <p:extLst>
      <p:ext uri="{BB962C8B-B14F-4D97-AF65-F5344CB8AC3E}">
        <p14:creationId xmlns:p14="http://schemas.microsoft.com/office/powerpoint/2010/main" val="647942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771550"/>
            <a:ext cx="8496944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Machine Learning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01291" y="1232198"/>
            <a:ext cx="8496944" cy="3787824"/>
          </a:xfrm>
        </p:spPr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Rather than relying on popular machine learning frameworks such as Keras, TensorFlow, I wanted to challenge myself by building a neural network completely on my own. 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Based on my experience with Deep Learning, I have followed a methodology I learnt from </a:t>
            </a:r>
            <a:r>
              <a:rPr lang="en-US" altLang="ko-KR" i="1" dirty="0">
                <a:latin typeface="Arial" pitchFamily="34" charset="0"/>
                <a:cs typeface="Arial" pitchFamily="34" charset="0"/>
              </a:rPr>
              <a:t>‘Deep Learning Specialization’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by Andrew Ng.</a:t>
            </a:r>
          </a:p>
          <a:p>
            <a:endParaRPr lang="en-US" altLang="ko-KR" sz="1600" b="1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METHODOLOGY FOLLOWED:</a:t>
            </a:r>
          </a:p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1. Initialize parameters / Define hyperparameters</a:t>
            </a:r>
          </a:p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2. Loop for number of iterations:</a:t>
            </a:r>
          </a:p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    a. Forward propagation</a:t>
            </a:r>
          </a:p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    b. Compute cost function</a:t>
            </a:r>
          </a:p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    c. Backward propagation</a:t>
            </a:r>
          </a:p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    d. Update parameters (using parameters, and grads from backprop) </a:t>
            </a:r>
          </a:p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4. Use trained parameters to predict labels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Approaches</a:t>
            </a:r>
          </a:p>
        </p:txBody>
      </p:sp>
    </p:spTree>
    <p:extLst>
      <p:ext uri="{BB962C8B-B14F-4D97-AF65-F5344CB8AC3E}">
        <p14:creationId xmlns:p14="http://schemas.microsoft.com/office/powerpoint/2010/main" val="813008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771550"/>
            <a:ext cx="8496944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Machine Learning Model – Methodology followed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01291" y="1232198"/>
            <a:ext cx="8496944" cy="3787824"/>
          </a:xfrm>
        </p:spPr>
        <p:txBody>
          <a:bodyPr/>
          <a:lstStyle/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Approaches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4C381F-1CE1-4B4E-9B45-ADF99C537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3340"/>
            <a:ext cx="8676456" cy="37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46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771550"/>
            <a:ext cx="8496944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Machine Learning Model - 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01291" y="1232198"/>
            <a:ext cx="8496944" cy="3787824"/>
          </a:xfrm>
        </p:spPr>
        <p:txBody>
          <a:bodyPr/>
          <a:lstStyle/>
          <a:p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endParaRPr lang="en-US" altLang="ko-KR" sz="1600" b="1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Approaches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903E5B-C796-49A6-9163-240F5EA56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46" y="1247369"/>
            <a:ext cx="65436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71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771550"/>
            <a:ext cx="8496944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Machine Learning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01291" y="1232198"/>
            <a:ext cx="8496944" cy="3787824"/>
          </a:xfrm>
        </p:spPr>
        <p:txBody>
          <a:bodyPr/>
          <a:lstStyle/>
          <a:p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KEY ASPECTS OF MY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I have built a deep neural network with 6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Hence, my model has 5 hidden layers and one output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My model is mentioned as ,</a:t>
            </a:r>
          </a:p>
          <a:p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     [LINEAR -&gt; RELU]  ×  (L-1) -&gt; LINEAR -&gt; SIGMOID</a:t>
            </a:r>
          </a:p>
          <a:p>
            <a:r>
              <a:rPr lang="en-US" altLang="ko-KR" sz="1600" b="1" u="sng" dirty="0">
                <a:latin typeface="Arial" pitchFamily="34" charset="0"/>
                <a:cs typeface="Arial" pitchFamily="34" charset="0"/>
              </a:rPr>
              <a:t>RELU activation function  or Rectifier: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I have used RELU activation function for removing the negative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RELU activation function is used on 5 hidden layers as the activation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RELU activation is given by,</a:t>
            </a:r>
          </a:p>
          <a:p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                   	</a:t>
            </a:r>
            <a:r>
              <a:rPr lang="en-US" altLang="ko-KR" sz="1600" b="1" i="1" dirty="0">
                <a:latin typeface="Arial" pitchFamily="34" charset="0"/>
                <a:cs typeface="Arial" pitchFamily="34" charset="0"/>
              </a:rPr>
              <a:t>R(Z)  = max(0,Z)</a:t>
            </a:r>
          </a:p>
          <a:p>
            <a:r>
              <a:rPr lang="en-US" altLang="ko-KR" sz="1600" b="1" u="sng" dirty="0">
                <a:latin typeface="Arial" pitchFamily="34" charset="0"/>
                <a:cs typeface="Arial" pitchFamily="34" charset="0"/>
              </a:rPr>
              <a:t>Sigmoid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At the output layer (layer 6), I have used Sigmoid function as the activation function for getting the probability values at the output.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Approaches</a:t>
            </a:r>
          </a:p>
        </p:txBody>
      </p:sp>
    </p:spTree>
    <p:extLst>
      <p:ext uri="{BB962C8B-B14F-4D97-AF65-F5344CB8AC3E}">
        <p14:creationId xmlns:p14="http://schemas.microsoft.com/office/powerpoint/2010/main" val="1661715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771550"/>
            <a:ext cx="8496944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Machine Learning Model – Activation 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01291" y="1232198"/>
            <a:ext cx="8496944" cy="3787824"/>
          </a:xfrm>
        </p:spPr>
        <p:txBody>
          <a:bodyPr/>
          <a:lstStyle/>
          <a:p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endParaRPr lang="en-US" altLang="ko-KR" sz="1600" b="1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Approaches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FD0632-36CC-44BD-9751-1151A4B5B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09" y="1656016"/>
            <a:ext cx="69151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4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771550"/>
            <a:ext cx="8496944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Machine Learning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01291" y="1232198"/>
            <a:ext cx="8496944" cy="3787824"/>
          </a:xfrm>
        </p:spPr>
        <p:txBody>
          <a:bodyPr/>
          <a:lstStyle/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Model Training details: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1. Learning Rate =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0.0075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2. Num of iterations =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8000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3. Regularization =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‘Dropout Regularization’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4. Early stopping =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True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5. Optimization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= ‘Stochastic Gradient Descent’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6. Cost function used: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Entropy loss function</a:t>
            </a:r>
          </a:p>
          <a:p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Approaches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E9AB80-3166-43C4-A94E-820FE1C5A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65" y="3297953"/>
            <a:ext cx="73056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6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771550"/>
            <a:ext cx="8496944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Machine Learning Model – Results Achieved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Approaches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4F2C7-FD62-4B7E-88E0-BE783D9735E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23528" y="1232198"/>
            <a:ext cx="8496944" cy="2995737"/>
          </a:xfrm>
        </p:spPr>
        <p:txBody>
          <a:bodyPr/>
          <a:lstStyle/>
          <a:p>
            <a:endParaRPr lang="en-US" dirty="0"/>
          </a:p>
          <a:p>
            <a:r>
              <a:rPr lang="en-US" b="1" dirty="0"/>
              <a:t>Accuracy: </a:t>
            </a:r>
            <a:r>
              <a:rPr lang="en-US" sz="1800" b="1" dirty="0">
                <a:solidFill>
                  <a:srgbClr val="00B050"/>
                </a:solidFill>
              </a:rPr>
              <a:t>86%</a:t>
            </a:r>
          </a:p>
          <a:p>
            <a:r>
              <a:rPr lang="en-US" b="1" dirty="0"/>
              <a:t>F1 Score (training set): </a:t>
            </a:r>
            <a:r>
              <a:rPr lang="en-US" sz="1800" b="1" dirty="0">
                <a:solidFill>
                  <a:srgbClr val="00B050"/>
                </a:solidFill>
              </a:rPr>
              <a:t>1.0</a:t>
            </a:r>
          </a:p>
          <a:p>
            <a:r>
              <a:rPr lang="en-US" b="1" dirty="0"/>
              <a:t>F1 Score (test set): </a:t>
            </a:r>
            <a:r>
              <a:rPr lang="en-US" sz="1800" b="1" dirty="0">
                <a:solidFill>
                  <a:srgbClr val="00B050"/>
                </a:solidFill>
              </a:rPr>
              <a:t>0.79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B09A94-B27B-4FAC-AB89-76E674682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725115"/>
            <a:ext cx="3491880" cy="22167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047262-F466-4A88-BB70-7C27E1C240CC}"/>
              </a:ext>
            </a:extLst>
          </p:cNvPr>
          <p:cNvSpPr txBox="1"/>
          <p:nvPr/>
        </p:nvSpPr>
        <p:spPr>
          <a:xfrm>
            <a:off x="5357417" y="1401949"/>
            <a:ext cx="206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F1 score?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F2F363-0897-41C3-BD0E-6E4263825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571750"/>
            <a:ext cx="30670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20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 Approaches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Diabetes Foreteller RESTful Web Service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To fuse my machine learning model with an android application, I have adapted the following practices,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Converted my machine learning model as RESTful Web Service using Flask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Deployed the REST with Amazon API Gateway and AWS Lambda.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API acts as the backend for my android application.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12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CE42E-80EE-43EC-BB31-808210EEA33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884467"/>
            <a:ext cx="6912768" cy="377551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Goals and 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Key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Key approaches to 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Results Produced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 Approaches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Diabetes Foreteller Android Application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Developed an android user interface which helps the users to calculate his probability of diabetes.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If a user is already an diabetic patient, he can expect a higher probability 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If a user is healthy, he can expect an low probability value (&lt;40%)</a:t>
            </a: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040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 Approaches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Diabetes Foreteller Android Application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Context Diagram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56D85D-C908-46D6-9128-810FB532F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913791"/>
            <a:ext cx="5616624" cy="311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19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 Approaches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19672" y="681997"/>
            <a:ext cx="6912768" cy="460648"/>
          </a:xfrm>
        </p:spPr>
        <p:txBody>
          <a:bodyPr/>
          <a:lstStyle/>
          <a:p>
            <a:r>
              <a:rPr lang="en-US" b="1" dirty="0"/>
              <a:t>Diabetes Foreteller Android Application – Use case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142645"/>
            <a:ext cx="6912768" cy="2995737"/>
          </a:xfrm>
        </p:spPr>
        <p:txBody>
          <a:bodyPr/>
          <a:lstStyle/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Use case diagram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846A58-47F5-46A7-8335-F0A153981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142645"/>
            <a:ext cx="7272808" cy="400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47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97661" y="210280"/>
            <a:ext cx="8579095" cy="138319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9763" y="325158"/>
            <a:ext cx="8354890" cy="697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</a:pPr>
            <a:r>
              <a:rPr lang="en-US" sz="4100">
                <a:solidFill>
                  <a:srgbClr val="FFFFFF"/>
                </a:solidFill>
                <a:latin typeface="+mj-lt"/>
                <a:cs typeface="+mj-cs"/>
              </a:rPr>
              <a:t>Results Produced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8208" y="1234292"/>
            <a:ext cx="6858000" cy="315001"/>
          </a:xfrm>
        </p:spPr>
        <p:txBody>
          <a:bodyPr vert="horz" lIns="91440" tIns="45720" rIns="91440" bIns="45720" rtlCol="0">
            <a:normAutofit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</a:pPr>
            <a:r>
              <a:rPr lang="en-US" sz="1500" b="1">
                <a:solidFill>
                  <a:srgbClr val="D46B98"/>
                </a:solidFill>
              </a:rPr>
              <a:t>Screenshots of Diabetes Foreteller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2558" y="1141719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7A765D-E5DC-42AE-A871-884455EF856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50915"/>
            <a:ext cx="1499114" cy="299822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87208" y="1947627"/>
            <a:ext cx="0" cy="27432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DCDDB7B-1517-4CA9-8396-3D715C6FC7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744" y="2145272"/>
            <a:ext cx="1499114" cy="29982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0771B9-3BEE-4D57-8472-3CB794C46887}"/>
              </a:ext>
            </a:extLst>
          </p:cNvPr>
          <p:cNvSpPr txBox="1"/>
          <p:nvPr/>
        </p:nvSpPr>
        <p:spPr>
          <a:xfrm>
            <a:off x="1671241" y="1686044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7670C2-3A95-48D5-BD5D-1166A2F6B0EA}"/>
              </a:ext>
            </a:extLst>
          </p:cNvPr>
          <p:cNvSpPr txBox="1"/>
          <p:nvPr/>
        </p:nvSpPr>
        <p:spPr>
          <a:xfrm>
            <a:off x="6271655" y="1757826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2:</a:t>
            </a:r>
          </a:p>
        </p:txBody>
      </p:sp>
    </p:spTree>
    <p:extLst>
      <p:ext uri="{BB962C8B-B14F-4D97-AF65-F5344CB8AC3E}">
        <p14:creationId xmlns:p14="http://schemas.microsoft.com/office/powerpoint/2010/main" val="4085687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97661" y="210280"/>
            <a:ext cx="8579095" cy="138319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9763" y="325158"/>
            <a:ext cx="8354890" cy="697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</a:pPr>
            <a:r>
              <a:rPr lang="en-US" sz="4100">
                <a:solidFill>
                  <a:srgbClr val="FFFFFF"/>
                </a:solidFill>
                <a:latin typeface="+mj-lt"/>
                <a:cs typeface="+mj-cs"/>
              </a:rPr>
              <a:t>Results Produced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8208" y="1234292"/>
            <a:ext cx="6858000" cy="315001"/>
          </a:xfrm>
        </p:spPr>
        <p:txBody>
          <a:bodyPr vert="horz" lIns="91440" tIns="45720" rIns="91440" bIns="45720" rtlCol="0">
            <a:normAutofit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</a:pPr>
            <a:r>
              <a:rPr lang="en-US" sz="1500" b="1">
                <a:solidFill>
                  <a:srgbClr val="D46B98"/>
                </a:solidFill>
              </a:rPr>
              <a:t>Screenshots of Diabetes Foreteller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2558" y="1141719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87208" y="1947627"/>
            <a:ext cx="0" cy="27432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D0771B9-3BEE-4D57-8472-3CB794C46887}"/>
              </a:ext>
            </a:extLst>
          </p:cNvPr>
          <p:cNvSpPr txBox="1"/>
          <p:nvPr/>
        </p:nvSpPr>
        <p:spPr>
          <a:xfrm>
            <a:off x="1671241" y="1686044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7670C2-3A95-48D5-BD5D-1166A2F6B0EA}"/>
              </a:ext>
            </a:extLst>
          </p:cNvPr>
          <p:cNvSpPr txBox="1"/>
          <p:nvPr/>
        </p:nvSpPr>
        <p:spPr>
          <a:xfrm>
            <a:off x="6271655" y="1757826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4: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E0709EF-DBA5-4AFC-B4B6-85C3DC5EBB8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052223"/>
            <a:ext cx="1497806" cy="2995612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E87E75-B4B7-429A-A2C3-2A822EA2E7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515" y="2083382"/>
            <a:ext cx="1889167" cy="29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98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Produced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19672" y="681997"/>
            <a:ext cx="6912768" cy="460648"/>
          </a:xfrm>
        </p:spPr>
        <p:txBody>
          <a:bodyPr/>
          <a:lstStyle/>
          <a:p>
            <a:r>
              <a:rPr lang="en-US" b="1" dirty="0"/>
              <a:t>Screenshots of Diabetes Foreteller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142645"/>
            <a:ext cx="6912768" cy="2995737"/>
          </a:xfrm>
        </p:spPr>
        <p:txBody>
          <a:bodyPr/>
          <a:lstStyle/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DF4A0D7-D273-4E36-B24B-AA6B09AC4F39}"/>
              </a:ext>
            </a:extLst>
          </p:cNvPr>
          <p:cNvSpPr txBox="1">
            <a:spLocks/>
          </p:cNvSpPr>
          <p:nvPr/>
        </p:nvSpPr>
        <p:spPr>
          <a:xfrm>
            <a:off x="1691680" y="1275606"/>
            <a:ext cx="3086000" cy="2995737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itchFamily="34" charset="0"/>
                <a:cs typeface="Arial" pitchFamily="34" charset="0"/>
              </a:rPr>
              <a:t>The user has entered all her biometric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itchFamily="34" charset="0"/>
                <a:cs typeface="Arial" pitchFamily="34" charset="0"/>
              </a:rPr>
              <a:t>The output is the probability of diabetes, which is 42% for this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itchFamily="34" charset="0"/>
                <a:cs typeface="Arial" pitchFamily="34" charset="0"/>
              </a:rPr>
              <a:t>Based on the biometric details the user has entered and probability of diabetes, few suggestive measures has been recommended to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95F6E1-6235-45EF-B46D-599407A277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0" y="0"/>
            <a:ext cx="25717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3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67544" y="1131590"/>
            <a:ext cx="8496944" cy="3816424"/>
          </a:xfrm>
        </p:spPr>
        <p:txBody>
          <a:bodyPr/>
          <a:lstStyle/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In this project, 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 	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1. Key Goals has been achieved</a:t>
            </a:r>
          </a:p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	2. Built a machine learning model with 86% accuracy.</a:t>
            </a:r>
          </a:p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	3. Built a RESTful API with Flask framework</a:t>
            </a:r>
          </a:p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	4. Built android application for the end users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 	</a:t>
            </a:r>
            <a:r>
              <a:rPr lang="en-US" altLang="ko-KR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All the goals and objectives has been achieved!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1800" b="1" dirty="0">
                <a:latin typeface="Arial" pitchFamily="34" charset="0"/>
                <a:cs typeface="Arial" pitchFamily="34" charset="0"/>
              </a:rPr>
              <a:t>Future Outcomes: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itchFamily="34" charset="0"/>
                <a:cs typeface="Arial" pitchFamily="34" charset="0"/>
              </a:rPr>
              <a:t>Convert the supervised machine learning model into Reinforcement model for collecting more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itchFamily="34" charset="0"/>
                <a:cs typeface="Arial" pitchFamily="34" charset="0"/>
              </a:rPr>
              <a:t>Built a website which is portable for all the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itchFamily="34" charset="0"/>
                <a:cs typeface="Arial" pitchFamily="34" charset="0"/>
              </a:rPr>
              <a:t>Improve the accuracy to 99%</a:t>
            </a: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90008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403648" y="771550"/>
            <a:ext cx="6912768" cy="2995737"/>
          </a:xfrm>
        </p:spPr>
        <p:txBody>
          <a:bodyPr/>
          <a:lstStyle/>
          <a:p>
            <a:r>
              <a:rPr lang="en-US" dirty="0"/>
              <a:t>[1] Analysis and prediction of diabetes diseases using machine learning algorithm: Ensemble approach.</a:t>
            </a:r>
          </a:p>
          <a:p>
            <a:r>
              <a:rPr lang="en-US" dirty="0"/>
              <a:t> &lt;</a:t>
            </a:r>
            <a:r>
              <a:rPr lang="en-US" u="sng" dirty="0">
                <a:hlinkClick r:id="rId2"/>
              </a:rPr>
              <a:t>https://pdfs.semanticscholar.org/f5e0/290d66e0fc12ba409fda0fc2a2c6a7c1066e.pdf</a:t>
            </a:r>
            <a:r>
              <a:rPr lang="en-US" dirty="0"/>
              <a:t>&gt;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[2] Gradient Boosting</a:t>
            </a:r>
          </a:p>
          <a:p>
            <a:r>
              <a:rPr lang="en-US" dirty="0"/>
              <a:t>&lt; </a:t>
            </a:r>
            <a:r>
              <a:rPr lang="en-US" u="sng" dirty="0">
                <a:hlinkClick r:id="rId3"/>
              </a:rPr>
              <a:t>https://en.wikipedia.org/wiki/Gradient_boosting</a:t>
            </a:r>
            <a:r>
              <a:rPr lang="en-US" dirty="0"/>
              <a:t>&gt;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[3] Deep Learning Specialization</a:t>
            </a:r>
          </a:p>
          <a:p>
            <a:r>
              <a:rPr lang="en-US" dirty="0"/>
              <a:t>&lt; </a:t>
            </a:r>
            <a:r>
              <a:rPr lang="en-US" u="sng" dirty="0">
                <a:hlinkClick r:id="rId4"/>
              </a:rPr>
              <a:t>https://www.coursera.org/specializations/deep-learning</a:t>
            </a:r>
            <a:r>
              <a:rPr lang="en-US" dirty="0"/>
              <a:t>&gt;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[4] INTRODUCTION TO MACHINE LEARNING</a:t>
            </a:r>
          </a:p>
          <a:p>
            <a:r>
              <a:rPr lang="en-US" dirty="0"/>
              <a:t>&lt; </a:t>
            </a:r>
            <a:r>
              <a:rPr lang="en-US" u="sng" dirty="0">
                <a:hlinkClick r:id="rId5"/>
              </a:rPr>
              <a:t>http://robotics.stanford.edu/~nilsson/MLBOOK.pdf</a:t>
            </a:r>
            <a:r>
              <a:rPr lang="en-US" dirty="0"/>
              <a:t>&gt;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[5] MVP Architecture for Android Applications</a:t>
            </a:r>
          </a:p>
          <a:p>
            <a:r>
              <a:rPr lang="en-US" dirty="0"/>
              <a:t>&lt;</a:t>
            </a:r>
            <a:r>
              <a:rPr lang="en-US" u="sng" dirty="0">
                <a:hlinkClick r:id="rId6"/>
              </a:rPr>
              <a:t>https://medium.com/@arifnadeem7/mvp-architecture-for-android-applications-3a403355b345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30632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059582"/>
            <a:ext cx="8496944" cy="374441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Diabetes is a disease in which your blood glucose, or blood sugar, levels are too high.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Over time diabetes can damage the heart, blood vessels, eyes, kidneys and nerves.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itchFamily="34" charset="0"/>
                <a:cs typeface="Arial" pitchFamily="34" charset="0"/>
              </a:rPr>
              <a:t>There are two common types of diabetes,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itchFamily="34" charset="0"/>
                <a:cs typeface="Arial" pitchFamily="34" charset="0"/>
              </a:rPr>
              <a:t>In developing countries the disease mainly affects people of working age (40 to 60 years)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itchFamily="34" charset="0"/>
                <a:cs typeface="Arial" pitchFamily="34" charset="0"/>
              </a:rPr>
              <a:t>Diabetes is not cured by medical surgery.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8A57A2-3F6A-4036-B3F1-63D293F16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195149"/>
              </p:ext>
            </p:extLst>
          </p:nvPr>
        </p:nvGraphicFramePr>
        <p:xfrm>
          <a:off x="1403648" y="1923679"/>
          <a:ext cx="6840760" cy="1512169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420380">
                  <a:extLst>
                    <a:ext uri="{9D8B030D-6E8A-4147-A177-3AD203B41FA5}">
                      <a16:colId xmlns:a16="http://schemas.microsoft.com/office/drawing/2014/main" val="3162566992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3891471358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r>
                        <a:rPr lang="en-US" dirty="0"/>
                        <a:t>Type –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- 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184515"/>
                  </a:ext>
                </a:extLst>
              </a:tr>
              <a:tr h="661574">
                <a:tc>
                  <a:txBody>
                    <a:bodyPr/>
                    <a:lstStyle/>
                    <a:p>
                      <a:r>
                        <a:rPr lang="en-US" sz="1200" b="1" dirty="0"/>
                        <a:t>Autoimmune disease in which the pancreas can no longer produce insulin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 metabolic disorder in which the body gradually becomes insensitive to the action of insulin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688592"/>
                  </a:ext>
                </a:extLst>
              </a:tr>
              <a:tr h="472553">
                <a:tc>
                  <a:txBody>
                    <a:bodyPr/>
                    <a:lstStyle/>
                    <a:p>
                      <a:r>
                        <a:rPr lang="en-US" sz="1200" b="1" dirty="0"/>
                        <a:t>Key influencers include – Age, Obesity, Lack of 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Commonly occurs after pregnancy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066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059582"/>
            <a:ext cx="8496944" cy="374441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itchFamily="34" charset="0"/>
                <a:cs typeface="Arial" pitchFamily="34" charset="0"/>
              </a:rPr>
              <a:t>Diabetes produces detrimental health effects to the human beings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itchFamily="34" charset="0"/>
                <a:cs typeface="Arial" pitchFamily="34" charset="0"/>
              </a:rPr>
              <a:t>There are no precise symptoms for the disease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itchFamily="34" charset="0"/>
                <a:cs typeface="Arial" pitchFamily="34" charset="0"/>
              </a:rPr>
              <a:t>Most often diabetes will be diagnosed at the late stages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itchFamily="34" charset="0"/>
                <a:cs typeface="Arial" pitchFamily="34" charset="0"/>
              </a:rPr>
              <a:t>Producing no remedy to the medication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To solve these problems,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 have developed an android application named ‘Diabetes Foreteller’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Diabetes Foreteller helps the user to assess his/her probability of having diabetes by          analyzing the various symptoms of diabetes and the lifestyle of the user.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Suggesting the probability of having diabetes to the user,</a:t>
            </a:r>
          </a:p>
          <a:p>
            <a:pPr marL="1085850" lvl="1" indent="-342900">
              <a:buAutoNum type="arabicPeriod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 an awareness</a:t>
            </a:r>
          </a:p>
          <a:p>
            <a:pPr marL="1085850" lvl="1" indent="-342900">
              <a:buAutoNum type="arabicPeriod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Cautions him about the detrimental health effects caused by the diabetes.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 addition to this, my application also recommends the preventive measures for avoiding the diabetes in one’s lifetime.</a:t>
            </a:r>
            <a:endParaRPr lang="ko-KR" altLang="en-US" b="1" dirty="0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11636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Goals and Objectives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884467"/>
            <a:ext cx="7283152" cy="3775516"/>
          </a:xfrm>
        </p:spPr>
        <p:txBody>
          <a:bodyPr/>
          <a:lstStyle/>
          <a:p>
            <a:endParaRPr lang="en-US" b="1" dirty="0"/>
          </a:p>
          <a:p>
            <a:r>
              <a:rPr lang="en-US" sz="1800" b="1" dirty="0"/>
              <a:t>Goal:</a:t>
            </a:r>
          </a:p>
          <a:p>
            <a:r>
              <a:rPr lang="en-US" b="1" dirty="0"/>
              <a:t>To build an android application that estimates the probability of diabetes for a person in his lifetime. </a:t>
            </a:r>
          </a:p>
          <a:p>
            <a:endParaRPr lang="en-US" b="1" dirty="0"/>
          </a:p>
          <a:p>
            <a:r>
              <a:rPr lang="en-US" sz="1800" b="1" dirty="0"/>
              <a:t>Objectives: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Research and collect all the symptoms related to diabetes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Build a machine learning model that generates the probability of diabetes with respect to the user data.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Convert the machine learning model as RESTful web service and deploy the model in cloud environment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Build an android application that helps the user to access their probability of diabetes</a:t>
            </a:r>
          </a:p>
          <a:p>
            <a:r>
              <a:rPr lang="en-US" b="1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latin typeface="Arial" panose="020B0604020202020204" pitchFamily="34" charset="0"/>
              <a:cs typeface="Arial" pitchFamily="34" charset="0"/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0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059582"/>
            <a:ext cx="8496944" cy="374441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1" dirty="0">
                <a:latin typeface="Arial" panose="020B0604020202020204" pitchFamily="34" charset="0"/>
                <a:cs typeface="Arial" pitchFamily="34" charset="0"/>
              </a:rPr>
              <a:t>Collecting key diabetic symptoms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1" dirty="0">
                <a:latin typeface="Arial" panose="020B0604020202020204" pitchFamily="34" charset="0"/>
                <a:cs typeface="Arial" pitchFamily="34" charset="0"/>
              </a:rPr>
              <a:t>Collecting diabetes dataset relevant to the symptoms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1" dirty="0">
                <a:latin typeface="Arial" panose="020B0604020202020204" pitchFamily="34" charset="0"/>
                <a:cs typeface="Arial" pitchFamily="34" charset="0"/>
              </a:rPr>
              <a:t>Building a machine learning model with a great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1" dirty="0">
                <a:latin typeface="Arial" panose="020B0604020202020204" pitchFamily="34" charset="0"/>
                <a:cs typeface="Arial" pitchFamily="34" charset="0"/>
              </a:rPr>
              <a:t>Building an easy user interface that can be accessed by all type of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1" dirty="0">
                <a:latin typeface="Arial" panose="020B0604020202020204" pitchFamily="34" charset="0"/>
                <a:cs typeface="Arial" pitchFamily="34" charset="0"/>
              </a:rPr>
              <a:t>Connecting the application with the backend (RESTful Web Service)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800" b="1" dirty="0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Challenges</a:t>
            </a:r>
          </a:p>
        </p:txBody>
      </p:sp>
    </p:spTree>
    <p:extLst>
      <p:ext uri="{BB962C8B-B14F-4D97-AF65-F5344CB8AC3E}">
        <p14:creationId xmlns:p14="http://schemas.microsoft.com/office/powerpoint/2010/main" val="19333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987575"/>
            <a:ext cx="8496944" cy="38164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b="1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1800" b="1" dirty="0">
                <a:latin typeface="Arial" pitchFamily="34" charset="0"/>
                <a:cs typeface="Arial" pitchFamily="34" charset="0"/>
              </a:rPr>
              <a:t>This section is divided into various sub-topics, they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1" dirty="0">
                <a:latin typeface="Arial" pitchFamily="34" charset="0"/>
                <a:cs typeface="Arial" pitchFamily="34" charset="0"/>
              </a:rPr>
              <a:t>Diabetes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1" dirty="0">
                <a:latin typeface="Arial" pitchFamily="34" charset="0"/>
                <a:cs typeface="Arial" pitchFamily="34" charset="0"/>
              </a:rPr>
              <a:t>Study related to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1" dirty="0">
                <a:latin typeface="Arial" pitchFamily="34" charset="0"/>
                <a:cs typeface="Arial" pitchFamily="34" charset="0"/>
              </a:rPr>
              <a:t>Machine Learning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1" dirty="0">
                <a:latin typeface="Arial" pitchFamily="34" charset="0"/>
                <a:cs typeface="Arial" pitchFamily="34" charset="0"/>
              </a:rPr>
              <a:t>Results achieved from Machine Learning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1" dirty="0">
                <a:latin typeface="Arial" pitchFamily="34" charset="0"/>
                <a:cs typeface="Arial" pitchFamily="34" charset="0"/>
              </a:rPr>
              <a:t>Diabetes Foreteller RESTful Web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1" dirty="0">
                <a:latin typeface="Arial" pitchFamily="34" charset="0"/>
                <a:cs typeface="Arial" pitchFamily="34" charset="0"/>
              </a:rPr>
              <a:t>Diabetes Foreteller android application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Approaches </a:t>
            </a:r>
          </a:p>
        </p:txBody>
      </p:sp>
    </p:spTree>
    <p:extLst>
      <p:ext uri="{BB962C8B-B14F-4D97-AF65-F5344CB8AC3E}">
        <p14:creationId xmlns:p14="http://schemas.microsoft.com/office/powerpoint/2010/main" val="231998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92" y="682816"/>
            <a:ext cx="8496944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Diabetes dataset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143465"/>
            <a:ext cx="8496944" cy="3660534"/>
          </a:xfrm>
        </p:spPr>
        <p:txBody>
          <a:bodyPr/>
          <a:lstStyle/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I have used PIMA Indians Diabetes Database provided by the UCI Machine Learning Repository (famous repository for machine learning data sets).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1800" b="1" dirty="0">
                <a:latin typeface="Arial" pitchFamily="34" charset="0"/>
                <a:cs typeface="Arial" pitchFamily="34" charset="0"/>
              </a:rPr>
              <a:t>Why PIMA Indians Dataset for diabetes?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Hard to collect real time diabetes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PIMA is a top class institute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PIMA diabetes dataset includes proven features that influence diabetes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Accurate data (reliable)</a:t>
            </a:r>
          </a:p>
          <a:p>
            <a:endParaRPr lang="en-US" altLang="ko-KR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9542"/>
          </a:xfrm>
        </p:spPr>
        <p:txBody>
          <a:bodyPr/>
          <a:lstStyle/>
          <a:p>
            <a:r>
              <a:rPr lang="en-US" dirty="0"/>
              <a:t>Key Approaches</a:t>
            </a:r>
          </a:p>
        </p:txBody>
      </p:sp>
    </p:spTree>
    <p:extLst>
      <p:ext uri="{BB962C8B-B14F-4D97-AF65-F5344CB8AC3E}">
        <p14:creationId xmlns:p14="http://schemas.microsoft.com/office/powerpoint/2010/main" val="108944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92" y="682816"/>
            <a:ext cx="8496944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About the dataset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143465"/>
            <a:ext cx="8496944" cy="3660534"/>
          </a:xfrm>
        </p:spPr>
        <p:txBody>
          <a:bodyPr/>
          <a:lstStyle/>
          <a:p>
            <a:r>
              <a:rPr lang="en-US" altLang="ko-KR" sz="1600" dirty="0">
                <a:latin typeface="Arial" pitchFamily="34" charset="0"/>
                <a:cs typeface="Arial" pitchFamily="34" charset="0"/>
              </a:rPr>
              <a:t>The dataset includes data from 768 women with 8 characteristics, in particular: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Number of times pregnant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Plasma glucose concentration a 2 hours in an oral glucose tolerance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Diastolic blood pressure (mm Hg)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Triceps skin fold thickness (mm)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2-Hour serum insulin (mu U/ml)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Body mass index (weight in kg/(height in m)^2)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Diabetes pedigree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Age (years)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9542"/>
          </a:xfrm>
        </p:spPr>
        <p:txBody>
          <a:bodyPr/>
          <a:lstStyle/>
          <a:p>
            <a:r>
              <a:rPr lang="en-US" dirty="0"/>
              <a:t>Key Approaches</a:t>
            </a:r>
          </a:p>
        </p:txBody>
      </p:sp>
    </p:spTree>
    <p:extLst>
      <p:ext uri="{BB962C8B-B14F-4D97-AF65-F5344CB8AC3E}">
        <p14:creationId xmlns:p14="http://schemas.microsoft.com/office/powerpoint/2010/main" val="2900722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1299</Words>
  <Application>Microsoft Office PowerPoint</Application>
  <PresentationFormat>On-screen Show (16:9)</PresentationFormat>
  <Paragraphs>231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Malgun Gothic</vt:lpstr>
      <vt:lpstr>Arial</vt:lpstr>
      <vt:lpstr>Calibri</vt:lpstr>
      <vt:lpstr>Office Theme</vt:lpstr>
      <vt:lpstr>Custom Design</vt:lpstr>
      <vt:lpstr>PowerPoint Presentation</vt:lpstr>
      <vt:lpstr>Table of Contents</vt:lpstr>
      <vt:lpstr>Background</vt:lpstr>
      <vt:lpstr>Motivation</vt:lpstr>
      <vt:lpstr>Goals and Objectives</vt:lpstr>
      <vt:lpstr>Key Challenges</vt:lpstr>
      <vt:lpstr>Key Approaches </vt:lpstr>
      <vt:lpstr>Key Approaches</vt:lpstr>
      <vt:lpstr>Key Approaches</vt:lpstr>
      <vt:lpstr>Key Approaches</vt:lpstr>
      <vt:lpstr>Key Approaches</vt:lpstr>
      <vt:lpstr>Key Approaches</vt:lpstr>
      <vt:lpstr>Key Approaches</vt:lpstr>
      <vt:lpstr>Key Approaches</vt:lpstr>
      <vt:lpstr>Key Approaches</vt:lpstr>
      <vt:lpstr>Key Approaches</vt:lpstr>
      <vt:lpstr>Key Approaches</vt:lpstr>
      <vt:lpstr>Key Approaches</vt:lpstr>
      <vt:lpstr>Key Approaches</vt:lpstr>
      <vt:lpstr>Key Approaches</vt:lpstr>
      <vt:lpstr>Key Approaches</vt:lpstr>
      <vt:lpstr>Key Approaches</vt:lpstr>
      <vt:lpstr>Results Produced</vt:lpstr>
      <vt:lpstr>Results Produced</vt:lpstr>
      <vt:lpstr>Results Produced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Mayanattanm</dc:creator>
  <cp:lastModifiedBy>Deepak Mayanattanm</cp:lastModifiedBy>
  <cp:revision>7</cp:revision>
  <dcterms:created xsi:type="dcterms:W3CDTF">2019-05-13T03:24:02Z</dcterms:created>
  <dcterms:modified xsi:type="dcterms:W3CDTF">2019-05-13T06:10:59Z</dcterms:modified>
</cp:coreProperties>
</file>