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1" r:id="rId6"/>
    <p:sldId id="262" r:id="rId7"/>
    <p:sldId id="270" r:id="rId8"/>
    <p:sldId id="265" r:id="rId9"/>
    <p:sldId id="266" r:id="rId10"/>
    <p:sldId id="271" r:id="rId11"/>
    <p:sldId id="273" r:id="rId12"/>
    <p:sldId id="274" r:id="rId13"/>
    <p:sldId id="275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1C53-A3BD-447F-9913-477CE0D93E9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7EEA-A711-434D-B210-9475B1834A6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1C53-A3BD-447F-9913-477CE0D93E9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7EEA-A711-434D-B210-9475B1834A6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1C53-A3BD-447F-9913-477CE0D93E9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7EEA-A711-434D-B210-9475B1834A6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1C53-A3BD-447F-9913-477CE0D93E9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7EEA-A711-434D-B210-9475B1834A6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1C53-A3BD-447F-9913-477CE0D93E9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7EEA-A711-434D-B210-9475B1834A6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1C53-A3BD-447F-9913-477CE0D93E9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7EEA-A711-434D-B210-9475B1834A6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1C53-A3BD-447F-9913-477CE0D93E9F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7EEA-A711-434D-B210-9475B1834A6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1C53-A3BD-447F-9913-477CE0D93E9F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7EEA-A711-434D-B210-9475B1834A6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1C53-A3BD-447F-9913-477CE0D93E9F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7EEA-A711-434D-B210-9475B1834A6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1C53-A3BD-447F-9913-477CE0D93E9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7EEA-A711-434D-B210-9475B1834A6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1C53-A3BD-447F-9913-477CE0D93E9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7EEA-A711-434D-B210-9475B1834A6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71C53-A3BD-447F-9913-477CE0D93E9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97EEA-A711-434D-B210-9475B1834A61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academia.edu/9498812/Rental_House_Management_System" TargetMode="External"/><Relationship Id="rId1" Type="http://schemas.openxmlformats.org/officeDocument/2006/relationships/hyperlink" Target="https://www.slideshare.net/radiantgroup/renting-vs-owning-pp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2240" y="12065"/>
            <a:ext cx="9335770" cy="217805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2032" y="2671244"/>
            <a:ext cx="9336833" cy="3729556"/>
          </a:xfrm>
        </p:spPr>
        <p:txBody>
          <a:bodyPr>
            <a:normAutofit/>
          </a:bodyPr>
          <a:lstStyle/>
          <a:p>
            <a:r>
              <a:rPr lang="en-US" sz="5100" u="sng" dirty="0">
                <a:solidFill>
                  <a:srgbClr val="FF0000"/>
                </a:solidFill>
              </a:rPr>
              <a:t>HOUSE RENT PREDICTION </a:t>
            </a:r>
            <a:endParaRPr lang="en-US" sz="5100" u="sng" dirty="0">
              <a:solidFill>
                <a:srgbClr val="FF0000"/>
              </a:solidFill>
            </a:endParaRPr>
          </a:p>
          <a:p>
            <a:pPr algn="just"/>
            <a:r>
              <a:rPr lang="en-US" sz="4000" dirty="0">
                <a:solidFill>
                  <a:srgbClr val="FF0000"/>
                </a:solidFill>
              </a:rPr>
              <a:t>     PROJECT SUPERVISOR : </a:t>
            </a:r>
            <a:r>
              <a:rPr lang="en-US" sz="4000" dirty="0" err="1">
                <a:solidFill>
                  <a:srgbClr val="FF0000"/>
                </a:solidFill>
              </a:rPr>
              <a:t>Ms Madhumitha</a:t>
            </a:r>
            <a:endParaRPr lang="en-US" sz="4000" dirty="0">
              <a:solidFill>
                <a:srgbClr val="FF0000"/>
              </a:solidFill>
            </a:endParaRPr>
          </a:p>
          <a:p>
            <a:pPr algn="l"/>
            <a:r>
              <a:rPr lang="en-US" sz="3600" dirty="0"/>
              <a:t>        Name of the Student : </a:t>
            </a:r>
            <a:r>
              <a:rPr lang="en-US" sz="3600" dirty="0" err="1"/>
              <a:t>Deepika Dirisala</a:t>
            </a:r>
            <a:r>
              <a:rPr lang="en-US" sz="3600" dirty="0"/>
              <a:t>   </a:t>
            </a:r>
            <a:endParaRPr lang="en-US" sz="3600" dirty="0"/>
          </a:p>
          <a:p>
            <a:pPr algn="l"/>
            <a:r>
              <a:rPr lang="en-US" sz="3600" dirty="0"/>
              <a:t>        Register Number : 39110279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8417" y="0"/>
            <a:ext cx="7371229" cy="21900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RANDOM FOREST REGRESSOR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3690"/>
            <a:ext cx="10515600" cy="5113273"/>
          </a:xfrm>
        </p:spPr>
        <p:txBody>
          <a:bodyPr>
            <a:normAutofit lnSpcReduction="10000"/>
          </a:bodyPr>
          <a:lstStyle/>
          <a:p>
            <a:pPr marL="12700" marR="57785">
              <a:lnSpc>
                <a:spcPct val="150000"/>
              </a:lnSpc>
              <a:spcBef>
                <a:spcPts val="640"/>
              </a:spcBef>
            </a:pPr>
            <a:r>
              <a:rPr lang="en-US" sz="2800" spc="-229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Random </a:t>
            </a:r>
            <a:r>
              <a:rPr lang="en-US" sz="2800" spc="-6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forest </a:t>
            </a:r>
            <a:r>
              <a:rPr lang="en-US" sz="2800" spc="-8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lang="en-US" sz="2800" spc="-25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lang="en-US" sz="2800" spc="-14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bagging </a:t>
            </a:r>
            <a:r>
              <a:rPr lang="en-US" sz="2800" spc="-114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technique </a:t>
            </a:r>
            <a:r>
              <a:rPr lang="en-US" sz="2800" spc="-17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and  </a:t>
            </a:r>
            <a:r>
              <a:rPr lang="en-US" sz="2800" spc="-5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not </a:t>
            </a:r>
            <a:r>
              <a:rPr lang="en-US" sz="2800" spc="-25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lang="en-US" sz="2800" spc="-11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boosting </a:t>
            </a:r>
            <a:r>
              <a:rPr lang="en-US" sz="2800" spc="-12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technique. </a:t>
            </a:r>
            <a:r>
              <a:rPr lang="en-US" sz="2800" spc="-25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lang="en-US" sz="2800" spc="-12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trees </a:t>
            </a:r>
            <a:r>
              <a:rPr lang="en-US" sz="2800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lang="en-US" sz="2800" spc="-14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random  </a:t>
            </a:r>
            <a:r>
              <a:rPr lang="en-US" sz="2800" spc="-9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forests </a:t>
            </a:r>
            <a:r>
              <a:rPr lang="en-US" sz="2800" spc="-16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lang="en-US" sz="2800" spc="-6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run </a:t>
            </a:r>
            <a:r>
              <a:rPr lang="en-US" sz="2800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lang="en-US" sz="2800" spc="-9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parallel. </a:t>
            </a:r>
            <a:endParaRPr lang="en-US" sz="2800" spc="-95" dirty="0">
              <a:solidFill>
                <a:srgbClr val="202020"/>
              </a:solidFill>
              <a:latin typeface="Arial" panose="020B0604020202020204"/>
              <a:cs typeface="Arial" panose="020B0604020202020204"/>
            </a:endParaRPr>
          </a:p>
          <a:p>
            <a:pPr marL="12700" marR="57785">
              <a:lnSpc>
                <a:spcPct val="150000"/>
              </a:lnSpc>
              <a:spcBef>
                <a:spcPts val="640"/>
              </a:spcBef>
            </a:pPr>
            <a:r>
              <a:rPr lang="en-US" sz="2800" spc="-19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There is no </a:t>
            </a:r>
            <a:r>
              <a:rPr lang="en-US" sz="2800" spc="-5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interaction </a:t>
            </a:r>
            <a:r>
              <a:rPr lang="en-US" sz="2800" spc="-16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between </a:t>
            </a:r>
            <a:r>
              <a:rPr lang="en-US" sz="2800" spc="-15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these </a:t>
            </a:r>
            <a:r>
              <a:rPr lang="en-US" sz="2800" spc="-7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lang="en-US" sz="2800" spc="-70" dirty="0" err="1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trees.It</a:t>
            </a:r>
            <a:r>
              <a:rPr lang="en-US" sz="2800" spc="-7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800" spc="-15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operates </a:t>
            </a:r>
            <a:r>
              <a:rPr lang="en-US" sz="2800" spc="-16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lang="en-US" sz="2800" spc="-7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constructing </a:t>
            </a:r>
            <a:r>
              <a:rPr lang="en-US" sz="2800" spc="-25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lang="en-US" sz="2800" spc="-11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800" spc="-3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multitude</a:t>
            </a:r>
            <a:r>
              <a:rPr lang="en-US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800" spc="-5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lang="en-US" sz="2800" spc="-13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decision </a:t>
            </a:r>
            <a:r>
              <a:rPr lang="en-US" sz="2800" spc="-12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trees </a:t>
            </a:r>
            <a:r>
              <a:rPr lang="en-US" sz="2800" spc="-2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at </a:t>
            </a:r>
            <a:r>
              <a:rPr lang="en-US" sz="2800" spc="-2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training </a:t>
            </a:r>
            <a:r>
              <a:rPr lang="en-US" sz="2800" spc="-4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time </a:t>
            </a:r>
            <a:r>
              <a:rPr lang="en-US" sz="2800" spc="-17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lang="en-US" sz="2800" spc="-37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800" spc="-2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outputting</a:t>
            </a:r>
            <a:r>
              <a:rPr lang="en-US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800" spc="-7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lang="en-US" sz="2800" spc="-17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class </a:t>
            </a:r>
            <a:r>
              <a:rPr lang="en-US" sz="2800" spc="1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lang="en-US" sz="2800" spc="-8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lang="en-US" sz="2800" spc="-7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lang="en-US" sz="2800" spc="-21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mode </a:t>
            </a:r>
            <a:r>
              <a:rPr lang="en-US" sz="2800" spc="-5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lang="en-US" sz="2800" spc="-7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lang="en-US" sz="2800" spc="-19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800" spc="-204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classes</a:t>
            </a:r>
            <a:r>
              <a:rPr lang="en-US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800" spc="-8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(classification) </a:t>
            </a:r>
            <a:r>
              <a:rPr lang="en-US" sz="2800" spc="-8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lang="en-US" sz="2800" spc="-21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mean </a:t>
            </a:r>
            <a:r>
              <a:rPr lang="en-US" sz="2800" spc="-7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prediction</a:t>
            </a:r>
            <a:r>
              <a:rPr lang="en-US" sz="280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800" spc="-14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(regression)</a:t>
            </a:r>
            <a:r>
              <a:rPr lang="en-US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800" spc="-5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lang="en-US" sz="2800" spc="-7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lang="en-US" sz="2800" spc="-6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individual</a:t>
            </a:r>
            <a:r>
              <a:rPr lang="en-US" sz="2800" spc="-19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800" spc="-14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trees.</a:t>
            </a:r>
            <a:endParaRPr lang="en-US" sz="28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50000"/>
              </a:lnSpc>
            </a:pPr>
            <a:r>
              <a:rPr lang="en-US" sz="2800" spc="-40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  </a:t>
            </a:r>
            <a:r>
              <a:rPr lang="en-US" sz="2800" spc="-14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random </a:t>
            </a:r>
            <a:r>
              <a:rPr lang="en-US" sz="2800" spc="-6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forest </a:t>
            </a:r>
            <a:r>
              <a:rPr lang="en-US" sz="2800" spc="-8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lang="en-US" sz="2800" spc="-25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lang="en-US" sz="2800" spc="-19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800" spc="-7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meta-estimator</a:t>
            </a:r>
            <a:r>
              <a:rPr lang="en-US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800" spc="-17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(i.e. </a:t>
            </a:r>
            <a:r>
              <a:rPr lang="en-US" sz="2800" spc="15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lang="en-US" sz="2800" spc="-16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combines </a:t>
            </a:r>
            <a:r>
              <a:rPr lang="en-US" sz="2800" spc="-7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lang="en-US" sz="2800" spc="-5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result </a:t>
            </a:r>
            <a:r>
              <a:rPr lang="en-US" sz="2800" spc="-5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lang="en-US" sz="2800" spc="-3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multiple</a:t>
            </a:r>
            <a:r>
              <a:rPr lang="en-US" sz="2800" spc="-38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800" spc="-9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predictions)  </a:t>
            </a:r>
            <a:r>
              <a:rPr lang="en-US" sz="2800" spc="-10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which </a:t>
            </a:r>
            <a:r>
              <a:rPr lang="en-US" sz="2800" spc="-16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aggregates </a:t>
            </a:r>
            <a:r>
              <a:rPr lang="en-US" sz="2800" spc="-18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many </a:t>
            </a:r>
            <a:r>
              <a:rPr lang="en-US" sz="2800" spc="-13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decision</a:t>
            </a:r>
            <a:r>
              <a:rPr lang="en-US" sz="2800" spc="2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800" spc="-14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trees.</a:t>
            </a:r>
            <a:endParaRPr lang="en-US" sz="2800" dirty="0">
              <a:latin typeface="Arial" panose="020B0604020202020204"/>
              <a:cs typeface="Arial" panose="020B0604020202020204"/>
            </a:endParaRPr>
          </a:p>
          <a:p>
            <a:pPr marL="12700" marR="57785">
              <a:lnSpc>
                <a:spcPts val="2700"/>
              </a:lnSpc>
              <a:spcBef>
                <a:spcPts val="640"/>
              </a:spcBef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4523" y="205273"/>
            <a:ext cx="83252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Decision Tree Regressor</a:t>
            </a:r>
            <a:endParaRPr lang="en-IN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494523" y="1495458"/>
            <a:ext cx="86518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121285" indent="-342900"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sz="2400" spc="-17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Decision </a:t>
            </a:r>
            <a:r>
              <a:rPr lang="en-US" sz="2400" spc="-21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Tree </a:t>
            </a:r>
            <a:r>
              <a:rPr lang="en-US" sz="2400" spc="-8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lang="en-US" sz="2400" spc="-25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lang="en-US" sz="2400" spc="-11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decision-making </a:t>
            </a:r>
            <a:r>
              <a:rPr lang="en-US" sz="2400" spc="-4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tool </a:t>
            </a:r>
            <a:r>
              <a:rPr lang="en-US" sz="2400" spc="1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lang="en-US" sz="2400" spc="-24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uses  </a:t>
            </a:r>
            <a:r>
              <a:rPr lang="en-US" sz="2400" spc="-25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lang="en-US" sz="2400" spc="-4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flowchart-like </a:t>
            </a:r>
            <a:r>
              <a:rPr lang="en-US" sz="2400" spc="-8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tree </a:t>
            </a:r>
            <a:r>
              <a:rPr lang="en-US" sz="2400" spc="-5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structure </a:t>
            </a:r>
            <a:r>
              <a:rPr lang="en-US" sz="2400" spc="-8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or is </a:t>
            </a:r>
            <a:r>
              <a:rPr lang="en-US" sz="2400" spc="-25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lang="en-US" sz="2400" spc="-15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model </a:t>
            </a:r>
            <a:r>
              <a:rPr lang="en-US" sz="2400" spc="-5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lang="en-US" sz="2400" spc="-14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decisions </a:t>
            </a:r>
            <a:r>
              <a:rPr lang="en-US" sz="2400" spc="-17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lang="en-US" sz="2400" spc="-2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all </a:t>
            </a:r>
            <a:r>
              <a:rPr lang="en-US" sz="2400" spc="-5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lang="en-US" sz="2400" spc="-1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their </a:t>
            </a:r>
            <a:r>
              <a:rPr lang="en-US" sz="2400" spc="-12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possible results,</a:t>
            </a:r>
            <a:r>
              <a:rPr lang="en-US" sz="2400" spc="-229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400" spc="-7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including  </a:t>
            </a:r>
            <a:r>
              <a:rPr lang="en-US" sz="2400" spc="-17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outcomes, </a:t>
            </a:r>
            <a:r>
              <a:rPr lang="en-US" sz="2400" spc="-2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input </a:t>
            </a:r>
            <a:r>
              <a:rPr lang="en-US" sz="2400" spc="-15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lang="en-US" sz="2400" spc="-17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lang="en-US" sz="2400" spc="-7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400" spc="1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utility.</a:t>
            </a:r>
            <a:endParaRPr lang="en-US" sz="2400" dirty="0">
              <a:latin typeface="Arial" panose="020B0604020202020204"/>
              <a:cs typeface="Arial" panose="020B0604020202020204"/>
            </a:endParaRPr>
          </a:p>
          <a:p>
            <a:pPr marL="355600" marR="5080" indent="-3429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Decision-tree </a:t>
            </a:r>
            <a:r>
              <a:rPr lang="en-US" sz="2400" spc="-5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algorithm </a:t>
            </a:r>
            <a:r>
              <a:rPr lang="en-US" sz="2400" spc="-4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falls </a:t>
            </a:r>
            <a:r>
              <a:rPr lang="en-US" sz="2400" spc="-13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under </a:t>
            </a:r>
            <a:r>
              <a:rPr lang="en-US" sz="2400" spc="-7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lang="en-US" sz="2400" spc="-13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category </a:t>
            </a:r>
            <a:r>
              <a:rPr lang="en-US" sz="2400" spc="-5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lang="en-US" sz="2400" spc="-16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supervised </a:t>
            </a:r>
            <a:r>
              <a:rPr lang="en-US" sz="2400" spc="-9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learning </a:t>
            </a:r>
            <a:r>
              <a:rPr lang="en-US" sz="2400" spc="-6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algorithms. It </a:t>
            </a:r>
            <a:r>
              <a:rPr lang="en-US" sz="2400" spc="-14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works </a:t>
            </a:r>
            <a:r>
              <a:rPr lang="en-US" sz="2400" spc="-1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lang="en-US" sz="2400" spc="-7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both  </a:t>
            </a:r>
            <a:r>
              <a:rPr lang="en-US" sz="2400" spc="-11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continuous </a:t>
            </a:r>
            <a:r>
              <a:rPr lang="en-US" sz="2400" spc="-254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lang="en-US" sz="2400" spc="-8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well </a:t>
            </a:r>
            <a:r>
              <a:rPr lang="en-US" sz="2400" spc="-254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lang="en-US" sz="2400" spc="-10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categorical </a:t>
            </a:r>
            <a:r>
              <a:rPr lang="en-US" sz="2400" spc="-4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output </a:t>
            </a:r>
            <a:r>
              <a:rPr lang="en-US" sz="2400" spc="-13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variables. </a:t>
            </a:r>
            <a:endParaRPr lang="en-US" sz="2400" spc="-135" dirty="0">
              <a:solidFill>
                <a:srgbClr val="202020"/>
              </a:solidFill>
              <a:latin typeface="Arial" panose="020B0604020202020204"/>
              <a:cs typeface="Arial" panose="020B0604020202020204"/>
            </a:endParaRPr>
          </a:p>
          <a:p>
            <a:pPr marL="355600" marR="5080" indent="-342900">
              <a:buFont typeface="Arial" panose="020B0604020202020204" pitchFamily="34" charset="0"/>
              <a:buChar char="•"/>
            </a:pPr>
            <a:r>
              <a:rPr lang="en-US" sz="2400" spc="-13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400" spc="-17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Decision </a:t>
            </a:r>
            <a:r>
              <a:rPr lang="en-US" sz="2400" spc="-8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tree </a:t>
            </a:r>
            <a:r>
              <a:rPr lang="en-US" sz="2400" spc="-14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regression </a:t>
            </a:r>
            <a:r>
              <a:rPr lang="en-US" sz="2400" spc="-20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observes </a:t>
            </a:r>
            <a:r>
              <a:rPr lang="en-US" sz="2400" spc="-10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features </a:t>
            </a:r>
            <a:r>
              <a:rPr lang="en-US" sz="2400" spc="-5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lang="en-US" sz="2400" spc="-18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an  </a:t>
            </a:r>
            <a:r>
              <a:rPr lang="en-US" sz="2400" spc="-9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object </a:t>
            </a:r>
            <a:r>
              <a:rPr lang="en-US" sz="2400" spc="-17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lang="en-US" sz="2400" spc="-4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trains </a:t>
            </a:r>
            <a:r>
              <a:rPr lang="en-US" sz="2400" spc="-25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lang="en-US" sz="2400" spc="-15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model </a:t>
            </a:r>
            <a:r>
              <a:rPr lang="en-US" sz="2400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lang="en-US" sz="2400" spc="-7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lang="en-US" sz="2400" spc="-5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structure </a:t>
            </a:r>
            <a:r>
              <a:rPr lang="en-US" sz="2400" spc="-5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lang="en-US" sz="2400" spc="-25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lang="en-US" sz="2400" spc="-8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tree  </a:t>
            </a:r>
            <a:r>
              <a:rPr lang="en-US" sz="2400" spc="-1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lang="en-US" sz="2400" spc="-6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predict </a:t>
            </a:r>
            <a:r>
              <a:rPr lang="en-US" sz="2400" spc="-11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lang="en-US" sz="2400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lang="en-US" sz="2400" spc="-7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lang="en-US" sz="2400" spc="-3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future </a:t>
            </a:r>
            <a:r>
              <a:rPr lang="en-US" sz="2400" spc="-1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lang="en-US" sz="2400" spc="-16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produce</a:t>
            </a:r>
            <a:r>
              <a:rPr lang="en-US" sz="2400" spc="-52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400" spc="-9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meaningful  </a:t>
            </a:r>
            <a:r>
              <a:rPr lang="en-US" sz="2400" spc="-11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continuous </a:t>
            </a:r>
            <a:r>
              <a:rPr lang="en-US" sz="2400" spc="-12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output.</a:t>
            </a:r>
            <a:endParaRPr lang="en-US" sz="2400" spc="-120" dirty="0">
              <a:solidFill>
                <a:srgbClr val="202020"/>
              </a:solidFill>
              <a:latin typeface="Arial" panose="020B0604020202020204"/>
              <a:cs typeface="Arial" panose="020B0604020202020204"/>
            </a:endParaRPr>
          </a:p>
          <a:p>
            <a:pPr marL="355600" marR="5080" indent="-3429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Continuous </a:t>
            </a:r>
            <a:r>
              <a:rPr lang="en-US" sz="2400" spc="-4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output </a:t>
            </a:r>
            <a:r>
              <a:rPr lang="en-US" sz="2400" spc="-22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means </a:t>
            </a:r>
            <a:r>
              <a:rPr lang="en-US" sz="2400" spc="1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that  </a:t>
            </a:r>
            <a:r>
              <a:rPr lang="en-US" sz="2400" spc="-7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lang="en-US" sz="2400" spc="-1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output/result </a:t>
            </a:r>
            <a:r>
              <a:rPr lang="en-US" sz="2400" spc="-8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lang="en-US" sz="2400" spc="-5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not </a:t>
            </a:r>
            <a:r>
              <a:rPr lang="en-US" sz="2400" spc="-12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discrete, </a:t>
            </a:r>
            <a:r>
              <a:rPr lang="en-US" sz="2400" spc="-18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i.e., </a:t>
            </a:r>
            <a:r>
              <a:rPr lang="en-US" sz="2400" spc="15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lang="en-US" sz="2400" spc="-8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lang="en-US" sz="2400" spc="-5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not  </a:t>
            </a:r>
            <a:r>
              <a:rPr lang="en-US" sz="2400" spc="-14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represented </a:t>
            </a:r>
            <a:r>
              <a:rPr lang="en-US" sz="2400" spc="-2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just </a:t>
            </a:r>
            <a:r>
              <a:rPr lang="en-US" sz="2400" spc="-16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lang="en-US" sz="2400" spc="-25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lang="en-US" sz="2400" spc="-130" dirty="0" err="1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discrete,known</a:t>
            </a:r>
            <a:r>
              <a:rPr lang="en-US" sz="2400" spc="-13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400" spc="-12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set </a:t>
            </a:r>
            <a:r>
              <a:rPr lang="en-US" sz="2400" spc="-5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lang="en-US" sz="2400" spc="-15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numbers </a:t>
            </a:r>
            <a:r>
              <a:rPr lang="en-US" sz="2400" spc="-8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lang="en-US" sz="2400" spc="-6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400" spc="-18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values.</a:t>
            </a:r>
            <a:endParaRPr lang="en-US" sz="24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SNAPSHOT OF THE MODEL</a:t>
            </a:r>
            <a:endParaRPr lang="en-IN" u="sng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7" y="1454404"/>
            <a:ext cx="7287209" cy="471323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RESULTS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560"/>
              </a:spcBef>
              <a:buFont typeface="Wingdings" panose="05000000000000000000" pitchFamily="2" charset="2"/>
              <a:buChar char="Ø"/>
            </a:pPr>
            <a:r>
              <a:rPr lang="en-US" sz="4000" spc="-305" dirty="0">
                <a:solidFill>
                  <a:srgbClr val="414141"/>
                </a:solidFill>
                <a:cs typeface="Arial Black" panose="020B0A04020102020204"/>
              </a:rPr>
              <a:t>Decision</a:t>
            </a:r>
            <a:r>
              <a:rPr lang="en-US" sz="4000" spc="-325" dirty="0">
                <a:solidFill>
                  <a:srgbClr val="414141"/>
                </a:solidFill>
                <a:cs typeface="Arial Black" panose="020B0A04020102020204"/>
              </a:rPr>
              <a:t> </a:t>
            </a:r>
            <a:r>
              <a:rPr lang="en-US" sz="4000" spc="-340" dirty="0">
                <a:solidFill>
                  <a:srgbClr val="414141"/>
                </a:solidFill>
                <a:cs typeface="Arial Black" panose="020B0A04020102020204"/>
              </a:rPr>
              <a:t>Tree</a:t>
            </a:r>
            <a:endParaRPr lang="en-US" sz="4000" dirty="0">
              <a:cs typeface="Arial Black" panose="020B0A04020102020204"/>
            </a:endParaRPr>
          </a:p>
          <a:p>
            <a:pPr marL="1130300">
              <a:lnSpc>
                <a:spcPct val="100000"/>
              </a:lnSpc>
              <a:spcBef>
                <a:spcPts val="360"/>
              </a:spcBef>
            </a:pPr>
            <a:r>
              <a:rPr lang="en-US" sz="3200" spc="-325" dirty="0">
                <a:solidFill>
                  <a:srgbClr val="414141"/>
                </a:solidFill>
                <a:cs typeface="Arial Black" panose="020B0A04020102020204"/>
              </a:rPr>
              <a:t>Accuracy </a:t>
            </a:r>
            <a:r>
              <a:rPr lang="en-US" sz="3200" spc="-170" dirty="0">
                <a:solidFill>
                  <a:srgbClr val="414141"/>
                </a:solidFill>
                <a:cs typeface="Arial Black" panose="020B0A04020102020204"/>
              </a:rPr>
              <a:t>: </a:t>
            </a:r>
            <a:r>
              <a:rPr lang="en-US" sz="3200" spc="-210" dirty="0" err="1">
                <a:solidFill>
                  <a:srgbClr val="414141"/>
                </a:solidFill>
                <a:cs typeface="Arial Black" panose="020B0A04020102020204"/>
              </a:rPr>
              <a:t>Approx</a:t>
            </a:r>
            <a:r>
              <a:rPr lang="en-US" sz="3200" spc="-95" dirty="0">
                <a:solidFill>
                  <a:srgbClr val="414141"/>
                </a:solidFill>
                <a:cs typeface="Arial Black" panose="020B0A04020102020204"/>
              </a:rPr>
              <a:t> </a:t>
            </a:r>
            <a:r>
              <a:rPr lang="en-US" sz="3200" spc="-265" dirty="0">
                <a:solidFill>
                  <a:srgbClr val="414141"/>
                </a:solidFill>
                <a:cs typeface="Arial Black" panose="020B0A04020102020204"/>
              </a:rPr>
              <a:t>76.2%</a:t>
            </a:r>
            <a:endParaRPr lang="en-US" sz="3200" dirty="0">
              <a:cs typeface="Arial Black" panose="020B0A04020102020204"/>
            </a:endParaRPr>
          </a:p>
          <a:p>
            <a:pPr>
              <a:lnSpc>
                <a:spcPct val="100000"/>
              </a:lnSpc>
              <a:spcBef>
                <a:spcPts val="945"/>
              </a:spcBef>
              <a:buFont typeface="Wingdings" panose="05000000000000000000" pitchFamily="2" charset="2"/>
              <a:buChar char="Ø"/>
            </a:pPr>
            <a:r>
              <a:rPr lang="en-US" sz="3600" spc="-260" dirty="0">
                <a:solidFill>
                  <a:srgbClr val="414141"/>
                </a:solidFill>
                <a:cs typeface="Arial Black" panose="020B0A04020102020204"/>
              </a:rPr>
              <a:t>Gradient</a:t>
            </a:r>
            <a:r>
              <a:rPr lang="en-US" sz="3600" spc="-335" dirty="0">
                <a:solidFill>
                  <a:srgbClr val="414141"/>
                </a:solidFill>
                <a:cs typeface="Arial Black" panose="020B0A04020102020204"/>
              </a:rPr>
              <a:t> </a:t>
            </a:r>
            <a:r>
              <a:rPr lang="en-US" sz="3600" spc="-285" dirty="0">
                <a:solidFill>
                  <a:srgbClr val="414141"/>
                </a:solidFill>
                <a:cs typeface="Arial Black" panose="020B0A04020102020204"/>
              </a:rPr>
              <a:t>Boosting:</a:t>
            </a:r>
            <a:endParaRPr lang="en-US" sz="3600" dirty="0">
              <a:cs typeface="Arial Black" panose="020B0A04020102020204"/>
            </a:endParaRPr>
          </a:p>
          <a:p>
            <a:pPr marL="1168400">
              <a:lnSpc>
                <a:spcPct val="100000"/>
              </a:lnSpc>
              <a:spcBef>
                <a:spcPts val="660"/>
              </a:spcBef>
            </a:pPr>
            <a:r>
              <a:rPr lang="en-US" sz="3200" spc="-325" dirty="0">
                <a:solidFill>
                  <a:srgbClr val="414141"/>
                </a:solidFill>
                <a:cs typeface="Arial Black" panose="020B0A04020102020204"/>
              </a:rPr>
              <a:t>Accuracy </a:t>
            </a:r>
            <a:r>
              <a:rPr lang="en-US" sz="3200" spc="-170" dirty="0">
                <a:solidFill>
                  <a:srgbClr val="414141"/>
                </a:solidFill>
                <a:cs typeface="Arial Black" panose="020B0A04020102020204"/>
              </a:rPr>
              <a:t>: </a:t>
            </a:r>
            <a:r>
              <a:rPr lang="en-US" sz="3200" spc="-210" dirty="0" err="1">
                <a:solidFill>
                  <a:srgbClr val="414141"/>
                </a:solidFill>
                <a:cs typeface="Arial Black" panose="020B0A04020102020204"/>
              </a:rPr>
              <a:t>Approx</a:t>
            </a:r>
            <a:r>
              <a:rPr lang="en-US" sz="3200" spc="-95" dirty="0">
                <a:solidFill>
                  <a:srgbClr val="414141"/>
                </a:solidFill>
                <a:cs typeface="Arial Black" panose="020B0A04020102020204"/>
              </a:rPr>
              <a:t> </a:t>
            </a:r>
            <a:r>
              <a:rPr lang="en-US" sz="3200" spc="-265" dirty="0">
                <a:solidFill>
                  <a:srgbClr val="414141"/>
                </a:solidFill>
                <a:cs typeface="Arial Black" panose="020B0A04020102020204"/>
              </a:rPr>
              <a:t>87.4%</a:t>
            </a:r>
            <a:endParaRPr lang="en-US" sz="3200" dirty="0">
              <a:cs typeface="Arial Black" panose="020B0A04020102020204"/>
            </a:endParaRPr>
          </a:p>
          <a:p>
            <a:pPr>
              <a:lnSpc>
                <a:spcPts val="382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3600" spc="-280" dirty="0">
                <a:solidFill>
                  <a:srgbClr val="414141"/>
                </a:solidFill>
                <a:cs typeface="Arial Black" panose="020B0A04020102020204"/>
              </a:rPr>
              <a:t>Random</a:t>
            </a:r>
            <a:r>
              <a:rPr lang="en-US" sz="3600" spc="-325" dirty="0">
                <a:solidFill>
                  <a:srgbClr val="414141"/>
                </a:solidFill>
                <a:cs typeface="Arial Black" panose="020B0A04020102020204"/>
              </a:rPr>
              <a:t> </a:t>
            </a:r>
            <a:r>
              <a:rPr lang="en-US" sz="3600" spc="-260" dirty="0">
                <a:solidFill>
                  <a:srgbClr val="414141"/>
                </a:solidFill>
                <a:cs typeface="Arial Black" panose="020B0A04020102020204"/>
              </a:rPr>
              <a:t>forest</a:t>
            </a:r>
            <a:endParaRPr lang="en-US" sz="3600" dirty="0">
              <a:cs typeface="Arial Black" panose="020B0A04020102020204"/>
            </a:endParaRPr>
          </a:p>
          <a:p>
            <a:pPr marL="1117600">
              <a:lnSpc>
                <a:spcPts val="2980"/>
              </a:lnSpc>
            </a:pPr>
            <a:r>
              <a:rPr lang="en-US" sz="2800" spc="-325" dirty="0">
                <a:solidFill>
                  <a:srgbClr val="414141"/>
                </a:solidFill>
                <a:cs typeface="Arial Black" panose="020B0A04020102020204"/>
              </a:rPr>
              <a:t>Accuracy </a:t>
            </a:r>
            <a:r>
              <a:rPr lang="en-US" sz="2800" spc="-170" dirty="0">
                <a:solidFill>
                  <a:srgbClr val="414141"/>
                </a:solidFill>
                <a:cs typeface="Arial Black" panose="020B0A04020102020204"/>
              </a:rPr>
              <a:t>: </a:t>
            </a:r>
            <a:r>
              <a:rPr lang="en-US" sz="2800" spc="-210" dirty="0" err="1">
                <a:solidFill>
                  <a:srgbClr val="414141"/>
                </a:solidFill>
                <a:cs typeface="Arial Black" panose="020B0A04020102020204"/>
              </a:rPr>
              <a:t>Approx</a:t>
            </a:r>
            <a:r>
              <a:rPr lang="en-US" sz="2800" spc="-95" dirty="0">
                <a:solidFill>
                  <a:srgbClr val="414141"/>
                </a:solidFill>
                <a:cs typeface="Arial Black" panose="020B0A04020102020204"/>
              </a:rPr>
              <a:t> </a:t>
            </a:r>
            <a:r>
              <a:rPr lang="en-US" sz="2800" spc="-265" dirty="0">
                <a:solidFill>
                  <a:srgbClr val="414141"/>
                </a:solidFill>
                <a:cs typeface="Arial Black" panose="020B0A04020102020204"/>
              </a:rPr>
              <a:t>88.4%</a:t>
            </a:r>
            <a:endParaRPr lang="en-US" sz="2800" spc="-265" dirty="0">
              <a:solidFill>
                <a:srgbClr val="414141"/>
              </a:solidFill>
              <a:cs typeface="Arial Black" panose="020B0A04020102020204"/>
            </a:endParaRPr>
          </a:p>
          <a:p>
            <a:pPr marL="1117600">
              <a:lnSpc>
                <a:spcPts val="2980"/>
              </a:lnSpc>
            </a:pPr>
            <a:endParaRPr lang="en-US" sz="2800" dirty="0">
              <a:latin typeface="Arial Black" panose="020B0A04020102020204"/>
              <a:cs typeface="Arial Black" panose="020B0A04020102020204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CONCLUSION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study shows a comparison between the regression algorithms and artificial neural network when predicting house prices in Hyderabad.</a:t>
            </a:r>
            <a:endParaRPr lang="en-US" dirty="0"/>
          </a:p>
          <a:p>
            <a:r>
              <a:rPr lang="en-US" dirty="0"/>
              <a:t>The results were promising for the public data due to it being rich with features and having strong Regression, whereas the local data gave a worse outcome when the same pre-processing strategy was implemented due to it being in a different shape compared with the public data in terms of the number of features and the regression strength.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REFERENCES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1"/>
              </a:rPr>
              <a:t>https://www.slideshare.net/radiantgroup/renting-vs-owning-ppt</a:t>
            </a:r>
            <a:endParaRPr lang="en-IN" dirty="0"/>
          </a:p>
          <a:p>
            <a:r>
              <a:rPr lang="en-IN" dirty="0">
                <a:hlinkClick r:id="rId2"/>
              </a:rPr>
              <a:t>https://www.academia.edu/9498812/Rental_House_Management_System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1138" y="-158620"/>
            <a:ext cx="5742930" cy="12782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629" y="840599"/>
            <a:ext cx="9015703" cy="4142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+mn-cs"/>
              </a:rPr>
              <a:t>Introduction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+mn-cs"/>
            </a:endParaRP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+mn-cs"/>
              </a:rPr>
              <a:t>Objectives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+mn-cs"/>
            </a:endParaRP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+mn-cs"/>
              </a:rPr>
              <a:t>Scope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+mn-cs"/>
            </a:endParaRP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+mn-cs"/>
              </a:rPr>
              <a:t>Ideation Map / System Architecture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+mn-cs"/>
            </a:endParaRP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+mn-cs"/>
              </a:rPr>
              <a:t>Algorithms and Methods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+mn-cs"/>
            </a:endParaRP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+mn-cs"/>
              </a:rPr>
              <a:t>Results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+mn-cs"/>
            </a:endParaRP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+mn-cs"/>
              </a:rPr>
              <a:t>Conclusion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+mn-cs"/>
            </a:endParaRP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+mn-cs"/>
              </a:rPr>
              <a:t>References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INTRODUCTION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pc="-75" dirty="0">
                <a:latin typeface="Arial" panose="020B0604020202020204" pitchFamily="34" charset="0"/>
                <a:cs typeface="Arial" panose="020B0604020202020204" pitchFamily="34" charset="0"/>
              </a:rPr>
              <a:t>Our </a:t>
            </a:r>
            <a:r>
              <a:rPr lang="en-US" spc="-65" dirty="0">
                <a:latin typeface="Arial" panose="020B0604020202020204" pitchFamily="34" charset="0"/>
                <a:cs typeface="Arial" panose="020B0604020202020204" pitchFamily="34" charset="0"/>
              </a:rPr>
              <a:t>goal </a:t>
            </a:r>
            <a:r>
              <a:rPr lang="en-US" spc="15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pc="-30" dirty="0">
                <a:latin typeface="Arial" panose="020B0604020202020204" pitchFamily="34" charset="0"/>
                <a:cs typeface="Arial" panose="020B0604020202020204" pitchFamily="34" charset="0"/>
              </a:rPr>
              <a:t>this project </a:t>
            </a:r>
            <a:r>
              <a:rPr lang="en-US" spc="-140" dirty="0">
                <a:latin typeface="Arial" panose="020B0604020202020204" pitchFamily="34" charset="0"/>
                <a:cs typeface="Arial" panose="020B0604020202020204" pitchFamily="34" charset="0"/>
              </a:rPr>
              <a:t>was </a:t>
            </a:r>
            <a:r>
              <a:rPr lang="en-US" spc="5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pc="-155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pc="-90" dirty="0">
                <a:latin typeface="Arial" panose="020B0604020202020204" pitchFamily="34" charset="0"/>
                <a:cs typeface="Arial" panose="020B0604020202020204" pitchFamily="34" charset="0"/>
              </a:rPr>
              <a:t>regression </a:t>
            </a:r>
            <a:r>
              <a:rPr lang="en-US" spc="-100" dirty="0">
                <a:latin typeface="Arial" panose="020B0604020202020204" pitchFamily="34" charset="0"/>
                <a:cs typeface="Arial" panose="020B0604020202020204" pitchFamily="34" charset="0"/>
              </a:rPr>
              <a:t>and  </a:t>
            </a:r>
            <a:r>
              <a:rPr lang="en-US" spc="-65" dirty="0">
                <a:latin typeface="Arial" panose="020B0604020202020204" pitchFamily="34" charset="0"/>
                <a:cs typeface="Arial" panose="020B0604020202020204" pitchFamily="34" charset="0"/>
              </a:rPr>
              <a:t>classification </a:t>
            </a:r>
            <a:r>
              <a:rPr lang="en-US" spc="-85" dirty="0">
                <a:latin typeface="Arial" panose="020B0604020202020204" pitchFamily="34" charset="0"/>
                <a:cs typeface="Arial" panose="020B0604020202020204" pitchFamily="34" charset="0"/>
              </a:rPr>
              <a:t>techniques </a:t>
            </a:r>
            <a:r>
              <a:rPr lang="en-US" spc="-2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pc="-55" dirty="0">
                <a:latin typeface="Arial" panose="020B0604020202020204" pitchFamily="34" charset="0"/>
                <a:cs typeface="Arial" panose="020B0604020202020204" pitchFamily="34" charset="0"/>
              </a:rPr>
              <a:t>order </a:t>
            </a:r>
            <a:r>
              <a:rPr lang="en-US" spc="5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pc="-45" dirty="0">
                <a:latin typeface="Arial" panose="020B0604020202020204" pitchFamily="34" charset="0"/>
                <a:cs typeface="Arial" panose="020B0604020202020204" pitchFamily="34" charset="0"/>
              </a:rPr>
              <a:t>estimate 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pc="-130" dirty="0">
                <a:latin typeface="Arial" panose="020B0604020202020204" pitchFamily="34" charset="0"/>
                <a:cs typeface="Arial" panose="020B0604020202020204" pitchFamily="34" charset="0"/>
              </a:rPr>
              <a:t>sale  </a:t>
            </a:r>
            <a:r>
              <a:rPr lang="en-US" spc="-70" dirty="0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r>
              <a:rPr lang="en-US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15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6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20" dirty="0">
                <a:latin typeface="Arial" panose="020B0604020202020204" pitchFamily="34" charset="0"/>
                <a:cs typeface="Arial" panose="020B0604020202020204" pitchFamily="34" charset="0"/>
              </a:rPr>
              <a:t>house</a:t>
            </a:r>
            <a:r>
              <a:rPr lang="en-US" spc="-2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25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pc="-185" dirty="0">
                <a:latin typeface="Arial" panose="020B0604020202020204" pitchFamily="34" charset="0"/>
                <a:cs typeface="Arial" panose="020B0604020202020204" pitchFamily="34" charset="0"/>
              </a:rPr>
              <a:t> Hyderabad</a:t>
            </a:r>
            <a:r>
              <a:rPr lang="en-US" spc="-8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pc="-3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75" dirty="0">
                <a:latin typeface="Arial" panose="020B0604020202020204" pitchFamily="34" charset="0"/>
                <a:cs typeface="Arial" panose="020B0604020202020204" pitchFamily="34" charset="0"/>
              </a:rPr>
              <a:t>Telangana State</a:t>
            </a:r>
            <a:r>
              <a:rPr lang="en-US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70" dirty="0"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r>
              <a:rPr lang="en-US" spc="-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the  </a:t>
            </a:r>
            <a:r>
              <a:rPr lang="en-US" spc="-40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en-US" spc="-1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95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pc="-1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45" dirty="0">
                <a:latin typeface="Arial" panose="020B0604020202020204" pitchFamily="34" charset="0"/>
                <a:cs typeface="Arial" panose="020B0604020202020204" pitchFamily="34" charset="0"/>
              </a:rPr>
              <a:t>pricing</a:t>
            </a:r>
            <a:r>
              <a:rPr lang="en-US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55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15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pc="-2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75" dirty="0">
                <a:latin typeface="Arial" panose="020B0604020202020204" pitchFamily="34" charset="0"/>
                <a:cs typeface="Arial" panose="020B0604020202020204" pitchFamily="34" charset="0"/>
              </a:rPr>
              <a:t>around</a:t>
            </a:r>
            <a:r>
              <a:rPr lang="en-US" spc="-2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20" dirty="0">
                <a:latin typeface="Arial" panose="020B0604020202020204" pitchFamily="34" charset="0"/>
                <a:cs typeface="Arial" panose="020B0604020202020204" pitchFamily="34" charset="0"/>
              </a:rPr>
              <a:t>25,000</a:t>
            </a:r>
            <a:r>
              <a:rPr lang="en-US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40" dirty="0">
                <a:latin typeface="Arial" panose="020B0604020202020204" pitchFamily="34" charset="0"/>
                <a:cs typeface="Arial" panose="020B0604020202020204" pitchFamily="34" charset="0"/>
              </a:rPr>
              <a:t>houses</a:t>
            </a:r>
            <a:r>
              <a:rPr lang="en-US" spc="-1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85" dirty="0">
                <a:latin typeface="Arial" panose="020B0604020202020204" pitchFamily="34" charset="0"/>
                <a:cs typeface="Arial" panose="020B0604020202020204" pitchFamily="34" charset="0"/>
              </a:rPr>
              <a:t>sold  </a:t>
            </a:r>
            <a:r>
              <a:rPr lang="en-US" spc="10" dirty="0">
                <a:latin typeface="Arial" panose="020B0604020202020204" pitchFamily="34" charset="0"/>
                <a:cs typeface="Arial" panose="020B0604020202020204" pitchFamily="34" charset="0"/>
              </a:rPr>
              <a:t>within </a:t>
            </a:r>
            <a:r>
              <a:rPr lang="en-US" spc="-95" dirty="0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en-US" spc="-3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80" dirty="0">
                <a:latin typeface="Arial" panose="020B0604020202020204" pitchFamily="34" charset="0"/>
                <a:cs typeface="Arial" panose="020B0604020202020204" pitchFamily="34" charset="0"/>
              </a:rPr>
              <a:t>year.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can help the developer to determine the selling price of a house and can help the customer to arrange the right time to purchase a house.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3 factors that influence the price of a house which include physical conditions ,concept and location</a:t>
            </a:r>
            <a:r>
              <a:rPr lang="en-US" dirty="0"/>
              <a:t>.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OBJECTIVES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457" y="1690689"/>
            <a:ext cx="10635343" cy="4308896"/>
          </a:xfrm>
        </p:spPr>
        <p:txBody>
          <a:bodyPr>
            <a:normAutofit/>
          </a:bodyPr>
          <a:lstStyle/>
          <a:p>
            <a:r>
              <a:rPr lang="en-US" dirty="0"/>
              <a:t>Major aim of the study to develop and compare several ML models namely Gradient Boosting Regressor, Decision Tree Regressor, Random Forest Regressor.</a:t>
            </a:r>
            <a:endParaRPr lang="en-US" dirty="0"/>
          </a:p>
          <a:p>
            <a:r>
              <a:rPr lang="en-US" dirty="0"/>
              <a:t>Secondly objective is to develop a rental house management system that allows the user to view customers data as well as house record.</a:t>
            </a:r>
            <a:endParaRPr lang="en-US" dirty="0"/>
          </a:p>
          <a:p>
            <a:r>
              <a:rPr lang="en-US" dirty="0"/>
              <a:t>The prediction can help the developer determine the selling and purchasing the house at the right time.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SYSYEM ARCHITECTURE</a:t>
            </a:r>
            <a:endParaRPr lang="en-IN" u="sng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03345" y="-1374775"/>
            <a:ext cx="4220845" cy="1035113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PROJECT DESIGN</a:t>
            </a:r>
            <a:endParaRPr lang="en-IN" u="sng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65" y="1483360"/>
            <a:ext cx="9194165" cy="469328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HARDWARE AND SOFTWARE REQUIREMNTS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0448"/>
          </a:xfrm>
        </p:spPr>
        <p:txBody>
          <a:bodyPr/>
          <a:lstStyle/>
          <a:p>
            <a:r>
              <a:rPr lang="en-US" dirty="0"/>
              <a:t>HARDWARE REQUIREMENTS: A laptop with a good internet connection.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SOFTWARE REQUIREMENTS : Anaconda software and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804" y="2633662"/>
            <a:ext cx="2357145" cy="9492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001" y="4777274"/>
            <a:ext cx="1190625" cy="17156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682" y="4777274"/>
            <a:ext cx="1744824" cy="15208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MODULE IMPLEMENTATION</a:t>
            </a:r>
            <a:endParaRPr lang="en-IN" u="sng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8201414" cy="387035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185"/>
          </a:xfrm>
        </p:spPr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METHODOLOGY ( cont..)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2310"/>
            <a:ext cx="10515600" cy="495465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2800" dirty="0">
                <a:solidFill>
                  <a:srgbClr val="202020"/>
                </a:solidFill>
                <a:latin typeface="Arial Black" panose="020B0A04020102020204" pitchFamily="34" charset="0"/>
                <a:cs typeface="Arial" panose="020B0604020202020204"/>
              </a:rPr>
              <a:t>Gradient</a:t>
            </a:r>
            <a:r>
              <a:rPr lang="en-IN" dirty="0">
                <a:solidFill>
                  <a:srgbClr val="202020"/>
                </a:solidFill>
                <a:latin typeface="Arial Black" panose="020B0A04020102020204" pitchFamily="34" charset="0"/>
                <a:cs typeface="Arial" panose="020B0604020202020204"/>
              </a:rPr>
              <a:t> </a:t>
            </a:r>
            <a:r>
              <a:rPr lang="en-IN" sz="2800" dirty="0">
                <a:solidFill>
                  <a:srgbClr val="202020"/>
                </a:solidFill>
                <a:latin typeface="Arial Black" panose="020B0A04020102020204" pitchFamily="34" charset="0"/>
                <a:cs typeface="Arial" panose="020B0604020202020204"/>
              </a:rPr>
              <a:t>Boosting Regressor:</a:t>
            </a:r>
            <a:endParaRPr lang="en-IN" sz="2800" dirty="0">
              <a:solidFill>
                <a:srgbClr val="202020"/>
              </a:solidFill>
              <a:latin typeface="Arial Black" panose="020B0A04020102020204" pitchFamily="34" charset="0"/>
              <a:cs typeface="Arial" panose="020B0604020202020204"/>
            </a:endParaRPr>
          </a:p>
          <a:p>
            <a:pPr marL="469265" marR="5080" indent="-457200">
              <a:lnSpc>
                <a:spcPct val="150000"/>
              </a:lnSpc>
              <a:spcBef>
                <a:spcPts val="560"/>
              </a:spcBef>
            </a:pPr>
            <a:r>
              <a:rPr lang="en-US" sz="2800" spc="-12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"Boosting" </a:t>
            </a:r>
            <a:r>
              <a:rPr lang="en-US" sz="2800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lang="en-US" sz="2800" spc="-13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machine </a:t>
            </a:r>
            <a:r>
              <a:rPr lang="en-US" sz="2800" spc="-7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learning </a:t>
            </a:r>
            <a:r>
              <a:rPr lang="en-US" sz="2800" spc="-7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lang="en-US" sz="2800" spc="-21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lang="en-US" sz="2800" spc="-17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way </a:t>
            </a:r>
            <a:r>
              <a:rPr lang="en-US" sz="2800" spc="-4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lang="en-US" sz="2800" spc="-9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combining  </a:t>
            </a:r>
            <a:r>
              <a:rPr lang="en-US" sz="2800" spc="-3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multiple </a:t>
            </a:r>
            <a:r>
              <a:rPr lang="en-US" sz="2800" spc="-125" dirty="0" err="1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simplemodels</a:t>
            </a:r>
            <a:r>
              <a:rPr lang="en-US" sz="2800" spc="-12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800" spc="-1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into </a:t>
            </a:r>
            <a:r>
              <a:rPr lang="en-US" sz="2800" spc="-21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lang="en-US" sz="2800" spc="-9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single </a:t>
            </a:r>
            <a:r>
              <a:rPr lang="en-US" sz="2800" spc="-12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composite </a:t>
            </a:r>
            <a:r>
              <a:rPr lang="en-US" sz="2800" spc="-14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model.  </a:t>
            </a:r>
            <a:endParaRPr lang="en-US" sz="2800" spc="-145" dirty="0">
              <a:solidFill>
                <a:srgbClr val="202020"/>
              </a:solidFill>
              <a:latin typeface="Arial" panose="020B0604020202020204"/>
              <a:cs typeface="Arial" panose="020B0604020202020204"/>
            </a:endParaRPr>
          </a:p>
          <a:p>
            <a:pPr marL="469265" marR="5080" indent="-457200">
              <a:lnSpc>
                <a:spcPct val="150000"/>
              </a:lnSpc>
              <a:spcBef>
                <a:spcPts val="560"/>
              </a:spcBef>
            </a:pPr>
            <a:r>
              <a:rPr lang="en-US" sz="2800" spc="-13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This </a:t>
            </a:r>
            <a:r>
              <a:rPr lang="en-US" sz="2800" spc="-7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lang="en-US" sz="2800" spc="-14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also why </a:t>
            </a:r>
            <a:r>
              <a:rPr lang="en-US" sz="2800" spc="-9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boosting </a:t>
            </a:r>
            <a:r>
              <a:rPr lang="en-US" sz="2800" spc="-7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lang="en-US" sz="2800" spc="-13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known </a:t>
            </a:r>
            <a:r>
              <a:rPr lang="en-US" sz="2800" spc="-21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lang="en-US" sz="2800" spc="-15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lang="en-US" sz="2800" spc="-7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additive </a:t>
            </a:r>
            <a:r>
              <a:rPr lang="en-US" sz="2800" spc="-14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model,  </a:t>
            </a:r>
            <a:r>
              <a:rPr lang="en-US" sz="2800" spc="-13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since </a:t>
            </a:r>
            <a:r>
              <a:rPr lang="en-US" sz="2800" spc="-10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simple </a:t>
            </a:r>
            <a:r>
              <a:rPr lang="en-US" sz="2800" spc="-15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models </a:t>
            </a:r>
            <a:r>
              <a:rPr lang="en-US" sz="2800" spc="-14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(also </a:t>
            </a:r>
            <a:r>
              <a:rPr lang="en-US" sz="2800" spc="-13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known </a:t>
            </a:r>
            <a:r>
              <a:rPr lang="en-US" sz="2800" spc="-21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lang="en-US" sz="2800" spc="-18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weak </a:t>
            </a:r>
            <a:r>
              <a:rPr lang="en-US" sz="2800" spc="-11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learners) </a:t>
            </a:r>
            <a:r>
              <a:rPr lang="en-US" sz="2800" spc="-13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are  </a:t>
            </a:r>
            <a:r>
              <a:rPr lang="en-US" sz="2800" spc="-17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added </a:t>
            </a:r>
            <a:r>
              <a:rPr lang="en-US" sz="2800" spc="-18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one </a:t>
            </a:r>
            <a:r>
              <a:rPr lang="en-US" sz="2800" spc="-2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at </a:t>
            </a:r>
            <a:r>
              <a:rPr lang="en-US" sz="2800" spc="-21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lang="en-US" sz="2800" spc="-7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time, </a:t>
            </a:r>
            <a:r>
              <a:rPr lang="en-US" sz="2800" spc="-7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while </a:t>
            </a:r>
            <a:r>
              <a:rPr lang="en-US" sz="2800" spc="-13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keeping </a:t>
            </a:r>
            <a:r>
              <a:rPr lang="en-US" sz="2800" spc="-7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existing </a:t>
            </a:r>
            <a:r>
              <a:rPr lang="en-US" sz="2800" spc="-10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trees </a:t>
            </a:r>
            <a:r>
              <a:rPr lang="en-US" sz="2800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lang="en-US" sz="2800" spc="-6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lang="en-US" sz="2800" spc="-13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model </a:t>
            </a:r>
            <a:r>
              <a:rPr lang="en-US" sz="2800" spc="-15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unchanged. </a:t>
            </a:r>
            <a:r>
              <a:rPr lang="en-US" sz="2800" spc="-28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lang="en-US" sz="2800" spc="-21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we </a:t>
            </a:r>
            <a:r>
              <a:rPr lang="en-US" sz="2800" spc="-13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combine </a:t>
            </a:r>
            <a:r>
              <a:rPr lang="en-US" sz="2800" spc="-13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more </a:t>
            </a:r>
            <a:r>
              <a:rPr lang="en-US" sz="2800" spc="-14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lang="en-US" sz="2800" spc="-13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more  </a:t>
            </a:r>
            <a:r>
              <a:rPr lang="en-US" sz="2800" spc="-10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simple </a:t>
            </a:r>
            <a:r>
              <a:rPr lang="en-US" sz="2800" spc="-15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models, </a:t>
            </a:r>
            <a:r>
              <a:rPr lang="en-US" sz="2800" spc="-6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lang="en-US" sz="2800" spc="-114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complete </a:t>
            </a:r>
            <a:r>
              <a:rPr lang="en-US" sz="2800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final </a:t>
            </a:r>
            <a:r>
              <a:rPr lang="en-US" sz="2800" spc="-13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model </a:t>
            </a:r>
            <a:r>
              <a:rPr lang="en-US" sz="2800" spc="-19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becomes </a:t>
            </a:r>
            <a:r>
              <a:rPr lang="en-US" sz="2800" spc="-21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  </a:t>
            </a:r>
            <a:r>
              <a:rPr lang="en-US" sz="2800" spc="-8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stronger </a:t>
            </a:r>
            <a:r>
              <a:rPr lang="en-US" sz="2800" spc="-7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predictor. </a:t>
            </a:r>
            <a:endParaRPr lang="en-US" sz="2800" spc="-70" dirty="0">
              <a:solidFill>
                <a:srgbClr val="202020"/>
              </a:solidFill>
              <a:latin typeface="Arial" panose="020B0604020202020204"/>
              <a:cs typeface="Arial" panose="020B0604020202020204"/>
            </a:endParaRPr>
          </a:p>
          <a:p>
            <a:pPr marL="469265" marR="5080" indent="-457200">
              <a:lnSpc>
                <a:spcPct val="150000"/>
              </a:lnSpc>
              <a:spcBef>
                <a:spcPts val="560"/>
              </a:spcBef>
            </a:pPr>
            <a:r>
              <a:rPr lang="en-US" sz="2800" spc="-21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lang="en-US" sz="2800" spc="-4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term </a:t>
            </a:r>
            <a:r>
              <a:rPr lang="en-US" sz="2800" spc="-8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"gradient"</a:t>
            </a:r>
            <a:r>
              <a:rPr lang="en-US" sz="2800" spc="-5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800" spc="-5" dirty="0" err="1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lang="en-US" sz="2800" spc="-75" dirty="0" err="1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"gradient</a:t>
            </a:r>
            <a:r>
              <a:rPr lang="en-US" sz="2800" spc="-7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800" spc="-9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boosting" </a:t>
            </a:r>
            <a:r>
              <a:rPr lang="en-US" sz="2800" spc="-20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comes </a:t>
            </a:r>
            <a:r>
              <a:rPr lang="en-US" sz="2800" spc="-4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lang="en-US" sz="2800" spc="-6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lang="en-US" sz="2800" spc="-2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fact </a:t>
            </a:r>
            <a:r>
              <a:rPr lang="en-US" sz="2800" spc="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lang="en-US" sz="2800" spc="-6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lang="en-US" sz="2800" spc="-5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algorithm </a:t>
            </a:r>
            <a:r>
              <a:rPr lang="en-US" sz="2800" spc="-204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uses </a:t>
            </a:r>
            <a:r>
              <a:rPr lang="en-US" sz="2800" spc="-7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gradient </a:t>
            </a:r>
            <a:r>
              <a:rPr lang="en-US" sz="2800" spc="-13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descent </a:t>
            </a:r>
            <a:r>
              <a:rPr lang="en-US" sz="2800" spc="-1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lang="en-US" sz="2800" spc="-7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minimize </a:t>
            </a:r>
            <a:r>
              <a:rPr lang="en-US" sz="2800" spc="-6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lang="en-US" sz="2800" spc="-5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800" spc="-15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loss.</a:t>
            </a:r>
            <a:endParaRPr lang="en-US" sz="2800" dirty="0">
              <a:latin typeface="Arial" panose="020B0604020202020204"/>
              <a:cs typeface="Arial" panose="020B0604020202020204"/>
            </a:endParaRPr>
          </a:p>
          <a:p>
            <a:endParaRPr lang="en-IN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3915</Words>
  <Application>WPS Presentation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Arial</vt:lpstr>
      <vt:lpstr>Arial Black</vt:lpstr>
      <vt:lpstr>Arial Black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INTRODUCTION</vt:lpstr>
      <vt:lpstr>OBJECTIVES</vt:lpstr>
      <vt:lpstr>SYSYEM ARCHITECTURE</vt:lpstr>
      <vt:lpstr>PROJECT DESIGN</vt:lpstr>
      <vt:lpstr>HARDWARE AND SOFTWARE REQUIREMNTS</vt:lpstr>
      <vt:lpstr>MODULE IMPLEMENTATION</vt:lpstr>
      <vt:lpstr>METHODOLOGY ( cont..)</vt:lpstr>
      <vt:lpstr>RANDOM FOREST REGRESSOR</vt:lpstr>
      <vt:lpstr>PowerPoint 演示文稿</vt:lpstr>
      <vt:lpstr>SNAPSHOT OF THE MODEL</vt:lpstr>
      <vt:lpstr>RESULTS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Deepika</dc:creator>
  <cp:lastModifiedBy>M SRINU</cp:lastModifiedBy>
  <cp:revision>5</cp:revision>
  <dcterms:created xsi:type="dcterms:W3CDTF">2022-04-09T07:53:00Z</dcterms:created>
  <dcterms:modified xsi:type="dcterms:W3CDTF">2022-04-29T06:49:01Z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2F299703EB514BC6A37E01F2BEB69095</vt:lpwstr>
  </property>
  <property fmtid="{D5CDD505-2E9C-101B-9397-08002B2CF9AE}" pid="3" name="KSOProductBuildVer">
    <vt:lpwstr>1033-11.2.0.11074</vt:lpwstr>
  </property>
</Properties>
</file>