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0" r:id="rId7"/>
    <p:sldId id="265" r:id="rId8"/>
    <p:sldId id="266" r:id="rId9"/>
    <p:sldId id="271" r:id="rId10"/>
    <p:sldId id="273" r:id="rId11"/>
    <p:sldId id="274" r:id="rId12"/>
    <p:sldId id="27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3F73-7EC9-4763-A4C0-3A095514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56C4-38DA-4B75-997E-AFCC122D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CE93-4D0A-4D4D-A401-670511E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AA5E-95B5-4B7B-96B2-D3F39C3F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C457-8AFC-48FE-9630-4F85E0BC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1B14-7A05-459E-8CA7-9937D5E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946-8583-4004-A6E0-3108EF80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27B1-B047-48BA-8106-AAF09329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F073-4D86-438B-960E-F81FFFF9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4FD4-5502-4DF0-B048-97A9578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D7F9E-943C-4A4F-A760-28799F1AA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EB94D-21EE-4EF2-A5FC-783256AA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4EEC-08A8-4677-9A22-EEB84393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DC29-99F4-4D17-B69D-C268D0C3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3E09-425A-4504-A056-E5E62F9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98AD-3317-4E57-96A0-CA8A7450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A3AB-F89C-4FE8-949F-B2D39A21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8134-6368-4D42-A68E-46F88CD3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DCB8-67A9-4D6D-94E0-3D4540D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6A02-5B9F-4EC5-A140-5547C8E1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EE66-E73C-4832-8487-043C764C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9945-BC67-4EB2-A612-022FF1D8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1C66-A66C-4575-A850-8385F23A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BD3E-F1F1-49D6-B8FB-F2399AA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9364-160C-47B7-BC23-74DB9E7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2AB7-22F7-4648-86B1-611AE7A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FBBD-5C36-4E9F-98B2-71D2FB1D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5E09-7411-4309-9A69-F76E4879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4339-41C1-4914-831E-397B45A2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0C13-D80B-47A8-8CE3-2B9B72C9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DD74-11E0-49F4-A3BB-AEC044D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B832-A0E2-4BA0-A777-7585BEF0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948F-0768-43A7-854C-DC236581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90207-BAA1-4134-B4D7-F00C994C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9683C-288F-4F15-9178-D40D83558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7DE9-7048-4F30-AC01-C22BB0FC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01721-0DE2-4728-AD57-B56B73C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5C5C3-780B-456C-8B04-206E2185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72E53-B9E0-400F-833C-3F19003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E149-2070-4E8D-A426-BD2246FE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3D315-CBF4-41A6-A83F-0BC0911E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D4D1C-E44C-493A-B83C-35276BB9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23613-66DA-4C4A-8F05-F216C4F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85AA-528A-4F84-B83A-9BCD652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799A9-E82E-4BFF-A6AF-E0DF31C3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7D48D-0A64-4DDD-8375-B6EDD731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5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654C-C3D1-4835-867E-95312530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5B5A-C4F6-41D1-A313-6C4B985D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610E1-0853-4B7D-A414-447AB3F0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BD073-7673-46C0-A619-74DA3FD1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4F8A-A071-4825-8EF2-9B292B3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FAA6-930B-437E-8E5B-5312F87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2A39-4C71-4737-B126-8E3BCFE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D34DF-4C6F-4C75-BE09-766F2C459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34E0A-9AFF-4571-9EAE-A4F004A8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144A-F342-4113-A556-CBF7232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FA25-C812-41B2-91AD-3DEBFC9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8519-96B2-4779-A50B-DD1C9074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C7089-FA23-4D6C-A9B8-69EBFC3E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9CCA-F40D-44C9-B53C-1C62CC0D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DE9F-3839-4BE8-827C-B0BE04A83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1C53-A3BD-447F-9913-477CE0D93E9F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2D6C-CB11-4C6D-B9F7-60EB07FE9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4871-E99B-4542-BEA6-F08806F22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EEA-A711-434D-B210-9475B183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9498812/Rental_House_Management_System" TargetMode="External"/><Relationship Id="rId2" Type="http://schemas.openxmlformats.org/officeDocument/2006/relationships/hyperlink" Target="https://www.slideshare.net/radiantgroup/renting-vs-owning-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87E6-CD15-4A1E-9A3F-6F5BE326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2" y="12019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5EA0-5211-4885-BB09-BB7165B8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2" y="2671244"/>
            <a:ext cx="9336833" cy="3729556"/>
          </a:xfrm>
        </p:spPr>
        <p:txBody>
          <a:bodyPr>
            <a:normAutofit/>
          </a:bodyPr>
          <a:lstStyle/>
          <a:p>
            <a:r>
              <a:rPr lang="en-US" sz="5100" u="sng" dirty="0">
                <a:solidFill>
                  <a:srgbClr val="FF0000"/>
                </a:solidFill>
              </a:rPr>
              <a:t>HOUSE RENT PREDICTION USING LINEAR REGRESSION</a:t>
            </a:r>
          </a:p>
          <a:p>
            <a:pPr algn="just"/>
            <a:r>
              <a:rPr lang="en-US" sz="4000" dirty="0">
                <a:solidFill>
                  <a:srgbClr val="FF0000"/>
                </a:solidFill>
              </a:rPr>
              <a:t>     PROJECT SUPERVISOR : </a:t>
            </a:r>
            <a:r>
              <a:rPr lang="en-US" sz="4000" dirty="0" err="1">
                <a:solidFill>
                  <a:srgbClr val="FF0000"/>
                </a:solidFill>
              </a:rPr>
              <a:t>Ms.Madhumitha</a:t>
            </a:r>
            <a:endParaRPr lang="en-US" sz="4000" dirty="0">
              <a:solidFill>
                <a:srgbClr val="FF0000"/>
              </a:solidFill>
            </a:endParaRPr>
          </a:p>
          <a:p>
            <a:pPr algn="l"/>
            <a:r>
              <a:rPr lang="en-US" sz="3600" dirty="0"/>
              <a:t>        Name of the Student : </a:t>
            </a:r>
            <a:r>
              <a:rPr lang="en-US" sz="3600" dirty="0" err="1"/>
              <a:t>Deepika.Dirisala</a:t>
            </a:r>
            <a:r>
              <a:rPr lang="en-US" sz="3600" dirty="0"/>
              <a:t>   </a:t>
            </a:r>
          </a:p>
          <a:p>
            <a:pPr algn="l"/>
            <a:r>
              <a:rPr lang="en-US" sz="3600" dirty="0"/>
              <a:t>        Register Number : 39110279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D759E-0226-4873-B6A1-DBE20EFD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17" y="0"/>
            <a:ext cx="7371229" cy="21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227C-EACD-4D3E-A338-14BF448F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 REGRESSOR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7DAF-3D06-4B1B-B3B6-F1E7B1FB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rmAutofit lnSpcReduction="10000"/>
          </a:bodyPr>
          <a:lstStyle/>
          <a:p>
            <a:pPr marL="12700" marR="57785">
              <a:lnSpc>
                <a:spcPct val="150000"/>
              </a:lnSpc>
              <a:spcBef>
                <a:spcPts val="640"/>
              </a:spcBef>
            </a:pPr>
            <a:r>
              <a:rPr lang="en-US" sz="2800" spc="-229" dirty="0">
                <a:solidFill>
                  <a:srgbClr val="202020"/>
                </a:solidFill>
                <a:latin typeface="Arial"/>
                <a:cs typeface="Arial"/>
              </a:rPr>
              <a:t>Random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forest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bagging </a:t>
            </a:r>
            <a:r>
              <a:rPr lang="en-US" sz="2800" spc="-114" dirty="0">
                <a:solidFill>
                  <a:srgbClr val="202020"/>
                </a:solidFill>
                <a:latin typeface="Arial"/>
                <a:cs typeface="Arial"/>
              </a:rPr>
              <a:t>technique </a:t>
            </a:r>
            <a:r>
              <a:rPr lang="en-US" sz="2800" spc="-170" dirty="0">
                <a:solidFill>
                  <a:srgbClr val="202020"/>
                </a:solidFill>
                <a:latin typeface="Arial"/>
                <a:cs typeface="Arial"/>
              </a:rPr>
              <a:t>and 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not </a:t>
            </a:r>
            <a:r>
              <a:rPr lang="en-US" sz="28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800" spc="-110" dirty="0">
                <a:solidFill>
                  <a:srgbClr val="202020"/>
                </a:solidFill>
                <a:latin typeface="Arial"/>
                <a:cs typeface="Arial"/>
              </a:rPr>
              <a:t>boosting </a:t>
            </a:r>
            <a:r>
              <a:rPr lang="en-US" sz="2800" spc="-125" dirty="0">
                <a:solidFill>
                  <a:srgbClr val="202020"/>
                </a:solidFill>
                <a:latin typeface="Arial"/>
                <a:cs typeface="Arial"/>
              </a:rPr>
              <a:t>technique. </a:t>
            </a:r>
            <a:r>
              <a:rPr lang="en-US" sz="2800" spc="-25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12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lang="en-US" sz="28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random  </a:t>
            </a:r>
            <a:r>
              <a:rPr lang="en-US" sz="2800" spc="-90" dirty="0">
                <a:solidFill>
                  <a:srgbClr val="202020"/>
                </a:solidFill>
                <a:latin typeface="Arial"/>
                <a:cs typeface="Arial"/>
              </a:rPr>
              <a:t>forests </a:t>
            </a:r>
            <a:r>
              <a:rPr lang="en-US" sz="2800" spc="-16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lang="en-US" sz="2800" spc="-60" dirty="0">
                <a:solidFill>
                  <a:srgbClr val="202020"/>
                </a:solidFill>
                <a:latin typeface="Arial"/>
                <a:cs typeface="Arial"/>
              </a:rPr>
              <a:t>run </a:t>
            </a:r>
            <a:r>
              <a:rPr lang="en-US" sz="28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800" spc="-95" dirty="0">
                <a:solidFill>
                  <a:srgbClr val="202020"/>
                </a:solidFill>
                <a:latin typeface="Arial"/>
                <a:cs typeface="Arial"/>
              </a:rPr>
              <a:t>parallel. </a:t>
            </a:r>
          </a:p>
          <a:p>
            <a:pPr marL="12700" marR="57785">
              <a:lnSpc>
                <a:spcPct val="150000"/>
              </a:lnSpc>
              <a:spcBef>
                <a:spcPts val="640"/>
              </a:spcBef>
            </a:pPr>
            <a:r>
              <a:rPr lang="en-US" sz="2800" spc="-195" dirty="0">
                <a:solidFill>
                  <a:srgbClr val="202020"/>
                </a:solidFill>
                <a:latin typeface="Arial"/>
                <a:cs typeface="Arial"/>
              </a:rPr>
              <a:t>There is no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interaction </a:t>
            </a:r>
            <a:r>
              <a:rPr lang="en-US" sz="2800" spc="-165" dirty="0">
                <a:solidFill>
                  <a:srgbClr val="202020"/>
                </a:solidFill>
                <a:latin typeface="Arial"/>
                <a:cs typeface="Arial"/>
              </a:rPr>
              <a:t>between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these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70" dirty="0" err="1">
                <a:solidFill>
                  <a:srgbClr val="202020"/>
                </a:solidFill>
                <a:latin typeface="Arial"/>
                <a:cs typeface="Arial"/>
              </a:rPr>
              <a:t>trees.It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operates </a:t>
            </a:r>
            <a:r>
              <a:rPr lang="en-US" sz="2800" spc="-16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constructing </a:t>
            </a:r>
            <a:r>
              <a:rPr lang="en-US" sz="2800" spc="-25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lang="en-US" sz="28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35" dirty="0">
                <a:solidFill>
                  <a:srgbClr val="202020"/>
                </a:solidFill>
                <a:latin typeface="Arial"/>
                <a:cs typeface="Arial"/>
              </a:rPr>
              <a:t>multitude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lang="en-US" sz="2800" spc="-12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lang="en-US" sz="2800" spc="-20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lang="en-US" sz="2800" spc="-25" dirty="0">
                <a:solidFill>
                  <a:srgbClr val="202020"/>
                </a:solidFill>
                <a:latin typeface="Arial"/>
                <a:cs typeface="Arial"/>
              </a:rPr>
              <a:t>training </a:t>
            </a:r>
            <a:r>
              <a:rPr lang="en-US" sz="2800" spc="-40" dirty="0">
                <a:solidFill>
                  <a:srgbClr val="202020"/>
                </a:solidFill>
                <a:latin typeface="Arial"/>
                <a:cs typeface="Arial"/>
              </a:rPr>
              <a:t>time </a:t>
            </a:r>
            <a:r>
              <a:rPr lang="en-US" sz="2800" spc="-17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lang="en-US" sz="2800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25" dirty="0">
                <a:solidFill>
                  <a:srgbClr val="202020"/>
                </a:solidFill>
                <a:latin typeface="Arial"/>
                <a:cs typeface="Arial"/>
              </a:rPr>
              <a:t>outputting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175" dirty="0">
                <a:solidFill>
                  <a:srgbClr val="202020"/>
                </a:solidFill>
                <a:latin typeface="Arial"/>
                <a:cs typeface="Arial"/>
              </a:rPr>
              <a:t>class </a:t>
            </a:r>
            <a:r>
              <a:rPr lang="en-US" sz="2800" spc="1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215" dirty="0">
                <a:solidFill>
                  <a:srgbClr val="202020"/>
                </a:solidFill>
                <a:latin typeface="Arial"/>
                <a:cs typeface="Arial"/>
              </a:rPr>
              <a:t>mode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lang="en-US" sz="28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204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spc="-85" dirty="0">
                <a:solidFill>
                  <a:srgbClr val="202020"/>
                </a:solidFill>
                <a:latin typeface="Arial"/>
                <a:cs typeface="Arial"/>
              </a:rPr>
              <a:t>(classification)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or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prediction</a:t>
            </a:r>
            <a:r>
              <a:rPr lang="en-US" sz="28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45" dirty="0">
                <a:solidFill>
                  <a:srgbClr val="202020"/>
                </a:solidFill>
                <a:latin typeface="Arial"/>
                <a:cs typeface="Arial"/>
              </a:rPr>
              <a:t>(regression)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60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lang="en-US" sz="28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trees.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n-US" sz="2800" spc="-400" dirty="0">
                <a:solidFill>
                  <a:srgbClr val="202020"/>
                </a:solidFill>
                <a:latin typeface="Arial"/>
                <a:cs typeface="Arial"/>
              </a:rPr>
              <a:t>A 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random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forest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25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lang="en-US" sz="28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meta-estimator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spc="-170" dirty="0">
                <a:solidFill>
                  <a:srgbClr val="202020"/>
                </a:solidFill>
                <a:latin typeface="Arial"/>
                <a:cs typeface="Arial"/>
              </a:rPr>
              <a:t>(i.e. </a:t>
            </a:r>
            <a:r>
              <a:rPr lang="en-US" sz="2800" spc="155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lang="en-US" sz="2800" spc="-165" dirty="0">
                <a:solidFill>
                  <a:srgbClr val="202020"/>
                </a:solidFill>
                <a:latin typeface="Arial"/>
                <a:cs typeface="Arial"/>
              </a:rPr>
              <a:t>combines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55" dirty="0">
                <a:solidFill>
                  <a:srgbClr val="202020"/>
                </a:solidFill>
                <a:latin typeface="Arial"/>
                <a:cs typeface="Arial"/>
              </a:rPr>
              <a:t>result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800" spc="-35" dirty="0">
                <a:solidFill>
                  <a:srgbClr val="202020"/>
                </a:solidFill>
                <a:latin typeface="Arial"/>
                <a:cs typeface="Arial"/>
              </a:rPr>
              <a:t>multiple</a:t>
            </a:r>
            <a:r>
              <a:rPr lang="en-US" sz="2800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90" dirty="0">
                <a:solidFill>
                  <a:srgbClr val="202020"/>
                </a:solidFill>
                <a:latin typeface="Arial"/>
                <a:cs typeface="Arial"/>
              </a:rPr>
              <a:t>predictions)  </a:t>
            </a:r>
            <a:r>
              <a:rPr lang="en-US" sz="2800" spc="-105" dirty="0">
                <a:solidFill>
                  <a:srgbClr val="202020"/>
                </a:solidFill>
                <a:latin typeface="Arial"/>
                <a:cs typeface="Arial"/>
              </a:rPr>
              <a:t>which </a:t>
            </a:r>
            <a:r>
              <a:rPr lang="en-US" sz="2800" spc="-165" dirty="0">
                <a:solidFill>
                  <a:srgbClr val="202020"/>
                </a:solidFill>
                <a:latin typeface="Arial"/>
                <a:cs typeface="Arial"/>
              </a:rPr>
              <a:t>aggregates </a:t>
            </a:r>
            <a:r>
              <a:rPr lang="en-US" sz="2800" spc="-180" dirty="0">
                <a:solidFill>
                  <a:srgbClr val="202020"/>
                </a:solidFill>
                <a:latin typeface="Arial"/>
                <a:cs typeface="Arial"/>
              </a:rPr>
              <a:t>many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decision</a:t>
            </a:r>
            <a:r>
              <a:rPr lang="en-US" sz="2800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trees.</a:t>
            </a:r>
            <a:endParaRPr lang="en-US" sz="2800" dirty="0">
              <a:latin typeface="Arial"/>
              <a:cs typeface="Arial"/>
            </a:endParaRPr>
          </a:p>
          <a:p>
            <a:pPr marL="12700" marR="57785">
              <a:lnSpc>
                <a:spcPts val="2700"/>
              </a:lnSpc>
              <a:spcBef>
                <a:spcPts val="64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1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175128-AC00-430C-8493-47FF0A5CF8CD}"/>
              </a:ext>
            </a:extLst>
          </p:cNvPr>
          <p:cNvSpPr txBox="1"/>
          <p:nvPr/>
        </p:nvSpPr>
        <p:spPr>
          <a:xfrm>
            <a:off x="494523" y="205273"/>
            <a:ext cx="8325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202020"/>
                </a:solidFill>
                <a:latin typeface="Arial"/>
                <a:cs typeface="Arial"/>
              </a:rPr>
              <a:t>Decision Tree Regressor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9375A-0907-4B02-BFE2-0E01FA3DBB5C}"/>
              </a:ext>
            </a:extLst>
          </p:cNvPr>
          <p:cNvSpPr txBox="1"/>
          <p:nvPr/>
        </p:nvSpPr>
        <p:spPr>
          <a:xfrm>
            <a:off x="494523" y="1495458"/>
            <a:ext cx="86518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121285" indent="-342900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400" spc="-17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lang="en-US" sz="2400" spc="-21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110" dirty="0">
                <a:solidFill>
                  <a:srgbClr val="202020"/>
                </a:solidFill>
                <a:latin typeface="Arial"/>
                <a:cs typeface="Arial"/>
              </a:rPr>
              <a:t>decision-making </a:t>
            </a:r>
            <a:r>
              <a:rPr lang="en-US" sz="2400" spc="-45" dirty="0">
                <a:solidFill>
                  <a:srgbClr val="202020"/>
                </a:solidFill>
                <a:latin typeface="Arial"/>
                <a:cs typeface="Arial"/>
              </a:rPr>
              <a:t>tool </a:t>
            </a:r>
            <a:r>
              <a:rPr lang="en-US" sz="2400" spc="1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lang="en-US" sz="2400" spc="-240" dirty="0">
                <a:solidFill>
                  <a:srgbClr val="202020"/>
                </a:solidFill>
                <a:latin typeface="Arial"/>
                <a:cs typeface="Arial"/>
              </a:rPr>
              <a:t>uses 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40" dirty="0">
                <a:solidFill>
                  <a:srgbClr val="202020"/>
                </a:solidFill>
                <a:latin typeface="Arial"/>
                <a:cs typeface="Arial"/>
              </a:rPr>
              <a:t>flowchart-like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lang="en-US" sz="2400" spc="-55" dirty="0">
                <a:solidFill>
                  <a:srgbClr val="202020"/>
                </a:solidFill>
                <a:latin typeface="Arial"/>
                <a:cs typeface="Arial"/>
              </a:rPr>
              <a:t>structure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or is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15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lang="en-US" sz="2400" spc="-145" dirty="0">
                <a:solidFill>
                  <a:srgbClr val="202020"/>
                </a:solidFill>
                <a:latin typeface="Arial"/>
                <a:cs typeface="Arial"/>
              </a:rPr>
              <a:t>decisions </a:t>
            </a:r>
            <a:r>
              <a:rPr lang="en-US" sz="2400" spc="-17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lang="en-US" sz="2400" spc="-25" dirty="0">
                <a:solidFill>
                  <a:srgbClr val="202020"/>
                </a:solidFill>
                <a:latin typeface="Arial"/>
                <a:cs typeface="Arial"/>
              </a:rPr>
              <a:t>all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400" spc="-10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lang="en-US" sz="2400" spc="-125" dirty="0">
                <a:solidFill>
                  <a:srgbClr val="202020"/>
                </a:solidFill>
                <a:latin typeface="Arial"/>
                <a:cs typeface="Arial"/>
              </a:rPr>
              <a:t>possible results,</a:t>
            </a:r>
            <a:r>
              <a:rPr lang="en-US" sz="2400" spc="-229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-70" dirty="0">
                <a:solidFill>
                  <a:srgbClr val="202020"/>
                </a:solidFill>
                <a:latin typeface="Arial"/>
                <a:cs typeface="Arial"/>
              </a:rPr>
              <a:t>including  </a:t>
            </a:r>
            <a:r>
              <a:rPr lang="en-US" sz="2400" spc="-175" dirty="0">
                <a:solidFill>
                  <a:srgbClr val="202020"/>
                </a:solidFill>
                <a:latin typeface="Arial"/>
                <a:cs typeface="Arial"/>
              </a:rPr>
              <a:t>outcomes, </a:t>
            </a:r>
            <a:r>
              <a:rPr lang="en-US" sz="2400" spc="-20" dirty="0">
                <a:solidFill>
                  <a:srgbClr val="202020"/>
                </a:solidFill>
                <a:latin typeface="Arial"/>
                <a:cs typeface="Arial"/>
              </a:rPr>
              <a:t>input </a:t>
            </a:r>
            <a:r>
              <a:rPr lang="en-US" sz="2400" spc="-150" dirty="0">
                <a:solidFill>
                  <a:srgbClr val="202020"/>
                </a:solidFill>
                <a:latin typeface="Arial"/>
                <a:cs typeface="Arial"/>
              </a:rPr>
              <a:t>costs </a:t>
            </a:r>
            <a:r>
              <a:rPr lang="en-US" sz="2400" spc="-17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15" dirty="0">
                <a:solidFill>
                  <a:srgbClr val="202020"/>
                </a:solidFill>
                <a:latin typeface="Arial"/>
                <a:cs typeface="Arial"/>
              </a:rPr>
              <a:t>utility.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srgbClr val="202020"/>
                </a:solidFill>
                <a:latin typeface="Arial"/>
                <a:cs typeface="Arial"/>
              </a:rPr>
              <a:t>Decision-tree </a:t>
            </a:r>
            <a:r>
              <a:rPr lang="en-US" sz="2400" spc="-55" dirty="0">
                <a:solidFill>
                  <a:srgbClr val="202020"/>
                </a:solidFill>
                <a:latin typeface="Arial"/>
                <a:cs typeface="Arial"/>
              </a:rPr>
              <a:t>algorithm </a:t>
            </a:r>
            <a:r>
              <a:rPr lang="en-US" sz="2400" spc="-40" dirty="0">
                <a:solidFill>
                  <a:srgbClr val="202020"/>
                </a:solidFill>
                <a:latin typeface="Arial"/>
                <a:cs typeface="Arial"/>
              </a:rPr>
              <a:t>falls </a:t>
            </a:r>
            <a:r>
              <a:rPr lang="en-US" sz="2400" spc="-130" dirty="0">
                <a:solidFill>
                  <a:srgbClr val="202020"/>
                </a:solidFill>
                <a:latin typeface="Arial"/>
                <a:cs typeface="Arial"/>
              </a:rPr>
              <a:t>under 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400" spc="-135" dirty="0">
                <a:solidFill>
                  <a:srgbClr val="202020"/>
                </a:solidFill>
                <a:latin typeface="Arial"/>
                <a:cs typeface="Arial"/>
              </a:rPr>
              <a:t>category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lang="en-US" sz="2400" spc="-160" dirty="0">
                <a:solidFill>
                  <a:srgbClr val="202020"/>
                </a:solidFill>
                <a:latin typeface="Arial"/>
                <a:cs typeface="Arial"/>
              </a:rPr>
              <a:t>supervised </a:t>
            </a:r>
            <a:r>
              <a:rPr lang="en-US" sz="2400" spc="-90" dirty="0">
                <a:solidFill>
                  <a:srgbClr val="202020"/>
                </a:solidFill>
                <a:latin typeface="Arial"/>
                <a:cs typeface="Arial"/>
              </a:rPr>
              <a:t>learning </a:t>
            </a:r>
            <a:r>
              <a:rPr lang="en-US" sz="2400" spc="-60" dirty="0">
                <a:solidFill>
                  <a:srgbClr val="202020"/>
                </a:solidFill>
                <a:latin typeface="Arial"/>
                <a:cs typeface="Arial"/>
              </a:rPr>
              <a:t>algorithms. It </a:t>
            </a:r>
            <a:r>
              <a:rPr lang="en-US" sz="2400" spc="-145" dirty="0">
                <a:solidFill>
                  <a:srgbClr val="202020"/>
                </a:solidFill>
                <a:latin typeface="Arial"/>
                <a:cs typeface="Arial"/>
              </a:rPr>
              <a:t>works </a:t>
            </a:r>
            <a:r>
              <a:rPr lang="en-US" sz="2400" spc="-10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both  </a:t>
            </a:r>
            <a:r>
              <a:rPr lang="en-US" sz="2400" spc="-110" dirty="0">
                <a:solidFill>
                  <a:srgbClr val="202020"/>
                </a:solidFill>
                <a:latin typeface="Arial"/>
                <a:cs typeface="Arial"/>
              </a:rPr>
              <a:t>continuous </a:t>
            </a:r>
            <a:r>
              <a:rPr lang="en-US" sz="2400" spc="-254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well </a:t>
            </a:r>
            <a:r>
              <a:rPr lang="en-US" sz="2400" spc="-254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lang="en-US" sz="2400" spc="-105" dirty="0">
                <a:solidFill>
                  <a:srgbClr val="202020"/>
                </a:solidFill>
                <a:latin typeface="Arial"/>
                <a:cs typeface="Arial"/>
              </a:rPr>
              <a:t>categorical </a:t>
            </a:r>
            <a:r>
              <a:rPr lang="en-US" sz="2400" spc="-45" dirty="0">
                <a:solidFill>
                  <a:srgbClr val="202020"/>
                </a:solidFill>
                <a:latin typeface="Arial"/>
                <a:cs typeface="Arial"/>
              </a:rPr>
              <a:t>output </a:t>
            </a:r>
            <a:r>
              <a:rPr lang="en-US" sz="2400" spc="-135" dirty="0">
                <a:solidFill>
                  <a:srgbClr val="202020"/>
                </a:solidFill>
                <a:latin typeface="Arial"/>
                <a:cs typeface="Arial"/>
              </a:rPr>
              <a:t>variables. </a:t>
            </a: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-17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lang="en-US" sz="2400" spc="-145" dirty="0">
                <a:solidFill>
                  <a:srgbClr val="202020"/>
                </a:solidFill>
                <a:latin typeface="Arial"/>
                <a:cs typeface="Arial"/>
              </a:rPr>
              <a:t>regression </a:t>
            </a:r>
            <a:r>
              <a:rPr lang="en-US" sz="2400" spc="-200" dirty="0">
                <a:solidFill>
                  <a:srgbClr val="202020"/>
                </a:solidFill>
                <a:latin typeface="Arial"/>
                <a:cs typeface="Arial"/>
              </a:rPr>
              <a:t>observes </a:t>
            </a:r>
            <a:r>
              <a:rPr lang="en-US" sz="2400" spc="-105" dirty="0">
                <a:solidFill>
                  <a:srgbClr val="202020"/>
                </a:solidFill>
                <a:latin typeface="Arial"/>
                <a:cs typeface="Arial"/>
              </a:rPr>
              <a:t>features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400" spc="-180" dirty="0">
                <a:solidFill>
                  <a:srgbClr val="202020"/>
                </a:solidFill>
                <a:latin typeface="Arial"/>
                <a:cs typeface="Arial"/>
              </a:rPr>
              <a:t>an  </a:t>
            </a:r>
            <a:r>
              <a:rPr lang="en-US" sz="2400" spc="-95" dirty="0">
                <a:solidFill>
                  <a:srgbClr val="202020"/>
                </a:solidFill>
                <a:latin typeface="Arial"/>
                <a:cs typeface="Arial"/>
              </a:rPr>
              <a:t>object </a:t>
            </a:r>
            <a:r>
              <a:rPr lang="en-US" sz="2400" spc="-17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lang="en-US" sz="2400" spc="-40" dirty="0">
                <a:solidFill>
                  <a:srgbClr val="202020"/>
                </a:solidFill>
                <a:latin typeface="Arial"/>
                <a:cs typeface="Arial"/>
              </a:rPr>
              <a:t>trains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15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lang="en-US" sz="24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400" spc="-55" dirty="0">
                <a:solidFill>
                  <a:srgbClr val="202020"/>
                </a:solidFill>
                <a:latin typeface="Arial"/>
                <a:cs typeface="Arial"/>
              </a:rPr>
              <a:t>structure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tree  </a:t>
            </a:r>
            <a:r>
              <a:rPr lang="en-US" sz="24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lang="en-US" sz="2400" spc="-60" dirty="0">
                <a:solidFill>
                  <a:srgbClr val="202020"/>
                </a:solidFill>
                <a:latin typeface="Arial"/>
                <a:cs typeface="Arial"/>
              </a:rPr>
              <a:t>predict </a:t>
            </a:r>
            <a:r>
              <a:rPr lang="en-US" sz="2400" spc="-110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lang="en-US" sz="24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400" spc="-30" dirty="0">
                <a:solidFill>
                  <a:srgbClr val="202020"/>
                </a:solidFill>
                <a:latin typeface="Arial"/>
                <a:cs typeface="Arial"/>
              </a:rPr>
              <a:t>future </a:t>
            </a:r>
            <a:r>
              <a:rPr lang="en-US" sz="24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lang="en-US" sz="2400" spc="-160" dirty="0">
                <a:solidFill>
                  <a:srgbClr val="202020"/>
                </a:solidFill>
                <a:latin typeface="Arial"/>
                <a:cs typeface="Arial"/>
              </a:rPr>
              <a:t>produce</a:t>
            </a:r>
            <a:r>
              <a:rPr lang="en-US" sz="2400" spc="-5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-95" dirty="0">
                <a:solidFill>
                  <a:srgbClr val="202020"/>
                </a:solidFill>
                <a:latin typeface="Arial"/>
                <a:cs typeface="Arial"/>
              </a:rPr>
              <a:t>meaningful  </a:t>
            </a:r>
            <a:r>
              <a:rPr lang="en-US" sz="2400" spc="-110" dirty="0">
                <a:solidFill>
                  <a:srgbClr val="202020"/>
                </a:solidFill>
                <a:latin typeface="Arial"/>
                <a:cs typeface="Arial"/>
              </a:rPr>
              <a:t>continuous </a:t>
            </a:r>
            <a:r>
              <a:rPr lang="en-US" sz="2400" spc="-120" dirty="0">
                <a:solidFill>
                  <a:srgbClr val="202020"/>
                </a:solidFill>
                <a:latin typeface="Arial"/>
                <a:cs typeface="Arial"/>
              </a:rPr>
              <a:t>output.</a:t>
            </a:r>
          </a:p>
          <a:p>
            <a:pPr marL="355600" marR="5080" indent="-3429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srgbClr val="202020"/>
                </a:solidFill>
                <a:latin typeface="Arial"/>
                <a:cs typeface="Arial"/>
              </a:rPr>
              <a:t>Continuous </a:t>
            </a:r>
            <a:r>
              <a:rPr lang="en-US" sz="2400" spc="-45" dirty="0">
                <a:solidFill>
                  <a:srgbClr val="202020"/>
                </a:solidFill>
                <a:latin typeface="Arial"/>
                <a:cs typeface="Arial"/>
              </a:rPr>
              <a:t>output </a:t>
            </a:r>
            <a:r>
              <a:rPr lang="en-US" sz="2400" spc="-220" dirty="0">
                <a:solidFill>
                  <a:srgbClr val="202020"/>
                </a:solidFill>
                <a:latin typeface="Arial"/>
                <a:cs typeface="Arial"/>
              </a:rPr>
              <a:t>means </a:t>
            </a:r>
            <a:r>
              <a:rPr lang="en-US" sz="2400" spc="10" dirty="0">
                <a:solidFill>
                  <a:srgbClr val="202020"/>
                </a:solidFill>
                <a:latin typeface="Arial"/>
                <a:cs typeface="Arial"/>
              </a:rPr>
              <a:t>that  </a:t>
            </a:r>
            <a:r>
              <a:rPr lang="en-US" sz="24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400" spc="-15" dirty="0">
                <a:solidFill>
                  <a:srgbClr val="202020"/>
                </a:solidFill>
                <a:latin typeface="Arial"/>
                <a:cs typeface="Arial"/>
              </a:rPr>
              <a:t>output/result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not </a:t>
            </a:r>
            <a:r>
              <a:rPr lang="en-US" sz="2400" spc="-120" dirty="0">
                <a:solidFill>
                  <a:srgbClr val="202020"/>
                </a:solidFill>
                <a:latin typeface="Arial"/>
                <a:cs typeface="Arial"/>
              </a:rPr>
              <a:t>discrete, </a:t>
            </a:r>
            <a:r>
              <a:rPr lang="en-US" sz="2400" spc="-185" dirty="0">
                <a:solidFill>
                  <a:srgbClr val="202020"/>
                </a:solidFill>
                <a:latin typeface="Arial"/>
                <a:cs typeface="Arial"/>
              </a:rPr>
              <a:t>i.e., </a:t>
            </a:r>
            <a:r>
              <a:rPr lang="en-US" sz="2400" spc="155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not  </a:t>
            </a:r>
            <a:r>
              <a:rPr lang="en-US" sz="2400" spc="-140" dirty="0">
                <a:solidFill>
                  <a:srgbClr val="202020"/>
                </a:solidFill>
                <a:latin typeface="Arial"/>
                <a:cs typeface="Arial"/>
              </a:rPr>
              <a:t>represented </a:t>
            </a:r>
            <a:r>
              <a:rPr lang="en-US" sz="2400" spc="-25" dirty="0">
                <a:solidFill>
                  <a:srgbClr val="202020"/>
                </a:solidFill>
                <a:latin typeface="Arial"/>
                <a:cs typeface="Arial"/>
              </a:rPr>
              <a:t>just </a:t>
            </a:r>
            <a:r>
              <a:rPr lang="en-US" sz="2400" spc="-16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lang="en-US" sz="24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400" spc="-130" dirty="0" err="1">
                <a:solidFill>
                  <a:srgbClr val="202020"/>
                </a:solidFill>
                <a:latin typeface="Arial"/>
                <a:cs typeface="Arial"/>
              </a:rPr>
              <a:t>discrete,known</a:t>
            </a:r>
            <a:r>
              <a:rPr lang="en-US" sz="2400" spc="-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-120" dirty="0">
                <a:solidFill>
                  <a:srgbClr val="202020"/>
                </a:solidFill>
                <a:latin typeface="Arial"/>
                <a:cs typeface="Arial"/>
              </a:rPr>
              <a:t>set </a:t>
            </a:r>
            <a:r>
              <a:rPr lang="en-US" sz="24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lang="en-US" sz="2400" spc="-150" dirty="0">
                <a:solidFill>
                  <a:srgbClr val="202020"/>
                </a:solidFill>
                <a:latin typeface="Arial"/>
                <a:cs typeface="Arial"/>
              </a:rPr>
              <a:t>numbers </a:t>
            </a:r>
            <a:r>
              <a:rPr lang="en-US" sz="2400" spc="-80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lang="en-US" sz="2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400" spc="-185" dirty="0">
                <a:solidFill>
                  <a:srgbClr val="202020"/>
                </a:solidFill>
                <a:latin typeface="Arial"/>
                <a:cs typeface="Arial"/>
              </a:rPr>
              <a:t>values.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58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0A94-906A-4C61-B0C5-392C154E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SNAPSHOT OF THE MODEL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F32AE-A18D-45D7-930F-C839D2186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54404"/>
            <a:ext cx="7287209" cy="4713230"/>
          </a:xfrm>
        </p:spPr>
      </p:pic>
    </p:spTree>
    <p:extLst>
      <p:ext uri="{BB962C8B-B14F-4D97-AF65-F5344CB8AC3E}">
        <p14:creationId xmlns:p14="http://schemas.microsoft.com/office/powerpoint/2010/main" val="90650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0C85-4BA2-425D-BD7C-D4C176FC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RESULTS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F374-AE26-43EF-980A-FA956045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60"/>
              </a:spcBef>
              <a:buFont typeface="Wingdings" panose="05000000000000000000" pitchFamily="2" charset="2"/>
              <a:buChar char="Ø"/>
            </a:pPr>
            <a:r>
              <a:rPr lang="en-US" sz="4000" spc="-305" dirty="0">
                <a:solidFill>
                  <a:srgbClr val="414141"/>
                </a:solidFill>
                <a:cs typeface="Arial Black"/>
              </a:rPr>
              <a:t>Decision</a:t>
            </a:r>
            <a:r>
              <a:rPr lang="en-US" sz="4000" spc="-32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4000" spc="-340" dirty="0">
                <a:solidFill>
                  <a:srgbClr val="414141"/>
                </a:solidFill>
                <a:cs typeface="Arial Black"/>
              </a:rPr>
              <a:t>Tree</a:t>
            </a:r>
            <a:endParaRPr lang="en-US" sz="4000" dirty="0">
              <a:cs typeface="Arial Black"/>
            </a:endParaRPr>
          </a:p>
          <a:p>
            <a:pPr marL="1130300">
              <a:lnSpc>
                <a:spcPct val="100000"/>
              </a:lnSpc>
              <a:spcBef>
                <a:spcPts val="360"/>
              </a:spcBef>
            </a:pPr>
            <a:r>
              <a:rPr lang="en-US" sz="3200" spc="-325" dirty="0">
                <a:solidFill>
                  <a:srgbClr val="414141"/>
                </a:solidFill>
                <a:cs typeface="Arial Black"/>
              </a:rPr>
              <a:t>Accuracy </a:t>
            </a:r>
            <a:r>
              <a:rPr lang="en-US" sz="3200" spc="-170" dirty="0">
                <a:solidFill>
                  <a:srgbClr val="414141"/>
                </a:solidFill>
                <a:cs typeface="Arial Black"/>
              </a:rPr>
              <a:t>: </a:t>
            </a:r>
            <a:r>
              <a:rPr lang="en-US" sz="3200" spc="-210" dirty="0" err="1">
                <a:solidFill>
                  <a:srgbClr val="414141"/>
                </a:solidFill>
                <a:cs typeface="Arial Black"/>
              </a:rPr>
              <a:t>Approx</a:t>
            </a:r>
            <a:r>
              <a:rPr lang="en-US" sz="3200" spc="-9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3200" spc="-265" dirty="0">
                <a:solidFill>
                  <a:srgbClr val="414141"/>
                </a:solidFill>
                <a:cs typeface="Arial Black"/>
              </a:rPr>
              <a:t>76.2%</a:t>
            </a:r>
            <a:endParaRPr lang="en-US" sz="3200" dirty="0">
              <a:cs typeface="Arial Black"/>
            </a:endParaRPr>
          </a:p>
          <a:p>
            <a:pPr>
              <a:lnSpc>
                <a:spcPct val="100000"/>
              </a:lnSpc>
              <a:spcBef>
                <a:spcPts val="945"/>
              </a:spcBef>
              <a:buFont typeface="Wingdings" panose="05000000000000000000" pitchFamily="2" charset="2"/>
              <a:buChar char="Ø"/>
            </a:pPr>
            <a:r>
              <a:rPr lang="en-US" sz="3600" spc="-260" dirty="0">
                <a:solidFill>
                  <a:srgbClr val="414141"/>
                </a:solidFill>
                <a:cs typeface="Arial Black"/>
              </a:rPr>
              <a:t>Gradient</a:t>
            </a:r>
            <a:r>
              <a:rPr lang="en-US" sz="3600" spc="-33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3600" spc="-285" dirty="0">
                <a:solidFill>
                  <a:srgbClr val="414141"/>
                </a:solidFill>
                <a:cs typeface="Arial Black"/>
              </a:rPr>
              <a:t>Boosting:</a:t>
            </a:r>
            <a:endParaRPr lang="en-US" sz="3600" dirty="0">
              <a:cs typeface="Arial Black"/>
            </a:endParaRPr>
          </a:p>
          <a:p>
            <a:pPr marL="1168400">
              <a:lnSpc>
                <a:spcPct val="100000"/>
              </a:lnSpc>
              <a:spcBef>
                <a:spcPts val="660"/>
              </a:spcBef>
            </a:pPr>
            <a:r>
              <a:rPr lang="en-US" sz="3200" spc="-325" dirty="0">
                <a:solidFill>
                  <a:srgbClr val="414141"/>
                </a:solidFill>
                <a:cs typeface="Arial Black"/>
              </a:rPr>
              <a:t>Accuracy </a:t>
            </a:r>
            <a:r>
              <a:rPr lang="en-US" sz="3200" spc="-170" dirty="0">
                <a:solidFill>
                  <a:srgbClr val="414141"/>
                </a:solidFill>
                <a:cs typeface="Arial Black"/>
              </a:rPr>
              <a:t>: </a:t>
            </a:r>
            <a:r>
              <a:rPr lang="en-US" sz="3200" spc="-210" dirty="0" err="1">
                <a:solidFill>
                  <a:srgbClr val="414141"/>
                </a:solidFill>
                <a:cs typeface="Arial Black"/>
              </a:rPr>
              <a:t>Approx</a:t>
            </a:r>
            <a:r>
              <a:rPr lang="en-US" sz="3200" spc="-9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3200" spc="-265" dirty="0">
                <a:solidFill>
                  <a:srgbClr val="414141"/>
                </a:solidFill>
                <a:cs typeface="Arial Black"/>
              </a:rPr>
              <a:t>89.4%</a:t>
            </a:r>
            <a:endParaRPr lang="en-US" sz="3200" dirty="0">
              <a:cs typeface="Arial Black"/>
            </a:endParaRPr>
          </a:p>
          <a:p>
            <a:pPr>
              <a:lnSpc>
                <a:spcPts val="382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3600" spc="-280" dirty="0">
                <a:solidFill>
                  <a:srgbClr val="414141"/>
                </a:solidFill>
                <a:cs typeface="Arial Black"/>
              </a:rPr>
              <a:t>Random</a:t>
            </a:r>
            <a:r>
              <a:rPr lang="en-US" sz="3600" spc="-32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3600" spc="-260" dirty="0">
                <a:solidFill>
                  <a:srgbClr val="414141"/>
                </a:solidFill>
                <a:cs typeface="Arial Black"/>
              </a:rPr>
              <a:t>forest</a:t>
            </a:r>
            <a:endParaRPr lang="en-US" sz="3600" dirty="0">
              <a:cs typeface="Arial Black"/>
            </a:endParaRPr>
          </a:p>
          <a:p>
            <a:pPr marL="1117600">
              <a:lnSpc>
                <a:spcPts val="2980"/>
              </a:lnSpc>
            </a:pPr>
            <a:r>
              <a:rPr lang="en-US" sz="2800" spc="-325" dirty="0">
                <a:solidFill>
                  <a:srgbClr val="414141"/>
                </a:solidFill>
                <a:cs typeface="Arial Black"/>
              </a:rPr>
              <a:t>Accuracy </a:t>
            </a:r>
            <a:r>
              <a:rPr lang="en-US" sz="2800" spc="-170" dirty="0">
                <a:solidFill>
                  <a:srgbClr val="414141"/>
                </a:solidFill>
                <a:cs typeface="Arial Black"/>
              </a:rPr>
              <a:t>: </a:t>
            </a:r>
            <a:r>
              <a:rPr lang="en-US" sz="2800" spc="-210" dirty="0" err="1">
                <a:solidFill>
                  <a:srgbClr val="414141"/>
                </a:solidFill>
                <a:cs typeface="Arial Black"/>
              </a:rPr>
              <a:t>Approx</a:t>
            </a:r>
            <a:r>
              <a:rPr lang="en-US" sz="2800" spc="-95" dirty="0">
                <a:solidFill>
                  <a:srgbClr val="414141"/>
                </a:solidFill>
                <a:cs typeface="Arial Black"/>
              </a:rPr>
              <a:t> </a:t>
            </a:r>
            <a:r>
              <a:rPr lang="en-US" sz="2800" spc="-265" dirty="0">
                <a:solidFill>
                  <a:srgbClr val="414141"/>
                </a:solidFill>
                <a:cs typeface="Arial Black"/>
              </a:rPr>
              <a:t>88.4%</a:t>
            </a:r>
          </a:p>
          <a:p>
            <a:pPr marL="1117600">
              <a:lnSpc>
                <a:spcPts val="2980"/>
              </a:lnSpc>
            </a:pPr>
            <a:endParaRPr lang="en-US" sz="2800" dirty="0">
              <a:latin typeface="Arial Black"/>
              <a:cs typeface="Arial Black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52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43AA-BE06-4E29-B52B-D0495908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CONCLUSION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9B1C-13FA-4730-8932-88D52E62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shows a comparison between the regression algorithms and artificial neural network when predicting house prices in Hyderabad.</a:t>
            </a:r>
          </a:p>
          <a:p>
            <a:r>
              <a:rPr lang="en-US" dirty="0"/>
              <a:t>The results were promising for the public data due to it being rich with features and having strong Regression, whereas the local data gave a worse outcome when the same pre-processing strategy was implemented due to it being in a different shape compared with the public data in terms of the number of features and the regression strength.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9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CAE-914B-4628-B70F-2C2DC3D2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REFERENCES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67A6-1AA3-4E7A-846F-F8D8F7B3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https://www.slideshare.net/radiantgroup/renting-vs-owning-ppt</a:t>
            </a:r>
            <a:endParaRPr lang="en-IN" dirty="0"/>
          </a:p>
          <a:p>
            <a:r>
              <a:rPr lang="en-IN" dirty="0">
                <a:hlinkClick r:id="rId3"/>
              </a:rPr>
              <a:t>https://www.academia.edu/9498812/Rental_House_Management_System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3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31D0C-272F-47D7-B183-C2280D00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138" y="-158620"/>
            <a:ext cx="5742930" cy="127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CE32C-C6C1-4496-B381-4E3D3DF45BC2}"/>
              </a:ext>
            </a:extLst>
          </p:cNvPr>
          <p:cNvSpPr txBox="1"/>
          <p:nvPr/>
        </p:nvSpPr>
        <p:spPr>
          <a:xfrm>
            <a:off x="130629" y="840599"/>
            <a:ext cx="9015703" cy="414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Introduction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Objectives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Scope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Ideation Map / System Architecture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Algorithms and Methods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Results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Conclusion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738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A3EB-2A8A-401F-8A60-032D9E09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INTRODUCTION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EC8B-9489-4E37-80AE-E6FCDA5A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this project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pc="5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155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pc="-65" dirty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techniques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pc="5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estimate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130" dirty="0">
                <a:latin typeface="Arial" panose="020B0604020202020204" pitchFamily="34" charset="0"/>
                <a:cs typeface="Arial" panose="020B0604020202020204" pitchFamily="34" charset="0"/>
              </a:rPr>
              <a:t>sale 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n-US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Hyderabad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Telangana State</a:t>
            </a:r>
            <a:r>
              <a:rPr lang="en-US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5" dirty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25,000</a:t>
            </a:r>
            <a:r>
              <a:rPr lang="en-US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en-US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sold 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pc="-95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help the developer to determine the selling price of a house and can help the customer to arrange the right time to purchase a house.</a:t>
            </a: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3 factors that influence the price of a house which include physical conditions ,concept and location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ECE-B1E7-45E3-8B3A-4F7362F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OBJECTIVES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7833-EB93-4367-AADB-07F03229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690689"/>
            <a:ext cx="10635343" cy="4308896"/>
          </a:xfrm>
        </p:spPr>
        <p:txBody>
          <a:bodyPr>
            <a:normAutofit/>
          </a:bodyPr>
          <a:lstStyle/>
          <a:p>
            <a:r>
              <a:rPr lang="en-US" dirty="0"/>
              <a:t>Major aim of the study to develop and compare several ML models namely Gradient Boosting Regressor, Decision Tree Regressor, Random Forest Regressor.</a:t>
            </a:r>
          </a:p>
          <a:p>
            <a:r>
              <a:rPr lang="en-US" dirty="0"/>
              <a:t>Secondly objective is to develop a rental house management system that allows the user to view customers data as well as house record.</a:t>
            </a:r>
          </a:p>
          <a:p>
            <a:r>
              <a:rPr lang="en-US" dirty="0"/>
              <a:t>The prediction can help the developer determine the selling and purchasing the house at the right time.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C2EA-DC35-472D-88BD-2353B60B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SYSYEM ARCHITECTURE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2CD46-2978-4FF0-A0ED-31B5CF5FF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5172" y="193716"/>
            <a:ext cx="3571777" cy="6565722"/>
          </a:xfrm>
        </p:spPr>
      </p:pic>
    </p:spTree>
    <p:extLst>
      <p:ext uri="{BB962C8B-B14F-4D97-AF65-F5344CB8AC3E}">
        <p14:creationId xmlns:p14="http://schemas.microsoft.com/office/powerpoint/2010/main" val="23622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7EC2-6AA1-4B76-8E7A-081C7A58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PROJECT DESIGN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1439C-8616-4831-A0A1-E7F12559B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8" y="1483567"/>
            <a:ext cx="6120881" cy="4693396"/>
          </a:xfrm>
        </p:spPr>
      </p:pic>
    </p:spTree>
    <p:extLst>
      <p:ext uri="{BB962C8B-B14F-4D97-AF65-F5344CB8AC3E}">
        <p14:creationId xmlns:p14="http://schemas.microsoft.com/office/powerpoint/2010/main" val="3492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473-D3E4-45CA-B8B5-F3542F8A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HARDWARE AND SOFTWARE REQUIREMNTS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53FE-45B0-48E4-B6F9-405A54E9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/>
          <a:lstStyle/>
          <a:p>
            <a:r>
              <a:rPr lang="en-US" dirty="0"/>
              <a:t>HARDWARE REQUIREMENTS: A laptop with a good internet connection.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REQUIREMENTS : Anaconda software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46298-3B5C-4B2F-A6D8-050A41FE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4" y="2633662"/>
            <a:ext cx="2357145" cy="94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19B6D-9370-4DD2-9657-846E8C7F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01" y="4777274"/>
            <a:ext cx="1190625" cy="1715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5BFE6F-7BE0-477F-BE3D-04DC6CB0D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2" y="4777274"/>
            <a:ext cx="1744824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6F3-E7C8-4130-8936-267B4C2B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MODULE IMPLEMENTATION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36580-8F59-4C22-BB64-56F7B4C6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201414" cy="3870357"/>
          </a:xfrm>
        </p:spPr>
      </p:pic>
    </p:spTree>
    <p:extLst>
      <p:ext uri="{BB962C8B-B14F-4D97-AF65-F5344CB8AC3E}">
        <p14:creationId xmlns:p14="http://schemas.microsoft.com/office/powerpoint/2010/main" val="12761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188D-D1B2-48C6-93DE-DD53AD8A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METHODOLOGY ( cont..)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2253-DF3C-4F34-BE60-D86FF0EF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54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202020"/>
                </a:solidFill>
                <a:latin typeface="Arial Black" panose="020B0A04020102020204" pitchFamily="34" charset="0"/>
                <a:cs typeface="Arial"/>
              </a:rPr>
              <a:t>Gradient</a:t>
            </a:r>
            <a:r>
              <a:rPr lang="en-IN" dirty="0">
                <a:solidFill>
                  <a:srgbClr val="202020"/>
                </a:solidFill>
                <a:latin typeface="Arial Black" panose="020B0A04020102020204" pitchFamily="34" charset="0"/>
                <a:cs typeface="Arial"/>
              </a:rPr>
              <a:t> </a:t>
            </a:r>
            <a:r>
              <a:rPr lang="en-IN" sz="2800" dirty="0">
                <a:solidFill>
                  <a:srgbClr val="202020"/>
                </a:solidFill>
                <a:latin typeface="Arial Black" panose="020B0A04020102020204" pitchFamily="34" charset="0"/>
                <a:cs typeface="Arial"/>
              </a:rPr>
              <a:t>Boosting Regressor:</a:t>
            </a: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125" dirty="0">
                <a:solidFill>
                  <a:srgbClr val="202020"/>
                </a:solidFill>
                <a:latin typeface="Arial"/>
                <a:cs typeface="Arial"/>
              </a:rPr>
              <a:t>"Boosting" </a:t>
            </a:r>
            <a:r>
              <a:rPr lang="en-US" sz="28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machine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learning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800" spc="-175" dirty="0">
                <a:solidFill>
                  <a:srgbClr val="202020"/>
                </a:solidFill>
                <a:latin typeface="Arial"/>
                <a:cs typeface="Arial"/>
              </a:rPr>
              <a:t>way </a:t>
            </a:r>
            <a:r>
              <a:rPr lang="en-US" sz="2800" spc="-4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lang="en-US" sz="2800" spc="-90" dirty="0">
                <a:solidFill>
                  <a:srgbClr val="202020"/>
                </a:solidFill>
                <a:latin typeface="Arial"/>
                <a:cs typeface="Arial"/>
              </a:rPr>
              <a:t>combining  </a:t>
            </a:r>
            <a:r>
              <a:rPr lang="en-US" sz="2800" spc="-30" dirty="0">
                <a:solidFill>
                  <a:srgbClr val="202020"/>
                </a:solidFill>
                <a:latin typeface="Arial"/>
                <a:cs typeface="Arial"/>
              </a:rPr>
              <a:t>multiple </a:t>
            </a:r>
            <a:r>
              <a:rPr lang="en-US" sz="2800" spc="-125" dirty="0" err="1">
                <a:solidFill>
                  <a:srgbClr val="202020"/>
                </a:solidFill>
                <a:latin typeface="Arial"/>
                <a:cs typeface="Arial"/>
              </a:rPr>
              <a:t>simplemodels</a:t>
            </a:r>
            <a:r>
              <a:rPr lang="en-US" sz="2800" spc="-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0" dirty="0">
                <a:solidFill>
                  <a:srgbClr val="202020"/>
                </a:solidFill>
                <a:latin typeface="Arial"/>
                <a:cs typeface="Arial"/>
              </a:rPr>
              <a:t>into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800" spc="-95" dirty="0">
                <a:solidFill>
                  <a:srgbClr val="202020"/>
                </a:solidFill>
                <a:latin typeface="Arial"/>
                <a:cs typeface="Arial"/>
              </a:rPr>
              <a:t>single </a:t>
            </a:r>
            <a:r>
              <a:rPr lang="en-US" sz="2800" spc="-120" dirty="0">
                <a:solidFill>
                  <a:srgbClr val="202020"/>
                </a:solidFill>
                <a:latin typeface="Arial"/>
                <a:cs typeface="Arial"/>
              </a:rPr>
              <a:t>composite </a:t>
            </a:r>
            <a:r>
              <a:rPr lang="en-US" sz="2800" spc="-145" dirty="0">
                <a:solidFill>
                  <a:srgbClr val="202020"/>
                </a:solidFill>
                <a:latin typeface="Arial"/>
                <a:cs typeface="Arial"/>
              </a:rPr>
              <a:t>model.  </a:t>
            </a: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also why </a:t>
            </a:r>
            <a:r>
              <a:rPr lang="en-US" sz="2800" spc="-95" dirty="0">
                <a:solidFill>
                  <a:srgbClr val="202020"/>
                </a:solidFill>
                <a:latin typeface="Arial"/>
                <a:cs typeface="Arial"/>
              </a:rPr>
              <a:t>boosting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known </a:t>
            </a:r>
            <a:r>
              <a:rPr lang="en-US" sz="2800" spc="-215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an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additive </a:t>
            </a:r>
            <a:r>
              <a:rPr lang="en-US" sz="2800" spc="-145" dirty="0">
                <a:solidFill>
                  <a:srgbClr val="202020"/>
                </a:solidFill>
                <a:latin typeface="Arial"/>
                <a:cs typeface="Arial"/>
              </a:rPr>
              <a:t>model, 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since </a:t>
            </a:r>
            <a:r>
              <a:rPr lang="en-US" sz="2800" spc="-100" dirty="0">
                <a:solidFill>
                  <a:srgbClr val="202020"/>
                </a:solidFill>
                <a:latin typeface="Arial"/>
                <a:cs typeface="Arial"/>
              </a:rPr>
              <a:t>simple </a:t>
            </a:r>
            <a:r>
              <a:rPr lang="en-US" sz="2800" spc="-150" dirty="0">
                <a:solidFill>
                  <a:srgbClr val="202020"/>
                </a:solidFill>
                <a:latin typeface="Arial"/>
                <a:cs typeface="Arial"/>
              </a:rPr>
              <a:t>models </a:t>
            </a:r>
            <a:r>
              <a:rPr lang="en-US" sz="2800" spc="-140" dirty="0">
                <a:solidFill>
                  <a:srgbClr val="202020"/>
                </a:solidFill>
                <a:latin typeface="Arial"/>
                <a:cs typeface="Arial"/>
              </a:rPr>
              <a:t>(also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known </a:t>
            </a:r>
            <a:r>
              <a:rPr lang="en-US" sz="2800" spc="-215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lang="en-US" sz="2800" spc="-180" dirty="0">
                <a:solidFill>
                  <a:srgbClr val="202020"/>
                </a:solidFill>
                <a:latin typeface="Arial"/>
                <a:cs typeface="Arial"/>
              </a:rPr>
              <a:t>weak </a:t>
            </a:r>
            <a:r>
              <a:rPr lang="en-US" sz="2800" spc="-110" dirty="0">
                <a:solidFill>
                  <a:srgbClr val="202020"/>
                </a:solidFill>
                <a:latin typeface="Arial"/>
                <a:cs typeface="Arial"/>
              </a:rPr>
              <a:t>learners)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are  </a:t>
            </a:r>
            <a:r>
              <a:rPr lang="en-US" sz="2800" spc="-175" dirty="0">
                <a:solidFill>
                  <a:srgbClr val="202020"/>
                </a:solidFill>
                <a:latin typeface="Arial"/>
                <a:cs typeface="Arial"/>
              </a:rPr>
              <a:t>added </a:t>
            </a:r>
            <a:r>
              <a:rPr lang="en-US" sz="2800" spc="-185" dirty="0">
                <a:solidFill>
                  <a:srgbClr val="202020"/>
                </a:solidFill>
                <a:latin typeface="Arial"/>
                <a:cs typeface="Arial"/>
              </a:rPr>
              <a:t>one </a:t>
            </a:r>
            <a:r>
              <a:rPr lang="en-US" sz="2800" spc="-20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time, 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while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keeping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existing </a:t>
            </a:r>
            <a:r>
              <a:rPr lang="en-US" sz="2800" spc="-10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lang="en-US" sz="28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the 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unchanged. </a:t>
            </a:r>
            <a:r>
              <a:rPr lang="en-US" sz="2800" spc="-280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lang="en-US" sz="2800" spc="-130" dirty="0">
                <a:solidFill>
                  <a:srgbClr val="202020"/>
                </a:solidFill>
                <a:latin typeface="Arial"/>
                <a:cs typeface="Arial"/>
              </a:rPr>
              <a:t>combine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lang="en-US" sz="2800" spc="-14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more  </a:t>
            </a:r>
            <a:r>
              <a:rPr lang="en-US" sz="2800" spc="-100" dirty="0">
                <a:solidFill>
                  <a:srgbClr val="202020"/>
                </a:solidFill>
                <a:latin typeface="Arial"/>
                <a:cs typeface="Arial"/>
              </a:rPr>
              <a:t>simple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models,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114" dirty="0">
                <a:solidFill>
                  <a:srgbClr val="202020"/>
                </a:solidFill>
                <a:latin typeface="Arial"/>
                <a:cs typeface="Arial"/>
              </a:rPr>
              <a:t>complete </a:t>
            </a:r>
            <a:r>
              <a:rPr lang="en-US" sz="2800" spc="-5" dirty="0">
                <a:solidFill>
                  <a:srgbClr val="202020"/>
                </a:solidFill>
                <a:latin typeface="Arial"/>
                <a:cs typeface="Arial"/>
              </a:rPr>
              <a:t>final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lang="en-US" sz="2800" spc="-195" dirty="0">
                <a:solidFill>
                  <a:srgbClr val="202020"/>
                </a:solidFill>
                <a:latin typeface="Arial"/>
                <a:cs typeface="Arial"/>
              </a:rPr>
              <a:t>becomes </a:t>
            </a: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a 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stronger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predictor. </a:t>
            </a:r>
          </a:p>
          <a:p>
            <a:pPr marL="469265" marR="5080" indent="-457200">
              <a:lnSpc>
                <a:spcPct val="150000"/>
              </a:lnSpc>
              <a:spcBef>
                <a:spcPts val="560"/>
              </a:spcBef>
            </a:pPr>
            <a:r>
              <a:rPr lang="en-US" sz="2800" spc="-21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45" dirty="0">
                <a:solidFill>
                  <a:srgbClr val="202020"/>
                </a:solidFill>
                <a:latin typeface="Arial"/>
                <a:cs typeface="Arial"/>
              </a:rPr>
              <a:t>term </a:t>
            </a:r>
            <a:r>
              <a:rPr lang="en-US" sz="2800" spc="-80" dirty="0">
                <a:solidFill>
                  <a:srgbClr val="202020"/>
                </a:solidFill>
                <a:latin typeface="Arial"/>
                <a:cs typeface="Arial"/>
              </a:rPr>
              <a:t>"gradient"</a:t>
            </a:r>
            <a:r>
              <a:rPr lang="en-US" sz="28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5" dirty="0" err="1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lang="en-US" sz="2800" spc="-75" dirty="0" err="1">
                <a:solidFill>
                  <a:srgbClr val="202020"/>
                </a:solidFill>
                <a:latin typeface="Arial"/>
                <a:cs typeface="Arial"/>
              </a:rPr>
              <a:t>"gradient</a:t>
            </a:r>
            <a:r>
              <a:rPr lang="en-US" sz="28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95" dirty="0">
                <a:solidFill>
                  <a:srgbClr val="202020"/>
                </a:solidFill>
                <a:latin typeface="Arial"/>
                <a:cs typeface="Arial"/>
              </a:rPr>
              <a:t>boosting" </a:t>
            </a:r>
            <a:r>
              <a:rPr lang="en-US" sz="2800" spc="-200" dirty="0">
                <a:solidFill>
                  <a:srgbClr val="202020"/>
                </a:solidFill>
                <a:latin typeface="Arial"/>
                <a:cs typeface="Arial"/>
              </a:rPr>
              <a:t>comes </a:t>
            </a:r>
            <a:r>
              <a:rPr lang="en-US" sz="2800" spc="-4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lang="en-US" sz="2800" spc="-20" dirty="0">
                <a:solidFill>
                  <a:srgbClr val="202020"/>
                </a:solidFill>
                <a:latin typeface="Arial"/>
                <a:cs typeface="Arial"/>
              </a:rPr>
              <a:t>fact </a:t>
            </a:r>
            <a:r>
              <a:rPr lang="en-US" sz="2800" spc="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the  </a:t>
            </a:r>
            <a:r>
              <a:rPr lang="en-US" sz="2800" spc="-50" dirty="0">
                <a:solidFill>
                  <a:srgbClr val="202020"/>
                </a:solidFill>
                <a:latin typeface="Arial"/>
                <a:cs typeface="Arial"/>
              </a:rPr>
              <a:t>algorithm </a:t>
            </a:r>
            <a:r>
              <a:rPr lang="en-US" sz="2800" spc="-204" dirty="0">
                <a:solidFill>
                  <a:srgbClr val="202020"/>
                </a:solidFill>
                <a:latin typeface="Arial"/>
                <a:cs typeface="Arial"/>
              </a:rPr>
              <a:t>uses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gradient </a:t>
            </a:r>
            <a:r>
              <a:rPr lang="en-US" sz="2800" spc="-135" dirty="0">
                <a:solidFill>
                  <a:srgbClr val="202020"/>
                </a:solidFill>
                <a:latin typeface="Arial"/>
                <a:cs typeface="Arial"/>
              </a:rPr>
              <a:t>descent </a:t>
            </a:r>
            <a:r>
              <a:rPr lang="en-US" sz="28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lang="en-US" sz="2800" spc="-70" dirty="0">
                <a:solidFill>
                  <a:srgbClr val="202020"/>
                </a:solidFill>
                <a:latin typeface="Arial"/>
                <a:cs typeface="Arial"/>
              </a:rPr>
              <a:t>minimize </a:t>
            </a:r>
            <a:r>
              <a:rPr lang="en-US" sz="2800" spc="-6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lang="en-US" sz="28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2800" spc="-155" dirty="0">
                <a:solidFill>
                  <a:srgbClr val="202020"/>
                </a:solidFill>
                <a:latin typeface="Arial"/>
                <a:cs typeface="Arial"/>
              </a:rPr>
              <a:t>loss.</a:t>
            </a:r>
            <a:endParaRPr lang="en-US" sz="2800" dirty="0">
              <a:latin typeface="Arial"/>
              <a:cs typeface="Arial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1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695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INTRODUCTION</vt:lpstr>
      <vt:lpstr>OBJECTIVES</vt:lpstr>
      <vt:lpstr>SYSYEM ARCHITECTURE</vt:lpstr>
      <vt:lpstr>PROJECT DESIGN</vt:lpstr>
      <vt:lpstr>HARDWARE AND SOFTWARE REQUIREMNTS</vt:lpstr>
      <vt:lpstr>MODULE IMPLEMENTATION</vt:lpstr>
      <vt:lpstr>METHODOLOGY ( cont..)</vt:lpstr>
      <vt:lpstr>RANDOM FOREST REGRESSOR</vt:lpstr>
      <vt:lpstr>PowerPoint Presentation</vt:lpstr>
      <vt:lpstr>SNAPSHOT OF THE MODEL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</dc:creator>
  <cp:lastModifiedBy>39110279 Dirisala_Deepika</cp:lastModifiedBy>
  <cp:revision>3</cp:revision>
  <dcterms:created xsi:type="dcterms:W3CDTF">2022-04-09T07:53:54Z</dcterms:created>
  <dcterms:modified xsi:type="dcterms:W3CDTF">2022-04-10T17:27:52Z</dcterms:modified>
</cp:coreProperties>
</file>