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15"/>
  </p:notesMasterIdLst>
  <p:handoutMasterIdLst>
    <p:handoutMasterId r:id="rId16"/>
  </p:handoutMasterIdLst>
  <p:sldIdLst>
    <p:sldId id="265" r:id="rId2"/>
    <p:sldId id="292" r:id="rId3"/>
    <p:sldId id="266" r:id="rId4"/>
    <p:sldId id="283" r:id="rId5"/>
    <p:sldId id="285" r:id="rId6"/>
    <p:sldId id="293" r:id="rId7"/>
    <p:sldId id="294" r:id="rId8"/>
    <p:sldId id="286" r:id="rId9"/>
    <p:sldId id="291" r:id="rId10"/>
    <p:sldId id="287" r:id="rId11"/>
    <p:sldId id="288" r:id="rId12"/>
    <p:sldId id="284" r:id="rId13"/>
    <p:sldId id="282" r:id="rId14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7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106" y="7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9668C-C8EB-4996-98EA-EF3D79B1B6E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DC1550-86E2-433D-BF90-B404324E06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5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BF6D5A6-7269-41EE-A005-E866FB0DAE6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4E6C61-8134-4367-8EE8-BA2D05C136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834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14F0C-07E7-4622-A5AB-CC7262629CDA}" type="datetime1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161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051B7-A012-4C5E-A59E-32F22821E00B}" type="datetime1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076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D8EBA-38A3-4CC9-BA0F-E71FB746F57A}" type="datetime1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38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85B0-2804-4DD2-B2E7-815DDCEA0E7A}" type="datetime1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53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61DE-F44D-474A-A39D-AEACE822D9D9}" type="datetime1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3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4E50B-AB6E-4A96-B1C6-F77B5994754F}" type="datetime1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8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A7D67-493B-4D9C-8179-2836CB85BF16}" type="datetime1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466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1B3B0-AB47-4ECE-8AA3-AB85DE9E10BD}" type="datetime1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9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C700-F3AC-4A14-8893-717B7E4A787E}" type="datetime1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ISE, SVCE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126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CCE85E7-CE80-4A6A-BA06-535021BF29C8}" type="datetime1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IN"/>
              <a:t>Dept. of ISE, SVCE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6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3A165-7AA1-440E-8F60-CD91AFEA42F8}" type="datetime1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28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C7FA5C8-8970-46A4-9F66-378270DA7D90}" type="datetime1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IN"/>
              <a:t>Dept. of ISE, SVCE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CD16395-2DCB-4871-A33F-E29D55AB7162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72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A173F19-04DE-40A2-8090-1F5C3662C8D3}"/>
              </a:ext>
            </a:extLst>
          </p:cNvPr>
          <p:cNvSpPr txBox="1"/>
          <p:nvPr/>
        </p:nvSpPr>
        <p:spPr>
          <a:xfrm>
            <a:off x="127683" y="1808494"/>
            <a:ext cx="11936627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84048" lvl="2" indent="0" algn="ctr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SCIENCE AND ENGINEERING</a:t>
            </a:r>
          </a:p>
          <a:p>
            <a:pPr marL="384048" lvl="2" indent="0" algn="ctr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 algn="ctr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PRESENTATION</a:t>
            </a:r>
          </a:p>
          <a:p>
            <a:pPr marL="384048" lvl="2" indent="0" algn="ctr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</a:p>
          <a:p>
            <a:pPr algn="ctr"/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“HABIT TRACKER”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indent="0" algn="just">
              <a:buNone/>
            </a:pPr>
            <a:endParaRPr lang="en-I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4048" lvl="2" algn="just"/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Presented by:                                               Under the guidance of: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			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7ED5D7-4A37-4CB1-A3CC-9673186E9866}"/>
              </a:ext>
            </a:extLst>
          </p:cNvPr>
          <p:cNvSpPr txBox="1"/>
          <p:nvPr/>
        </p:nvSpPr>
        <p:spPr>
          <a:xfrm>
            <a:off x="463826" y="5963478"/>
            <a:ext cx="9382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87353"/>
            <a:ext cx="337718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171DE-8130-475A-8F1E-B81C9CE79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272" y="6459785"/>
            <a:ext cx="1146048" cy="365125"/>
          </a:xfrm>
        </p:spPr>
        <p:txBody>
          <a:bodyPr/>
          <a:lstStyle/>
          <a:p>
            <a:pPr algn="ctr"/>
            <a:fld id="{DCD16395-2DCB-4871-A33F-E29D55AB7162}" type="slidenum">
              <a:rPr lang="en-IN" sz="1800" b="1" smtClean="0">
                <a:solidFill>
                  <a:schemeClr val="tx1"/>
                </a:solidFill>
              </a:rPr>
              <a:pPr algn="ctr"/>
              <a:t>1</a:t>
            </a:fld>
            <a:endParaRPr lang="en-IN" sz="1800" b="1" dirty="0">
              <a:solidFill>
                <a:schemeClr val="tx1"/>
              </a:solidFill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511305" y="6357190"/>
            <a:ext cx="3377184" cy="5008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pic>
        <p:nvPicPr>
          <p:cNvPr id="1026" name="Picture 2" descr="G:\SVCE\New Autonomous college Logo without Backgroun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255" y="84839"/>
            <a:ext cx="7199485" cy="163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D2A9DC-1EDB-B576-1749-6C27140A45D0}"/>
              </a:ext>
            </a:extLst>
          </p:cNvPr>
          <p:cNvSpPr txBox="1"/>
          <p:nvPr/>
        </p:nvSpPr>
        <p:spPr>
          <a:xfrm>
            <a:off x="463826" y="4489657"/>
            <a:ext cx="62153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DEEPU G – 1VE23IS015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KARTHIK GOWDA YR – 1VE23IS022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LOHITH NARAYANA SWAMY– 1VE23IS026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RISHI – 1VE23IS042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F2E58-3CE7-557C-9B12-ED95E35CD703}"/>
              </a:ext>
            </a:extLst>
          </p:cNvPr>
          <p:cNvSpPr txBox="1"/>
          <p:nvPr/>
        </p:nvSpPr>
        <p:spPr>
          <a:xfrm>
            <a:off x="7614118" y="4565200"/>
            <a:ext cx="39385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Prof. Chethan C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 of ISE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510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450451" cy="197689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407408" y="6425184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5FEAE286-7A2A-453B-D978-16F8297E2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110" y="1420558"/>
            <a:ext cx="276024" cy="345057"/>
          </a:xfrm>
          <a:prstGeom prst="rect">
            <a:avLst/>
          </a:prstGeom>
        </p:spPr>
      </p:pic>
      <p:sp>
        <p:nvSpPr>
          <p:cNvPr id="12" name="Text 3">
            <a:extLst>
              <a:ext uri="{FF2B5EF4-FFF2-40B4-BE49-F238E27FC236}">
                <a16:creationId xmlns:a16="http://schemas.microsoft.com/office/drawing/2014/main" id="{CE2568BA-17F1-76ED-85AA-A891D0139DE9}"/>
              </a:ext>
            </a:extLst>
          </p:cNvPr>
          <p:cNvSpPr/>
          <p:nvPr/>
        </p:nvSpPr>
        <p:spPr>
          <a:xfrm>
            <a:off x="866086" y="2215048"/>
            <a:ext cx="2375339" cy="3105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Students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25CE6E26-AAE8-FFB2-8171-A14A0BC5B8D9}"/>
              </a:ext>
            </a:extLst>
          </p:cNvPr>
          <p:cNvSpPr/>
          <p:nvPr/>
        </p:nvSpPr>
        <p:spPr>
          <a:xfrm>
            <a:off x="866087" y="2705466"/>
            <a:ext cx="3297306" cy="954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Track study habits, exercise routines, sleep patterns with emotional context analysis.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6">
            <a:extLst>
              <a:ext uri="{FF2B5EF4-FFF2-40B4-BE49-F238E27FC236}">
                <a16:creationId xmlns:a16="http://schemas.microsoft.com/office/drawing/2014/main" id="{1CCD5527-F578-EFD2-73FF-1CE0525164EC}"/>
              </a:ext>
            </a:extLst>
          </p:cNvPr>
          <p:cNvSpPr/>
          <p:nvPr/>
        </p:nvSpPr>
        <p:spPr>
          <a:xfrm>
            <a:off x="4280259" y="1307792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01014"/>
          </a:solidFill>
          <a:ln/>
        </p:spPr>
      </p:sp>
      <p:pic>
        <p:nvPicPr>
          <p:cNvPr id="16" name="Image 1" descr="preencoded.png">
            <a:extLst>
              <a:ext uri="{FF2B5EF4-FFF2-40B4-BE49-F238E27FC236}">
                <a16:creationId xmlns:a16="http://schemas.microsoft.com/office/drawing/2014/main" id="{AC2DA3B0-65D2-1A44-3850-08F02C06A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25" y="1456620"/>
            <a:ext cx="306110" cy="382667"/>
          </a:xfrm>
          <a:prstGeom prst="rect">
            <a:avLst/>
          </a:prstGeom>
        </p:spPr>
      </p:pic>
      <p:sp>
        <p:nvSpPr>
          <p:cNvPr id="17" name="Text 7">
            <a:extLst>
              <a:ext uri="{FF2B5EF4-FFF2-40B4-BE49-F238E27FC236}">
                <a16:creationId xmlns:a16="http://schemas.microsoft.com/office/drawing/2014/main" id="{47D45454-026A-41C1-C04C-E1B506A14676}"/>
              </a:ext>
            </a:extLst>
          </p:cNvPr>
          <p:cNvSpPr/>
          <p:nvPr/>
        </p:nvSpPr>
        <p:spPr>
          <a:xfrm>
            <a:off x="4280259" y="2215048"/>
            <a:ext cx="29479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Working Professionals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5E1DD31A-AC62-11C5-282B-28FDDB5713BC}"/>
              </a:ext>
            </a:extLst>
          </p:cNvPr>
          <p:cNvSpPr/>
          <p:nvPr/>
        </p:nvSpPr>
        <p:spPr>
          <a:xfrm>
            <a:off x="4280259" y="2705466"/>
            <a:ext cx="3297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Monitor work-life balance habits based on daily stress and energy levels.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0">
            <a:extLst>
              <a:ext uri="{FF2B5EF4-FFF2-40B4-BE49-F238E27FC236}">
                <a16:creationId xmlns:a16="http://schemas.microsoft.com/office/drawing/2014/main" id="{084F203C-66A8-96DA-AB99-E6628534A8BD}"/>
              </a:ext>
            </a:extLst>
          </p:cNvPr>
          <p:cNvSpPr/>
          <p:nvPr/>
        </p:nvSpPr>
        <p:spPr>
          <a:xfrm>
            <a:off x="8267080" y="1307792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01014"/>
          </a:solidFill>
          <a:ln/>
        </p:spPr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DBFB97D3-1EFA-ABCF-35A2-EC791741A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4246" y="1456620"/>
            <a:ext cx="306110" cy="382667"/>
          </a:xfrm>
          <a:prstGeom prst="rect">
            <a:avLst/>
          </a:prstGeom>
        </p:spPr>
      </p:pic>
      <p:sp>
        <p:nvSpPr>
          <p:cNvPr id="22" name="Text 11">
            <a:extLst>
              <a:ext uri="{FF2B5EF4-FFF2-40B4-BE49-F238E27FC236}">
                <a16:creationId xmlns:a16="http://schemas.microsoft.com/office/drawing/2014/main" id="{C163457B-58EF-21F2-7AD3-7909B91818DC}"/>
              </a:ext>
            </a:extLst>
          </p:cNvPr>
          <p:cNvSpPr/>
          <p:nvPr/>
        </p:nvSpPr>
        <p:spPr>
          <a:xfrm>
            <a:off x="8267080" y="2215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Health Enthusiasts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2">
            <a:extLst>
              <a:ext uri="{FF2B5EF4-FFF2-40B4-BE49-F238E27FC236}">
                <a16:creationId xmlns:a16="http://schemas.microsoft.com/office/drawing/2014/main" id="{3AFB0081-E9D7-82BF-965C-A43FC58CC157}"/>
              </a:ext>
            </a:extLst>
          </p:cNvPr>
          <p:cNvSpPr/>
          <p:nvPr/>
        </p:nvSpPr>
        <p:spPr>
          <a:xfrm>
            <a:off x="8267080" y="2705466"/>
            <a:ext cx="310740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Correlate workout success rates with motivation and energy states.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hape 14">
            <a:extLst>
              <a:ext uri="{FF2B5EF4-FFF2-40B4-BE49-F238E27FC236}">
                <a16:creationId xmlns:a16="http://schemas.microsoft.com/office/drawing/2014/main" id="{67C56032-A9A9-6E09-81CA-B749116E8150}"/>
              </a:ext>
            </a:extLst>
          </p:cNvPr>
          <p:cNvSpPr/>
          <p:nvPr/>
        </p:nvSpPr>
        <p:spPr>
          <a:xfrm>
            <a:off x="778775" y="4006108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01014"/>
          </a:solidFill>
          <a:ln/>
        </p:spPr>
      </p:sp>
      <p:pic>
        <p:nvPicPr>
          <p:cNvPr id="26" name="Image 3" descr="preencoded.png">
            <a:extLst>
              <a:ext uri="{FF2B5EF4-FFF2-40B4-BE49-F238E27FC236}">
                <a16:creationId xmlns:a16="http://schemas.microsoft.com/office/drawing/2014/main" id="{43FCA28F-220A-6252-E40C-2603641420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941" y="4154936"/>
            <a:ext cx="306110" cy="382667"/>
          </a:xfrm>
          <a:prstGeom prst="rect">
            <a:avLst/>
          </a:prstGeom>
        </p:spPr>
      </p:pic>
      <p:sp>
        <p:nvSpPr>
          <p:cNvPr id="27" name="Text 15">
            <a:extLst>
              <a:ext uri="{FF2B5EF4-FFF2-40B4-BE49-F238E27FC236}">
                <a16:creationId xmlns:a16="http://schemas.microsoft.com/office/drawing/2014/main" id="{C332887F-D47F-36EC-8408-5E12D19F0E06}"/>
              </a:ext>
            </a:extLst>
          </p:cNvPr>
          <p:cNvSpPr/>
          <p:nvPr/>
        </p:nvSpPr>
        <p:spPr>
          <a:xfrm>
            <a:off x="750173" y="4870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General Users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 16">
            <a:extLst>
              <a:ext uri="{FF2B5EF4-FFF2-40B4-BE49-F238E27FC236}">
                <a16:creationId xmlns:a16="http://schemas.microsoft.com/office/drawing/2014/main" id="{A296F4D3-B4EC-389D-5D02-0766B6BE1FE9}"/>
              </a:ext>
            </a:extLst>
          </p:cNvPr>
          <p:cNvSpPr/>
          <p:nvPr/>
        </p:nvSpPr>
        <p:spPr>
          <a:xfrm>
            <a:off x="799796" y="5389199"/>
            <a:ext cx="4611960" cy="8099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Answer the question "</a:t>
            </a:r>
            <a:r>
              <a:rPr lang="en-US" sz="1750" dirty="0">
                <a:solidFill>
                  <a:srgbClr val="F20374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Why do I succeed some days and fail others?</a:t>
            </a: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"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18">
            <a:extLst>
              <a:ext uri="{FF2B5EF4-FFF2-40B4-BE49-F238E27FC236}">
                <a16:creationId xmlns:a16="http://schemas.microsoft.com/office/drawing/2014/main" id="{2E53F51A-15B2-D075-030B-5659B3D85BB3}"/>
              </a:ext>
            </a:extLst>
          </p:cNvPr>
          <p:cNvSpPr/>
          <p:nvPr/>
        </p:nvSpPr>
        <p:spPr>
          <a:xfrm>
            <a:off x="7040877" y="3971140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01014"/>
          </a:solidFill>
          <a:ln/>
        </p:spPr>
      </p:sp>
      <p:pic>
        <p:nvPicPr>
          <p:cNvPr id="31" name="Image 4" descr="preencoded.png">
            <a:extLst>
              <a:ext uri="{FF2B5EF4-FFF2-40B4-BE49-F238E27FC236}">
                <a16:creationId xmlns:a16="http://schemas.microsoft.com/office/drawing/2014/main" id="{77AA6BFD-B2B4-0C3C-E010-3FB60FB5B2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28043" y="4119968"/>
            <a:ext cx="306110" cy="382667"/>
          </a:xfrm>
          <a:prstGeom prst="rect">
            <a:avLst/>
          </a:prstGeom>
        </p:spPr>
      </p:pic>
      <p:sp>
        <p:nvSpPr>
          <p:cNvPr id="32" name="Text 19">
            <a:extLst>
              <a:ext uri="{FF2B5EF4-FFF2-40B4-BE49-F238E27FC236}">
                <a16:creationId xmlns:a16="http://schemas.microsoft.com/office/drawing/2014/main" id="{903F5147-BC5D-C145-77F5-CE9475A0981A}"/>
              </a:ext>
            </a:extLst>
          </p:cNvPr>
          <p:cNvSpPr/>
          <p:nvPr/>
        </p:nvSpPr>
        <p:spPr>
          <a:xfrm>
            <a:off x="7012275" y="4863760"/>
            <a:ext cx="31944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Privacy-conscious Users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0">
            <a:extLst>
              <a:ext uri="{FF2B5EF4-FFF2-40B4-BE49-F238E27FC236}">
                <a16:creationId xmlns:a16="http://schemas.microsoft.com/office/drawing/2014/main" id="{6A424C00-EFBC-DA8A-814F-3F49C20BC3DE}"/>
              </a:ext>
            </a:extLst>
          </p:cNvPr>
          <p:cNvSpPr/>
          <p:nvPr/>
        </p:nvSpPr>
        <p:spPr>
          <a:xfrm>
            <a:off x="7012275" y="5373052"/>
            <a:ext cx="436220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All personal data stays on device with no cloud dependency or tracking.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hape 2">
            <a:extLst>
              <a:ext uri="{FF2B5EF4-FFF2-40B4-BE49-F238E27FC236}">
                <a16:creationId xmlns:a16="http://schemas.microsoft.com/office/drawing/2014/main" id="{5E559170-70DF-DE10-4D62-7DDC6D5B5382}"/>
              </a:ext>
            </a:extLst>
          </p:cNvPr>
          <p:cNvSpPr/>
          <p:nvPr/>
        </p:nvSpPr>
        <p:spPr>
          <a:xfrm>
            <a:off x="750173" y="1307792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101014"/>
          </a:solidFill>
          <a:ln/>
        </p:spPr>
      </p:sp>
      <p:pic>
        <p:nvPicPr>
          <p:cNvPr id="35" name="Image 0" descr="preencoded.png">
            <a:extLst>
              <a:ext uri="{FF2B5EF4-FFF2-40B4-BE49-F238E27FC236}">
                <a16:creationId xmlns:a16="http://schemas.microsoft.com/office/drawing/2014/main" id="{B4F8758E-CAF3-5C41-C37C-7A51C986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39" y="1456620"/>
            <a:ext cx="306110" cy="382667"/>
          </a:xfrm>
          <a:prstGeom prst="rect">
            <a:avLst/>
          </a:prstGeom>
        </p:spPr>
      </p:pic>
      <p:sp>
        <p:nvSpPr>
          <p:cNvPr id="36" name="Text 0">
            <a:extLst>
              <a:ext uri="{FF2B5EF4-FFF2-40B4-BE49-F238E27FC236}">
                <a16:creationId xmlns:a16="http://schemas.microsoft.com/office/drawing/2014/main" id="{6B2EC533-35D6-5D66-5CCF-F8F07AFA9AAB}"/>
              </a:ext>
            </a:extLst>
          </p:cNvPr>
          <p:cNvSpPr/>
          <p:nvPr/>
        </p:nvSpPr>
        <p:spPr>
          <a:xfrm>
            <a:off x="529307" y="28004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Applications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7" name="Picture 2" descr="G:\SVCE\New FINAL SVCE LOGO.jpg.jpg">
            <a:extLst>
              <a:ext uri="{FF2B5EF4-FFF2-40B4-BE49-F238E27FC236}">
                <a16:creationId xmlns:a16="http://schemas.microsoft.com/office/drawing/2014/main" id="{7E21E1F1-062B-DE52-1978-B1F2789ED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6113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5094" y="6459785"/>
            <a:ext cx="437390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407408" y="6425184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7EFB1C08-4AB4-6F73-26F4-1827BDAA92CF}"/>
              </a:ext>
            </a:extLst>
          </p:cNvPr>
          <p:cNvSpPr/>
          <p:nvPr/>
        </p:nvSpPr>
        <p:spPr>
          <a:xfrm>
            <a:off x="382309" y="610912"/>
            <a:ext cx="66177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Conclusion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G:\SVCE\New FINAL SVCE LOGO.jpg.jpg">
            <a:extLst>
              <a:ext uri="{FF2B5EF4-FFF2-40B4-BE49-F238E27FC236}">
                <a16:creationId xmlns:a16="http://schemas.microsoft.com/office/drawing/2014/main" id="{335D2F4B-7261-673D-935D-7692D57DA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519B2E-15FA-5278-AEB0-5128E842FF49}"/>
              </a:ext>
            </a:extLst>
          </p:cNvPr>
          <p:cNvSpPr txBox="1"/>
          <p:nvPr/>
        </p:nvSpPr>
        <p:spPr>
          <a:xfrm>
            <a:off x="492757" y="1618642"/>
            <a:ext cx="8234148" cy="2208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ts val="1950"/>
              </a:lnSpc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Today we shared our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an emotion-aware habit tracker.</a:t>
            </a:r>
          </a:p>
          <a:p>
            <a:pPr algn="l" fontAlgn="base">
              <a:lnSpc>
                <a:spcPts val="1950"/>
              </a:lnSpc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want to let users pick a mood emoji each time they mark a habit done.</a:t>
            </a:r>
            <a:b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those tiny mood notes, the app can later show:</a:t>
            </a:r>
          </a:p>
          <a:p>
            <a:pPr algn="l" fontAlgn="base">
              <a:lnSpc>
                <a:spcPts val="195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feelings help habits stick.</a:t>
            </a:r>
          </a:p>
          <a:p>
            <a:pPr algn="l" fontAlgn="base">
              <a:lnSpc>
                <a:spcPts val="195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Which feelings break the streak.</a:t>
            </a:r>
          </a:p>
          <a:p>
            <a:pPr algn="l" fontAlgn="base">
              <a:lnSpc>
                <a:spcPts val="1950"/>
              </a:lnSpc>
              <a:spcAft>
                <a:spcPts val="1200"/>
              </a:spcAft>
              <a:buNone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will keep every byte on the phone, so no Internet or sign-up is needed.</a:t>
            </a:r>
          </a:p>
        </p:txBody>
      </p:sp>
    </p:spTree>
    <p:extLst>
      <p:ext uri="{BB962C8B-B14F-4D97-AF65-F5344CB8AC3E}">
        <p14:creationId xmlns:p14="http://schemas.microsoft.com/office/powerpoint/2010/main" val="1409794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75094" y="6459785"/>
            <a:ext cx="437390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407408" y="6428670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6" name="Text 0">
            <a:extLst>
              <a:ext uri="{FF2B5EF4-FFF2-40B4-BE49-F238E27FC236}">
                <a16:creationId xmlns:a16="http://schemas.microsoft.com/office/drawing/2014/main" id="{E440CA21-478F-D21D-DF4E-F860A1667FF0}"/>
              </a:ext>
            </a:extLst>
          </p:cNvPr>
          <p:cNvSpPr/>
          <p:nvPr/>
        </p:nvSpPr>
        <p:spPr>
          <a:xfrm>
            <a:off x="382310" y="275804"/>
            <a:ext cx="661773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References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">
            <a:extLst>
              <a:ext uri="{FF2B5EF4-FFF2-40B4-BE49-F238E27FC236}">
                <a16:creationId xmlns:a16="http://schemas.microsoft.com/office/drawing/2014/main" id="{4C0E64C8-F5B4-668D-7B64-DF91B87044A4}"/>
              </a:ext>
            </a:extLst>
          </p:cNvPr>
          <p:cNvSpPr/>
          <p:nvPr/>
        </p:nvSpPr>
        <p:spPr>
          <a:xfrm>
            <a:off x="382310" y="1740757"/>
            <a:ext cx="11043606" cy="738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Wang, S. J., et al. (2024). "Digital Behavior Change Intervention Designs for Habit Formation: Systematic Review," Journal of Medical Internet Research, 26, e54375. DOI: 10.2196/54375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2">
            <a:extLst>
              <a:ext uri="{FF2B5EF4-FFF2-40B4-BE49-F238E27FC236}">
                <a16:creationId xmlns:a16="http://schemas.microsoft.com/office/drawing/2014/main" id="{4155EF2A-5DDA-5CAA-DC55-8C65CC80EFFF}"/>
              </a:ext>
            </a:extLst>
          </p:cNvPr>
          <p:cNvSpPr/>
          <p:nvPr/>
        </p:nvSpPr>
        <p:spPr>
          <a:xfrm>
            <a:off x="382310" y="2545857"/>
            <a:ext cx="11043606" cy="738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Kumar, A., et al. (2022). "Tracking individuals' health using mobile applications and Machine Learning," IEEE Conference on Information and Communication Technology, 9932927. DOI: 10.1109/CICT56698.2022.9932927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1884CEE8-9AF2-A436-91F6-59E33B8815E5}"/>
              </a:ext>
            </a:extLst>
          </p:cNvPr>
          <p:cNvSpPr/>
          <p:nvPr/>
        </p:nvSpPr>
        <p:spPr>
          <a:xfrm>
            <a:off x="382310" y="3350958"/>
            <a:ext cx="11043606" cy="738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Patel, R., et al. (2024). "Optimizing Health and Fitness Monitoring: An Advanced Smartwatch Application," IEEE Access, 10991108. DOI: 10.1109/ACCESS.2024.10991108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07FF0071-B8B1-4121-8FC1-8B594FA943D3}"/>
              </a:ext>
            </a:extLst>
          </p:cNvPr>
          <p:cNvSpPr/>
          <p:nvPr/>
        </p:nvSpPr>
        <p:spPr>
          <a:xfrm>
            <a:off x="382310" y="4156059"/>
            <a:ext cx="11043606" cy="7381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Singh, M., et al. (2020). "Mobile Apps for Health Behavior Change in Physical Activity, Diet, Drug Adherence, and Mental Health," JMIR mHealth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uHealth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8(3), e17046. DOI: 10.2196/17046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2" descr="G:\SVCE\New FINAL SVCE LOGO.jpg.jpg">
            <a:extLst>
              <a:ext uri="{FF2B5EF4-FFF2-40B4-BE49-F238E27FC236}">
                <a16:creationId xmlns:a16="http://schemas.microsoft.com/office/drawing/2014/main" id="{568530EC-483E-C47B-8950-C4AF0B79A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81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23E7FF-66C4-46E9-BF5B-71164379D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4598" y="6492875"/>
            <a:ext cx="4822804" cy="365125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B2B4F-AE63-4B86-BACE-2A3F96B6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2112" y="6459785"/>
            <a:ext cx="543550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95250" y="6388609"/>
            <a:ext cx="4822825" cy="4693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Text 0">
            <a:extLst>
              <a:ext uri="{FF2B5EF4-FFF2-40B4-BE49-F238E27FC236}">
                <a16:creationId xmlns:a16="http://schemas.microsoft.com/office/drawing/2014/main" id="{958BFADE-4C3F-2865-2615-1EDA9B3BFBD9}"/>
              </a:ext>
            </a:extLst>
          </p:cNvPr>
          <p:cNvSpPr/>
          <p:nvPr/>
        </p:nvSpPr>
        <p:spPr>
          <a:xfrm>
            <a:off x="4441711" y="3074610"/>
            <a:ext cx="29376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Thank You!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2" descr="G:\SVCE\New FINAL SVCE LOGO.jpg.jpg">
            <a:extLst>
              <a:ext uri="{FF2B5EF4-FFF2-40B4-BE49-F238E27FC236}">
                <a16:creationId xmlns:a16="http://schemas.microsoft.com/office/drawing/2014/main" id="{B05F0208-C17B-8BCA-1A89-E0E857948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229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0EC83C9-21E9-007E-BEE9-F7AA7F85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Dept. of ISE, SVCE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CB4F11-57BF-5FCE-FE8C-C03B59B1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16395-2DCB-4871-A33F-E29D55AB7162}" type="slidenum">
              <a:rPr lang="en-IN" smtClean="0"/>
              <a:t>2</a:t>
            </a:fld>
            <a:endParaRPr lang="en-IN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D11AB01-81B0-2A52-E28D-F98290AF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9138" y="-81280"/>
            <a:ext cx="4282862" cy="6424295"/>
          </a:xfrm>
          <a:prstGeom prst="rect">
            <a:avLst/>
          </a:prstGeom>
        </p:spPr>
      </p:pic>
      <p:sp>
        <p:nvSpPr>
          <p:cNvPr id="5" name="Text 0">
            <a:extLst>
              <a:ext uri="{FF2B5EF4-FFF2-40B4-BE49-F238E27FC236}">
                <a16:creationId xmlns:a16="http://schemas.microsoft.com/office/drawing/2014/main" id="{B969DFE4-A925-8A70-5046-66A35C338F30}"/>
              </a:ext>
            </a:extLst>
          </p:cNvPr>
          <p:cNvSpPr/>
          <p:nvPr/>
        </p:nvSpPr>
        <p:spPr>
          <a:xfrm>
            <a:off x="385910" y="674013"/>
            <a:ext cx="7016738" cy="39760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600"/>
              </a:lnSpc>
              <a:buNone/>
            </a:pPr>
            <a:r>
              <a:rPr lang="en-US" sz="13300" b="1" dirty="0">
                <a:solidFill>
                  <a:srgbClr val="F20374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Habit</a:t>
            </a:r>
            <a:r>
              <a:rPr lang="en-US" sz="13300" b="1" dirty="0">
                <a:solidFill>
                  <a:srgbClr val="000000"/>
                </a:solidFill>
                <a:latin typeface="Overpass Bold" pitchFamily="34" charset="0"/>
                <a:ea typeface="Overpass Bold" pitchFamily="34" charset="-122"/>
                <a:cs typeface="Overpass Bold" pitchFamily="34" charset="-120"/>
              </a:rPr>
              <a:t> Tracker</a:t>
            </a:r>
            <a:endParaRPr lang="en-US" sz="1330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205959FC-C80E-7023-75E3-C24DAAAAAC74}"/>
              </a:ext>
            </a:extLst>
          </p:cNvPr>
          <p:cNvSpPr/>
          <p:nvPr/>
        </p:nvSpPr>
        <p:spPr>
          <a:xfrm>
            <a:off x="952568" y="501054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Building Better Habits Through Emotional Intelligence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6457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250C4-7448-486E-B349-6753EFF5E48D}"/>
              </a:ext>
            </a:extLst>
          </p:cNvPr>
          <p:cNvSpPr txBox="1">
            <a:spLocks/>
          </p:cNvSpPr>
          <p:nvPr/>
        </p:nvSpPr>
        <p:spPr>
          <a:xfrm>
            <a:off x="107077" y="257092"/>
            <a:ext cx="10426811" cy="7426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IN" sz="3600" b="1" u="sng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FF1D7-E149-47EA-9DB0-72CA1BCA2289}"/>
              </a:ext>
            </a:extLst>
          </p:cNvPr>
          <p:cNvSpPr txBox="1">
            <a:spLocks/>
          </p:cNvSpPr>
          <p:nvPr/>
        </p:nvSpPr>
        <p:spPr>
          <a:xfrm>
            <a:off x="352773" y="1357398"/>
            <a:ext cx="11486453" cy="5169143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Working/Implementation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Hardware, Software Requirements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511305" y="6461760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pic>
        <p:nvPicPr>
          <p:cNvPr id="4" name="Picture 2" descr="G:\SVCE\New FINAL SVCE LOGO.jpg.jpg">
            <a:extLst>
              <a:ext uri="{FF2B5EF4-FFF2-40B4-BE49-F238E27FC236}">
                <a16:creationId xmlns:a16="http://schemas.microsoft.com/office/drawing/2014/main" id="{7773716A-CC5A-753C-E453-09C5CC7C71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26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511305" y="6461760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7CCFE916-095C-6929-0261-05EF26475283}"/>
              </a:ext>
            </a:extLst>
          </p:cNvPr>
          <p:cNvSpPr/>
          <p:nvPr/>
        </p:nvSpPr>
        <p:spPr>
          <a:xfrm>
            <a:off x="424512" y="2224055"/>
            <a:ext cx="105350" cy="290638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DBA88593-709E-FCD0-DA8E-84E06378CEA4}"/>
              </a:ext>
            </a:extLst>
          </p:cNvPr>
          <p:cNvSpPr/>
          <p:nvPr/>
        </p:nvSpPr>
        <p:spPr>
          <a:xfrm>
            <a:off x="803726" y="2453629"/>
            <a:ext cx="2449912" cy="308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The Problem</a:t>
            </a:r>
            <a:endParaRPr lang="en-US" sz="220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474F075F-F509-7527-461F-0ECE73283738}"/>
              </a:ext>
            </a:extLst>
          </p:cNvPr>
          <p:cNvSpPr/>
          <p:nvPr/>
        </p:nvSpPr>
        <p:spPr>
          <a:xfrm>
            <a:off x="803726" y="2971767"/>
            <a:ext cx="5013406" cy="63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20374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92% of people fail</a:t>
            </a: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 to stick to their New Year's resolutions within 2 months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5">
            <a:extLst>
              <a:ext uri="{FF2B5EF4-FFF2-40B4-BE49-F238E27FC236}">
                <a16:creationId xmlns:a16="http://schemas.microsoft.com/office/drawing/2014/main" id="{B2E5A945-3909-BB6C-C76B-481DC6F63219}"/>
              </a:ext>
            </a:extLst>
          </p:cNvPr>
          <p:cNvSpPr/>
          <p:nvPr/>
        </p:nvSpPr>
        <p:spPr>
          <a:xfrm>
            <a:off x="803726" y="3776867"/>
            <a:ext cx="5013406" cy="63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Existing habit apps track WHAT you do, but ignore HOW you feel doing it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600B683A-3032-265E-66EC-33F3EB7FA670}"/>
              </a:ext>
            </a:extLst>
          </p:cNvPr>
          <p:cNvSpPr/>
          <p:nvPr/>
        </p:nvSpPr>
        <p:spPr>
          <a:xfrm>
            <a:off x="803726" y="4581968"/>
            <a:ext cx="5013406" cy="63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Users don't understand why they succeed some days and fail others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8">
            <a:extLst>
              <a:ext uri="{FF2B5EF4-FFF2-40B4-BE49-F238E27FC236}">
                <a16:creationId xmlns:a16="http://schemas.microsoft.com/office/drawing/2014/main" id="{B133FED7-A2BD-3BBB-B969-1EEB0AD4891F}"/>
              </a:ext>
            </a:extLst>
          </p:cNvPr>
          <p:cNvSpPr/>
          <p:nvPr/>
        </p:nvSpPr>
        <p:spPr>
          <a:xfrm>
            <a:off x="6244955" y="2196336"/>
            <a:ext cx="105350" cy="2906380"/>
          </a:xfrm>
          <a:prstGeom prst="roundRect">
            <a:avLst>
              <a:gd name="adj" fmla="val 27907"/>
            </a:avLst>
          </a:prstGeom>
          <a:solidFill>
            <a:srgbClr val="101014"/>
          </a:solidFill>
          <a:ln/>
        </p:spPr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E19ECFF9-19EB-DDA0-3663-85821792A766}"/>
              </a:ext>
            </a:extLst>
          </p:cNvPr>
          <p:cNvSpPr/>
          <p:nvPr/>
        </p:nvSpPr>
        <p:spPr>
          <a:xfrm>
            <a:off x="6624171" y="2453629"/>
            <a:ext cx="2449912" cy="308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Our Solution: Habitly</a:t>
            </a:r>
            <a:endParaRPr lang="en-US" sz="220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57008D2B-E81E-BC6A-630E-C43244D09E3D}"/>
              </a:ext>
            </a:extLst>
          </p:cNvPr>
          <p:cNvSpPr/>
          <p:nvPr/>
        </p:nvSpPr>
        <p:spPr>
          <a:xfrm>
            <a:off x="6624170" y="2944048"/>
            <a:ext cx="5013509" cy="63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Habitly captures emotional context at the moment of habit completion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1">
            <a:extLst>
              <a:ext uri="{FF2B5EF4-FFF2-40B4-BE49-F238E27FC236}">
                <a16:creationId xmlns:a16="http://schemas.microsoft.com/office/drawing/2014/main" id="{AC52BF47-B4DC-77CA-07ED-9401B38851C3}"/>
              </a:ext>
            </a:extLst>
          </p:cNvPr>
          <p:cNvSpPr/>
          <p:nvPr/>
        </p:nvSpPr>
        <p:spPr>
          <a:xfrm>
            <a:off x="6624170" y="3749148"/>
            <a:ext cx="5013509" cy="6313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Works offline-first, costs nothing, focuses on emotional patterns in habit formation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6388E9D8-2D58-17A3-D60B-A5D9C9E2D0A0}"/>
              </a:ext>
            </a:extLst>
          </p:cNvPr>
          <p:cNvSpPr/>
          <p:nvPr/>
        </p:nvSpPr>
        <p:spPr>
          <a:xfrm>
            <a:off x="425410" y="89273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Introduction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" descr="G:\SVCE\New FINAL SVCE LOGO.jpg.jpg">
            <a:extLst>
              <a:ext uri="{FF2B5EF4-FFF2-40B4-BE49-F238E27FC236}">
                <a16:creationId xmlns:a16="http://schemas.microsoft.com/office/drawing/2014/main" id="{03F35693-E264-AB89-AE33-8ADDC651FF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026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511305" y="6461760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82" name="Shape 1">
            <a:extLst>
              <a:ext uri="{FF2B5EF4-FFF2-40B4-BE49-F238E27FC236}">
                <a16:creationId xmlns:a16="http://schemas.microsoft.com/office/drawing/2014/main" id="{A6561719-4391-C199-7981-402AE5804E3C}"/>
              </a:ext>
            </a:extLst>
          </p:cNvPr>
          <p:cNvSpPr/>
          <p:nvPr/>
        </p:nvSpPr>
        <p:spPr>
          <a:xfrm>
            <a:off x="470301" y="1473063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83" name="Text 2">
            <a:extLst>
              <a:ext uri="{FF2B5EF4-FFF2-40B4-BE49-F238E27FC236}">
                <a16:creationId xmlns:a16="http://schemas.microsoft.com/office/drawing/2014/main" id="{4502C233-F931-7A56-A798-F3A0F118B890}"/>
              </a:ext>
            </a:extLst>
          </p:cNvPr>
          <p:cNvSpPr/>
          <p:nvPr/>
        </p:nvSpPr>
        <p:spPr>
          <a:xfrm>
            <a:off x="549061" y="1512413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1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3">
            <a:extLst>
              <a:ext uri="{FF2B5EF4-FFF2-40B4-BE49-F238E27FC236}">
                <a16:creationId xmlns:a16="http://schemas.microsoft.com/office/drawing/2014/main" id="{2905081C-DE91-65E9-1E71-779AEE15C7CB}"/>
              </a:ext>
            </a:extLst>
          </p:cNvPr>
          <p:cNvSpPr/>
          <p:nvPr/>
        </p:nvSpPr>
        <p:spPr>
          <a:xfrm>
            <a:off x="1153601" y="1545334"/>
            <a:ext cx="3501271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Emotion-Aware Architecture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4">
            <a:extLst>
              <a:ext uri="{FF2B5EF4-FFF2-40B4-BE49-F238E27FC236}">
                <a16:creationId xmlns:a16="http://schemas.microsoft.com/office/drawing/2014/main" id="{1BF6B49A-0D60-C8B4-3F64-D578F6577992}"/>
              </a:ext>
            </a:extLst>
          </p:cNvPr>
          <p:cNvSpPr/>
          <p:nvPr/>
        </p:nvSpPr>
        <p:spPr>
          <a:xfrm>
            <a:off x="1153601" y="2000033"/>
            <a:ext cx="7589481" cy="366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Develop an emotion-aware habit tracking app with offline-first architecture.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Shape 5">
            <a:extLst>
              <a:ext uri="{FF2B5EF4-FFF2-40B4-BE49-F238E27FC236}">
                <a16:creationId xmlns:a16="http://schemas.microsoft.com/office/drawing/2014/main" id="{C7A9A195-80B5-5270-F88A-3D04A9124ABB}"/>
              </a:ext>
            </a:extLst>
          </p:cNvPr>
          <p:cNvSpPr/>
          <p:nvPr/>
        </p:nvSpPr>
        <p:spPr>
          <a:xfrm>
            <a:off x="470301" y="2522268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87" name="Text 6">
            <a:extLst>
              <a:ext uri="{FF2B5EF4-FFF2-40B4-BE49-F238E27FC236}">
                <a16:creationId xmlns:a16="http://schemas.microsoft.com/office/drawing/2014/main" id="{032551D3-A053-6BEC-AF37-106209C82E78}"/>
              </a:ext>
            </a:extLst>
          </p:cNvPr>
          <p:cNvSpPr/>
          <p:nvPr/>
        </p:nvSpPr>
        <p:spPr>
          <a:xfrm>
            <a:off x="549061" y="2561618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2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 7">
            <a:extLst>
              <a:ext uri="{FF2B5EF4-FFF2-40B4-BE49-F238E27FC236}">
                <a16:creationId xmlns:a16="http://schemas.microsoft.com/office/drawing/2014/main" id="{542574AC-8224-A6A9-CC14-5E0A902CAE49}"/>
              </a:ext>
            </a:extLst>
          </p:cNvPr>
          <p:cNvSpPr/>
          <p:nvPr/>
        </p:nvSpPr>
        <p:spPr>
          <a:xfrm>
            <a:off x="1153601" y="2594539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Mood Data Capture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D528C6E8-F515-1731-9FAD-DFC5D8AF2FFE}"/>
              </a:ext>
            </a:extLst>
          </p:cNvPr>
          <p:cNvSpPr/>
          <p:nvPr/>
        </p:nvSpPr>
        <p:spPr>
          <a:xfrm>
            <a:off x="1153601" y="3049239"/>
            <a:ext cx="8765138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Capture mood data at the exact moment of habit completion (9 different emotion states).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Shape 9">
            <a:extLst>
              <a:ext uri="{FF2B5EF4-FFF2-40B4-BE49-F238E27FC236}">
                <a16:creationId xmlns:a16="http://schemas.microsoft.com/office/drawing/2014/main" id="{02EA72B9-CDF1-A660-082E-EE0AF582B761}"/>
              </a:ext>
            </a:extLst>
          </p:cNvPr>
          <p:cNvSpPr/>
          <p:nvPr/>
        </p:nvSpPr>
        <p:spPr>
          <a:xfrm>
            <a:off x="470301" y="3541113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91" name="Text 10">
            <a:extLst>
              <a:ext uri="{FF2B5EF4-FFF2-40B4-BE49-F238E27FC236}">
                <a16:creationId xmlns:a16="http://schemas.microsoft.com/office/drawing/2014/main" id="{54F84A63-6C15-9B68-75C1-5F90A6F979B9}"/>
              </a:ext>
            </a:extLst>
          </p:cNvPr>
          <p:cNvSpPr/>
          <p:nvPr/>
        </p:nvSpPr>
        <p:spPr>
          <a:xfrm>
            <a:off x="549061" y="3580463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3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11">
            <a:extLst>
              <a:ext uri="{FF2B5EF4-FFF2-40B4-BE49-F238E27FC236}">
                <a16:creationId xmlns:a16="http://schemas.microsoft.com/office/drawing/2014/main" id="{B222E816-99F4-1ACB-B689-F8D97A25980C}"/>
              </a:ext>
            </a:extLst>
          </p:cNvPr>
          <p:cNvSpPr/>
          <p:nvPr/>
        </p:nvSpPr>
        <p:spPr>
          <a:xfrm>
            <a:off x="1153601" y="3613384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Analytics Dashboard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 12">
            <a:extLst>
              <a:ext uri="{FF2B5EF4-FFF2-40B4-BE49-F238E27FC236}">
                <a16:creationId xmlns:a16="http://schemas.microsoft.com/office/drawing/2014/main" id="{3FB41AAA-0522-FD9A-8131-4BDB9B6B17D9}"/>
              </a:ext>
            </a:extLst>
          </p:cNvPr>
          <p:cNvSpPr/>
          <p:nvPr/>
        </p:nvSpPr>
        <p:spPr>
          <a:xfrm>
            <a:off x="1153601" y="4068084"/>
            <a:ext cx="9073048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Provide analytics dashboard showing correlation between emotions and habit success rates.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Shape 13">
            <a:extLst>
              <a:ext uri="{FF2B5EF4-FFF2-40B4-BE49-F238E27FC236}">
                <a16:creationId xmlns:a16="http://schemas.microsoft.com/office/drawing/2014/main" id="{24F57E68-48AF-7972-0F18-62A588773539}"/>
              </a:ext>
            </a:extLst>
          </p:cNvPr>
          <p:cNvSpPr/>
          <p:nvPr/>
        </p:nvSpPr>
        <p:spPr>
          <a:xfrm>
            <a:off x="470301" y="4570388"/>
            <a:ext cx="473035" cy="473035"/>
          </a:xfrm>
          <a:prstGeom prst="roundRect">
            <a:avLst>
              <a:gd name="adj" fmla="val 6668"/>
            </a:avLst>
          </a:prstGeom>
          <a:solidFill>
            <a:srgbClr val="E0E0EC"/>
          </a:solidFill>
          <a:ln/>
        </p:spPr>
      </p:sp>
      <p:sp>
        <p:nvSpPr>
          <p:cNvPr id="95" name="Text 14">
            <a:extLst>
              <a:ext uri="{FF2B5EF4-FFF2-40B4-BE49-F238E27FC236}">
                <a16:creationId xmlns:a16="http://schemas.microsoft.com/office/drawing/2014/main" id="{00256489-4E0B-D5BD-8ED2-04819714F5CF}"/>
              </a:ext>
            </a:extLst>
          </p:cNvPr>
          <p:cNvSpPr/>
          <p:nvPr/>
        </p:nvSpPr>
        <p:spPr>
          <a:xfrm>
            <a:off x="549061" y="4609738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4</a:t>
            </a:r>
            <a:endParaRPr lang="en-US" sz="2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Text 15">
            <a:extLst>
              <a:ext uri="{FF2B5EF4-FFF2-40B4-BE49-F238E27FC236}">
                <a16:creationId xmlns:a16="http://schemas.microsoft.com/office/drawing/2014/main" id="{A1D42365-C02B-98A2-54D0-2788153D24DB}"/>
              </a:ext>
            </a:extLst>
          </p:cNvPr>
          <p:cNvSpPr/>
          <p:nvPr/>
        </p:nvSpPr>
        <p:spPr>
          <a:xfrm>
            <a:off x="1153601" y="4642659"/>
            <a:ext cx="2628424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Workflow</a:t>
            </a:r>
            <a:endParaRPr lang="en-US" sz="2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Text 16">
            <a:extLst>
              <a:ext uri="{FF2B5EF4-FFF2-40B4-BE49-F238E27FC236}">
                <a16:creationId xmlns:a16="http://schemas.microsoft.com/office/drawing/2014/main" id="{DE53D702-B3BB-CFE6-26C1-B41BACD4039F}"/>
              </a:ext>
            </a:extLst>
          </p:cNvPr>
          <p:cNvSpPr/>
          <p:nvPr/>
        </p:nvSpPr>
        <p:spPr>
          <a:xfrm>
            <a:off x="1153601" y="5097359"/>
            <a:ext cx="8765138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Achieve simple 3-tap workflow: Select Habit → Choose Mood Emoji → Mark Complete.</a:t>
            </a:r>
            <a:endParaRPr lang="en-US" sz="1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Text 0">
            <a:extLst>
              <a:ext uri="{FF2B5EF4-FFF2-40B4-BE49-F238E27FC236}">
                <a16:creationId xmlns:a16="http://schemas.microsoft.com/office/drawing/2014/main" id="{BF724A95-DA51-BD2E-0DE0-037FA9327ABA}"/>
              </a:ext>
            </a:extLst>
          </p:cNvPr>
          <p:cNvSpPr/>
          <p:nvPr/>
        </p:nvSpPr>
        <p:spPr>
          <a:xfrm>
            <a:off x="470301" y="212205"/>
            <a:ext cx="5256848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Objective</a:t>
            </a:r>
            <a:endParaRPr lang="en-US" sz="410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" name="Picture 2" descr="G:\SVCE\New FINAL SVCE LOGO.jpg.jpg">
            <a:extLst>
              <a:ext uri="{FF2B5EF4-FFF2-40B4-BE49-F238E27FC236}">
                <a16:creationId xmlns:a16="http://schemas.microsoft.com/office/drawing/2014/main" id="{E48DE0AD-3645-02FA-37E6-0C06F25F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4628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BD88E-F29D-BB79-998A-B7DC4E6AF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16D4F7-5555-0C93-4CDF-BB236C0B6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303712"/>
              </p:ext>
            </p:extLst>
          </p:nvPr>
        </p:nvGraphicFramePr>
        <p:xfrm>
          <a:off x="294410" y="953165"/>
          <a:ext cx="11340863" cy="521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843">
                  <a:extLst>
                    <a:ext uri="{9D8B030D-6E8A-4147-A177-3AD203B41FA5}">
                      <a16:colId xmlns:a16="http://schemas.microsoft.com/office/drawing/2014/main" val="2320109517"/>
                    </a:ext>
                  </a:extLst>
                </a:gridCol>
                <a:gridCol w="3905826">
                  <a:extLst>
                    <a:ext uri="{9D8B030D-6E8A-4147-A177-3AD203B41FA5}">
                      <a16:colId xmlns:a16="http://schemas.microsoft.com/office/drawing/2014/main" val="2570848649"/>
                    </a:ext>
                  </a:extLst>
                </a:gridCol>
                <a:gridCol w="2582797">
                  <a:extLst>
                    <a:ext uri="{9D8B030D-6E8A-4147-A177-3AD203B41FA5}">
                      <a16:colId xmlns:a16="http://schemas.microsoft.com/office/drawing/2014/main" val="3927487395"/>
                    </a:ext>
                  </a:extLst>
                </a:gridCol>
                <a:gridCol w="2298735">
                  <a:extLst>
                    <a:ext uri="{9D8B030D-6E8A-4147-A177-3AD203B41FA5}">
                      <a16:colId xmlns:a16="http://schemas.microsoft.com/office/drawing/2014/main" val="3712364863"/>
                    </a:ext>
                  </a:extLst>
                </a:gridCol>
                <a:gridCol w="1948662">
                  <a:extLst>
                    <a:ext uri="{9D8B030D-6E8A-4147-A177-3AD203B41FA5}">
                      <a16:colId xmlns:a16="http://schemas.microsoft.com/office/drawing/2014/main" val="2734404554"/>
                    </a:ext>
                  </a:extLst>
                </a:gridCol>
              </a:tblGrid>
              <a:tr h="328979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44505"/>
                  </a:ext>
                </a:extLst>
              </a:tr>
              <a:tr h="228874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Digital Behavior Change Intervention Designs for Habit Formation: Systematic Review; Wang, S. J., et al.; 2024; Journal of Medical Internet Research, 26, e54375; DOI: 10.2196/54375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Systematic review of digital habit-formation interventions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Maps core design elements (cues, rewards, timing, personalization)</a:t>
                      </a:r>
                    </a:p>
                    <a:p>
                      <a:pPr lvl="0">
                        <a:buNone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Clear design principles for building habit apps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Highlights importance of personalization/context</a:t>
                      </a:r>
                    </a:p>
                    <a:p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Studies are heterogeneous; hard to compare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long-term evidence</a:t>
                      </a:r>
                    </a:p>
                    <a:p>
                      <a:pPr lvl="0"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17218"/>
                  </a:ext>
                </a:extLst>
              </a:tr>
              <a:tr h="228874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800" b="1" i="0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Tracking individuals’ health using mobile applications and Machine Learning”; Kumar A., et al.; 2022; IEEE CICT</a:t>
                      </a: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 data pipeline + ML models for health monitoring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 data pipeline + ML models for health monitoring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eaLnBrk="1" fontAlgn="auto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Feasible end-to-end ML approach with mobile data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eaLnBrk="1" fontAlgn="auto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Practical guidance on features/modes</a:t>
                      </a:r>
                      <a:endParaRPr lang="en-IN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Limited dataset size and generalizability</a:t>
                      </a:r>
                      <a:endParaRPr lang="en-IN" sz="1800" b="0" i="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285750" indent="-28575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Privacy/data quality not deeply addressed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0" i="0" u="none" strike="noStrike" noProof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852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5BDD5A-1BFD-E4DB-6691-ADE5DF35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DF7EAA6-17FF-FF0C-F399-CCD093A3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8F17ADE-A902-AFEA-FFA6-EEC7ED28AE23}"/>
              </a:ext>
            </a:extLst>
          </p:cNvPr>
          <p:cNvSpPr txBox="1">
            <a:spLocks/>
          </p:cNvSpPr>
          <p:nvPr/>
        </p:nvSpPr>
        <p:spPr>
          <a:xfrm>
            <a:off x="4511305" y="6461760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1D82DD22-671A-769D-37F9-A17FDDB46BC2}"/>
              </a:ext>
            </a:extLst>
          </p:cNvPr>
          <p:cNvSpPr/>
          <p:nvPr/>
        </p:nvSpPr>
        <p:spPr>
          <a:xfrm>
            <a:off x="294410" y="2443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Literature Survey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:\SVCE\New FINAL SVCE LOGO.jpg.jpg">
            <a:extLst>
              <a:ext uri="{FF2B5EF4-FFF2-40B4-BE49-F238E27FC236}">
                <a16:creationId xmlns:a16="http://schemas.microsoft.com/office/drawing/2014/main" id="{4821DDE3-A3D8-9E31-CA83-C2842954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452" y="1"/>
            <a:ext cx="1073093" cy="1124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448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687F-9868-6FEB-DEC1-E2FD928F9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29D537-ECE7-F11C-E991-CCD17B7F5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038130"/>
              </p:ext>
            </p:extLst>
          </p:nvPr>
        </p:nvGraphicFramePr>
        <p:xfrm>
          <a:off x="252263" y="1026315"/>
          <a:ext cx="11256887" cy="5076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364">
                  <a:extLst>
                    <a:ext uri="{9D8B030D-6E8A-4147-A177-3AD203B41FA5}">
                      <a16:colId xmlns:a16="http://schemas.microsoft.com/office/drawing/2014/main" val="2320109517"/>
                    </a:ext>
                  </a:extLst>
                </a:gridCol>
                <a:gridCol w="3876905">
                  <a:extLst>
                    <a:ext uri="{9D8B030D-6E8A-4147-A177-3AD203B41FA5}">
                      <a16:colId xmlns:a16="http://schemas.microsoft.com/office/drawing/2014/main" val="2570848649"/>
                    </a:ext>
                  </a:extLst>
                </a:gridCol>
                <a:gridCol w="2563672">
                  <a:extLst>
                    <a:ext uri="{9D8B030D-6E8A-4147-A177-3AD203B41FA5}">
                      <a16:colId xmlns:a16="http://schemas.microsoft.com/office/drawing/2014/main" val="3927487395"/>
                    </a:ext>
                  </a:extLst>
                </a:gridCol>
                <a:gridCol w="2281714">
                  <a:extLst>
                    <a:ext uri="{9D8B030D-6E8A-4147-A177-3AD203B41FA5}">
                      <a16:colId xmlns:a16="http://schemas.microsoft.com/office/drawing/2014/main" val="3712364863"/>
                    </a:ext>
                  </a:extLst>
                </a:gridCol>
                <a:gridCol w="1934232">
                  <a:extLst>
                    <a:ext uri="{9D8B030D-6E8A-4147-A177-3AD203B41FA5}">
                      <a16:colId xmlns:a16="http://schemas.microsoft.com/office/drawing/2014/main" val="2734404554"/>
                    </a:ext>
                  </a:extLst>
                </a:gridCol>
              </a:tblGrid>
              <a:tr h="3646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METHODOLOGY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44505"/>
                  </a:ext>
                </a:extLst>
              </a:tr>
              <a:tr h="2432021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“Optimizing Health and Fitness Monitoring: An Advanced Smartwatch Application”; Patel R., et al.; 2024; IEEE Access</a:t>
                      </a:r>
                    </a:p>
                    <a:p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Review of mHealth apps and features (reminders, goals, feedback)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Summarizes engagement and effectiveness evidence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End-to-end system with sensor fusion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Useful insights on UI/UX and power trade-offs</a:t>
                      </a:r>
                    </a:p>
                    <a:p>
                      <a:b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Mostly controlled evaluations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Device-specific; limited clinical outcomes</a:t>
                      </a:r>
                    </a:p>
                    <a:p>
                      <a:pPr lvl="0">
                        <a:buNone/>
                      </a:pP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17218"/>
                  </a:ext>
                </a:extLst>
              </a:tr>
              <a:tr h="2279167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u="sng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sz="1800" b="1" i="0" u="sng" kern="12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Apps for Health Behavior Change in Physical Activity, Diet, Drug Adherence, and Mental Health”; Singh M., et al.; 2020; JMIR mHealth and </a:t>
                      </a:r>
                      <a:r>
                        <a:rPr lang="en-US" sz="1800" b="1" i="0" u="sng" kern="1200" dirty="0" err="1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uHealth</a:t>
                      </a:r>
                      <a:endParaRPr lang="en-US" b="1" u="sng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 data pipeline + ML models for health monitoring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Mobile app data pipeline + ML models for health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Cross-domain feature insights for engagement/adherence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Direct guidance for app feature selection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Few rigorous RCTs; mixed evidence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Engagement often drops over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58524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711887-009A-4CFF-042B-9F9D86700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A5B368AB-78F2-186F-8A0D-2D380DAD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46A4E575-6956-82E1-8F97-329DC5B0046B}"/>
              </a:ext>
            </a:extLst>
          </p:cNvPr>
          <p:cNvSpPr txBox="1">
            <a:spLocks/>
          </p:cNvSpPr>
          <p:nvPr/>
        </p:nvSpPr>
        <p:spPr>
          <a:xfrm>
            <a:off x="4511305" y="6461760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13" name="Text 0">
            <a:extLst>
              <a:ext uri="{FF2B5EF4-FFF2-40B4-BE49-F238E27FC236}">
                <a16:creationId xmlns:a16="http://schemas.microsoft.com/office/drawing/2014/main" id="{B2F932BA-511B-B5F7-EA66-CEB9F58ACE90}"/>
              </a:ext>
            </a:extLst>
          </p:cNvPr>
          <p:cNvSpPr/>
          <p:nvPr/>
        </p:nvSpPr>
        <p:spPr>
          <a:xfrm>
            <a:off x="294410" y="2443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Literature Survey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G:\SVCE\New FINAL SVCE LOGO.jpg.jpg">
            <a:extLst>
              <a:ext uri="{FF2B5EF4-FFF2-40B4-BE49-F238E27FC236}">
                <a16:creationId xmlns:a16="http://schemas.microsoft.com/office/drawing/2014/main" id="{F8D78C74-B7B7-0C16-24C9-079652CB9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8114" y="1"/>
            <a:ext cx="1054432" cy="1105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2918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493136" y="6412809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sp>
        <p:nvSpPr>
          <p:cNvPr id="29" name="Text 1">
            <a:extLst>
              <a:ext uri="{FF2B5EF4-FFF2-40B4-BE49-F238E27FC236}">
                <a16:creationId xmlns:a16="http://schemas.microsoft.com/office/drawing/2014/main" id="{3761BB60-C16E-A45F-8C49-E43CA2629B86}"/>
              </a:ext>
            </a:extLst>
          </p:cNvPr>
          <p:cNvSpPr/>
          <p:nvPr/>
        </p:nvSpPr>
        <p:spPr>
          <a:xfrm>
            <a:off x="679095" y="1400748"/>
            <a:ext cx="151838" cy="230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Light" pitchFamily="34" charset="-122"/>
                <a:cs typeface="Times New Roman" panose="02020603050405020304" pitchFamily="18" charset="0"/>
              </a:rPr>
              <a:t>01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hape 2">
            <a:extLst>
              <a:ext uri="{FF2B5EF4-FFF2-40B4-BE49-F238E27FC236}">
                <a16:creationId xmlns:a16="http://schemas.microsoft.com/office/drawing/2014/main" id="{F16E551E-4F79-5A55-8C54-874802DC6E51}"/>
              </a:ext>
            </a:extLst>
          </p:cNvPr>
          <p:cNvSpPr/>
          <p:nvPr/>
        </p:nvSpPr>
        <p:spPr>
          <a:xfrm>
            <a:off x="679095" y="1755791"/>
            <a:ext cx="2809209" cy="45719"/>
          </a:xfrm>
          <a:prstGeom prst="rect">
            <a:avLst/>
          </a:prstGeom>
          <a:solidFill>
            <a:srgbClr val="101014"/>
          </a:solidFill>
          <a:ln/>
        </p:spPr>
      </p:sp>
      <p:sp>
        <p:nvSpPr>
          <p:cNvPr id="31" name="Text 3">
            <a:extLst>
              <a:ext uri="{FF2B5EF4-FFF2-40B4-BE49-F238E27FC236}">
                <a16:creationId xmlns:a16="http://schemas.microsoft.com/office/drawing/2014/main" id="{C4CF9A7F-D923-D6A7-D398-6028B63B17F1}"/>
              </a:ext>
            </a:extLst>
          </p:cNvPr>
          <p:cNvSpPr/>
          <p:nvPr/>
        </p:nvSpPr>
        <p:spPr>
          <a:xfrm>
            <a:off x="679095" y="1930100"/>
            <a:ext cx="1898019" cy="287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Habit Creation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id="{8C696C5C-4432-4BF6-602C-31208FD21D5E}"/>
              </a:ext>
            </a:extLst>
          </p:cNvPr>
          <p:cNvSpPr/>
          <p:nvPr/>
        </p:nvSpPr>
        <p:spPr>
          <a:xfrm>
            <a:off x="679095" y="2420519"/>
            <a:ext cx="2809209" cy="5893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fontAlgn="base"/>
            <a:r>
              <a:rPr lang="en-US" dirty="0"/>
              <a:t>User </a:t>
            </a:r>
            <a:r>
              <a:rPr lang="en-US" b="1" dirty="0"/>
              <a:t>will</a:t>
            </a:r>
            <a:r>
              <a:rPr lang="en-US" dirty="0"/>
              <a:t> add a habit with emoji, </a:t>
            </a:r>
            <a:r>
              <a:rPr lang="en-US" dirty="0" err="1"/>
              <a:t>colour</a:t>
            </a:r>
            <a:r>
              <a:rPr lang="en-US" dirty="0"/>
              <a:t>, short note and difficulty.</a:t>
            </a:r>
          </a:p>
        </p:txBody>
      </p:sp>
      <p:sp>
        <p:nvSpPr>
          <p:cNvPr id="33" name="Text 5">
            <a:extLst>
              <a:ext uri="{FF2B5EF4-FFF2-40B4-BE49-F238E27FC236}">
                <a16:creationId xmlns:a16="http://schemas.microsoft.com/office/drawing/2014/main" id="{C66F98CB-FB82-97F0-3353-8FDA5713A741}"/>
              </a:ext>
            </a:extLst>
          </p:cNvPr>
          <p:cNvSpPr/>
          <p:nvPr/>
        </p:nvSpPr>
        <p:spPr>
          <a:xfrm>
            <a:off x="4341298" y="1400749"/>
            <a:ext cx="151838" cy="230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Light" pitchFamily="34" charset="-122"/>
                <a:cs typeface="Times New Roman" panose="02020603050405020304" pitchFamily="18" charset="0"/>
              </a:rPr>
              <a:t>02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hape 6">
            <a:extLst>
              <a:ext uri="{FF2B5EF4-FFF2-40B4-BE49-F238E27FC236}">
                <a16:creationId xmlns:a16="http://schemas.microsoft.com/office/drawing/2014/main" id="{E155E0DD-D3F9-FB69-DAEC-AD73A83EFC1D}"/>
              </a:ext>
            </a:extLst>
          </p:cNvPr>
          <p:cNvSpPr/>
          <p:nvPr/>
        </p:nvSpPr>
        <p:spPr>
          <a:xfrm>
            <a:off x="4341298" y="1755792"/>
            <a:ext cx="2809209" cy="45719"/>
          </a:xfrm>
          <a:prstGeom prst="rect">
            <a:avLst/>
          </a:prstGeom>
          <a:solidFill>
            <a:srgbClr val="101014"/>
          </a:solidFill>
          <a:ln/>
        </p:spPr>
      </p:sp>
      <p:sp>
        <p:nvSpPr>
          <p:cNvPr id="35" name="Text 7">
            <a:extLst>
              <a:ext uri="{FF2B5EF4-FFF2-40B4-BE49-F238E27FC236}">
                <a16:creationId xmlns:a16="http://schemas.microsoft.com/office/drawing/2014/main" id="{E807442F-37E1-3FC5-D504-DB79A5FD3B42}"/>
              </a:ext>
            </a:extLst>
          </p:cNvPr>
          <p:cNvSpPr/>
          <p:nvPr/>
        </p:nvSpPr>
        <p:spPr>
          <a:xfrm>
            <a:off x="4341298" y="1930101"/>
            <a:ext cx="1898019" cy="287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Daily Check-in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8">
            <a:extLst>
              <a:ext uri="{FF2B5EF4-FFF2-40B4-BE49-F238E27FC236}">
                <a16:creationId xmlns:a16="http://schemas.microsoft.com/office/drawing/2014/main" id="{1DD9CF2C-3A7C-DA48-4DB9-01D0200AB858}"/>
              </a:ext>
            </a:extLst>
          </p:cNvPr>
          <p:cNvSpPr/>
          <p:nvPr/>
        </p:nvSpPr>
        <p:spPr>
          <a:xfrm>
            <a:off x="4341298" y="2420520"/>
            <a:ext cx="3147268" cy="5893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fontAlgn="base"/>
            <a:r>
              <a:rPr lang="en-US" dirty="0"/>
              <a:t>Daily check-in: tap habit → pick mood emoji → tap done.</a:t>
            </a:r>
          </a:p>
        </p:txBody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877090DF-B84A-587D-99D0-EC237785CEFB}"/>
              </a:ext>
            </a:extLst>
          </p:cNvPr>
          <p:cNvSpPr/>
          <p:nvPr/>
        </p:nvSpPr>
        <p:spPr>
          <a:xfrm>
            <a:off x="8341560" y="1400749"/>
            <a:ext cx="151838" cy="2301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Light" pitchFamily="34" charset="-122"/>
                <a:cs typeface="Times New Roman" panose="02020603050405020304" pitchFamily="18" charset="0"/>
              </a:rPr>
              <a:t>03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hape 10">
            <a:extLst>
              <a:ext uri="{FF2B5EF4-FFF2-40B4-BE49-F238E27FC236}">
                <a16:creationId xmlns:a16="http://schemas.microsoft.com/office/drawing/2014/main" id="{A514514A-1B0E-3C55-EA73-BD91CD8A4A01}"/>
              </a:ext>
            </a:extLst>
          </p:cNvPr>
          <p:cNvSpPr/>
          <p:nvPr/>
        </p:nvSpPr>
        <p:spPr>
          <a:xfrm>
            <a:off x="8341560" y="1755792"/>
            <a:ext cx="2809209" cy="45719"/>
          </a:xfrm>
          <a:prstGeom prst="rect">
            <a:avLst/>
          </a:prstGeom>
          <a:solidFill>
            <a:srgbClr val="101014"/>
          </a:solidFill>
          <a:ln/>
        </p:spPr>
      </p:sp>
      <p:sp>
        <p:nvSpPr>
          <p:cNvPr id="39" name="Text 11">
            <a:extLst>
              <a:ext uri="{FF2B5EF4-FFF2-40B4-BE49-F238E27FC236}">
                <a16:creationId xmlns:a16="http://schemas.microsoft.com/office/drawing/2014/main" id="{6B7C8CD4-A04A-414D-9A08-9FF1E91ABCA3}"/>
              </a:ext>
            </a:extLst>
          </p:cNvPr>
          <p:cNvSpPr/>
          <p:nvPr/>
        </p:nvSpPr>
        <p:spPr>
          <a:xfrm>
            <a:off x="8341560" y="1930101"/>
            <a:ext cx="1898019" cy="2876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Emotion Capture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12">
            <a:extLst>
              <a:ext uri="{FF2B5EF4-FFF2-40B4-BE49-F238E27FC236}">
                <a16:creationId xmlns:a16="http://schemas.microsoft.com/office/drawing/2014/main" id="{6A202E29-179B-698B-8BB0-6E8D6D2A61E9}"/>
              </a:ext>
            </a:extLst>
          </p:cNvPr>
          <p:cNvSpPr/>
          <p:nvPr/>
        </p:nvSpPr>
        <p:spPr>
          <a:xfrm>
            <a:off x="8341560" y="2420519"/>
            <a:ext cx="3547021" cy="8963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9 mood states (</a:t>
            </a:r>
            <a:r>
              <a:rPr lang="en-US" sz="1750" dirty="0">
                <a:solidFill>
                  <a:srgbClr val="000000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😊😌💪🔥✨😴😑😔😮‍💨</a:t>
            </a: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) stored with each completion in IndexedDB.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13">
            <a:extLst>
              <a:ext uri="{FF2B5EF4-FFF2-40B4-BE49-F238E27FC236}">
                <a16:creationId xmlns:a16="http://schemas.microsoft.com/office/drawing/2014/main" id="{34604F26-08C8-8A63-AF73-859720B3DBB5}"/>
              </a:ext>
            </a:extLst>
          </p:cNvPr>
          <p:cNvSpPr/>
          <p:nvPr/>
        </p:nvSpPr>
        <p:spPr>
          <a:xfrm>
            <a:off x="693137" y="4044454"/>
            <a:ext cx="162081" cy="291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Light" pitchFamily="34" charset="-122"/>
                <a:cs typeface="Times New Roman" panose="02020603050405020304" pitchFamily="18" charset="0"/>
              </a:rPr>
              <a:t>04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14">
            <a:extLst>
              <a:ext uri="{FF2B5EF4-FFF2-40B4-BE49-F238E27FC236}">
                <a16:creationId xmlns:a16="http://schemas.microsoft.com/office/drawing/2014/main" id="{A10E751C-CEB3-7CBE-96E4-42BD99A7C8E0}"/>
              </a:ext>
            </a:extLst>
          </p:cNvPr>
          <p:cNvSpPr/>
          <p:nvPr/>
        </p:nvSpPr>
        <p:spPr>
          <a:xfrm>
            <a:off x="676273" y="4402298"/>
            <a:ext cx="4579104" cy="45719"/>
          </a:xfrm>
          <a:prstGeom prst="rect">
            <a:avLst/>
          </a:prstGeom>
          <a:solidFill>
            <a:srgbClr val="101014"/>
          </a:solidFill>
          <a:ln/>
        </p:spPr>
      </p:sp>
      <p:sp>
        <p:nvSpPr>
          <p:cNvPr id="43" name="Text 15">
            <a:extLst>
              <a:ext uri="{FF2B5EF4-FFF2-40B4-BE49-F238E27FC236}">
                <a16:creationId xmlns:a16="http://schemas.microsoft.com/office/drawing/2014/main" id="{CDCA1BB1-843F-F038-7910-83D524A9A2BD}"/>
              </a:ext>
            </a:extLst>
          </p:cNvPr>
          <p:cNvSpPr/>
          <p:nvPr/>
        </p:nvSpPr>
        <p:spPr>
          <a:xfrm>
            <a:off x="676273" y="4576607"/>
            <a:ext cx="2026053" cy="364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Streak Calculation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16">
            <a:extLst>
              <a:ext uri="{FF2B5EF4-FFF2-40B4-BE49-F238E27FC236}">
                <a16:creationId xmlns:a16="http://schemas.microsoft.com/office/drawing/2014/main" id="{89EC2EAE-E705-6570-80D9-42C90B3DE87D}"/>
              </a:ext>
            </a:extLst>
          </p:cNvPr>
          <p:cNvSpPr/>
          <p:nvPr/>
        </p:nvSpPr>
        <p:spPr>
          <a:xfrm>
            <a:off x="676272" y="5067025"/>
            <a:ext cx="5108247" cy="3728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fontAlgn="base"/>
            <a:r>
              <a:rPr lang="en-US" dirty="0"/>
              <a:t>App </a:t>
            </a:r>
            <a:r>
              <a:rPr lang="en-US" b="1" dirty="0"/>
              <a:t>will</a:t>
            </a:r>
            <a:r>
              <a:rPr lang="en-US" dirty="0"/>
              <a:t> count streaks and show simple charts.</a:t>
            </a:r>
          </a:p>
        </p:txBody>
      </p:sp>
      <p:sp>
        <p:nvSpPr>
          <p:cNvPr id="45" name="Text 17">
            <a:extLst>
              <a:ext uri="{FF2B5EF4-FFF2-40B4-BE49-F238E27FC236}">
                <a16:creationId xmlns:a16="http://schemas.microsoft.com/office/drawing/2014/main" id="{AE92367C-CAD2-2AA1-51E8-791B4767263B}"/>
              </a:ext>
            </a:extLst>
          </p:cNvPr>
          <p:cNvSpPr/>
          <p:nvPr/>
        </p:nvSpPr>
        <p:spPr>
          <a:xfrm>
            <a:off x="6571665" y="4047255"/>
            <a:ext cx="162081" cy="291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Light" pitchFamily="34" charset="-122"/>
                <a:cs typeface="Times New Roman" panose="02020603050405020304" pitchFamily="18" charset="0"/>
              </a:rPr>
              <a:t>05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Shape 18">
            <a:extLst>
              <a:ext uri="{FF2B5EF4-FFF2-40B4-BE49-F238E27FC236}">
                <a16:creationId xmlns:a16="http://schemas.microsoft.com/office/drawing/2014/main" id="{2517FE52-087A-575C-1581-9186225A5B7B}"/>
              </a:ext>
            </a:extLst>
          </p:cNvPr>
          <p:cNvSpPr/>
          <p:nvPr/>
        </p:nvSpPr>
        <p:spPr>
          <a:xfrm>
            <a:off x="6571665" y="4402299"/>
            <a:ext cx="4579104" cy="45719"/>
          </a:xfrm>
          <a:prstGeom prst="rect">
            <a:avLst/>
          </a:prstGeom>
          <a:solidFill>
            <a:srgbClr val="101014"/>
          </a:solidFill>
          <a:ln/>
        </p:spPr>
      </p:sp>
      <p:sp>
        <p:nvSpPr>
          <p:cNvPr id="47" name="Text 19">
            <a:extLst>
              <a:ext uri="{FF2B5EF4-FFF2-40B4-BE49-F238E27FC236}">
                <a16:creationId xmlns:a16="http://schemas.microsoft.com/office/drawing/2014/main" id="{95107C1F-0CC7-23F7-7CB4-281223D0A65F}"/>
              </a:ext>
            </a:extLst>
          </p:cNvPr>
          <p:cNvSpPr/>
          <p:nvPr/>
        </p:nvSpPr>
        <p:spPr>
          <a:xfrm>
            <a:off x="6571665" y="4576608"/>
            <a:ext cx="2026053" cy="364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Pattern Analysis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20">
            <a:extLst>
              <a:ext uri="{FF2B5EF4-FFF2-40B4-BE49-F238E27FC236}">
                <a16:creationId xmlns:a16="http://schemas.microsoft.com/office/drawing/2014/main" id="{B9423E20-CDF9-19A4-60C9-B7A3B507091F}"/>
              </a:ext>
            </a:extLst>
          </p:cNvPr>
          <p:cNvSpPr/>
          <p:nvPr/>
        </p:nvSpPr>
        <p:spPr>
          <a:xfrm>
            <a:off x="6571665" y="5067026"/>
            <a:ext cx="4579104" cy="7456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dirty="0"/>
              <a:t>After a few weeks the dashboard </a:t>
            </a:r>
            <a:r>
              <a:rPr lang="en-US" b="1" dirty="0"/>
              <a:t>will</a:t>
            </a:r>
            <a:r>
              <a:rPr lang="en-US" dirty="0"/>
              <a:t> show which moods give best success.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0">
            <a:extLst>
              <a:ext uri="{FF2B5EF4-FFF2-40B4-BE49-F238E27FC236}">
                <a16:creationId xmlns:a16="http://schemas.microsoft.com/office/drawing/2014/main" id="{24AD23B7-3589-1EEE-D521-2C498381BD4F}"/>
              </a:ext>
            </a:extLst>
          </p:cNvPr>
          <p:cNvSpPr/>
          <p:nvPr/>
        </p:nvSpPr>
        <p:spPr>
          <a:xfrm>
            <a:off x="676272" y="447059"/>
            <a:ext cx="66591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Working/Implementation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0" name="Picture 2" descr="G:\SVCE\New FINAL SVCE LOGO.jpg.jpg">
            <a:extLst>
              <a:ext uri="{FF2B5EF4-FFF2-40B4-BE49-F238E27FC236}">
                <a16:creationId xmlns:a16="http://schemas.microsoft.com/office/drawing/2014/main" id="{6452C3D3-E615-8CE7-E78C-E539EABCE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3333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EBB7F-BCFF-42D5-85F7-23100B654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4032" y="6459785"/>
            <a:ext cx="288451" cy="365125"/>
          </a:xfrm>
        </p:spPr>
        <p:txBody>
          <a:bodyPr/>
          <a:lstStyle/>
          <a:p>
            <a:fld id="{DCD16395-2DCB-4871-A33F-E29D55AB7162}" type="slidenum">
              <a:rPr lang="en-IN" sz="18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250" y="6388609"/>
            <a:ext cx="4822825" cy="469391"/>
          </a:xfrm>
        </p:spPr>
        <p:txBody>
          <a:bodyPr/>
          <a:lstStyle/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A.Y 2025-26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C893FBD0-5E14-415D-98E2-AAC98723B0BA}"/>
              </a:ext>
            </a:extLst>
          </p:cNvPr>
          <p:cNvSpPr txBox="1">
            <a:spLocks/>
          </p:cNvSpPr>
          <p:nvPr/>
        </p:nvSpPr>
        <p:spPr>
          <a:xfrm>
            <a:off x="4407408" y="6425184"/>
            <a:ext cx="3377184" cy="396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ISE, SVCE</a:t>
            </a:r>
          </a:p>
        </p:txBody>
      </p:sp>
      <p:pic>
        <p:nvPicPr>
          <p:cNvPr id="9" name="Picture 2" descr="G:\SVCE\New FINAL SVCE LOGO.jp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5093" y="0"/>
            <a:ext cx="1317453" cy="147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49445D86-1BB3-0849-084D-F21F99D193ED}"/>
              </a:ext>
            </a:extLst>
          </p:cNvPr>
          <p:cNvSpPr/>
          <p:nvPr/>
        </p:nvSpPr>
        <p:spPr>
          <a:xfrm>
            <a:off x="422235" y="351727"/>
            <a:ext cx="6301491" cy="7696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97FD5"/>
                </a:solidFill>
                <a:latin typeface="Times New Roman" panose="02020603050405020304" pitchFamily="18" charset="0"/>
                <a:ea typeface="Playfair Display Bold" pitchFamily="34" charset="-122"/>
                <a:cs typeface="Times New Roman" panose="02020603050405020304" pitchFamily="18" charset="0"/>
              </a:rPr>
              <a:t> Software Requirements</a:t>
            </a:r>
            <a:endParaRPr lang="en-US" sz="4450" dirty="0">
              <a:solidFill>
                <a:srgbClr val="297FD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D53AE6DA-2741-81A9-BDC0-C4B51A2E3985}"/>
              </a:ext>
            </a:extLst>
          </p:cNvPr>
          <p:cNvSpPr/>
          <p:nvPr/>
        </p:nvSpPr>
        <p:spPr>
          <a:xfrm>
            <a:off x="422235" y="1706166"/>
            <a:ext cx="9041805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Frontend: React 18, JavaScript 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3">
            <a:extLst>
              <a:ext uri="{FF2B5EF4-FFF2-40B4-BE49-F238E27FC236}">
                <a16:creationId xmlns:a16="http://schemas.microsoft.com/office/drawing/2014/main" id="{ED248414-F6C4-1F59-F041-11AFB97B89BC}"/>
              </a:ext>
            </a:extLst>
          </p:cNvPr>
          <p:cNvSpPr/>
          <p:nvPr/>
        </p:nvSpPr>
        <p:spPr>
          <a:xfrm>
            <a:off x="422235" y="2148364"/>
            <a:ext cx="9041805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Database: IndexedDB via Dexie.js library for offline-capable data storage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044CD3C9-A7F9-A48F-B883-F4D2B141E3A5}"/>
              </a:ext>
            </a:extLst>
          </p:cNvPr>
          <p:cNvSpPr/>
          <p:nvPr/>
        </p:nvSpPr>
        <p:spPr>
          <a:xfrm>
            <a:off x="422235" y="2590562"/>
            <a:ext cx="9041805" cy="3962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9393C"/>
                </a:solidFill>
                <a:latin typeface="Times New Roman" panose="02020603050405020304" pitchFamily="18" charset="0"/>
                <a:ea typeface="Open Sans" pitchFamily="34" charset="-122"/>
                <a:cs typeface="Times New Roman" panose="02020603050405020304" pitchFamily="18" charset="0"/>
              </a:rPr>
              <a:t>Charts: Recharts library for analytics visualization and progress tracking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18DA246-C743-6A03-2AE2-F71C4F18A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97" y="4204018"/>
            <a:ext cx="11988650" cy="961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E42F642-C274-A5BD-CC8C-2B5DC4824140}"/>
              </a:ext>
            </a:extLst>
          </p:cNvPr>
          <p:cNvSpPr txBox="1"/>
          <p:nvPr/>
        </p:nvSpPr>
        <p:spPr>
          <a:xfrm>
            <a:off x="422235" y="12144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We Plan to Use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93814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5437</TotalTime>
  <Words>1103</Words>
  <Application>Microsoft Office PowerPoint</Application>
  <PresentationFormat>Widescreen</PresentationFormat>
  <Paragraphs>175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Open Sans</vt:lpstr>
      <vt:lpstr>Overpass Bold</vt:lpstr>
      <vt:lpstr>Times New Roman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vinutha sm</dc:creator>
  <cp:lastModifiedBy>Deepu G</cp:lastModifiedBy>
  <cp:revision>177</cp:revision>
  <dcterms:created xsi:type="dcterms:W3CDTF">2020-03-01T07:28:48Z</dcterms:created>
  <dcterms:modified xsi:type="dcterms:W3CDTF">2025-09-18T14:17:30Z</dcterms:modified>
</cp:coreProperties>
</file>