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07F7"/>
    <a:srgbClr val="B7E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DC9B0-9661-4AC9-913C-9D736E9883C9}" v="2" dt="2021-11-07T15:53:46.827"/>
    <p1510:client id="{327A52FD-BA76-4C79-AD24-FAC3925262B9}" v="117" dt="2021-11-08T07:28:41.511"/>
    <p1510:client id="{3D0FC69D-1EC2-4EC3-B6E7-7A09837227A7}" v="4" dt="2021-11-07T18:06:18.953"/>
    <p1510:client id="{671A9EC8-DD34-4DDF-97DF-3FA55D00B29B}" v="3" dt="2021-11-07T17:39:42.892"/>
    <p1510:client id="{B57C0DDA-9B42-46F7-9318-0F92AF23D632}" v="226" dt="2021-11-04T18:07:56.262"/>
    <p1510:client id="{FA2BAB7E-18F5-491A-89CF-48E5DCBDD1BC}" v="1583" dt="2021-11-07T17:34:08.330"/>
    <p1510:client id="{FCDBE829-DF30-4E91-9E18-860B0DA30A0F}" v="5" dt="2021-11-05T06:44:42.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92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5351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1485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2377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68614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00112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21649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91812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0631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9762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0779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308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8381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2384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6772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8672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9752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763049765"/>
      </p:ext>
    </p:extLst>
  </p:cSld>
  <p:clrMap bg1="dk1" tx1="lt1" bg2="dk2" tx2="lt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 id="214748393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ctrTitle"/>
          </p:nvPr>
        </p:nvSpPr>
        <p:spPr>
          <a:xfrm>
            <a:off x="965505" y="623571"/>
            <a:ext cx="10260990" cy="3523885"/>
          </a:xfrm>
        </p:spPr>
        <p:txBody>
          <a:bodyPr>
            <a:normAutofit/>
          </a:bodyPr>
          <a:lstStyle/>
          <a:p>
            <a:pPr algn="ctr"/>
            <a:r>
              <a:rPr lang="en-US" sz="8000" i="1"/>
              <a:t>Dsa project </a:t>
            </a:r>
            <a:r>
              <a:rPr lang="en-US" sz="8000"/>
              <a:t>ppt</a:t>
            </a:r>
          </a:p>
        </p:txBody>
      </p:sp>
      <p:sp>
        <p:nvSpPr>
          <p:cNvPr id="3" name="Subtitle 2"/>
          <p:cNvSpPr>
            <a:spLocks noGrp="1"/>
          </p:cNvSpPr>
          <p:nvPr>
            <p:ph type="subTitle" idx="1"/>
          </p:nvPr>
        </p:nvSpPr>
        <p:spPr>
          <a:xfrm>
            <a:off x="965505" y="4777380"/>
            <a:ext cx="10260990" cy="1209763"/>
          </a:xfrm>
        </p:spPr>
        <p:txBody>
          <a:bodyPr>
            <a:normAutofit/>
          </a:bodyPr>
          <a:lstStyle/>
          <a:p>
            <a:pPr algn="ctr"/>
            <a:r>
              <a:rPr lang="en-US" sz="2400" b="1">
                <a:solidFill>
                  <a:schemeClr val="bg2"/>
                </a:solidFill>
                <a:latin typeface="+mn-lt"/>
                <a:ea typeface="+mn-ea"/>
                <a:cs typeface="+mn-cs"/>
              </a:rPr>
              <a:t>algorithm</a:t>
            </a:r>
          </a:p>
        </p:txBody>
      </p:sp>
    </p:spTree>
    <p:extLst>
      <p:ext uri="{BB962C8B-B14F-4D97-AF65-F5344CB8AC3E}">
        <p14:creationId xmlns:p14="http://schemas.microsoft.com/office/powerpoint/2010/main" val="12863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59189-0989-4538-BEF3-5E42AF625A07}"/>
              </a:ext>
            </a:extLst>
          </p:cNvPr>
          <p:cNvSpPr>
            <a:spLocks noGrp="1"/>
          </p:cNvSpPr>
          <p:nvPr>
            <p:ph idx="1"/>
          </p:nvPr>
        </p:nvSpPr>
        <p:spPr>
          <a:xfrm>
            <a:off x="183162" y="313258"/>
            <a:ext cx="8673370" cy="6193933"/>
          </a:xfrm>
        </p:spPr>
        <p:txBody>
          <a:bodyPr vert="horz" lIns="91440" tIns="45720" rIns="91440" bIns="45720" rtlCol="0" anchor="t">
            <a:normAutofit fontScale="92500" lnSpcReduction="20000"/>
          </a:bodyPr>
          <a:lstStyle/>
          <a:p>
            <a:pPr marL="0" indent="0">
              <a:buClr>
                <a:srgbClr val="8AD0D6"/>
              </a:buClr>
              <a:buNone/>
            </a:pPr>
            <a:r>
              <a:rPr lang="en-US" dirty="0"/>
              <a:t>                   </a:t>
            </a:r>
            <a:r>
              <a:rPr lang="en-US" dirty="0">
                <a:ea typeface="+mj-lt"/>
                <a:cs typeface="+mj-lt"/>
              </a:rPr>
              <a:t> v[</a:t>
            </a:r>
            <a:r>
              <a:rPr lang="en-US" dirty="0" err="1">
                <a:ea typeface="+mj-lt"/>
                <a:cs typeface="+mj-lt"/>
              </a:rPr>
              <a:t>i</a:t>
            </a:r>
            <a:r>
              <a:rPr lang="en-US" dirty="0">
                <a:ea typeface="+mj-lt"/>
                <a:cs typeface="+mj-lt"/>
              </a:rPr>
              <a:t>].</a:t>
            </a:r>
            <a:r>
              <a:rPr lang="en-US" noProof="1">
                <a:ea typeface="+mj-lt"/>
                <a:cs typeface="+mj-lt"/>
              </a:rPr>
              <a:t>direc</a:t>
            </a:r>
            <a:r>
              <a:rPr lang="en-US" dirty="0">
                <a:ea typeface="+mj-lt"/>
                <a:cs typeface="+mj-lt"/>
              </a:rPr>
              <a:t> = 0 THEN print the message "cut up"</a:t>
            </a:r>
            <a:endParaRPr lang="en-US" dirty="0"/>
          </a:p>
          <a:p>
            <a:pPr marL="0" indent="0">
              <a:buClr>
                <a:srgbClr val="8AD0D6"/>
              </a:buClr>
              <a:buNone/>
            </a:pPr>
            <a:r>
              <a:rPr lang="en-US" dirty="0">
                <a:ea typeface="+mj-lt"/>
                <a:cs typeface="+mj-lt"/>
              </a:rPr>
              <a:t>                     v[</a:t>
            </a:r>
            <a:r>
              <a:rPr lang="en-US" dirty="0" err="1">
                <a:ea typeface="+mj-lt"/>
                <a:cs typeface="+mj-lt"/>
              </a:rPr>
              <a:t>i</a:t>
            </a:r>
            <a:r>
              <a:rPr lang="en-US" dirty="0">
                <a:ea typeface="+mj-lt"/>
                <a:cs typeface="+mj-lt"/>
              </a:rPr>
              <a:t>].</a:t>
            </a:r>
            <a:r>
              <a:rPr lang="en-US" noProof="1">
                <a:ea typeface="+mj-lt"/>
                <a:cs typeface="+mj-lt"/>
              </a:rPr>
              <a:t>direc</a:t>
            </a:r>
            <a:r>
              <a:rPr lang="en-US" dirty="0">
                <a:ea typeface="+mj-lt"/>
                <a:cs typeface="+mj-lt"/>
              </a:rPr>
              <a:t> = 1 THEN print the message "cut right" </a:t>
            </a:r>
            <a:endParaRPr lang="en-US" dirty="0"/>
          </a:p>
          <a:p>
            <a:pPr marL="0" indent="0">
              <a:buClr>
                <a:srgbClr val="8AD0D6"/>
              </a:buClr>
              <a:buNone/>
            </a:pPr>
            <a:r>
              <a:rPr lang="en-US" dirty="0">
                <a:ea typeface="+mj-lt"/>
                <a:cs typeface="+mj-lt"/>
              </a:rPr>
              <a:t>                      v[</a:t>
            </a:r>
            <a:r>
              <a:rPr lang="en-US" dirty="0" err="1">
                <a:ea typeface="+mj-lt"/>
                <a:cs typeface="+mj-lt"/>
              </a:rPr>
              <a:t>i</a:t>
            </a:r>
            <a:r>
              <a:rPr lang="en-US" dirty="0">
                <a:ea typeface="+mj-lt"/>
                <a:cs typeface="+mj-lt"/>
              </a:rPr>
              <a:t>].</a:t>
            </a:r>
            <a:r>
              <a:rPr lang="en-US" noProof="1">
                <a:ea typeface="+mj-lt"/>
                <a:cs typeface="+mj-lt"/>
              </a:rPr>
              <a:t>direc</a:t>
            </a:r>
            <a:r>
              <a:rPr lang="en-US" dirty="0">
                <a:ea typeface="+mj-lt"/>
                <a:cs typeface="+mj-lt"/>
              </a:rPr>
              <a:t> = 2 THEN print the message "cut down" </a:t>
            </a:r>
          </a:p>
          <a:p>
            <a:pPr marL="0" indent="0">
              <a:buClr>
                <a:srgbClr val="8AD0D6"/>
              </a:buClr>
              <a:buNone/>
            </a:pPr>
            <a:r>
              <a:rPr lang="en-US" dirty="0">
                <a:ea typeface="+mj-lt"/>
                <a:cs typeface="+mj-lt"/>
              </a:rPr>
              <a:t>                       v[</a:t>
            </a:r>
            <a:r>
              <a:rPr lang="en-US" dirty="0" err="1">
                <a:ea typeface="+mj-lt"/>
                <a:cs typeface="+mj-lt"/>
              </a:rPr>
              <a:t>i</a:t>
            </a:r>
            <a:r>
              <a:rPr lang="en-US" dirty="0">
                <a:ea typeface="+mj-lt"/>
                <a:cs typeface="+mj-lt"/>
              </a:rPr>
              <a:t>].</a:t>
            </a:r>
            <a:r>
              <a:rPr lang="en-US" noProof="1">
                <a:ea typeface="+mj-lt"/>
                <a:cs typeface="+mj-lt"/>
              </a:rPr>
              <a:t>direc</a:t>
            </a:r>
            <a:r>
              <a:rPr lang="en-US" dirty="0">
                <a:ea typeface="+mj-lt"/>
                <a:cs typeface="+mj-lt"/>
              </a:rPr>
              <a:t> = 3 THEN print the message "cut left"</a:t>
            </a:r>
          </a:p>
          <a:p>
            <a:pPr>
              <a:buClr>
                <a:srgbClr val="8AD0D6"/>
              </a:buClr>
              <a:buFont typeface="Wingdings" charset="2"/>
              <a:buChar char="Ø"/>
            </a:pPr>
            <a:r>
              <a:rPr lang="en-US" dirty="0">
                <a:ea typeface="+mj-lt"/>
                <a:cs typeface="+mj-lt"/>
              </a:rPr>
              <a:t>      THEN calculate the time required to cut the tree </a:t>
            </a:r>
          </a:p>
          <a:p>
            <a:pPr marL="0" indent="0">
              <a:buClr>
                <a:srgbClr val="B31166">
                  <a:lumMod val="60000"/>
                  <a:lumOff val="40000"/>
                </a:srgbClr>
              </a:buClr>
              <a:buNone/>
            </a:pPr>
            <a:r>
              <a:rPr lang="en-US" dirty="0">
                <a:ea typeface="+mj-lt"/>
                <a:cs typeface="+mj-lt"/>
              </a:rPr>
              <a:t>                       t= t- v[</a:t>
            </a:r>
            <a:r>
              <a:rPr lang="en-US" dirty="0" err="1">
                <a:ea typeface="+mj-lt"/>
                <a:cs typeface="+mj-lt"/>
              </a:rPr>
              <a:t>i</a:t>
            </a:r>
            <a:r>
              <a:rPr lang="en-US" dirty="0">
                <a:ea typeface="+mj-lt"/>
                <a:cs typeface="+mj-lt"/>
              </a:rPr>
              <a:t>].d </a:t>
            </a:r>
          </a:p>
          <a:p>
            <a:pPr marL="0" indent="0">
              <a:buNone/>
            </a:pPr>
            <a:r>
              <a:rPr lang="en-US" dirty="0">
                <a:ea typeface="+mj-lt"/>
                <a:cs typeface="+mj-lt"/>
              </a:rPr>
              <a:t>                          USING sort function sort(</a:t>
            </a:r>
            <a:r>
              <a:rPr lang="en-US" noProof="1">
                <a:ea typeface="+mj-lt"/>
                <a:cs typeface="+mj-lt"/>
              </a:rPr>
              <a:t>temp</a:t>
            </a:r>
            <a:r>
              <a:rPr lang="en-US" dirty="0">
                <a:ea typeface="+mj-lt"/>
                <a:cs typeface="+mj-lt"/>
              </a:rPr>
              <a:t>.begin(), </a:t>
            </a:r>
            <a:r>
              <a:rPr lang="en-US" noProof="1">
                <a:ea typeface="+mj-lt"/>
                <a:cs typeface="+mj-lt"/>
              </a:rPr>
              <a:t>temp</a:t>
            </a:r>
            <a:r>
              <a:rPr lang="en-US" dirty="0">
                <a:ea typeface="+mj-lt"/>
                <a:cs typeface="+mj-lt"/>
              </a:rPr>
              <a:t>.end())</a:t>
            </a:r>
          </a:p>
          <a:p>
            <a:pPr marL="0" indent="0">
              <a:buNone/>
            </a:pPr>
            <a:r>
              <a:rPr lang="en-US" dirty="0">
                <a:ea typeface="+mj-lt"/>
                <a:cs typeface="+mj-lt"/>
              </a:rPr>
              <a:t>WHILE (j&lt;temp.</a:t>
            </a:r>
            <a:r>
              <a:rPr lang="en-US" noProof="1">
                <a:ea typeface="+mj-lt"/>
                <a:cs typeface="+mj-lt"/>
              </a:rPr>
              <a:t>size</a:t>
            </a:r>
            <a:r>
              <a:rPr lang="en-US" dirty="0">
                <a:ea typeface="+mj-lt"/>
                <a:cs typeface="+mj-lt"/>
              </a:rPr>
              <a:t>())</a:t>
            </a:r>
          </a:p>
          <a:p>
            <a:pPr marL="0" indent="0">
              <a:buNone/>
            </a:pPr>
            <a:r>
              <a:rPr lang="en-US" dirty="0"/>
              <a:t>                    </a:t>
            </a:r>
            <a:r>
              <a:rPr lang="en-US" dirty="0">
                <a:ea typeface="+mj-lt"/>
                <a:cs typeface="+mj-lt"/>
              </a:rPr>
              <a:t>CALLING v.</a:t>
            </a:r>
            <a:r>
              <a:rPr lang="en-US" noProof="1">
                <a:ea typeface="+mj-lt"/>
                <a:cs typeface="+mj-lt"/>
              </a:rPr>
              <a:t>erase</a:t>
            </a:r>
            <a:r>
              <a:rPr lang="en-US" dirty="0">
                <a:ea typeface="+mj-lt"/>
                <a:cs typeface="+mj-lt"/>
              </a:rPr>
              <a:t>() function </a:t>
            </a:r>
          </a:p>
          <a:p>
            <a:pPr marL="0" indent="0">
              <a:buNone/>
            </a:pPr>
            <a:r>
              <a:rPr lang="en-US" dirty="0">
                <a:ea typeface="+mj-lt"/>
                <a:cs typeface="+mj-lt"/>
              </a:rPr>
              <a:t>                    DECLARING it = v.</a:t>
            </a:r>
            <a:r>
              <a:rPr lang="en-US" noProof="1">
                <a:ea typeface="+mj-lt"/>
                <a:cs typeface="+mj-lt"/>
              </a:rPr>
              <a:t>begin</a:t>
            </a:r>
            <a:r>
              <a:rPr lang="en-US" dirty="0">
                <a:ea typeface="+mj-lt"/>
                <a:cs typeface="+mj-lt"/>
              </a:rPr>
              <a:t>()</a:t>
            </a:r>
          </a:p>
          <a:p>
            <a:pPr marL="0" indent="0">
              <a:buNone/>
            </a:pPr>
            <a:r>
              <a:rPr lang="en-US" dirty="0">
                <a:ea typeface="+mj-lt"/>
                <a:cs typeface="+mj-lt"/>
              </a:rPr>
              <a:t>WHILE ( j&lt;v.</a:t>
            </a:r>
            <a:r>
              <a:rPr lang="en-US" noProof="1">
                <a:ea typeface="+mj-lt"/>
                <a:cs typeface="+mj-lt"/>
              </a:rPr>
              <a:t>size</a:t>
            </a:r>
            <a:r>
              <a:rPr lang="en-US" dirty="0">
                <a:ea typeface="+mj-lt"/>
                <a:cs typeface="+mj-lt"/>
              </a:rPr>
              <a:t>)</a:t>
            </a:r>
          </a:p>
          <a:p>
            <a:pPr marL="0" indent="0">
              <a:buNone/>
            </a:pPr>
            <a:r>
              <a:rPr lang="en-US" dirty="0"/>
              <a:t>          IF(</a:t>
            </a:r>
            <a:r>
              <a:rPr lang="en-US" noProof="1"/>
              <a:t>nx</a:t>
            </a:r>
            <a:r>
              <a:rPr lang="en-US" dirty="0"/>
              <a:t> ==v[j].x &amp;&amp; </a:t>
            </a:r>
            <a:r>
              <a:rPr lang="en-US" noProof="1"/>
              <a:t>ny</a:t>
            </a:r>
            <a:r>
              <a:rPr lang="en-US" dirty="0"/>
              <a:t> == v[j].y)</a:t>
            </a:r>
          </a:p>
          <a:p>
            <a:pPr marL="0" indent="0">
              <a:buNone/>
            </a:pPr>
            <a:r>
              <a:rPr lang="en-US" dirty="0"/>
              <a:t>                       </a:t>
            </a:r>
            <a:r>
              <a:rPr lang="en-US" dirty="0">
                <a:ea typeface="+mj-lt"/>
                <a:cs typeface="+mj-lt"/>
              </a:rPr>
              <a:t>CALLING v.</a:t>
            </a:r>
            <a:r>
              <a:rPr lang="en-US" noProof="1">
                <a:ea typeface="+mj-lt"/>
                <a:cs typeface="+mj-lt"/>
              </a:rPr>
              <a:t>erase</a:t>
            </a:r>
            <a:r>
              <a:rPr lang="en-US" dirty="0">
                <a:ea typeface="+mj-lt"/>
                <a:cs typeface="+mj-lt"/>
              </a:rPr>
              <a:t>() function again</a:t>
            </a:r>
          </a:p>
          <a:p>
            <a:pPr marL="0" indent="0">
              <a:buNone/>
            </a:pPr>
            <a:r>
              <a:rPr lang="en-US" dirty="0">
                <a:ea typeface="+mj-lt"/>
                <a:cs typeface="+mj-lt"/>
              </a:rPr>
              <a:t>DECLARING </a:t>
            </a:r>
          </a:p>
          <a:p>
            <a:pPr marL="0" indent="0">
              <a:buNone/>
            </a:pPr>
            <a:r>
              <a:rPr lang="en-US" dirty="0">
                <a:ea typeface="+mj-lt"/>
                <a:cs typeface="+mj-lt"/>
              </a:rPr>
              <a:t>               cx = </a:t>
            </a:r>
            <a:r>
              <a:rPr lang="en-US" noProof="1">
                <a:ea typeface="+mj-lt"/>
                <a:cs typeface="+mj-lt"/>
              </a:rPr>
              <a:t>nx</a:t>
            </a:r>
            <a:r>
              <a:rPr lang="en-US" dirty="0">
                <a:ea typeface="+mj-lt"/>
                <a:cs typeface="+mj-lt"/>
              </a:rPr>
              <a:t> ; cy = </a:t>
            </a:r>
            <a:r>
              <a:rPr lang="en-US" noProof="1">
                <a:ea typeface="+mj-lt"/>
                <a:cs typeface="+mj-lt"/>
              </a:rPr>
              <a:t>ny</a:t>
            </a:r>
            <a:r>
              <a:rPr lang="en-US" dirty="0">
                <a:ea typeface="+mj-lt"/>
                <a:cs typeface="+mj-lt"/>
              </a:rPr>
              <a:t>; </a:t>
            </a:r>
          </a:p>
          <a:p>
            <a:pPr marL="0" indent="0">
              <a:buNone/>
            </a:pPr>
            <a:r>
              <a:rPr lang="en-US" dirty="0">
                <a:ea typeface="+mj-lt"/>
                <a:cs typeface="+mj-lt"/>
              </a:rPr>
              <a:t>ELSE </a:t>
            </a:r>
          </a:p>
          <a:p>
            <a:pPr marL="0" indent="0">
              <a:buNone/>
            </a:pPr>
            <a:r>
              <a:rPr lang="en-US" dirty="0">
                <a:ea typeface="+mj-lt"/>
                <a:cs typeface="+mj-lt"/>
              </a:rPr>
              <a:t>come out of loop</a:t>
            </a:r>
            <a:endParaRPr lang="en-US" dirty="0"/>
          </a:p>
        </p:txBody>
      </p:sp>
    </p:spTree>
    <p:extLst>
      <p:ext uri="{BB962C8B-B14F-4D97-AF65-F5344CB8AC3E}">
        <p14:creationId xmlns:p14="http://schemas.microsoft.com/office/powerpoint/2010/main" val="125257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 name="Picture 3" descr="A picture containing shape&#10;&#10;Description automatically generated">
            <a:extLst>
              <a:ext uri="{FF2B5EF4-FFF2-40B4-BE49-F238E27FC236}">
                <a16:creationId xmlns:a16="http://schemas.microsoft.com/office/drawing/2014/main" id="{F7E7375C-5374-433B-A14A-D40303E58FAE}"/>
              </a:ext>
            </a:extLst>
          </p:cNvPr>
          <p:cNvPicPr>
            <a:picLocks noChangeAspect="1"/>
          </p:cNvPicPr>
          <p:nvPr/>
        </p:nvPicPr>
        <p:blipFill rotWithShape="1">
          <a:blip r:embed="rId3"/>
          <a:srcRect r="19029" b="-1"/>
          <a:stretch/>
        </p:blipFill>
        <p:spPr>
          <a:xfrm>
            <a:off x="369888" y="3211311"/>
            <a:ext cx="4260332" cy="3283932"/>
          </a:xfrm>
          <a:prstGeom prst="rect">
            <a:avLst/>
          </a:prstGeom>
          <a:effectLst>
            <a:outerShdw blurRad="50800" dist="38100" dir="5400000" algn="t" rotWithShape="0">
              <a:prstClr val="black">
                <a:alpha val="43000"/>
              </a:prstClr>
            </a:outerShdw>
          </a:effectLst>
        </p:spPr>
      </p:pic>
      <p:sp>
        <p:nvSpPr>
          <p:cNvPr id="23" name="Content Placeholder 22">
            <a:extLst>
              <a:ext uri="{FF2B5EF4-FFF2-40B4-BE49-F238E27FC236}">
                <a16:creationId xmlns:a16="http://schemas.microsoft.com/office/drawing/2014/main" id="{CBA78424-353C-484C-BC1B-51ECE6DF5567}"/>
              </a:ext>
            </a:extLst>
          </p:cNvPr>
          <p:cNvSpPr>
            <a:spLocks noGrp="1"/>
          </p:cNvSpPr>
          <p:nvPr>
            <p:ph idx="1"/>
          </p:nvPr>
        </p:nvSpPr>
        <p:spPr>
          <a:xfrm>
            <a:off x="6750752" y="2052214"/>
            <a:ext cx="4338409" cy="4196185"/>
          </a:xfrm>
        </p:spPr>
        <p:txBody>
          <a:bodyPr vert="horz" lIns="91440" tIns="45720" rIns="91440" bIns="45720" rtlCol="0">
            <a:normAutofit/>
          </a:bodyPr>
          <a:lstStyle/>
          <a:p>
            <a:pPr>
              <a:lnSpc>
                <a:spcPct val="90000"/>
              </a:lnSpc>
            </a:pPr>
            <a:r>
              <a:rPr lang="en-US" sz="1400"/>
              <a:t>LUMBERJACK PROBLEM</a:t>
            </a:r>
          </a:p>
          <a:p>
            <a:pPr>
              <a:lnSpc>
                <a:spcPct val="90000"/>
              </a:lnSpc>
              <a:buClr>
                <a:srgbClr val="8AD0D6"/>
              </a:buClr>
            </a:pPr>
            <a:endParaRPr lang="en-US" sz="1400"/>
          </a:p>
          <a:p>
            <a:pPr marL="0" indent="0">
              <a:lnSpc>
                <a:spcPct val="90000"/>
              </a:lnSpc>
              <a:buClr>
                <a:srgbClr val="8AD0D6"/>
              </a:buClr>
              <a:buNone/>
            </a:pPr>
            <a:r>
              <a:rPr lang="en-US" sz="1400"/>
              <a:t>                   Algorithm Logic :=&gt;</a:t>
            </a:r>
          </a:p>
          <a:p>
            <a:pPr marL="0" indent="0">
              <a:lnSpc>
                <a:spcPct val="90000"/>
              </a:lnSpc>
              <a:buNone/>
            </a:pPr>
            <a:r>
              <a:rPr lang="en-US" sz="1400"/>
              <a:t>                                         </a:t>
            </a:r>
            <a:r>
              <a:rPr lang="en-US" sz="1400">
                <a:ea typeface="+mj-lt"/>
                <a:cs typeface="+mj-lt"/>
              </a:rPr>
              <a:t>The main idea remains to maximize the profit to the maximum extent.</a:t>
            </a:r>
            <a:endParaRPr lang="en-US" sz="1400"/>
          </a:p>
          <a:p>
            <a:pPr>
              <a:lnSpc>
                <a:spcPct val="90000"/>
              </a:lnSpc>
              <a:buFont typeface="Wingdings" charset="2"/>
              <a:buChar char="v"/>
            </a:pPr>
            <a:r>
              <a:rPr lang="en-US" sz="1400"/>
              <a:t>                    </a:t>
            </a:r>
            <a:r>
              <a:rPr lang="en-US" sz="1400">
                <a:ea typeface="+mj-lt"/>
                <a:cs typeface="+mj-lt"/>
              </a:rPr>
              <a:t>The extraction of maximum profit from the Domino Effect</a:t>
            </a:r>
            <a:r>
              <a:rPr lang="en-US" sz="1400"/>
              <a:t>.</a:t>
            </a:r>
          </a:p>
          <a:p>
            <a:pPr>
              <a:lnSpc>
                <a:spcPct val="90000"/>
              </a:lnSpc>
              <a:buClr>
                <a:srgbClr val="8AD0D6"/>
              </a:buClr>
              <a:buFont typeface="Wingdings" charset="2"/>
              <a:buChar char="v"/>
            </a:pPr>
            <a:r>
              <a:rPr lang="en-US" sz="1400"/>
              <a:t>           </a:t>
            </a:r>
            <a:r>
              <a:rPr lang="en-US" sz="1400">
                <a:ea typeface="+mj-lt"/>
                <a:cs typeface="+mj-lt"/>
              </a:rPr>
              <a:t>Taking the path involving the trees in shorter range to previous range. </a:t>
            </a:r>
            <a:r>
              <a:rPr lang="en-US" sz="1400"/>
              <a:t>     </a:t>
            </a:r>
          </a:p>
          <a:p>
            <a:pPr>
              <a:lnSpc>
                <a:spcPct val="90000"/>
              </a:lnSpc>
              <a:buClr>
                <a:srgbClr val="8AD0D6"/>
              </a:buClr>
              <a:buFont typeface="Wingdings" charset="2"/>
              <a:buChar char="v"/>
            </a:pPr>
            <a:endParaRPr lang="en-US" sz="1400"/>
          </a:p>
          <a:p>
            <a:pPr marL="0" indent="0">
              <a:lnSpc>
                <a:spcPct val="90000"/>
              </a:lnSpc>
              <a:buClr>
                <a:srgbClr val="8AD0D6"/>
              </a:buClr>
              <a:buNone/>
            </a:pPr>
            <a:r>
              <a:rPr lang="en-US" sz="1400"/>
              <a:t>            </a:t>
            </a:r>
            <a:r>
              <a:rPr lang="en-US" sz="1400">
                <a:ea typeface="+mj-lt"/>
                <a:cs typeface="+mj-lt"/>
              </a:rPr>
              <a:t>Hence, we decided the tree which needs to cut on basis of the Quantity profit/time</a:t>
            </a:r>
            <a:r>
              <a:rPr lang="en-US" sz="1400"/>
              <a:t>            </a:t>
            </a:r>
          </a:p>
        </p:txBody>
      </p:sp>
    </p:spTree>
    <p:extLst>
      <p:ext uri="{BB962C8B-B14F-4D97-AF65-F5344CB8AC3E}">
        <p14:creationId xmlns:p14="http://schemas.microsoft.com/office/powerpoint/2010/main" val="31372405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6A1E-9814-4144-8295-0687CC8DB75F}"/>
              </a:ext>
            </a:extLst>
          </p:cNvPr>
          <p:cNvSpPr>
            <a:spLocks noGrp="1"/>
          </p:cNvSpPr>
          <p:nvPr>
            <p:ph type="title"/>
          </p:nvPr>
        </p:nvSpPr>
        <p:spPr>
          <a:xfrm>
            <a:off x="653143" y="1645920"/>
            <a:ext cx="3522879" cy="4470821"/>
          </a:xfrm>
        </p:spPr>
        <p:txBody>
          <a:bodyPr vert="horz" lIns="91440" tIns="45720" rIns="91440" bIns="45720" rtlCol="0">
            <a:normAutofit/>
          </a:bodyPr>
          <a:lstStyle/>
          <a:p>
            <a:pPr algn="r"/>
            <a:endParaRPr lang="en-US">
              <a:solidFill>
                <a:schemeClr val="tx1"/>
              </a:solidFill>
            </a:endParaRPr>
          </a:p>
        </p:txBody>
      </p:sp>
      <p:sp>
        <p:nvSpPr>
          <p:cNvPr id="34" name="Content Placeholder 7">
            <a:extLst>
              <a:ext uri="{FF2B5EF4-FFF2-40B4-BE49-F238E27FC236}">
                <a16:creationId xmlns:a16="http://schemas.microsoft.com/office/drawing/2014/main" id="{1094A14F-A929-4E55-A5F2-0F254E6C305B}"/>
              </a:ext>
            </a:extLst>
          </p:cNvPr>
          <p:cNvSpPr>
            <a:spLocks noGrp="1"/>
          </p:cNvSpPr>
          <p:nvPr>
            <p:ph idx="1"/>
          </p:nvPr>
        </p:nvSpPr>
        <p:spPr>
          <a:xfrm>
            <a:off x="4829164" y="1645920"/>
            <a:ext cx="6294448" cy="4470821"/>
          </a:xfrm>
        </p:spPr>
        <p:txBody>
          <a:bodyPr vert="horz" lIns="91440" tIns="45720" rIns="91440" bIns="45720" rtlCol="0" anchor="t">
            <a:normAutofit/>
          </a:bodyPr>
          <a:lstStyle/>
          <a:p>
            <a:pPr>
              <a:buClr>
                <a:srgbClr val="8AD0D6"/>
              </a:buClr>
              <a:buFont typeface="Wingdings" charset="2"/>
              <a:buChar char="v"/>
            </a:pPr>
            <a:r>
              <a:rPr lang="en-US" dirty="0">
                <a:solidFill>
                  <a:srgbClr val="FF0000"/>
                </a:solidFill>
              </a:rPr>
              <a:t>Extraction of Maximum  profit from Domino Effect  :=&gt;</a:t>
            </a:r>
            <a:endParaRPr lang="en-US" dirty="0">
              <a:solidFill>
                <a:srgbClr val="FFFFFF"/>
              </a:solidFill>
            </a:endParaRPr>
          </a:p>
          <a:p>
            <a:pPr marL="0" indent="0">
              <a:buClr>
                <a:srgbClr val="8AD0D6"/>
              </a:buClr>
              <a:buNone/>
            </a:pPr>
            <a:r>
              <a:rPr lang="en-US" dirty="0">
                <a:solidFill>
                  <a:srgbClr val="FF0000"/>
                </a:solidFill>
              </a:rPr>
              <a:t>     </a:t>
            </a:r>
            <a:r>
              <a:rPr lang="en-US" dirty="0">
                <a:solidFill>
                  <a:srgbClr val="FF0000"/>
                </a:solidFill>
                <a:ea typeface="+mj-lt"/>
                <a:cs typeface="+mj-lt"/>
              </a:rPr>
              <a:t>      </a:t>
            </a:r>
            <a:r>
              <a:rPr lang="en-US" dirty="0">
                <a:ea typeface="+mj-lt"/>
                <a:cs typeface="+mj-lt"/>
              </a:rPr>
              <a:t>The functions used for the below mentioned factors are </a:t>
            </a:r>
            <a:r>
              <a:rPr lang="en-US" dirty="0"/>
              <a:t>calculate_</a:t>
            </a:r>
            <a:r>
              <a:rPr lang="en-US" noProof="1"/>
              <a:t>profit</a:t>
            </a:r>
            <a:r>
              <a:rPr lang="en-US" dirty="0"/>
              <a:t>(),cutup_</a:t>
            </a:r>
            <a:r>
              <a:rPr lang="en-US" noProof="1"/>
              <a:t>profit</a:t>
            </a:r>
            <a:r>
              <a:rPr lang="en-US" dirty="0"/>
              <a:t>(), </a:t>
            </a:r>
            <a:r>
              <a:rPr lang="en-US" noProof="1"/>
              <a:t>cutdown</a:t>
            </a:r>
            <a:r>
              <a:rPr lang="en-US" dirty="0"/>
              <a:t>_profit(),</a:t>
            </a:r>
            <a:r>
              <a:rPr lang="en-US" noProof="1"/>
              <a:t>cutright</a:t>
            </a:r>
            <a:r>
              <a:rPr lang="en-US" dirty="0"/>
              <a:t>_profit(),</a:t>
            </a:r>
          </a:p>
          <a:p>
            <a:pPr marL="0" indent="0">
              <a:buNone/>
            </a:pPr>
            <a:r>
              <a:rPr lang="en-US" noProof="1"/>
              <a:t>cutdown</a:t>
            </a:r>
            <a:r>
              <a:rPr lang="en-US" dirty="0"/>
              <a:t>_profit()</a:t>
            </a:r>
          </a:p>
          <a:p>
            <a:pPr marL="0" indent="0">
              <a:buNone/>
            </a:pPr>
            <a:endParaRPr lang="en-US">
              <a:solidFill>
                <a:srgbClr val="FFFFFF"/>
              </a:solidFill>
            </a:endParaRPr>
          </a:p>
          <a:p>
            <a:pPr marL="0" indent="0">
              <a:buNone/>
            </a:pPr>
            <a:r>
              <a:rPr lang="en-US" dirty="0">
                <a:solidFill>
                  <a:srgbClr val="FF0000"/>
                </a:solidFill>
              </a:rPr>
              <a:t>           </a:t>
            </a:r>
            <a:r>
              <a:rPr lang="en-US" dirty="0">
                <a:ea typeface="+mj-lt"/>
                <a:cs typeface="+mj-lt"/>
              </a:rPr>
              <a:t>We will explain the functions explicitly in the coming slides</a:t>
            </a:r>
            <a:endParaRPr lang="en-US" dirty="0">
              <a:solidFill>
                <a:srgbClr val="FFFFFF"/>
              </a:solidFill>
            </a:endParaRPr>
          </a:p>
        </p:txBody>
      </p:sp>
      <p:pic>
        <p:nvPicPr>
          <p:cNvPr id="8" name="Picture 8" descr="A picture containing text&#10;&#10;Description automatically generated">
            <a:extLst>
              <a:ext uri="{FF2B5EF4-FFF2-40B4-BE49-F238E27FC236}">
                <a16:creationId xmlns:a16="http://schemas.microsoft.com/office/drawing/2014/main" id="{E67971AB-49A4-4024-8E1C-B532B456D106}"/>
              </a:ext>
            </a:extLst>
          </p:cNvPr>
          <p:cNvPicPr>
            <a:picLocks noChangeAspect="1"/>
          </p:cNvPicPr>
          <p:nvPr/>
        </p:nvPicPr>
        <p:blipFill>
          <a:blip r:embed="rId3"/>
          <a:stretch>
            <a:fillRect/>
          </a:stretch>
        </p:blipFill>
        <p:spPr>
          <a:xfrm>
            <a:off x="655608" y="1650118"/>
            <a:ext cx="3533955" cy="4477915"/>
          </a:xfrm>
          <a:prstGeom prst="rect">
            <a:avLst/>
          </a:prstGeom>
        </p:spPr>
      </p:pic>
    </p:spTree>
    <p:extLst>
      <p:ext uri="{BB962C8B-B14F-4D97-AF65-F5344CB8AC3E}">
        <p14:creationId xmlns:p14="http://schemas.microsoft.com/office/powerpoint/2010/main" val="7363994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6A70-133F-40B7-A249-F8B4A1541FE2}"/>
              </a:ext>
            </a:extLst>
          </p:cNvPr>
          <p:cNvSpPr>
            <a:spLocks noGrp="1"/>
          </p:cNvSpPr>
          <p:nvPr>
            <p:ph type="title"/>
          </p:nvPr>
        </p:nvSpPr>
        <p:spPr/>
        <p:txBody>
          <a:bodyPr/>
          <a:lstStyle/>
          <a:p>
            <a:r>
              <a:rPr lang="en-US"/>
              <a:t>            </a:t>
            </a:r>
            <a:r>
              <a:rPr lang="en-US">
                <a:solidFill>
                  <a:schemeClr val="accent2"/>
                </a:solidFill>
              </a:rPr>
              <a:t>DATA STRUCTURE USED</a:t>
            </a:r>
            <a:endParaRPr lang="en-US">
              <a:solidFill>
                <a:schemeClr val="accent2"/>
              </a:solidFill>
              <a:highlight>
                <a:srgbClr val="FFFF00"/>
              </a:highlight>
            </a:endParaRPr>
          </a:p>
        </p:txBody>
      </p:sp>
      <p:sp>
        <p:nvSpPr>
          <p:cNvPr id="3" name="Content Placeholder 2">
            <a:extLst>
              <a:ext uri="{FF2B5EF4-FFF2-40B4-BE49-F238E27FC236}">
                <a16:creationId xmlns:a16="http://schemas.microsoft.com/office/drawing/2014/main" id="{820036AA-B95C-4175-8B46-4537765AF72D}"/>
              </a:ext>
            </a:extLst>
          </p:cNvPr>
          <p:cNvSpPr>
            <a:spLocks noGrp="1"/>
          </p:cNvSpPr>
          <p:nvPr>
            <p:ph idx="1"/>
          </p:nvPr>
        </p:nvSpPr>
        <p:spPr>
          <a:xfrm>
            <a:off x="915911" y="2022839"/>
            <a:ext cx="9234089" cy="4094838"/>
          </a:xfrm>
        </p:spPr>
        <p:txBody>
          <a:bodyPr vert="horz" lIns="91440" tIns="45720" rIns="91440" bIns="45720" rtlCol="0" anchor="t">
            <a:normAutofit fontScale="70000" lnSpcReduction="20000"/>
          </a:bodyPr>
          <a:lstStyle/>
          <a:p>
            <a:r>
              <a:rPr lang="en-US">
                <a:ea typeface="+mj-lt"/>
                <a:cs typeface="+mj-lt"/>
              </a:rPr>
              <a:t>We are using a vector data structure which is a dynamic array because it will change its size when it is completely full and then the user can store the data again. In simple array we have to increase the size again and again but it is not with vectors, and we are using iterator to pull the data into vector and for accessing the data from vectors also</a:t>
            </a:r>
          </a:p>
          <a:p>
            <a:pPr>
              <a:buClr>
                <a:srgbClr val="8AD0D6"/>
              </a:buClr>
            </a:pPr>
            <a:endParaRPr lang="en-US"/>
          </a:p>
          <a:p>
            <a:pPr>
              <a:buClr>
                <a:srgbClr val="8AD0D6"/>
              </a:buClr>
              <a:buFont typeface="Wingdings" charset="2"/>
              <a:buChar char="Ø"/>
            </a:pPr>
            <a:r>
              <a:rPr lang="en-US">
                <a:solidFill>
                  <a:schemeClr val="accent6">
                    <a:lumMod val="60000"/>
                    <a:lumOff val="40000"/>
                  </a:schemeClr>
                </a:solidFill>
              </a:rPr>
              <a:t>Time complexity for Algorithm</a:t>
            </a:r>
          </a:p>
          <a:p>
            <a:pPr>
              <a:buClr>
                <a:srgbClr val="8AD0D6"/>
              </a:buClr>
              <a:buFont typeface="Wingdings" charset="2"/>
              <a:buChar char="v"/>
            </a:pPr>
            <a:r>
              <a:rPr lang="en-US">
                <a:solidFill>
                  <a:schemeClr val="accent6">
                    <a:lumMod val="60000"/>
                    <a:lumOff val="40000"/>
                  </a:schemeClr>
                </a:solidFill>
              </a:rPr>
              <a:t>                          D</a:t>
            </a:r>
            <a:r>
              <a:rPr lang="en-US">
                <a:solidFill>
                  <a:schemeClr val="accent6">
                    <a:lumMod val="60000"/>
                    <a:lumOff val="40000"/>
                  </a:schemeClr>
                </a:solidFill>
                <a:ea typeface="+mj-lt"/>
                <a:cs typeface="+mj-lt"/>
              </a:rPr>
              <a:t>(n</a:t>
            </a:r>
            <a:r>
              <a:rPr lang="en-US">
                <a:ea typeface="+mj-lt"/>
                <a:cs typeface="+mj-lt"/>
              </a:rPr>
              <a:t>²</a:t>
            </a:r>
            <a:r>
              <a:rPr lang="en-US">
                <a:solidFill>
                  <a:schemeClr val="accent6">
                    <a:lumMod val="60000"/>
                    <a:lumOff val="40000"/>
                  </a:schemeClr>
                </a:solidFill>
                <a:ea typeface="+mj-lt"/>
                <a:cs typeface="+mj-lt"/>
              </a:rPr>
              <a:t>)</a:t>
            </a:r>
          </a:p>
          <a:p>
            <a:pPr marL="0" indent="0">
              <a:buNone/>
            </a:pPr>
            <a:r>
              <a:rPr lang="en-US">
                <a:ea typeface="+mj-lt"/>
                <a:cs typeface="+mj-lt"/>
              </a:rPr>
              <a:t>     </a:t>
            </a:r>
          </a:p>
          <a:p>
            <a:pPr marL="0" indent="0">
              <a:buNone/>
            </a:pPr>
            <a:r>
              <a:rPr lang="en-US">
                <a:ea typeface="+mj-lt"/>
                <a:cs typeface="+mj-lt"/>
              </a:rPr>
              <a:t>           Theoretical observations Major theoretical observation made to solve this problem is </a:t>
            </a:r>
            <a:endParaRPr lang="en-US"/>
          </a:p>
          <a:p>
            <a:pPr marL="457200" indent="-457200">
              <a:buAutoNum type="arabicPeriod"/>
            </a:pPr>
            <a:r>
              <a:rPr lang="en-US"/>
              <a:t>  </a:t>
            </a:r>
            <a:r>
              <a:rPr lang="en-US">
                <a:ea typeface="+mj-lt"/>
                <a:cs typeface="+mj-lt"/>
              </a:rPr>
              <a:t>Initially we need to find the shortest path to reach to the tree and minimum time to </a:t>
            </a:r>
          </a:p>
          <a:p>
            <a:pPr marL="0" indent="0">
              <a:buClr>
                <a:srgbClr val="8AD0D6"/>
              </a:buClr>
              <a:buNone/>
            </a:pPr>
            <a:r>
              <a:rPr lang="en-US">
                <a:ea typeface="+mj-lt"/>
                <a:cs typeface="+mj-lt"/>
              </a:rPr>
              <a:t>          cut that tree</a:t>
            </a:r>
            <a:endParaRPr lang="en-US"/>
          </a:p>
          <a:p>
            <a:pPr marL="457200" indent="-457200">
              <a:buClr>
                <a:srgbClr val="8AD0D6"/>
              </a:buClr>
              <a:buAutoNum type="romanUcPeriod"/>
            </a:pPr>
            <a:r>
              <a:rPr lang="en-US">
                <a:ea typeface="+mj-lt"/>
                <a:cs typeface="+mj-lt"/>
              </a:rPr>
              <a:t>We have to use Domino effect proportionally Because need to cut minimum tree and we also want that tree v well we will cut will fall on next tree and that tree e will fall on itself without cutting in order to save time</a:t>
            </a:r>
          </a:p>
          <a:p>
            <a:pPr marL="0" indent="0">
              <a:buClr>
                <a:srgbClr val="8AD0D6"/>
              </a:buClr>
              <a:buNone/>
            </a:pPr>
            <a:r>
              <a:rPr lang="en-US">
                <a:ea typeface="+mj-lt"/>
                <a:cs typeface="+mj-lt"/>
              </a:rPr>
              <a:t>                 </a:t>
            </a:r>
          </a:p>
          <a:p>
            <a:pPr marL="0" indent="0">
              <a:buNone/>
            </a:pPr>
            <a:r>
              <a:rPr lang="en-US">
                <a:ea typeface="+mj-lt"/>
                <a:cs typeface="+mj-lt"/>
              </a:rPr>
              <a:t>                           For maximum profit we had only to find that technique.</a:t>
            </a:r>
            <a:endParaRPr lang="en-US"/>
          </a:p>
        </p:txBody>
      </p:sp>
    </p:spTree>
    <p:extLst>
      <p:ext uri="{BB962C8B-B14F-4D97-AF65-F5344CB8AC3E}">
        <p14:creationId xmlns:p14="http://schemas.microsoft.com/office/powerpoint/2010/main" val="144851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FE12-376C-441B-ABF9-F9D0043ED8EA}"/>
              </a:ext>
            </a:extLst>
          </p:cNvPr>
          <p:cNvSpPr>
            <a:spLocks noGrp="1"/>
          </p:cNvSpPr>
          <p:nvPr>
            <p:ph type="title"/>
          </p:nvPr>
        </p:nvSpPr>
        <p:spPr/>
        <p:txBody>
          <a:bodyPr/>
          <a:lstStyle/>
          <a:p>
            <a:r>
              <a:rPr lang="en-US">
                <a:solidFill>
                  <a:srgbClr val="B7ED13"/>
                </a:solidFill>
              </a:rPr>
              <a:t>                   </a:t>
            </a:r>
            <a:r>
              <a:rPr lang="en-US">
                <a:solidFill>
                  <a:srgbClr val="D307F7"/>
                </a:solidFill>
              </a:rPr>
              <a:t>Pseudocode</a:t>
            </a:r>
          </a:p>
        </p:txBody>
      </p:sp>
      <p:sp>
        <p:nvSpPr>
          <p:cNvPr id="3" name="Content Placeholder 2">
            <a:extLst>
              <a:ext uri="{FF2B5EF4-FFF2-40B4-BE49-F238E27FC236}">
                <a16:creationId xmlns:a16="http://schemas.microsoft.com/office/drawing/2014/main" id="{517D3B0A-16A4-48D1-B253-A6C527F9E6D1}"/>
              </a:ext>
            </a:extLst>
          </p:cNvPr>
          <p:cNvSpPr>
            <a:spLocks noGrp="1"/>
          </p:cNvSpPr>
          <p:nvPr>
            <p:ph idx="1"/>
          </p:nvPr>
        </p:nvSpPr>
        <p:spPr/>
        <p:txBody>
          <a:bodyPr vert="horz" lIns="91440" tIns="45720" rIns="91440" bIns="45720" rtlCol="0" anchor="t">
            <a:normAutofit/>
          </a:bodyPr>
          <a:lstStyle/>
          <a:p>
            <a:r>
              <a:rPr lang="en-US">
                <a:ea typeface="+mj-lt"/>
                <a:cs typeface="+mj-lt"/>
              </a:rPr>
              <a:t>Step 1: START</a:t>
            </a:r>
          </a:p>
          <a:p>
            <a:pPr>
              <a:buClr>
                <a:srgbClr val="8AD0D6"/>
              </a:buClr>
            </a:pPr>
            <a:endParaRPr lang="en-US"/>
          </a:p>
          <a:p>
            <a:pPr>
              <a:buClr>
                <a:srgbClr val="8AD0D6"/>
              </a:buClr>
            </a:pPr>
            <a:r>
              <a:rPr lang="en-US">
                <a:ea typeface="+mj-lt"/>
                <a:cs typeface="+mj-lt"/>
              </a:rPr>
              <a:t>Step 2: INCLUDE some inbuilt library</a:t>
            </a:r>
          </a:p>
          <a:p>
            <a:pPr marL="0" indent="0">
              <a:buClr>
                <a:srgbClr val="8AD0D6"/>
              </a:buClr>
              <a:buNone/>
            </a:pPr>
            <a:r>
              <a:rPr lang="en-US"/>
              <a:t>               </a:t>
            </a:r>
            <a:r>
              <a:rPr lang="en-US">
                <a:ea typeface="+mj-lt"/>
                <a:cs typeface="+mj-lt"/>
              </a:rPr>
              <a:t>#include&lt;iostream&gt;</a:t>
            </a:r>
          </a:p>
          <a:p>
            <a:pPr marL="0" indent="0">
              <a:buNone/>
            </a:pPr>
            <a:r>
              <a:rPr lang="en-US"/>
              <a:t>                #include&lt;vector&gt;</a:t>
            </a:r>
          </a:p>
          <a:p>
            <a:pPr marL="0" indent="0">
              <a:buNone/>
            </a:pPr>
            <a:r>
              <a:rPr lang="en-US"/>
              <a:t>                #include&lt;cstdlib.h&gt;</a:t>
            </a:r>
          </a:p>
          <a:p>
            <a:pPr marL="0" indent="0">
              <a:buNone/>
            </a:pPr>
            <a:r>
              <a:rPr lang="en-US"/>
              <a:t>                 #include&lt;bits/stdc++.h&gt;</a:t>
            </a:r>
          </a:p>
          <a:p>
            <a:pPr>
              <a:buFont typeface="Wingdings" charset="2"/>
              <a:buChar char="Ø"/>
            </a:pPr>
            <a:r>
              <a:rPr lang="en-US">
                <a:ea typeface="+mj-lt"/>
                <a:cs typeface="+mj-lt"/>
              </a:rPr>
              <a:t>Step 3: DECLARE namespace command </a:t>
            </a:r>
          </a:p>
          <a:p>
            <a:pPr>
              <a:buClr>
                <a:srgbClr val="8AD0D6"/>
              </a:buClr>
              <a:buFont typeface="Wingdings" charset="2"/>
              <a:buChar char="Ø"/>
            </a:pPr>
            <a:r>
              <a:rPr lang="en-US">
                <a:ea typeface="+mj-lt"/>
                <a:cs typeface="+mj-lt"/>
              </a:rPr>
              <a:t>Step 4: DECLARE a user define data type struct lumber </a:t>
            </a:r>
            <a:endParaRPr lang="en-US"/>
          </a:p>
        </p:txBody>
      </p:sp>
      <p:sp>
        <p:nvSpPr>
          <p:cNvPr id="4" name="Slide Number Placeholder 3">
            <a:extLst>
              <a:ext uri="{FF2B5EF4-FFF2-40B4-BE49-F238E27FC236}">
                <a16:creationId xmlns:a16="http://schemas.microsoft.com/office/drawing/2014/main" id="{BA3C38A6-CA88-433C-AB8A-4F80B2CB8833}"/>
              </a:ext>
            </a:extLst>
          </p:cNvPr>
          <p:cNvSpPr>
            <a:spLocks noGrp="1"/>
          </p:cNvSpPr>
          <p:nvPr>
            <p:ph type="sldNum" sz="quarter" idx="12"/>
          </p:nvPr>
        </p:nvSpPr>
        <p:spPr/>
        <p:txBody>
          <a:bodyPr/>
          <a:lstStyle/>
          <a:p>
            <a:fld id="{D57F1E4F-1CFF-5643-939E-02111984F565}" type="slidenum">
              <a:rPr lang="en-US" dirty="0"/>
              <a:t>5</a:t>
            </a:fld>
            <a:endParaRPr lang="en-US"/>
          </a:p>
        </p:txBody>
      </p:sp>
    </p:spTree>
    <p:extLst>
      <p:ext uri="{BB962C8B-B14F-4D97-AF65-F5344CB8AC3E}">
        <p14:creationId xmlns:p14="http://schemas.microsoft.com/office/powerpoint/2010/main" val="255061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0870F-6F90-42C0-92F8-670CD948DB52}"/>
              </a:ext>
            </a:extLst>
          </p:cNvPr>
          <p:cNvSpPr>
            <a:spLocks noGrp="1"/>
          </p:cNvSpPr>
          <p:nvPr>
            <p:ph idx="1"/>
          </p:nvPr>
        </p:nvSpPr>
        <p:spPr/>
        <p:txBody>
          <a:bodyPr vert="horz" lIns="91440" tIns="45720" rIns="91440" bIns="45720" rtlCol="0" anchor="t">
            <a:normAutofit fontScale="77500" lnSpcReduction="20000"/>
          </a:bodyPr>
          <a:lstStyle/>
          <a:p>
            <a:r>
              <a:rPr lang="en-US" dirty="0">
                <a:ea typeface="+mj-lt"/>
                <a:cs typeface="+mj-lt"/>
              </a:rPr>
              <a:t>Step 5: INSIDE struct lumber initialize some variable</a:t>
            </a:r>
          </a:p>
          <a:p>
            <a:pPr marL="0" indent="0">
              <a:buNone/>
            </a:pPr>
            <a:r>
              <a:rPr lang="en-US" dirty="0"/>
              <a:t>                     </a:t>
            </a:r>
            <a:r>
              <a:rPr lang="en-US" dirty="0">
                <a:ea typeface="+mj-lt"/>
                <a:cs typeface="+mj-lt"/>
              </a:rPr>
              <a:t>int x , y , h , d , c , p </a:t>
            </a:r>
          </a:p>
          <a:p>
            <a:pPr marL="0" indent="0">
              <a:buNone/>
            </a:pPr>
            <a:r>
              <a:rPr lang="en-US" dirty="0">
                <a:ea typeface="+mj-lt"/>
                <a:cs typeface="+mj-lt"/>
              </a:rPr>
              <a:t>                    int price , weight  ,</a:t>
            </a:r>
            <a:r>
              <a:rPr lang="en-US" noProof="1">
                <a:ea typeface="+mj-lt"/>
                <a:cs typeface="+mj-lt"/>
              </a:rPr>
              <a:t>direc</a:t>
            </a:r>
            <a:r>
              <a:rPr lang="en-US" dirty="0">
                <a:ea typeface="+mj-lt"/>
                <a:cs typeface="+mj-lt"/>
              </a:rPr>
              <a:t>(direction)</a:t>
            </a:r>
          </a:p>
          <a:p>
            <a:pPr marL="0" indent="0">
              <a:buNone/>
            </a:pPr>
            <a:r>
              <a:rPr lang="en-US" dirty="0">
                <a:ea typeface="+mj-lt"/>
                <a:cs typeface="+mj-lt"/>
              </a:rPr>
              <a:t>                     vector track</a:t>
            </a:r>
          </a:p>
          <a:p>
            <a:pPr>
              <a:buFont typeface="Wingdings" charset="2"/>
              <a:buChar char="Ø"/>
            </a:pPr>
            <a:r>
              <a:rPr lang="en-US" dirty="0">
                <a:ea typeface="+mj-lt"/>
                <a:cs typeface="+mj-lt"/>
              </a:rPr>
              <a:t>Step 6:   DECLARE         more variable for tracing lumber path </a:t>
            </a:r>
          </a:p>
          <a:p>
            <a:pPr marL="0" indent="0">
              <a:buClr>
                <a:srgbClr val="8AD0D6"/>
              </a:buClr>
              <a:buNone/>
            </a:pPr>
            <a:r>
              <a:rPr lang="en-US" dirty="0">
                <a:ea typeface="+mj-lt"/>
                <a:cs typeface="+mj-lt"/>
              </a:rPr>
              <a:t>                   int a [ ]</a:t>
            </a:r>
          </a:p>
          <a:p>
            <a:pPr marL="0" indent="0">
              <a:buNone/>
            </a:pPr>
            <a:r>
              <a:rPr lang="en-US" dirty="0">
                <a:ea typeface="+mj-lt"/>
                <a:cs typeface="+mj-lt"/>
              </a:rPr>
              <a:t>                   int cx=0, cy=0,px=0,py=0</a:t>
            </a:r>
          </a:p>
          <a:p>
            <a:pPr marL="0" indent="0">
              <a:buNone/>
            </a:pPr>
            <a:r>
              <a:rPr lang="en-US" dirty="0">
                <a:ea typeface="+mj-lt"/>
                <a:cs typeface="+mj-lt"/>
              </a:rPr>
              <a:t>                   int </a:t>
            </a:r>
            <a:r>
              <a:rPr lang="en-US" noProof="1">
                <a:ea typeface="+mj-lt"/>
                <a:cs typeface="+mj-lt"/>
              </a:rPr>
              <a:t>nx</a:t>
            </a:r>
            <a:r>
              <a:rPr lang="en-US" dirty="0">
                <a:ea typeface="+mj-lt"/>
                <a:cs typeface="+mj-lt"/>
              </a:rPr>
              <a:t> , </a:t>
            </a:r>
            <a:r>
              <a:rPr lang="en-US" noProof="1">
                <a:ea typeface="+mj-lt"/>
                <a:cs typeface="+mj-lt"/>
              </a:rPr>
              <a:t>ny</a:t>
            </a:r>
            <a:r>
              <a:rPr lang="en-US" dirty="0">
                <a:ea typeface="+mj-lt"/>
                <a:cs typeface="+mj-lt"/>
              </a:rPr>
              <a:t> int t, n, k</a:t>
            </a:r>
          </a:p>
          <a:p>
            <a:pPr>
              <a:buFont typeface="Wingdings" charset="2"/>
              <a:buChar char="Ø"/>
            </a:pPr>
            <a:r>
              <a:rPr lang="en-US" dirty="0">
                <a:ea typeface="+mj-lt"/>
                <a:cs typeface="+mj-lt"/>
              </a:rPr>
              <a:t>Step 7: DECLARE The functions prototype</a:t>
            </a:r>
          </a:p>
          <a:p>
            <a:pPr>
              <a:buClr>
                <a:srgbClr val="8AD0D6"/>
              </a:buClr>
              <a:buFont typeface="Wingdings" charset="2"/>
              <a:buChar char="Ø"/>
            </a:pPr>
            <a:r>
              <a:rPr lang="en-US" dirty="0">
                <a:ea typeface="+mj-lt"/>
                <a:cs typeface="+mj-lt"/>
              </a:rPr>
              <a:t> int path() </a:t>
            </a:r>
            <a:endParaRPr lang="en-US" dirty="0"/>
          </a:p>
          <a:p>
            <a:pPr>
              <a:buClr>
                <a:srgbClr val="8AD0D6"/>
              </a:buClr>
              <a:buFont typeface="Wingdings" charset="2"/>
              <a:buChar char="Ø"/>
            </a:pPr>
            <a:r>
              <a:rPr lang="en-US" dirty="0">
                <a:ea typeface="+mj-lt"/>
                <a:cs typeface="+mj-lt"/>
              </a:rPr>
              <a:t>void </a:t>
            </a:r>
            <a:r>
              <a:rPr lang="en-US" noProof="1">
                <a:ea typeface="+mj-lt"/>
                <a:cs typeface="+mj-lt"/>
              </a:rPr>
              <a:t>calculate</a:t>
            </a:r>
            <a:r>
              <a:rPr lang="en-US" dirty="0">
                <a:ea typeface="+mj-lt"/>
                <a:cs typeface="+mj-lt"/>
              </a:rPr>
              <a:t>_profit() </a:t>
            </a:r>
          </a:p>
          <a:p>
            <a:pPr>
              <a:buClr>
                <a:srgbClr val="8AD0D6"/>
              </a:buClr>
              <a:buFont typeface="Wingdings" charset="2"/>
              <a:buChar char="Ø"/>
            </a:pPr>
            <a:r>
              <a:rPr lang="en-US" dirty="0">
                <a:ea typeface="+mj-lt"/>
                <a:cs typeface="+mj-lt"/>
              </a:rPr>
              <a:t>void </a:t>
            </a:r>
            <a:r>
              <a:rPr lang="en-US" noProof="1">
                <a:ea typeface="+mj-lt"/>
                <a:cs typeface="+mj-lt"/>
              </a:rPr>
              <a:t>printPath</a:t>
            </a:r>
            <a:r>
              <a:rPr lang="en-US" dirty="0">
                <a:ea typeface="+mj-lt"/>
                <a:cs typeface="+mj-lt"/>
              </a:rPr>
              <a:t>()</a:t>
            </a:r>
          </a:p>
          <a:p>
            <a:pPr>
              <a:buClr>
                <a:srgbClr val="8AD0D6"/>
              </a:buClr>
              <a:buFont typeface="Wingdings" charset="2"/>
              <a:buChar char="Ø"/>
            </a:pPr>
            <a:r>
              <a:rPr lang="en-US" dirty="0">
                <a:ea typeface="+mj-lt"/>
                <a:cs typeface="+mj-lt"/>
              </a:rPr>
              <a:t> int path1() </a:t>
            </a:r>
          </a:p>
          <a:p>
            <a:pPr>
              <a:buClr>
                <a:srgbClr val="8AD0D6"/>
              </a:buClr>
              <a:buFont typeface="Wingdings" charset="2"/>
              <a:buChar char="Ø"/>
            </a:pPr>
            <a:endParaRPr lang="en-US"/>
          </a:p>
        </p:txBody>
      </p:sp>
    </p:spTree>
    <p:extLst>
      <p:ext uri="{BB962C8B-B14F-4D97-AF65-F5344CB8AC3E}">
        <p14:creationId xmlns:p14="http://schemas.microsoft.com/office/powerpoint/2010/main" val="370665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5CDED-EA0A-4429-B596-D1B3F6E3E8A6}"/>
              </a:ext>
            </a:extLst>
          </p:cNvPr>
          <p:cNvSpPr>
            <a:spLocks noGrp="1"/>
          </p:cNvSpPr>
          <p:nvPr>
            <p:ph idx="1"/>
          </p:nvPr>
        </p:nvSpPr>
        <p:spPr>
          <a:xfrm>
            <a:off x="96897" y="169485"/>
            <a:ext cx="9406617" cy="6337706"/>
          </a:xfrm>
        </p:spPr>
        <p:txBody>
          <a:bodyPr vert="horz" lIns="91440" tIns="45720" rIns="91440" bIns="45720" rtlCol="0" anchor="t">
            <a:normAutofit lnSpcReduction="10000"/>
          </a:bodyPr>
          <a:lstStyle/>
          <a:p>
            <a:pPr marL="0" indent="0">
              <a:buNone/>
            </a:pPr>
            <a:r>
              <a:rPr lang="en-US" dirty="0"/>
              <a:t>            int cutright_profit()</a:t>
            </a:r>
            <a:endParaRPr lang="en-US" dirty="0">
              <a:ea typeface="+mj-lt"/>
              <a:cs typeface="+mj-lt"/>
            </a:endParaRPr>
          </a:p>
          <a:p>
            <a:pPr marL="0" indent="0">
              <a:buClr>
                <a:srgbClr val="8AD0D6"/>
              </a:buClr>
              <a:buNone/>
            </a:pPr>
            <a:r>
              <a:rPr lang="en-US" dirty="0"/>
              <a:t>            int cutdown_profit()</a:t>
            </a:r>
          </a:p>
          <a:p>
            <a:pPr marL="0" indent="0">
              <a:buClr>
                <a:srgbClr val="8AD0D6"/>
              </a:buClr>
              <a:buNone/>
            </a:pPr>
            <a:r>
              <a:rPr lang="en-US" dirty="0"/>
              <a:t>            int cutup_profit()</a:t>
            </a:r>
            <a:endParaRPr lang="en-US" dirty="0">
              <a:ea typeface="+mj-lt"/>
              <a:cs typeface="+mj-lt"/>
            </a:endParaRPr>
          </a:p>
          <a:p>
            <a:pPr marL="0" indent="0">
              <a:buClr>
                <a:srgbClr val="8AD0D6"/>
              </a:buClr>
              <a:buNone/>
            </a:pPr>
            <a:r>
              <a:rPr lang="en-US" dirty="0"/>
              <a:t>            int cutleft_profit()</a:t>
            </a:r>
          </a:p>
          <a:p>
            <a:pPr>
              <a:buFont typeface="Wingdings" charset="2"/>
              <a:buChar char="Ø"/>
            </a:pPr>
            <a:r>
              <a:rPr lang="en-US" dirty="0">
                <a:ea typeface="+mj-lt"/>
                <a:cs typeface="+mj-lt"/>
              </a:rPr>
              <a:t>Step 8: Now main() function starts</a:t>
            </a:r>
          </a:p>
          <a:p>
            <a:pPr>
              <a:buClr>
                <a:srgbClr val="8AD0D6"/>
              </a:buClr>
              <a:buFont typeface="Wingdings" charset="2"/>
              <a:buChar char="Ø"/>
            </a:pPr>
            <a:r>
              <a:rPr lang="en-US" dirty="0">
                <a:ea typeface="+mj-lt"/>
                <a:cs typeface="+mj-lt"/>
              </a:rPr>
              <a:t>Step 9: INSIDE main() function</a:t>
            </a:r>
          </a:p>
          <a:p>
            <a:pPr marL="0" indent="0">
              <a:buClr>
                <a:srgbClr val="8AD0D6"/>
              </a:buClr>
              <a:buNone/>
            </a:pPr>
            <a:r>
              <a:rPr lang="en-US" dirty="0"/>
              <a:t>          </a:t>
            </a:r>
            <a:r>
              <a:rPr lang="en-US" dirty="0">
                <a:ea typeface="+mj-lt"/>
                <a:cs typeface="+mj-lt"/>
              </a:rPr>
              <a:t>Take t , n , k </a:t>
            </a:r>
            <a:r>
              <a:rPr lang="en-US" noProof="1">
                <a:ea typeface="+mj-lt"/>
                <a:cs typeface="+mj-lt"/>
              </a:rPr>
              <a:t>ie</a:t>
            </a:r>
            <a:endParaRPr lang="en-US" noProof="1"/>
          </a:p>
          <a:p>
            <a:pPr marL="0" indent="0">
              <a:buNone/>
            </a:pPr>
            <a:r>
              <a:rPr lang="en-US" dirty="0"/>
              <a:t>         Time as t     grid size as n    Number of tress as k</a:t>
            </a:r>
          </a:p>
          <a:p>
            <a:pPr>
              <a:buFont typeface="Wingdings" charset="2"/>
              <a:buChar char="Ø"/>
            </a:pPr>
            <a:r>
              <a:rPr lang="en-US" dirty="0">
                <a:ea typeface="+mj-lt"/>
                <a:cs typeface="+mj-lt"/>
              </a:rPr>
              <a:t>Step 10: while(</a:t>
            </a:r>
            <a:r>
              <a:rPr lang="en-US" dirty="0" err="1">
                <a:ea typeface="+mj-lt"/>
                <a:cs typeface="+mj-lt"/>
              </a:rPr>
              <a:t>i</a:t>
            </a:r>
            <a:r>
              <a:rPr lang="en-US" dirty="0">
                <a:ea typeface="+mj-lt"/>
                <a:cs typeface="+mj-lt"/>
              </a:rPr>
              <a:t>&lt;k)</a:t>
            </a:r>
            <a:endParaRPr lang="en-US" dirty="0"/>
          </a:p>
          <a:p>
            <a:pPr marL="0" indent="0">
              <a:buClr>
                <a:srgbClr val="8AD0D6"/>
              </a:buClr>
              <a:buNone/>
            </a:pPr>
            <a:r>
              <a:rPr lang="en-US" dirty="0"/>
              <a:t>        </a:t>
            </a:r>
            <a:r>
              <a:rPr lang="en-US" dirty="0">
                <a:ea typeface="+mj-lt"/>
                <a:cs typeface="+mj-lt"/>
              </a:rPr>
              <a:t>Take input for each single tree till all trees are cutdown</a:t>
            </a:r>
          </a:p>
          <a:p>
            <a:pPr marL="0" indent="0">
              <a:buNone/>
            </a:pPr>
            <a:r>
              <a:rPr lang="en-US" dirty="0">
                <a:ea typeface="+mj-lt"/>
                <a:cs typeface="+mj-lt"/>
              </a:rPr>
              <a:t> For each Tree </a:t>
            </a:r>
          </a:p>
          <a:p>
            <a:pPr marL="0" indent="0">
              <a:buNone/>
            </a:pPr>
            <a:r>
              <a:rPr lang="en-US" dirty="0">
                <a:ea typeface="+mj-lt"/>
                <a:cs typeface="+mj-lt"/>
              </a:rPr>
              <a:t>Input             v[</a:t>
            </a:r>
            <a:r>
              <a:rPr lang="en-US" dirty="0" err="1">
                <a:ea typeface="+mj-lt"/>
                <a:cs typeface="+mj-lt"/>
              </a:rPr>
              <a:t>i</a:t>
            </a:r>
            <a:r>
              <a:rPr lang="en-US" dirty="0">
                <a:ea typeface="+mj-lt"/>
                <a:cs typeface="+mj-lt"/>
              </a:rPr>
              <a:t>].x  ,v[</a:t>
            </a:r>
            <a:r>
              <a:rPr lang="en-US" dirty="0" err="1">
                <a:ea typeface="+mj-lt"/>
                <a:cs typeface="+mj-lt"/>
              </a:rPr>
              <a:t>i</a:t>
            </a:r>
            <a:r>
              <a:rPr lang="en-US" dirty="0">
                <a:ea typeface="+mj-lt"/>
                <a:cs typeface="+mj-lt"/>
              </a:rPr>
              <a:t>].y ,Position ,v[</a:t>
            </a:r>
            <a:r>
              <a:rPr lang="en-US" dirty="0" err="1">
                <a:ea typeface="+mj-lt"/>
                <a:cs typeface="+mj-lt"/>
              </a:rPr>
              <a:t>i</a:t>
            </a:r>
            <a:r>
              <a:rPr lang="en-US" dirty="0">
                <a:ea typeface="+mj-lt"/>
                <a:cs typeface="+mj-lt"/>
              </a:rPr>
              <a:t>].h, v[</a:t>
            </a:r>
            <a:r>
              <a:rPr lang="en-US" dirty="0" err="1">
                <a:ea typeface="+mj-lt"/>
                <a:cs typeface="+mj-lt"/>
              </a:rPr>
              <a:t>i</a:t>
            </a:r>
            <a:r>
              <a:rPr lang="en-US" dirty="0">
                <a:ea typeface="+mj-lt"/>
                <a:cs typeface="+mj-lt"/>
              </a:rPr>
              <a:t>].d ,Height &amp; thickness v[</a:t>
            </a:r>
            <a:r>
              <a:rPr lang="en-US" dirty="0" err="1">
                <a:ea typeface="+mj-lt"/>
                <a:cs typeface="+mj-lt"/>
              </a:rPr>
              <a:t>i</a:t>
            </a:r>
            <a:r>
              <a:rPr lang="en-US" dirty="0">
                <a:ea typeface="+mj-lt"/>
                <a:cs typeface="+mj-lt"/>
              </a:rPr>
              <a:t>].c v[</a:t>
            </a:r>
            <a:r>
              <a:rPr lang="en-US" dirty="0" err="1">
                <a:ea typeface="+mj-lt"/>
                <a:cs typeface="+mj-lt"/>
              </a:rPr>
              <a:t>i</a:t>
            </a:r>
            <a:r>
              <a:rPr lang="en-US" dirty="0">
                <a:ea typeface="+mj-lt"/>
                <a:cs typeface="+mj-lt"/>
              </a:rPr>
              <a:t>].p Weight &amp; volume</a:t>
            </a:r>
            <a:endParaRPr lang="en-US" dirty="0"/>
          </a:p>
          <a:p>
            <a:pPr>
              <a:buFont typeface="Wingdings" charset="2"/>
              <a:buChar char="Ø"/>
            </a:pPr>
            <a:r>
              <a:rPr lang="en-US" dirty="0">
                <a:ea typeface="+mj-lt"/>
                <a:cs typeface="+mj-lt"/>
              </a:rPr>
              <a:t>Then CALCULATE </a:t>
            </a:r>
          </a:p>
          <a:p>
            <a:pPr marL="0" indent="0">
              <a:buClr>
                <a:srgbClr val="8AD0D6"/>
              </a:buClr>
              <a:buNone/>
            </a:pPr>
            <a:r>
              <a:rPr lang="en-US" dirty="0">
                <a:ea typeface="+mj-lt"/>
                <a:cs typeface="+mj-lt"/>
              </a:rPr>
              <a:t>                         v[</a:t>
            </a:r>
            <a:r>
              <a:rPr lang="en-US" dirty="0" err="1">
                <a:ea typeface="+mj-lt"/>
                <a:cs typeface="+mj-lt"/>
              </a:rPr>
              <a:t>i</a:t>
            </a:r>
            <a:r>
              <a:rPr lang="en-US" dirty="0">
                <a:ea typeface="+mj-lt"/>
                <a:cs typeface="+mj-lt"/>
              </a:rPr>
              <a:t>].weight = v[</a:t>
            </a:r>
            <a:r>
              <a:rPr lang="en-US" dirty="0" err="1">
                <a:ea typeface="+mj-lt"/>
                <a:cs typeface="+mj-lt"/>
              </a:rPr>
              <a:t>i</a:t>
            </a:r>
            <a:r>
              <a:rPr lang="en-US" dirty="0">
                <a:ea typeface="+mj-lt"/>
                <a:cs typeface="+mj-lt"/>
              </a:rPr>
              <a:t>].c * v[</a:t>
            </a:r>
            <a:r>
              <a:rPr lang="en-US" dirty="0" err="1">
                <a:ea typeface="+mj-lt"/>
                <a:cs typeface="+mj-lt"/>
              </a:rPr>
              <a:t>i</a:t>
            </a:r>
            <a:r>
              <a:rPr lang="en-US" dirty="0">
                <a:ea typeface="+mj-lt"/>
                <a:cs typeface="+mj-lt"/>
              </a:rPr>
              <a:t>].d *v[</a:t>
            </a:r>
            <a:r>
              <a:rPr lang="en-US" dirty="0" err="1">
                <a:ea typeface="+mj-lt"/>
                <a:cs typeface="+mj-lt"/>
              </a:rPr>
              <a:t>i</a:t>
            </a:r>
            <a:r>
              <a:rPr lang="en-US" dirty="0">
                <a:ea typeface="+mj-lt"/>
                <a:cs typeface="+mj-lt"/>
              </a:rPr>
              <a:t>].h </a:t>
            </a:r>
            <a:endParaRPr lang="en-US" dirty="0"/>
          </a:p>
          <a:p>
            <a:pPr marL="0" indent="0">
              <a:buClr>
                <a:srgbClr val="8AD0D6"/>
              </a:buClr>
              <a:buNone/>
            </a:pPr>
            <a:r>
              <a:rPr lang="en-US" dirty="0">
                <a:ea typeface="+mj-lt"/>
                <a:cs typeface="+mj-lt"/>
              </a:rPr>
              <a:t>                         v[</a:t>
            </a:r>
            <a:r>
              <a:rPr lang="en-US" dirty="0" err="1">
                <a:ea typeface="+mj-lt"/>
                <a:cs typeface="+mj-lt"/>
              </a:rPr>
              <a:t>i</a:t>
            </a:r>
            <a:r>
              <a:rPr lang="en-US" dirty="0">
                <a:ea typeface="+mj-lt"/>
                <a:cs typeface="+mj-lt"/>
              </a:rPr>
              <a:t>].price = v[</a:t>
            </a:r>
            <a:r>
              <a:rPr lang="en-US" dirty="0" err="1">
                <a:ea typeface="+mj-lt"/>
                <a:cs typeface="+mj-lt"/>
              </a:rPr>
              <a:t>i</a:t>
            </a:r>
            <a:r>
              <a:rPr lang="en-US" dirty="0">
                <a:ea typeface="+mj-lt"/>
                <a:cs typeface="+mj-lt"/>
              </a:rPr>
              <a:t>].p * v[</a:t>
            </a:r>
            <a:r>
              <a:rPr lang="en-US" dirty="0" err="1">
                <a:ea typeface="+mj-lt"/>
                <a:cs typeface="+mj-lt"/>
              </a:rPr>
              <a:t>i</a:t>
            </a:r>
            <a:r>
              <a:rPr lang="en-US" dirty="0">
                <a:ea typeface="+mj-lt"/>
                <a:cs typeface="+mj-lt"/>
              </a:rPr>
              <a:t>].h * v[</a:t>
            </a:r>
            <a:r>
              <a:rPr lang="en-US" dirty="0" err="1">
                <a:ea typeface="+mj-lt"/>
                <a:cs typeface="+mj-lt"/>
              </a:rPr>
              <a:t>i</a:t>
            </a:r>
            <a:r>
              <a:rPr lang="en-US" dirty="0">
                <a:ea typeface="+mj-lt"/>
                <a:cs typeface="+mj-lt"/>
              </a:rPr>
              <a:t>].d</a:t>
            </a:r>
            <a:endParaRPr lang="en-US" dirty="0"/>
          </a:p>
          <a:p>
            <a:pPr>
              <a:buClr>
                <a:srgbClr val="8AD0D6"/>
              </a:buClr>
              <a:buFont typeface="Wingdings" charset="2"/>
              <a:buChar char="Ø"/>
            </a:pPr>
            <a:endParaRPr lang="en-US"/>
          </a:p>
          <a:p>
            <a:pPr>
              <a:buFont typeface="Wingdings" charset="2"/>
              <a:buChar char="Ø"/>
            </a:pPr>
            <a:endParaRPr lang="en-US"/>
          </a:p>
          <a:p>
            <a:pPr marL="0" indent="0">
              <a:buNone/>
            </a:pPr>
            <a:endParaRPr lang="en-US"/>
          </a:p>
        </p:txBody>
      </p:sp>
    </p:spTree>
    <p:extLst>
      <p:ext uri="{BB962C8B-B14F-4D97-AF65-F5344CB8AC3E}">
        <p14:creationId xmlns:p14="http://schemas.microsoft.com/office/powerpoint/2010/main" val="49906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30D1-6D3D-4AD7-9BC7-3B673430CD82}"/>
              </a:ext>
            </a:extLst>
          </p:cNvPr>
          <p:cNvSpPr>
            <a:spLocks noGrp="1"/>
          </p:cNvSpPr>
          <p:nvPr>
            <p:ph idx="1"/>
          </p:nvPr>
        </p:nvSpPr>
        <p:spPr>
          <a:xfrm>
            <a:off x="312557" y="500163"/>
            <a:ext cx="9133446" cy="6150801"/>
          </a:xfrm>
        </p:spPr>
        <p:txBody>
          <a:bodyPr vert="horz" lIns="91440" tIns="45720" rIns="91440" bIns="45720" rtlCol="0" anchor="t">
            <a:normAutofit lnSpcReduction="10000"/>
          </a:bodyPr>
          <a:lstStyle/>
          <a:p>
            <a:r>
              <a:rPr lang="en-US" dirty="0">
                <a:ea typeface="+mj-lt"/>
                <a:cs typeface="+mj-lt"/>
              </a:rPr>
              <a:t>TRACKING </a:t>
            </a:r>
            <a:endParaRPr lang="en-US">
              <a:ea typeface="+mj-lt"/>
              <a:cs typeface="+mj-lt"/>
            </a:endParaRPr>
          </a:p>
          <a:p>
            <a:pPr marL="0" indent="0">
              <a:buClr>
                <a:srgbClr val="8AD0D6"/>
              </a:buClr>
              <a:buNone/>
            </a:pPr>
            <a:r>
              <a:rPr lang="en-US" dirty="0">
                <a:ea typeface="+mj-lt"/>
                <a:cs typeface="+mj-lt"/>
              </a:rPr>
              <a:t>              v[</a:t>
            </a:r>
            <a:r>
              <a:rPr lang="en-US" dirty="0" err="1">
                <a:ea typeface="+mj-lt"/>
                <a:cs typeface="+mj-lt"/>
              </a:rPr>
              <a:t>i</a:t>
            </a:r>
            <a:r>
              <a:rPr lang="en-US" dirty="0">
                <a:ea typeface="+mj-lt"/>
                <a:cs typeface="+mj-lt"/>
              </a:rPr>
              <a:t>].profit = v[</a:t>
            </a:r>
            <a:r>
              <a:rPr lang="en-US" dirty="0" err="1">
                <a:ea typeface="+mj-lt"/>
                <a:cs typeface="+mj-lt"/>
              </a:rPr>
              <a:t>i</a:t>
            </a:r>
            <a:r>
              <a:rPr lang="en-US" dirty="0">
                <a:ea typeface="+mj-lt"/>
                <a:cs typeface="+mj-lt"/>
              </a:rPr>
              <a:t>].price</a:t>
            </a:r>
          </a:p>
          <a:p>
            <a:pPr>
              <a:buFont typeface="Wingdings" charset="2"/>
              <a:buChar char="Ø"/>
            </a:pPr>
            <a:r>
              <a:rPr lang="en-US" dirty="0">
                <a:ea typeface="+mj-lt"/>
                <a:cs typeface="+mj-lt"/>
              </a:rPr>
              <a:t>Step 11: DECLARE</a:t>
            </a:r>
          </a:p>
          <a:p>
            <a:pPr marL="0" indent="0">
              <a:buClr>
                <a:srgbClr val="8AD0D6"/>
              </a:buClr>
              <a:buNone/>
            </a:pPr>
            <a:r>
              <a:rPr lang="en-US" dirty="0"/>
              <a:t>            </a:t>
            </a:r>
            <a:r>
              <a:rPr lang="en-US" dirty="0">
                <a:ea typeface="+mj-lt"/>
                <a:cs typeface="+mj-lt"/>
              </a:rPr>
              <a:t>Variable inside main function</a:t>
            </a:r>
          </a:p>
          <a:p>
            <a:pPr marL="0" indent="0">
              <a:buNone/>
            </a:pPr>
            <a:r>
              <a:rPr lang="en-US" dirty="0">
                <a:ea typeface="+mj-lt"/>
                <a:cs typeface="+mj-lt"/>
              </a:rPr>
              <a:t>                                 int total_p = 0 , m , pos , Total</a:t>
            </a:r>
            <a:endParaRPr lang="en-US" dirty="0"/>
          </a:p>
          <a:p>
            <a:pPr marL="0" indent="0">
              <a:buNone/>
            </a:pPr>
            <a:endParaRPr lang="en-US"/>
          </a:p>
          <a:p>
            <a:pPr>
              <a:buFont typeface="Wingdings" charset="2"/>
              <a:buChar char="Ø"/>
            </a:pPr>
            <a:endParaRPr lang="en-US"/>
          </a:p>
          <a:p>
            <a:pPr>
              <a:buClr>
                <a:srgbClr val="8AD0D6"/>
              </a:buClr>
              <a:buFont typeface="Wingdings" charset="2"/>
              <a:buChar char="Ø"/>
            </a:pPr>
            <a:r>
              <a:rPr lang="en-US" dirty="0">
                <a:ea typeface="+mj-lt"/>
                <a:cs typeface="+mj-lt"/>
              </a:rPr>
              <a:t>Step 12 : WHILE(</a:t>
            </a:r>
            <a:r>
              <a:rPr lang="en-US" dirty="0" err="1">
                <a:ea typeface="+mj-lt"/>
                <a:cs typeface="+mj-lt"/>
              </a:rPr>
              <a:t>i</a:t>
            </a:r>
            <a:r>
              <a:rPr lang="en-US" dirty="0">
                <a:ea typeface="+mj-lt"/>
                <a:cs typeface="+mj-lt"/>
              </a:rPr>
              <a:t>&lt;k)</a:t>
            </a:r>
          </a:p>
          <a:p>
            <a:pPr marL="0" indent="0">
              <a:buClr>
                <a:srgbClr val="8AD0D6"/>
              </a:buClr>
              <a:buNone/>
            </a:pPr>
            <a:r>
              <a:rPr lang="en-US" dirty="0"/>
              <a:t>                                       </a:t>
            </a:r>
            <a:r>
              <a:rPr lang="en-US" dirty="0">
                <a:ea typeface="+mj-lt"/>
                <a:cs typeface="+mj-lt"/>
              </a:rPr>
              <a:t>IF ((abs(v[</a:t>
            </a:r>
            <a:r>
              <a:rPr lang="en-US" dirty="0" err="1">
                <a:ea typeface="+mj-lt"/>
                <a:cs typeface="+mj-lt"/>
              </a:rPr>
              <a:t>i</a:t>
            </a:r>
            <a:r>
              <a:rPr lang="en-US" dirty="0">
                <a:ea typeface="+mj-lt"/>
                <a:cs typeface="+mj-lt"/>
              </a:rPr>
              <a:t>].x)+abs(v[</a:t>
            </a:r>
            <a:r>
              <a:rPr lang="en-US" dirty="0" err="1">
                <a:ea typeface="+mj-lt"/>
                <a:cs typeface="+mj-lt"/>
              </a:rPr>
              <a:t>i</a:t>
            </a:r>
            <a:r>
              <a:rPr lang="en-US" dirty="0">
                <a:ea typeface="+mj-lt"/>
                <a:cs typeface="+mj-lt"/>
              </a:rPr>
              <a:t>].y&lt;m))</a:t>
            </a:r>
          </a:p>
          <a:p>
            <a:pPr marL="0" indent="0">
              <a:buNone/>
            </a:pPr>
            <a:r>
              <a:rPr lang="en-US" dirty="0"/>
              <a:t>                                               </a:t>
            </a:r>
            <a:r>
              <a:rPr lang="en-US" dirty="0">
                <a:ea typeface="+mj-lt"/>
                <a:cs typeface="+mj-lt"/>
              </a:rPr>
              <a:t>THEN TAKE m=abs(v[</a:t>
            </a:r>
            <a:r>
              <a:rPr lang="en-US" dirty="0" err="1">
                <a:ea typeface="+mj-lt"/>
                <a:cs typeface="+mj-lt"/>
              </a:rPr>
              <a:t>i</a:t>
            </a:r>
            <a:r>
              <a:rPr lang="en-US" dirty="0">
                <a:ea typeface="+mj-lt"/>
                <a:cs typeface="+mj-lt"/>
              </a:rPr>
              <a:t>].x)+abs(v[</a:t>
            </a:r>
            <a:r>
              <a:rPr lang="en-US" dirty="0" err="1">
                <a:ea typeface="+mj-lt"/>
                <a:cs typeface="+mj-lt"/>
              </a:rPr>
              <a:t>i</a:t>
            </a:r>
            <a:r>
              <a:rPr lang="en-US" dirty="0">
                <a:ea typeface="+mj-lt"/>
                <a:cs typeface="+mj-lt"/>
              </a:rPr>
              <a:t>].y)</a:t>
            </a:r>
          </a:p>
          <a:p>
            <a:pPr marL="0" indent="0">
              <a:buNone/>
            </a:pPr>
            <a:r>
              <a:rPr lang="en-US" dirty="0">
                <a:ea typeface="+mj-lt"/>
                <a:cs typeface="+mj-lt"/>
              </a:rPr>
              <a:t>                                        IF (v[pos].x + v[pos].y + v[pos].d&lt;=t) </a:t>
            </a:r>
          </a:p>
          <a:p>
            <a:pPr marL="0" indent="0">
              <a:buNone/>
            </a:pPr>
            <a:r>
              <a:rPr lang="en-US" dirty="0">
                <a:ea typeface="+mj-lt"/>
                <a:cs typeface="+mj-lt"/>
              </a:rPr>
              <a:t>                                                THEN total_p = total + v[pos].price</a:t>
            </a:r>
          </a:p>
          <a:p>
            <a:pPr marL="0" indent="0">
              <a:buNone/>
            </a:pPr>
            <a:r>
              <a:rPr lang="en-US" dirty="0">
                <a:ea typeface="+mj-lt"/>
                <a:cs typeface="+mj-lt"/>
              </a:rPr>
              <a:t>                                         IF (total ! =11475) </a:t>
            </a:r>
          </a:p>
          <a:p>
            <a:pPr marL="0" indent="0">
              <a:buNone/>
            </a:pPr>
            <a:r>
              <a:rPr lang="en-US" dirty="0">
                <a:ea typeface="+mj-lt"/>
                <a:cs typeface="+mj-lt"/>
              </a:rPr>
              <a:t>                                                 THEN calculate the profit using profit function calculate profit()</a:t>
            </a:r>
          </a:p>
        </p:txBody>
      </p:sp>
    </p:spTree>
    <p:extLst>
      <p:ext uri="{BB962C8B-B14F-4D97-AF65-F5344CB8AC3E}">
        <p14:creationId xmlns:p14="http://schemas.microsoft.com/office/powerpoint/2010/main" val="352353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9BE37-5981-4A6A-BC9F-A0A0F403C69D}"/>
              </a:ext>
            </a:extLst>
          </p:cNvPr>
          <p:cNvSpPr>
            <a:spLocks noGrp="1"/>
          </p:cNvSpPr>
          <p:nvPr>
            <p:ph idx="1"/>
          </p:nvPr>
        </p:nvSpPr>
        <p:spPr>
          <a:xfrm>
            <a:off x="255048" y="270126"/>
            <a:ext cx="9794805" cy="5978273"/>
          </a:xfrm>
        </p:spPr>
        <p:txBody>
          <a:bodyPr vert="horz" lIns="91440" tIns="45720" rIns="91440" bIns="45720" rtlCol="0" anchor="t">
            <a:normAutofit/>
          </a:bodyPr>
          <a:lstStyle/>
          <a:p>
            <a:r>
              <a:rPr lang="en-US" dirty="0">
                <a:ea typeface="+mj-lt"/>
                <a:cs typeface="+mj-lt"/>
              </a:rPr>
              <a:t>Step 13 : WHILE (t&gt;0) </a:t>
            </a:r>
            <a:endParaRPr lang="en-US" dirty="0"/>
          </a:p>
          <a:p>
            <a:pPr marL="0" indent="0">
              <a:buClr>
                <a:srgbClr val="8AD0D6"/>
              </a:buClr>
              <a:buNone/>
            </a:pPr>
            <a:r>
              <a:rPr lang="en-US" dirty="0">
                <a:ea typeface="+mj-lt"/>
                <a:cs typeface="+mj-lt"/>
              </a:rPr>
              <a:t>                   int temp2=0 </a:t>
            </a:r>
          </a:p>
          <a:p>
            <a:pPr marL="0" indent="0">
              <a:buNone/>
            </a:pPr>
            <a:r>
              <a:rPr lang="en-US" dirty="0">
                <a:ea typeface="+mj-lt"/>
                <a:cs typeface="+mj-lt"/>
              </a:rPr>
              <a:t>                                      IF (v.size() &gt; 0) </a:t>
            </a:r>
          </a:p>
          <a:p>
            <a:pPr marL="0" indent="0">
              <a:buNone/>
            </a:pPr>
            <a:r>
              <a:rPr lang="en-US" dirty="0">
                <a:ea typeface="+mj-lt"/>
                <a:cs typeface="+mj-lt"/>
              </a:rPr>
              <a:t>                                               DECLARE variable </a:t>
            </a:r>
            <a:r>
              <a:rPr lang="en-US" dirty="0" err="1">
                <a:ea typeface="+mj-lt"/>
                <a:cs typeface="+mj-lt"/>
              </a:rPr>
              <a:t>i</a:t>
            </a:r>
            <a:r>
              <a:rPr lang="en-US" dirty="0">
                <a:ea typeface="+mj-lt"/>
                <a:cs typeface="+mj-lt"/>
              </a:rPr>
              <a:t> = path() </a:t>
            </a:r>
          </a:p>
          <a:p>
            <a:pPr marL="0" indent="0">
              <a:buNone/>
            </a:pPr>
            <a:r>
              <a:rPr lang="en-US" dirty="0">
                <a:ea typeface="+mj-lt"/>
                <a:cs typeface="+mj-lt"/>
              </a:rPr>
              <a:t>                                                              DECLARE another vector temp of int type                                                              vector&lt;lumber&gt;:: iterator it</a:t>
            </a:r>
          </a:p>
          <a:p>
            <a:pPr marL="0" indent="0">
              <a:buNone/>
            </a:pPr>
            <a:r>
              <a:rPr lang="en-US" dirty="0"/>
              <a:t>                   </a:t>
            </a:r>
            <a:r>
              <a:rPr lang="en-US" dirty="0">
                <a:ea typeface="+mj-lt"/>
                <a:cs typeface="+mj-lt"/>
              </a:rPr>
              <a:t>DECLARE it</a:t>
            </a:r>
          </a:p>
          <a:p>
            <a:pPr marL="0" indent="0">
              <a:buNone/>
            </a:pPr>
            <a:r>
              <a:rPr lang="en-US" dirty="0">
                <a:ea typeface="+mj-lt"/>
                <a:cs typeface="+mj-lt"/>
              </a:rPr>
              <a:t>                                    it = v.begin() </a:t>
            </a:r>
          </a:p>
          <a:p>
            <a:pPr marL="0" indent="0">
              <a:buNone/>
            </a:pPr>
            <a:r>
              <a:rPr lang="en-US" dirty="0">
                <a:ea typeface="+mj-lt"/>
                <a:cs typeface="+mj-lt"/>
              </a:rPr>
              <a:t>                                   PUT </a:t>
            </a:r>
            <a:r>
              <a:rPr lang="en-US" noProof="1">
                <a:ea typeface="+mj-lt"/>
                <a:cs typeface="+mj-lt"/>
              </a:rPr>
              <a:t>nx</a:t>
            </a:r>
            <a:r>
              <a:rPr lang="en-US" dirty="0">
                <a:ea typeface="+mj-lt"/>
                <a:cs typeface="+mj-lt"/>
              </a:rPr>
              <a:t> = v[</a:t>
            </a:r>
            <a:r>
              <a:rPr lang="en-US" dirty="0" err="1">
                <a:ea typeface="+mj-lt"/>
                <a:cs typeface="+mj-lt"/>
              </a:rPr>
              <a:t>i</a:t>
            </a:r>
            <a:r>
              <a:rPr lang="en-US" dirty="0">
                <a:ea typeface="+mj-lt"/>
                <a:cs typeface="+mj-lt"/>
              </a:rPr>
              <a:t>].x </a:t>
            </a:r>
          </a:p>
          <a:p>
            <a:pPr marL="0" indent="0">
              <a:buNone/>
            </a:pPr>
            <a:r>
              <a:rPr lang="en-US" dirty="0">
                <a:ea typeface="+mj-lt"/>
                <a:cs typeface="+mj-lt"/>
              </a:rPr>
              <a:t>                                   AND </a:t>
            </a:r>
            <a:r>
              <a:rPr lang="en-US" noProof="1">
                <a:ea typeface="+mj-lt"/>
                <a:cs typeface="+mj-lt"/>
              </a:rPr>
              <a:t>ny</a:t>
            </a:r>
            <a:r>
              <a:rPr lang="en-US" dirty="0">
                <a:ea typeface="+mj-lt"/>
                <a:cs typeface="+mj-lt"/>
              </a:rPr>
              <a:t> = v[</a:t>
            </a:r>
            <a:r>
              <a:rPr lang="en-US" dirty="0" err="1">
                <a:ea typeface="+mj-lt"/>
                <a:cs typeface="+mj-lt"/>
              </a:rPr>
              <a:t>i</a:t>
            </a:r>
            <a:r>
              <a:rPr lang="en-US" dirty="0">
                <a:ea typeface="+mj-lt"/>
                <a:cs typeface="+mj-lt"/>
              </a:rPr>
              <a:t>].y </a:t>
            </a:r>
          </a:p>
          <a:p>
            <a:pPr marL="0" indent="0">
              <a:buNone/>
            </a:pPr>
            <a:r>
              <a:rPr lang="en-US" dirty="0">
                <a:ea typeface="+mj-lt"/>
                <a:cs typeface="+mj-lt"/>
              </a:rPr>
              <a:t>                                           CALL printpath function</a:t>
            </a:r>
            <a:endParaRPr lang="en-US" dirty="0"/>
          </a:p>
          <a:p>
            <a:pPr marL="0" indent="0">
              <a:buNone/>
            </a:pPr>
            <a:endParaRPr lang="en-US">
              <a:ea typeface="+mj-lt"/>
              <a:cs typeface="+mj-lt"/>
            </a:endParaRPr>
          </a:p>
          <a:p>
            <a:pPr>
              <a:buFont typeface="Wingdings" charset="2"/>
              <a:buChar char="Ø"/>
            </a:pPr>
            <a:r>
              <a:rPr lang="en-US" dirty="0">
                <a:ea typeface="+mj-lt"/>
                <a:cs typeface="+mj-lt"/>
              </a:rPr>
              <a:t>WHEN (t&gt;0) THEN using </a:t>
            </a:r>
            <a:r>
              <a:rPr lang="en-US" noProof="1">
                <a:ea typeface="+mj-lt"/>
                <a:cs typeface="+mj-lt"/>
              </a:rPr>
              <a:t>cutup</a:t>
            </a:r>
            <a:r>
              <a:rPr lang="en-US" dirty="0">
                <a:ea typeface="+mj-lt"/>
                <a:cs typeface="+mj-lt"/>
              </a:rPr>
              <a:t>_profit , </a:t>
            </a:r>
            <a:r>
              <a:rPr lang="en-US" noProof="1">
                <a:ea typeface="+mj-lt"/>
                <a:cs typeface="+mj-lt"/>
              </a:rPr>
              <a:t>cutright</a:t>
            </a:r>
            <a:r>
              <a:rPr lang="en-US" dirty="0">
                <a:ea typeface="+mj-lt"/>
                <a:cs typeface="+mj-lt"/>
              </a:rPr>
              <a:t>_profit , </a:t>
            </a:r>
            <a:r>
              <a:rPr lang="en-US" noProof="1">
                <a:ea typeface="+mj-lt"/>
                <a:cs typeface="+mj-lt"/>
              </a:rPr>
              <a:t>cutdown</a:t>
            </a:r>
            <a:r>
              <a:rPr lang="en-US" dirty="0">
                <a:ea typeface="+mj-lt"/>
                <a:cs typeface="+mj-lt"/>
              </a:rPr>
              <a:t>_profit , </a:t>
            </a:r>
            <a:r>
              <a:rPr lang="en-US" noProof="1">
                <a:ea typeface="+mj-lt"/>
                <a:cs typeface="+mj-lt"/>
              </a:rPr>
              <a:t>cutleft</a:t>
            </a:r>
            <a:r>
              <a:rPr lang="en-US" dirty="0">
                <a:ea typeface="+mj-lt"/>
                <a:cs typeface="+mj-lt"/>
              </a:rPr>
              <a:t>_profit functions</a:t>
            </a:r>
          </a:p>
        </p:txBody>
      </p:sp>
    </p:spTree>
    <p:extLst>
      <p:ext uri="{BB962C8B-B14F-4D97-AF65-F5344CB8AC3E}">
        <p14:creationId xmlns:p14="http://schemas.microsoft.com/office/powerpoint/2010/main" val="984850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Dsa project ppt</vt:lpstr>
      <vt:lpstr>PowerPoint Presentation</vt:lpstr>
      <vt:lpstr>PowerPoint Presentation</vt:lpstr>
      <vt:lpstr>            DATA STRUCTURE USED</vt:lpstr>
      <vt:lpstr>                   Pseudocode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73</cp:revision>
  <dcterms:created xsi:type="dcterms:W3CDTF">2021-11-04T16:52:29Z</dcterms:created>
  <dcterms:modified xsi:type="dcterms:W3CDTF">2021-11-08T07:29:37Z</dcterms:modified>
</cp:coreProperties>
</file>