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267EC2-D531-4277-9C78-C135EE8B7CF6}" v="14" dt="2025-07-22T13:55:52.0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22E8-2241-1572-ED32-78DA012460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EB7575-BF49-5741-E92D-A017E3896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F90744-BE34-C99F-5BA6-99A41CFB2664}"/>
              </a:ext>
            </a:extLst>
          </p:cNvPr>
          <p:cNvSpPr>
            <a:spLocks noGrp="1"/>
          </p:cNvSpPr>
          <p:nvPr>
            <p:ph type="dt" sz="half" idx="10"/>
          </p:nvPr>
        </p:nvSpPr>
        <p:spPr/>
        <p:txBody>
          <a:bodyPr/>
          <a:lstStyle/>
          <a:p>
            <a:fld id="{4D981E4D-6A08-42D0-806E-3A35FBEF15B8}" type="datetimeFigureOut">
              <a:rPr lang="en-IN" smtClean="0"/>
              <a:t>22-07-2025</a:t>
            </a:fld>
            <a:endParaRPr lang="en-IN"/>
          </a:p>
        </p:txBody>
      </p:sp>
      <p:sp>
        <p:nvSpPr>
          <p:cNvPr id="5" name="Footer Placeholder 4">
            <a:extLst>
              <a:ext uri="{FF2B5EF4-FFF2-40B4-BE49-F238E27FC236}">
                <a16:creationId xmlns:a16="http://schemas.microsoft.com/office/drawing/2014/main" id="{BE831E2A-5845-AA95-4A0F-26BB772E03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94990-2BF5-88E6-12B9-7429996325C1}"/>
              </a:ext>
            </a:extLst>
          </p:cNvPr>
          <p:cNvSpPr>
            <a:spLocks noGrp="1"/>
          </p:cNvSpPr>
          <p:nvPr>
            <p:ph type="sldNum" sz="quarter" idx="12"/>
          </p:nvPr>
        </p:nvSpPr>
        <p:spPr/>
        <p:txBody>
          <a:bodyPr/>
          <a:lstStyle/>
          <a:p>
            <a:fld id="{3EBB83C1-7A0E-4F80-81B4-4CDE605BB365}" type="slidenum">
              <a:rPr lang="en-IN" smtClean="0"/>
              <a:t>‹#›</a:t>
            </a:fld>
            <a:endParaRPr lang="en-IN"/>
          </a:p>
        </p:txBody>
      </p:sp>
    </p:spTree>
    <p:extLst>
      <p:ext uri="{BB962C8B-B14F-4D97-AF65-F5344CB8AC3E}">
        <p14:creationId xmlns:p14="http://schemas.microsoft.com/office/powerpoint/2010/main" val="262679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992F-7482-9701-7EFF-F910259591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A902DE-1C42-D839-2691-DEBE875B8E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CFEA82-0E26-F884-2FE6-5C9D2C70416F}"/>
              </a:ext>
            </a:extLst>
          </p:cNvPr>
          <p:cNvSpPr>
            <a:spLocks noGrp="1"/>
          </p:cNvSpPr>
          <p:nvPr>
            <p:ph type="dt" sz="half" idx="10"/>
          </p:nvPr>
        </p:nvSpPr>
        <p:spPr/>
        <p:txBody>
          <a:bodyPr/>
          <a:lstStyle/>
          <a:p>
            <a:fld id="{4D981E4D-6A08-42D0-806E-3A35FBEF15B8}" type="datetimeFigureOut">
              <a:rPr lang="en-IN" smtClean="0"/>
              <a:t>22-07-2025</a:t>
            </a:fld>
            <a:endParaRPr lang="en-IN"/>
          </a:p>
        </p:txBody>
      </p:sp>
      <p:sp>
        <p:nvSpPr>
          <p:cNvPr id="5" name="Footer Placeholder 4">
            <a:extLst>
              <a:ext uri="{FF2B5EF4-FFF2-40B4-BE49-F238E27FC236}">
                <a16:creationId xmlns:a16="http://schemas.microsoft.com/office/drawing/2014/main" id="{B4F4B134-8CFD-CF82-6598-405C230ED9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062AF6-5BA1-47FC-B4A8-92D1471A944F}"/>
              </a:ext>
            </a:extLst>
          </p:cNvPr>
          <p:cNvSpPr>
            <a:spLocks noGrp="1"/>
          </p:cNvSpPr>
          <p:nvPr>
            <p:ph type="sldNum" sz="quarter" idx="12"/>
          </p:nvPr>
        </p:nvSpPr>
        <p:spPr/>
        <p:txBody>
          <a:bodyPr/>
          <a:lstStyle/>
          <a:p>
            <a:fld id="{3EBB83C1-7A0E-4F80-81B4-4CDE605BB365}" type="slidenum">
              <a:rPr lang="en-IN" smtClean="0"/>
              <a:t>‹#›</a:t>
            </a:fld>
            <a:endParaRPr lang="en-IN"/>
          </a:p>
        </p:txBody>
      </p:sp>
    </p:spTree>
    <p:extLst>
      <p:ext uri="{BB962C8B-B14F-4D97-AF65-F5344CB8AC3E}">
        <p14:creationId xmlns:p14="http://schemas.microsoft.com/office/powerpoint/2010/main" val="267279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F43199-3067-26B1-137E-06D4543AEA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41B422-DC39-4127-DC0F-34E9E2EA51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3256F2-6766-69D4-8F16-F4F94D1AFB37}"/>
              </a:ext>
            </a:extLst>
          </p:cNvPr>
          <p:cNvSpPr>
            <a:spLocks noGrp="1"/>
          </p:cNvSpPr>
          <p:nvPr>
            <p:ph type="dt" sz="half" idx="10"/>
          </p:nvPr>
        </p:nvSpPr>
        <p:spPr/>
        <p:txBody>
          <a:bodyPr/>
          <a:lstStyle/>
          <a:p>
            <a:fld id="{4D981E4D-6A08-42D0-806E-3A35FBEF15B8}" type="datetimeFigureOut">
              <a:rPr lang="en-IN" smtClean="0"/>
              <a:t>22-07-2025</a:t>
            </a:fld>
            <a:endParaRPr lang="en-IN"/>
          </a:p>
        </p:txBody>
      </p:sp>
      <p:sp>
        <p:nvSpPr>
          <p:cNvPr id="5" name="Footer Placeholder 4">
            <a:extLst>
              <a:ext uri="{FF2B5EF4-FFF2-40B4-BE49-F238E27FC236}">
                <a16:creationId xmlns:a16="http://schemas.microsoft.com/office/drawing/2014/main" id="{1A5283BE-E0A4-57D3-6EC6-5331A2B7F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6F1189-680C-094C-AF7B-EB45705001FF}"/>
              </a:ext>
            </a:extLst>
          </p:cNvPr>
          <p:cNvSpPr>
            <a:spLocks noGrp="1"/>
          </p:cNvSpPr>
          <p:nvPr>
            <p:ph type="sldNum" sz="quarter" idx="12"/>
          </p:nvPr>
        </p:nvSpPr>
        <p:spPr/>
        <p:txBody>
          <a:bodyPr/>
          <a:lstStyle/>
          <a:p>
            <a:fld id="{3EBB83C1-7A0E-4F80-81B4-4CDE605BB365}" type="slidenum">
              <a:rPr lang="en-IN" smtClean="0"/>
              <a:t>‹#›</a:t>
            </a:fld>
            <a:endParaRPr lang="en-IN"/>
          </a:p>
        </p:txBody>
      </p:sp>
    </p:spTree>
    <p:extLst>
      <p:ext uri="{BB962C8B-B14F-4D97-AF65-F5344CB8AC3E}">
        <p14:creationId xmlns:p14="http://schemas.microsoft.com/office/powerpoint/2010/main" val="189542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2B79-D73B-A3B0-B37E-7F3C4F6908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098360-198E-B947-9688-CC033ACC6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6764CE-97FD-802E-BB46-7B8710554ADB}"/>
              </a:ext>
            </a:extLst>
          </p:cNvPr>
          <p:cNvSpPr>
            <a:spLocks noGrp="1"/>
          </p:cNvSpPr>
          <p:nvPr>
            <p:ph type="dt" sz="half" idx="10"/>
          </p:nvPr>
        </p:nvSpPr>
        <p:spPr/>
        <p:txBody>
          <a:bodyPr/>
          <a:lstStyle/>
          <a:p>
            <a:fld id="{4D981E4D-6A08-42D0-806E-3A35FBEF15B8}" type="datetimeFigureOut">
              <a:rPr lang="en-IN" smtClean="0"/>
              <a:t>22-07-2025</a:t>
            </a:fld>
            <a:endParaRPr lang="en-IN"/>
          </a:p>
        </p:txBody>
      </p:sp>
      <p:sp>
        <p:nvSpPr>
          <p:cNvPr id="5" name="Footer Placeholder 4">
            <a:extLst>
              <a:ext uri="{FF2B5EF4-FFF2-40B4-BE49-F238E27FC236}">
                <a16:creationId xmlns:a16="http://schemas.microsoft.com/office/drawing/2014/main" id="{11019D74-7CDD-26FB-09BD-01679B1FD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6ACB76-B8F0-FDC7-3C67-85C0630DCB99}"/>
              </a:ext>
            </a:extLst>
          </p:cNvPr>
          <p:cNvSpPr>
            <a:spLocks noGrp="1"/>
          </p:cNvSpPr>
          <p:nvPr>
            <p:ph type="sldNum" sz="quarter" idx="12"/>
          </p:nvPr>
        </p:nvSpPr>
        <p:spPr/>
        <p:txBody>
          <a:bodyPr/>
          <a:lstStyle/>
          <a:p>
            <a:fld id="{3EBB83C1-7A0E-4F80-81B4-4CDE605BB365}" type="slidenum">
              <a:rPr lang="en-IN" smtClean="0"/>
              <a:t>‹#›</a:t>
            </a:fld>
            <a:endParaRPr lang="en-IN"/>
          </a:p>
        </p:txBody>
      </p:sp>
    </p:spTree>
    <p:extLst>
      <p:ext uri="{BB962C8B-B14F-4D97-AF65-F5344CB8AC3E}">
        <p14:creationId xmlns:p14="http://schemas.microsoft.com/office/powerpoint/2010/main" val="413885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A3423-A21F-D01F-6ED5-3C1A4D5E4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FED91B-CF83-1F95-A466-7EEAF7AC46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DCD8B7-70B4-2A70-0875-0A0FE7499979}"/>
              </a:ext>
            </a:extLst>
          </p:cNvPr>
          <p:cNvSpPr>
            <a:spLocks noGrp="1"/>
          </p:cNvSpPr>
          <p:nvPr>
            <p:ph type="dt" sz="half" idx="10"/>
          </p:nvPr>
        </p:nvSpPr>
        <p:spPr/>
        <p:txBody>
          <a:bodyPr/>
          <a:lstStyle/>
          <a:p>
            <a:fld id="{4D981E4D-6A08-42D0-806E-3A35FBEF15B8}" type="datetimeFigureOut">
              <a:rPr lang="en-IN" smtClean="0"/>
              <a:t>22-07-2025</a:t>
            </a:fld>
            <a:endParaRPr lang="en-IN"/>
          </a:p>
        </p:txBody>
      </p:sp>
      <p:sp>
        <p:nvSpPr>
          <p:cNvPr id="5" name="Footer Placeholder 4">
            <a:extLst>
              <a:ext uri="{FF2B5EF4-FFF2-40B4-BE49-F238E27FC236}">
                <a16:creationId xmlns:a16="http://schemas.microsoft.com/office/drawing/2014/main" id="{ECAA0321-CD56-8EF1-BA14-5DA56031A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F182F-492D-7E04-D3BB-B199083AF0BF}"/>
              </a:ext>
            </a:extLst>
          </p:cNvPr>
          <p:cNvSpPr>
            <a:spLocks noGrp="1"/>
          </p:cNvSpPr>
          <p:nvPr>
            <p:ph type="sldNum" sz="quarter" idx="12"/>
          </p:nvPr>
        </p:nvSpPr>
        <p:spPr/>
        <p:txBody>
          <a:bodyPr/>
          <a:lstStyle/>
          <a:p>
            <a:fld id="{3EBB83C1-7A0E-4F80-81B4-4CDE605BB365}" type="slidenum">
              <a:rPr lang="en-IN" smtClean="0"/>
              <a:t>‹#›</a:t>
            </a:fld>
            <a:endParaRPr lang="en-IN"/>
          </a:p>
        </p:txBody>
      </p:sp>
    </p:spTree>
    <p:extLst>
      <p:ext uri="{BB962C8B-B14F-4D97-AF65-F5344CB8AC3E}">
        <p14:creationId xmlns:p14="http://schemas.microsoft.com/office/powerpoint/2010/main" val="218120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1022-5062-A630-2396-B42A0515E4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270205-F9E5-7C86-E2A2-97D4B2942B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AAEF14-3BAA-9BAB-B090-DD2E9EF86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4851B8-9017-73DA-70C2-0013A3CE1963}"/>
              </a:ext>
            </a:extLst>
          </p:cNvPr>
          <p:cNvSpPr>
            <a:spLocks noGrp="1"/>
          </p:cNvSpPr>
          <p:nvPr>
            <p:ph type="dt" sz="half" idx="10"/>
          </p:nvPr>
        </p:nvSpPr>
        <p:spPr/>
        <p:txBody>
          <a:bodyPr/>
          <a:lstStyle/>
          <a:p>
            <a:fld id="{4D981E4D-6A08-42D0-806E-3A35FBEF15B8}" type="datetimeFigureOut">
              <a:rPr lang="en-IN" smtClean="0"/>
              <a:t>22-07-2025</a:t>
            </a:fld>
            <a:endParaRPr lang="en-IN"/>
          </a:p>
        </p:txBody>
      </p:sp>
      <p:sp>
        <p:nvSpPr>
          <p:cNvPr id="6" name="Footer Placeholder 5">
            <a:extLst>
              <a:ext uri="{FF2B5EF4-FFF2-40B4-BE49-F238E27FC236}">
                <a16:creationId xmlns:a16="http://schemas.microsoft.com/office/drawing/2014/main" id="{9B02EC9B-6D24-9671-F341-7C1E383D7D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647F5B-1F3A-5804-2F05-6D00452B1FD7}"/>
              </a:ext>
            </a:extLst>
          </p:cNvPr>
          <p:cNvSpPr>
            <a:spLocks noGrp="1"/>
          </p:cNvSpPr>
          <p:nvPr>
            <p:ph type="sldNum" sz="quarter" idx="12"/>
          </p:nvPr>
        </p:nvSpPr>
        <p:spPr/>
        <p:txBody>
          <a:bodyPr/>
          <a:lstStyle/>
          <a:p>
            <a:fld id="{3EBB83C1-7A0E-4F80-81B4-4CDE605BB365}" type="slidenum">
              <a:rPr lang="en-IN" smtClean="0"/>
              <a:t>‹#›</a:t>
            </a:fld>
            <a:endParaRPr lang="en-IN"/>
          </a:p>
        </p:txBody>
      </p:sp>
    </p:spTree>
    <p:extLst>
      <p:ext uri="{BB962C8B-B14F-4D97-AF65-F5344CB8AC3E}">
        <p14:creationId xmlns:p14="http://schemas.microsoft.com/office/powerpoint/2010/main" val="17567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E668-4D74-FABD-FB6A-8467BFFA6E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763846-2181-344F-7180-DF5F98FC2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EBEF12-E53B-9FD2-5133-9737FCAE3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F4EB36-BF35-603C-9BBD-04567B5583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F6058D-F682-0E79-2222-FA656C820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DA0799-1F88-CE3F-632C-21D2BE654EBD}"/>
              </a:ext>
            </a:extLst>
          </p:cNvPr>
          <p:cNvSpPr>
            <a:spLocks noGrp="1"/>
          </p:cNvSpPr>
          <p:nvPr>
            <p:ph type="dt" sz="half" idx="10"/>
          </p:nvPr>
        </p:nvSpPr>
        <p:spPr/>
        <p:txBody>
          <a:bodyPr/>
          <a:lstStyle/>
          <a:p>
            <a:fld id="{4D981E4D-6A08-42D0-806E-3A35FBEF15B8}" type="datetimeFigureOut">
              <a:rPr lang="en-IN" smtClean="0"/>
              <a:t>22-07-2025</a:t>
            </a:fld>
            <a:endParaRPr lang="en-IN"/>
          </a:p>
        </p:txBody>
      </p:sp>
      <p:sp>
        <p:nvSpPr>
          <p:cNvPr id="8" name="Footer Placeholder 7">
            <a:extLst>
              <a:ext uri="{FF2B5EF4-FFF2-40B4-BE49-F238E27FC236}">
                <a16:creationId xmlns:a16="http://schemas.microsoft.com/office/drawing/2014/main" id="{CE6D6E94-B1F5-E1C7-85D5-71BBDFD5FF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A10C13-5A00-DAC6-E838-05C2187F67A1}"/>
              </a:ext>
            </a:extLst>
          </p:cNvPr>
          <p:cNvSpPr>
            <a:spLocks noGrp="1"/>
          </p:cNvSpPr>
          <p:nvPr>
            <p:ph type="sldNum" sz="quarter" idx="12"/>
          </p:nvPr>
        </p:nvSpPr>
        <p:spPr/>
        <p:txBody>
          <a:bodyPr/>
          <a:lstStyle/>
          <a:p>
            <a:fld id="{3EBB83C1-7A0E-4F80-81B4-4CDE605BB365}" type="slidenum">
              <a:rPr lang="en-IN" smtClean="0"/>
              <a:t>‹#›</a:t>
            </a:fld>
            <a:endParaRPr lang="en-IN"/>
          </a:p>
        </p:txBody>
      </p:sp>
    </p:spTree>
    <p:extLst>
      <p:ext uri="{BB962C8B-B14F-4D97-AF65-F5344CB8AC3E}">
        <p14:creationId xmlns:p14="http://schemas.microsoft.com/office/powerpoint/2010/main" val="417500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815D-A53E-591B-EF2C-54D226E1272E}"/>
              </a:ext>
            </a:extLst>
          </p:cNvPr>
          <p:cNvSpPr>
            <a:spLocks noGrp="1"/>
          </p:cNvSpPr>
          <p:nvPr>
            <p:ph type="title"/>
          </p:nvPr>
        </p:nvSpPr>
        <p:spPr>
          <a:xfrm>
            <a:off x="838200" y="365125"/>
            <a:ext cx="10515600" cy="549275"/>
          </a:xfrm>
        </p:spPr>
        <p:txBody>
          <a:bodyPr>
            <a:normAutofit/>
          </a:bodyPr>
          <a:lstStyle>
            <a:lvl1pPr>
              <a:defRPr sz="3200"/>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93411B71-7BC1-09B7-0335-27E45BEB0E3D}"/>
              </a:ext>
            </a:extLst>
          </p:cNvPr>
          <p:cNvSpPr>
            <a:spLocks noGrp="1"/>
          </p:cNvSpPr>
          <p:nvPr>
            <p:ph type="dt" sz="half" idx="10"/>
          </p:nvPr>
        </p:nvSpPr>
        <p:spPr/>
        <p:txBody>
          <a:bodyPr/>
          <a:lstStyle/>
          <a:p>
            <a:fld id="{4D981E4D-6A08-42D0-806E-3A35FBEF15B8}" type="datetimeFigureOut">
              <a:rPr lang="en-IN" smtClean="0"/>
              <a:t>22-07-2025</a:t>
            </a:fld>
            <a:endParaRPr lang="en-IN"/>
          </a:p>
        </p:txBody>
      </p:sp>
      <p:sp>
        <p:nvSpPr>
          <p:cNvPr id="4" name="Footer Placeholder 3">
            <a:extLst>
              <a:ext uri="{FF2B5EF4-FFF2-40B4-BE49-F238E27FC236}">
                <a16:creationId xmlns:a16="http://schemas.microsoft.com/office/drawing/2014/main" id="{C0D66763-604F-A52A-7140-41FCC42210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E3BA9B-0169-374A-EF45-96CFB31FB57B}"/>
              </a:ext>
            </a:extLst>
          </p:cNvPr>
          <p:cNvSpPr>
            <a:spLocks noGrp="1"/>
          </p:cNvSpPr>
          <p:nvPr>
            <p:ph type="sldNum" sz="quarter" idx="12"/>
          </p:nvPr>
        </p:nvSpPr>
        <p:spPr/>
        <p:txBody>
          <a:bodyPr/>
          <a:lstStyle/>
          <a:p>
            <a:fld id="{3EBB83C1-7A0E-4F80-81B4-4CDE605BB365}" type="slidenum">
              <a:rPr lang="en-IN" smtClean="0"/>
              <a:t>‹#›</a:t>
            </a:fld>
            <a:endParaRPr lang="en-IN"/>
          </a:p>
        </p:txBody>
      </p:sp>
      <p:sp>
        <p:nvSpPr>
          <p:cNvPr id="7" name="Content Placeholder 6">
            <a:extLst>
              <a:ext uri="{FF2B5EF4-FFF2-40B4-BE49-F238E27FC236}">
                <a16:creationId xmlns:a16="http://schemas.microsoft.com/office/drawing/2014/main" id="{D3DFED81-A771-C559-AB7E-F3AD0C4A96AD}"/>
              </a:ext>
            </a:extLst>
          </p:cNvPr>
          <p:cNvSpPr>
            <a:spLocks noGrp="1"/>
          </p:cNvSpPr>
          <p:nvPr>
            <p:ph sz="quarter" idx="13"/>
          </p:nvPr>
        </p:nvSpPr>
        <p:spPr>
          <a:xfrm>
            <a:off x="1790700" y="1219200"/>
            <a:ext cx="914400" cy="91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81089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5D2DB4-FB28-650D-E776-155F3A691D30}"/>
              </a:ext>
            </a:extLst>
          </p:cNvPr>
          <p:cNvSpPr>
            <a:spLocks noGrp="1"/>
          </p:cNvSpPr>
          <p:nvPr>
            <p:ph type="dt" sz="half" idx="10"/>
          </p:nvPr>
        </p:nvSpPr>
        <p:spPr/>
        <p:txBody>
          <a:bodyPr/>
          <a:lstStyle/>
          <a:p>
            <a:fld id="{4D981E4D-6A08-42D0-806E-3A35FBEF15B8}" type="datetimeFigureOut">
              <a:rPr lang="en-IN" smtClean="0"/>
              <a:t>22-07-2025</a:t>
            </a:fld>
            <a:endParaRPr lang="en-IN"/>
          </a:p>
        </p:txBody>
      </p:sp>
      <p:sp>
        <p:nvSpPr>
          <p:cNvPr id="3" name="Footer Placeholder 2">
            <a:extLst>
              <a:ext uri="{FF2B5EF4-FFF2-40B4-BE49-F238E27FC236}">
                <a16:creationId xmlns:a16="http://schemas.microsoft.com/office/drawing/2014/main" id="{398134CE-1365-58AD-453C-0764B7574F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E85F1D-ADFB-9E5F-2350-3217FB7352D6}"/>
              </a:ext>
            </a:extLst>
          </p:cNvPr>
          <p:cNvSpPr>
            <a:spLocks noGrp="1"/>
          </p:cNvSpPr>
          <p:nvPr>
            <p:ph type="sldNum" sz="quarter" idx="12"/>
          </p:nvPr>
        </p:nvSpPr>
        <p:spPr/>
        <p:txBody>
          <a:bodyPr/>
          <a:lstStyle/>
          <a:p>
            <a:fld id="{3EBB83C1-7A0E-4F80-81B4-4CDE605BB365}" type="slidenum">
              <a:rPr lang="en-IN" smtClean="0"/>
              <a:t>‹#›</a:t>
            </a:fld>
            <a:endParaRPr lang="en-IN"/>
          </a:p>
        </p:txBody>
      </p:sp>
    </p:spTree>
    <p:extLst>
      <p:ext uri="{BB962C8B-B14F-4D97-AF65-F5344CB8AC3E}">
        <p14:creationId xmlns:p14="http://schemas.microsoft.com/office/powerpoint/2010/main" val="151124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5A6A-775E-2C60-0324-1B6DA771F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68ACE9-F648-7A1F-3F3D-502ADB808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78AFF3-B7D5-6DE0-EEE5-91D0EB01C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01128-97FE-6EE6-661C-9337CB0505A7}"/>
              </a:ext>
            </a:extLst>
          </p:cNvPr>
          <p:cNvSpPr>
            <a:spLocks noGrp="1"/>
          </p:cNvSpPr>
          <p:nvPr>
            <p:ph type="dt" sz="half" idx="10"/>
          </p:nvPr>
        </p:nvSpPr>
        <p:spPr/>
        <p:txBody>
          <a:bodyPr/>
          <a:lstStyle/>
          <a:p>
            <a:fld id="{4D981E4D-6A08-42D0-806E-3A35FBEF15B8}" type="datetimeFigureOut">
              <a:rPr lang="en-IN" smtClean="0"/>
              <a:t>22-07-2025</a:t>
            </a:fld>
            <a:endParaRPr lang="en-IN"/>
          </a:p>
        </p:txBody>
      </p:sp>
      <p:sp>
        <p:nvSpPr>
          <p:cNvPr id="6" name="Footer Placeholder 5">
            <a:extLst>
              <a:ext uri="{FF2B5EF4-FFF2-40B4-BE49-F238E27FC236}">
                <a16:creationId xmlns:a16="http://schemas.microsoft.com/office/drawing/2014/main" id="{6832EF45-C5C4-AB59-AA3C-8D4D71FF75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05C8FA-FB6A-3A55-3DFF-EF2D05E89299}"/>
              </a:ext>
            </a:extLst>
          </p:cNvPr>
          <p:cNvSpPr>
            <a:spLocks noGrp="1"/>
          </p:cNvSpPr>
          <p:nvPr>
            <p:ph type="sldNum" sz="quarter" idx="12"/>
          </p:nvPr>
        </p:nvSpPr>
        <p:spPr/>
        <p:txBody>
          <a:bodyPr/>
          <a:lstStyle/>
          <a:p>
            <a:fld id="{3EBB83C1-7A0E-4F80-81B4-4CDE605BB365}" type="slidenum">
              <a:rPr lang="en-IN" smtClean="0"/>
              <a:t>‹#›</a:t>
            </a:fld>
            <a:endParaRPr lang="en-IN"/>
          </a:p>
        </p:txBody>
      </p:sp>
    </p:spTree>
    <p:extLst>
      <p:ext uri="{BB962C8B-B14F-4D97-AF65-F5344CB8AC3E}">
        <p14:creationId xmlns:p14="http://schemas.microsoft.com/office/powerpoint/2010/main" val="406702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D90C-4EE9-E38F-662F-52A6B6916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64F879-43A3-CDF8-D3F2-50BF7DA5A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FD7887-9EED-CFF4-8AB5-15F8149AD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434C0E-50CC-D02A-4163-C0B4D6FB826A}"/>
              </a:ext>
            </a:extLst>
          </p:cNvPr>
          <p:cNvSpPr>
            <a:spLocks noGrp="1"/>
          </p:cNvSpPr>
          <p:nvPr>
            <p:ph type="dt" sz="half" idx="10"/>
          </p:nvPr>
        </p:nvSpPr>
        <p:spPr/>
        <p:txBody>
          <a:bodyPr/>
          <a:lstStyle/>
          <a:p>
            <a:fld id="{4D981E4D-6A08-42D0-806E-3A35FBEF15B8}" type="datetimeFigureOut">
              <a:rPr lang="en-IN" smtClean="0"/>
              <a:t>22-07-2025</a:t>
            </a:fld>
            <a:endParaRPr lang="en-IN"/>
          </a:p>
        </p:txBody>
      </p:sp>
      <p:sp>
        <p:nvSpPr>
          <p:cNvPr id="6" name="Footer Placeholder 5">
            <a:extLst>
              <a:ext uri="{FF2B5EF4-FFF2-40B4-BE49-F238E27FC236}">
                <a16:creationId xmlns:a16="http://schemas.microsoft.com/office/drawing/2014/main" id="{1CA52BD4-5219-B8B3-FFA3-BF58B1BB1A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D18850-CFB2-39E2-56D7-ED5622BC2120}"/>
              </a:ext>
            </a:extLst>
          </p:cNvPr>
          <p:cNvSpPr>
            <a:spLocks noGrp="1"/>
          </p:cNvSpPr>
          <p:nvPr>
            <p:ph type="sldNum" sz="quarter" idx="12"/>
          </p:nvPr>
        </p:nvSpPr>
        <p:spPr/>
        <p:txBody>
          <a:bodyPr/>
          <a:lstStyle/>
          <a:p>
            <a:fld id="{3EBB83C1-7A0E-4F80-81B4-4CDE605BB365}" type="slidenum">
              <a:rPr lang="en-IN" smtClean="0"/>
              <a:t>‹#›</a:t>
            </a:fld>
            <a:endParaRPr lang="en-IN"/>
          </a:p>
        </p:txBody>
      </p:sp>
    </p:spTree>
    <p:extLst>
      <p:ext uri="{BB962C8B-B14F-4D97-AF65-F5344CB8AC3E}">
        <p14:creationId xmlns:p14="http://schemas.microsoft.com/office/powerpoint/2010/main" val="78299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DA5FB0-DB6C-70AB-21E4-879B9ADF1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4389E0-04D2-E272-C71D-B04920873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E75EEA-0415-CE92-BFEE-DA62B4E3FA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81E4D-6A08-42D0-806E-3A35FBEF15B8}" type="datetimeFigureOut">
              <a:rPr lang="en-IN" smtClean="0"/>
              <a:t>22-07-2025</a:t>
            </a:fld>
            <a:endParaRPr lang="en-IN"/>
          </a:p>
        </p:txBody>
      </p:sp>
      <p:sp>
        <p:nvSpPr>
          <p:cNvPr id="5" name="Footer Placeholder 4">
            <a:extLst>
              <a:ext uri="{FF2B5EF4-FFF2-40B4-BE49-F238E27FC236}">
                <a16:creationId xmlns:a16="http://schemas.microsoft.com/office/drawing/2014/main" id="{9FCF271E-9292-1A99-87C2-9C196F2EF7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9B3F24-3126-E896-A538-C6F0F8A52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B83C1-7A0E-4F80-81B4-4CDE605BB365}" type="slidenum">
              <a:rPr lang="en-IN" smtClean="0"/>
              <a:t>‹#›</a:t>
            </a:fld>
            <a:endParaRPr lang="en-IN"/>
          </a:p>
        </p:txBody>
      </p:sp>
    </p:spTree>
    <p:extLst>
      <p:ext uri="{BB962C8B-B14F-4D97-AF65-F5344CB8AC3E}">
        <p14:creationId xmlns:p14="http://schemas.microsoft.com/office/powerpoint/2010/main" val="3208647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83C2-2236-4C5E-B861-B299A0DF7BC2}"/>
              </a:ext>
            </a:extLst>
          </p:cNvPr>
          <p:cNvSpPr>
            <a:spLocks noGrp="1"/>
          </p:cNvSpPr>
          <p:nvPr>
            <p:ph type="ctrTitle"/>
          </p:nvPr>
        </p:nvSpPr>
        <p:spPr/>
        <p:txBody>
          <a:bodyPr/>
          <a:lstStyle/>
          <a:p>
            <a:r>
              <a:rPr lang="en-IN" b="1" dirty="0"/>
              <a:t>Fraudulent Claim Detection</a:t>
            </a:r>
            <a:endParaRPr lang="en-IN" dirty="0"/>
          </a:p>
        </p:txBody>
      </p:sp>
      <p:sp>
        <p:nvSpPr>
          <p:cNvPr id="3" name="Subtitle 2">
            <a:extLst>
              <a:ext uri="{FF2B5EF4-FFF2-40B4-BE49-F238E27FC236}">
                <a16:creationId xmlns:a16="http://schemas.microsoft.com/office/drawing/2014/main" id="{38AC00E2-DFD6-39D5-505E-0279624BA235}"/>
              </a:ext>
            </a:extLst>
          </p:cNvPr>
          <p:cNvSpPr>
            <a:spLocks noGrp="1"/>
          </p:cNvSpPr>
          <p:nvPr>
            <p:ph type="subTitle" idx="1"/>
          </p:nvPr>
        </p:nvSpPr>
        <p:spPr/>
        <p:txBody>
          <a:bodyPr/>
          <a:lstStyle/>
          <a:p>
            <a:r>
              <a:rPr lang="en-US" dirty="0"/>
              <a:t>Deepu Malik</a:t>
            </a:r>
            <a:endParaRPr lang="en-IN" dirty="0"/>
          </a:p>
        </p:txBody>
      </p:sp>
    </p:spTree>
    <p:extLst>
      <p:ext uri="{BB962C8B-B14F-4D97-AF65-F5344CB8AC3E}">
        <p14:creationId xmlns:p14="http://schemas.microsoft.com/office/powerpoint/2010/main" val="328615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5BA1-1106-090B-CA7B-F20B53E1942E}"/>
              </a:ext>
            </a:extLst>
          </p:cNvPr>
          <p:cNvSpPr>
            <a:spLocks noGrp="1"/>
          </p:cNvSpPr>
          <p:nvPr>
            <p:ph type="title"/>
          </p:nvPr>
        </p:nvSpPr>
        <p:spPr>
          <a:xfrm>
            <a:off x="589280" y="365125"/>
            <a:ext cx="10764520" cy="1325563"/>
          </a:xfrm>
        </p:spPr>
        <p:txBody>
          <a:bodyPr/>
          <a:lstStyle/>
          <a:p>
            <a:r>
              <a:rPr lang="en-IN" dirty="0"/>
              <a:t>Problem Statement</a:t>
            </a:r>
          </a:p>
        </p:txBody>
      </p:sp>
      <p:sp>
        <p:nvSpPr>
          <p:cNvPr id="4" name="TextBox 3">
            <a:extLst>
              <a:ext uri="{FF2B5EF4-FFF2-40B4-BE49-F238E27FC236}">
                <a16:creationId xmlns:a16="http://schemas.microsoft.com/office/drawing/2014/main" id="{09AD2136-B976-ADA3-8834-5CF4E54FECF2}"/>
              </a:ext>
            </a:extLst>
          </p:cNvPr>
          <p:cNvSpPr txBox="1"/>
          <p:nvPr/>
        </p:nvSpPr>
        <p:spPr>
          <a:xfrm>
            <a:off x="589280" y="1720840"/>
            <a:ext cx="11033760" cy="2031325"/>
          </a:xfrm>
          <a:prstGeom prst="rect">
            <a:avLst/>
          </a:prstGeom>
          <a:noFill/>
        </p:spPr>
        <p:txBody>
          <a:bodyPr wrap="square">
            <a:spAutoFit/>
          </a:bodyPr>
          <a:lstStyle/>
          <a:p>
            <a:r>
              <a:rPr lang="en-US" b="0" i="0" dirty="0">
                <a:effectLst/>
                <a:latin typeface="system-ui"/>
              </a:rPr>
              <a:t>Global Insure, a leading insurance company, processes thousands of claims annually. However, a significant percentage of these claims turn out to be fraudulent, resulting in considerable financial losses. The company’s current process for identifying fraudulent claims involves manual inspections, which is time-consuming and inefficient. Fraudulent claims are often detected too late in the process, after the company has already paid out significant amounts. Global Insure wants to improve its fraud detection process using data-driven insights to classify claims as fraudulent or legitimate early in the approval process. This would </a:t>
            </a:r>
            <a:r>
              <a:rPr lang="en-US" b="0" i="0" dirty="0" err="1">
                <a:effectLst/>
                <a:latin typeface="system-ui"/>
              </a:rPr>
              <a:t>minimise</a:t>
            </a:r>
            <a:r>
              <a:rPr lang="en-US" b="0" i="0" dirty="0">
                <a:effectLst/>
                <a:latin typeface="system-ui"/>
              </a:rPr>
              <a:t> financial losses and </a:t>
            </a:r>
            <a:r>
              <a:rPr lang="en-US" b="0" i="0" dirty="0" err="1">
                <a:effectLst/>
                <a:latin typeface="system-ui"/>
              </a:rPr>
              <a:t>optimise</a:t>
            </a:r>
            <a:r>
              <a:rPr lang="en-US" b="0" i="0" dirty="0">
                <a:effectLst/>
                <a:latin typeface="system-ui"/>
              </a:rPr>
              <a:t> the overall claims handling process.</a:t>
            </a:r>
            <a:endParaRPr lang="en-IN" dirty="0"/>
          </a:p>
        </p:txBody>
      </p:sp>
    </p:spTree>
    <p:extLst>
      <p:ext uri="{BB962C8B-B14F-4D97-AF65-F5344CB8AC3E}">
        <p14:creationId xmlns:p14="http://schemas.microsoft.com/office/powerpoint/2010/main" val="45904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E545E-BA70-4B79-B845-3A016EC74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E6E81-0BD6-A9AA-29C4-36EAB14ACEC8}"/>
              </a:ext>
            </a:extLst>
          </p:cNvPr>
          <p:cNvSpPr>
            <a:spLocks noGrp="1"/>
          </p:cNvSpPr>
          <p:nvPr>
            <p:ph type="title"/>
          </p:nvPr>
        </p:nvSpPr>
        <p:spPr/>
        <p:txBody>
          <a:bodyPr/>
          <a:lstStyle/>
          <a:p>
            <a:r>
              <a:rPr lang="en-IN" dirty="0"/>
              <a:t>Business Objective</a:t>
            </a:r>
          </a:p>
        </p:txBody>
      </p:sp>
      <p:sp>
        <p:nvSpPr>
          <p:cNvPr id="4" name="TextBox 3">
            <a:extLst>
              <a:ext uri="{FF2B5EF4-FFF2-40B4-BE49-F238E27FC236}">
                <a16:creationId xmlns:a16="http://schemas.microsoft.com/office/drawing/2014/main" id="{0A13D9CD-C9FA-4078-FC71-CA94B9CAF47D}"/>
              </a:ext>
            </a:extLst>
          </p:cNvPr>
          <p:cNvSpPr txBox="1"/>
          <p:nvPr/>
        </p:nvSpPr>
        <p:spPr>
          <a:xfrm>
            <a:off x="838200" y="1502123"/>
            <a:ext cx="10165080" cy="2862322"/>
          </a:xfrm>
          <a:prstGeom prst="rect">
            <a:avLst/>
          </a:prstGeom>
          <a:noFill/>
        </p:spPr>
        <p:txBody>
          <a:bodyPr wrap="square">
            <a:spAutoFit/>
          </a:bodyPr>
          <a:lstStyle/>
          <a:p>
            <a:pPr algn="l">
              <a:buNone/>
            </a:pPr>
            <a:r>
              <a:rPr lang="en-US" b="0" i="0" dirty="0">
                <a:effectLst/>
                <a:latin typeface="system-ui"/>
              </a:rPr>
              <a:t>Global Insure wants to build a model to classify insurance claims as either fraudulent or legitimate based on historical claim details and customer profiles. By using features like claim amounts, customer profiles and claim types, the company aims to predict which claims are likely to be fraudulent before they are approved.</a:t>
            </a:r>
          </a:p>
          <a:p>
            <a:pPr algn="l">
              <a:buNone/>
            </a:pPr>
            <a:r>
              <a:rPr lang="en-US" b="0" i="0" dirty="0">
                <a:effectLst/>
                <a:latin typeface="system-ui"/>
              </a:rPr>
              <a:t>Based on this assignment, you have to answer the following questions:</a:t>
            </a:r>
            <a:br>
              <a:rPr lang="en-US" b="0" i="0" dirty="0">
                <a:effectLst/>
                <a:latin typeface="system-ui"/>
              </a:rPr>
            </a:br>
            <a:endParaRPr lang="en-US" b="0" i="0" dirty="0">
              <a:effectLst/>
              <a:latin typeface="system-ui"/>
            </a:endParaRPr>
          </a:p>
          <a:p>
            <a:pPr algn="l">
              <a:buNone/>
            </a:pPr>
            <a:r>
              <a:rPr lang="en-US" b="0" i="0" dirty="0">
                <a:effectLst/>
                <a:latin typeface="system-ui"/>
              </a:rPr>
              <a:t>● How can we </a:t>
            </a:r>
            <a:r>
              <a:rPr lang="en-US" b="0" i="0" dirty="0" err="1">
                <a:effectLst/>
                <a:latin typeface="system-ui"/>
              </a:rPr>
              <a:t>analyse</a:t>
            </a:r>
            <a:r>
              <a:rPr lang="en-US" b="0" i="0" dirty="0">
                <a:effectLst/>
                <a:latin typeface="system-ui"/>
              </a:rPr>
              <a:t> historical claim data to detect patterns that indicate fraudulent claims?</a:t>
            </a:r>
            <a:br>
              <a:rPr lang="en-US" b="0" i="0" dirty="0">
                <a:effectLst/>
                <a:latin typeface="system-ui"/>
              </a:rPr>
            </a:br>
            <a:r>
              <a:rPr lang="en-US" b="0" i="0" dirty="0">
                <a:effectLst/>
                <a:latin typeface="system-ui"/>
              </a:rPr>
              <a:t>● Which features are most predictive of fraudulent </a:t>
            </a:r>
            <a:r>
              <a:rPr lang="en-US" b="0" i="0" dirty="0" err="1">
                <a:effectLst/>
                <a:latin typeface="system-ui"/>
              </a:rPr>
              <a:t>behaviour</a:t>
            </a:r>
            <a:r>
              <a:rPr lang="en-US" b="0" i="0" dirty="0">
                <a:effectLst/>
                <a:latin typeface="system-ui"/>
              </a:rPr>
              <a:t>?</a:t>
            </a:r>
            <a:br>
              <a:rPr lang="en-US" b="0" i="0" dirty="0">
                <a:effectLst/>
                <a:latin typeface="system-ui"/>
              </a:rPr>
            </a:br>
            <a:r>
              <a:rPr lang="en-US" b="0" i="0" dirty="0">
                <a:effectLst/>
                <a:latin typeface="system-ui"/>
              </a:rPr>
              <a:t>● Can we predict the likelihood of fraud for an incoming claim, based on past data?</a:t>
            </a:r>
            <a:br>
              <a:rPr lang="en-US" b="0" i="0" dirty="0">
                <a:effectLst/>
                <a:latin typeface="system-ui"/>
              </a:rPr>
            </a:br>
            <a:r>
              <a:rPr lang="en-US" b="0" i="0" dirty="0">
                <a:effectLst/>
                <a:latin typeface="system-ui"/>
              </a:rPr>
              <a:t>● What insights can be drawn from the model that can help in improving the fraud detection process?</a:t>
            </a:r>
          </a:p>
        </p:txBody>
      </p:sp>
    </p:spTree>
    <p:extLst>
      <p:ext uri="{BB962C8B-B14F-4D97-AF65-F5344CB8AC3E}">
        <p14:creationId xmlns:p14="http://schemas.microsoft.com/office/powerpoint/2010/main" val="229432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1BFDD-0EC8-6348-32B4-24C645B981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DD74BD-36EE-69CB-1C19-A096CC6A7F30}"/>
              </a:ext>
            </a:extLst>
          </p:cNvPr>
          <p:cNvSpPr>
            <a:spLocks noGrp="1"/>
          </p:cNvSpPr>
          <p:nvPr>
            <p:ph type="title"/>
          </p:nvPr>
        </p:nvSpPr>
        <p:spPr/>
        <p:txBody>
          <a:bodyPr/>
          <a:lstStyle/>
          <a:p>
            <a:endParaRPr lang="en-IN"/>
          </a:p>
        </p:txBody>
      </p:sp>
      <p:sp>
        <p:nvSpPr>
          <p:cNvPr id="3" name="TextBox 2">
            <a:extLst>
              <a:ext uri="{FF2B5EF4-FFF2-40B4-BE49-F238E27FC236}">
                <a16:creationId xmlns:a16="http://schemas.microsoft.com/office/drawing/2014/main" id="{46B5DDF6-5DC6-1172-94FC-4DBDF3ECABAB}"/>
              </a:ext>
            </a:extLst>
          </p:cNvPr>
          <p:cNvSpPr txBox="1"/>
          <p:nvPr/>
        </p:nvSpPr>
        <p:spPr>
          <a:xfrm>
            <a:off x="375920" y="1479201"/>
            <a:ext cx="2103120" cy="369332"/>
          </a:xfrm>
          <a:prstGeom prst="rect">
            <a:avLst/>
          </a:prstGeom>
          <a:noFill/>
          <a:ln>
            <a:solidFill>
              <a:schemeClr val="bg1">
                <a:lumMod val="75000"/>
              </a:schemeClr>
            </a:solidFill>
          </a:ln>
        </p:spPr>
        <p:txBody>
          <a:bodyPr wrap="square">
            <a:spAutoFit/>
          </a:bodyPr>
          <a:lstStyle/>
          <a:p>
            <a:r>
              <a:rPr lang="en-US" dirty="0"/>
              <a:t>Load Data</a:t>
            </a:r>
            <a:endParaRPr lang="en-IN" dirty="0"/>
          </a:p>
        </p:txBody>
      </p:sp>
      <p:sp>
        <p:nvSpPr>
          <p:cNvPr id="4" name="TextBox 3">
            <a:extLst>
              <a:ext uri="{FF2B5EF4-FFF2-40B4-BE49-F238E27FC236}">
                <a16:creationId xmlns:a16="http://schemas.microsoft.com/office/drawing/2014/main" id="{CB0A1F19-537D-FC09-2509-153189C7DECF}"/>
              </a:ext>
            </a:extLst>
          </p:cNvPr>
          <p:cNvSpPr txBox="1"/>
          <p:nvPr/>
        </p:nvSpPr>
        <p:spPr>
          <a:xfrm>
            <a:off x="3119120" y="1479201"/>
            <a:ext cx="2103120" cy="646331"/>
          </a:xfrm>
          <a:prstGeom prst="rect">
            <a:avLst/>
          </a:prstGeom>
          <a:noFill/>
          <a:ln>
            <a:solidFill>
              <a:schemeClr val="bg1">
                <a:lumMod val="75000"/>
              </a:schemeClr>
            </a:solidFill>
          </a:ln>
        </p:spPr>
        <p:txBody>
          <a:bodyPr wrap="square">
            <a:spAutoFit/>
          </a:bodyPr>
          <a:lstStyle/>
          <a:p>
            <a:r>
              <a:rPr lang="en-US" dirty="0"/>
              <a:t>Check for missing values/ columns</a:t>
            </a:r>
            <a:endParaRPr lang="en-IN" dirty="0"/>
          </a:p>
        </p:txBody>
      </p:sp>
      <p:sp>
        <p:nvSpPr>
          <p:cNvPr id="5" name="TextBox 4">
            <a:extLst>
              <a:ext uri="{FF2B5EF4-FFF2-40B4-BE49-F238E27FC236}">
                <a16:creationId xmlns:a16="http://schemas.microsoft.com/office/drawing/2014/main" id="{E6142A4A-9D44-5FF7-1F56-44D169551154}"/>
              </a:ext>
            </a:extLst>
          </p:cNvPr>
          <p:cNvSpPr txBox="1"/>
          <p:nvPr/>
        </p:nvSpPr>
        <p:spPr>
          <a:xfrm>
            <a:off x="5354320" y="1479201"/>
            <a:ext cx="2103120" cy="1200329"/>
          </a:xfrm>
          <a:prstGeom prst="rect">
            <a:avLst/>
          </a:prstGeom>
          <a:noFill/>
          <a:ln>
            <a:solidFill>
              <a:schemeClr val="bg1">
                <a:lumMod val="75000"/>
              </a:schemeClr>
            </a:solidFill>
          </a:ln>
        </p:spPr>
        <p:txBody>
          <a:bodyPr wrap="square">
            <a:spAutoFit/>
          </a:bodyPr>
          <a:lstStyle/>
          <a:p>
            <a:r>
              <a:rPr lang="en-US" dirty="0"/>
              <a:t>Drop Rows/ Columns with empty values or invalid values</a:t>
            </a:r>
            <a:endParaRPr lang="en-IN" dirty="0"/>
          </a:p>
        </p:txBody>
      </p:sp>
      <p:sp>
        <p:nvSpPr>
          <p:cNvPr id="6" name="TextBox 5">
            <a:extLst>
              <a:ext uri="{FF2B5EF4-FFF2-40B4-BE49-F238E27FC236}">
                <a16:creationId xmlns:a16="http://schemas.microsoft.com/office/drawing/2014/main" id="{94BB90D2-3551-ED6B-56D8-9D2912D1B07F}"/>
              </a:ext>
            </a:extLst>
          </p:cNvPr>
          <p:cNvSpPr txBox="1"/>
          <p:nvPr/>
        </p:nvSpPr>
        <p:spPr>
          <a:xfrm>
            <a:off x="7995920" y="1479201"/>
            <a:ext cx="2103120" cy="646331"/>
          </a:xfrm>
          <a:prstGeom prst="rect">
            <a:avLst/>
          </a:prstGeom>
          <a:noFill/>
          <a:ln>
            <a:solidFill>
              <a:schemeClr val="bg1">
                <a:lumMod val="75000"/>
              </a:schemeClr>
            </a:solidFill>
          </a:ln>
        </p:spPr>
        <p:txBody>
          <a:bodyPr wrap="square">
            <a:spAutoFit/>
          </a:bodyPr>
          <a:lstStyle/>
          <a:p>
            <a:r>
              <a:rPr lang="en-US" dirty="0"/>
              <a:t>Check &amp; convert types</a:t>
            </a:r>
            <a:endParaRPr lang="en-IN" dirty="0"/>
          </a:p>
        </p:txBody>
      </p:sp>
      <p:sp>
        <p:nvSpPr>
          <p:cNvPr id="7" name="TextBox 6">
            <a:extLst>
              <a:ext uri="{FF2B5EF4-FFF2-40B4-BE49-F238E27FC236}">
                <a16:creationId xmlns:a16="http://schemas.microsoft.com/office/drawing/2014/main" id="{E688B0F1-CFAF-19EF-661D-7BB2DD469A68}"/>
              </a:ext>
            </a:extLst>
          </p:cNvPr>
          <p:cNvSpPr txBox="1"/>
          <p:nvPr/>
        </p:nvSpPr>
        <p:spPr>
          <a:xfrm>
            <a:off x="7995920" y="3003201"/>
            <a:ext cx="2103120" cy="369332"/>
          </a:xfrm>
          <a:prstGeom prst="rect">
            <a:avLst/>
          </a:prstGeom>
          <a:noFill/>
          <a:ln>
            <a:solidFill>
              <a:schemeClr val="bg1">
                <a:lumMod val="75000"/>
              </a:schemeClr>
            </a:solidFill>
          </a:ln>
        </p:spPr>
        <p:txBody>
          <a:bodyPr wrap="square">
            <a:spAutoFit/>
          </a:bodyPr>
          <a:lstStyle/>
          <a:p>
            <a:r>
              <a:rPr lang="en-US" dirty="0"/>
              <a:t>Check categories</a:t>
            </a:r>
            <a:endParaRPr lang="en-IN" dirty="0"/>
          </a:p>
        </p:txBody>
      </p:sp>
      <p:sp>
        <p:nvSpPr>
          <p:cNvPr id="8" name="TextBox 7">
            <a:extLst>
              <a:ext uri="{FF2B5EF4-FFF2-40B4-BE49-F238E27FC236}">
                <a16:creationId xmlns:a16="http://schemas.microsoft.com/office/drawing/2014/main" id="{6EEF04E3-D492-7972-1BE3-6B769B694523}"/>
              </a:ext>
            </a:extLst>
          </p:cNvPr>
          <p:cNvSpPr txBox="1"/>
          <p:nvPr/>
        </p:nvSpPr>
        <p:spPr>
          <a:xfrm>
            <a:off x="5689600" y="3003201"/>
            <a:ext cx="2103120" cy="646331"/>
          </a:xfrm>
          <a:prstGeom prst="rect">
            <a:avLst/>
          </a:prstGeom>
          <a:noFill/>
          <a:ln>
            <a:solidFill>
              <a:schemeClr val="bg1">
                <a:lumMod val="75000"/>
              </a:schemeClr>
            </a:solidFill>
          </a:ln>
        </p:spPr>
        <p:txBody>
          <a:bodyPr wrap="square">
            <a:spAutoFit/>
          </a:bodyPr>
          <a:lstStyle/>
          <a:p>
            <a:r>
              <a:rPr lang="en-US" dirty="0"/>
              <a:t>Split data for training </a:t>
            </a:r>
            <a:endParaRPr lang="en-IN" dirty="0"/>
          </a:p>
        </p:txBody>
      </p:sp>
      <p:sp>
        <p:nvSpPr>
          <p:cNvPr id="9" name="TextBox 8">
            <a:extLst>
              <a:ext uri="{FF2B5EF4-FFF2-40B4-BE49-F238E27FC236}">
                <a16:creationId xmlns:a16="http://schemas.microsoft.com/office/drawing/2014/main" id="{A9D55891-284E-3D95-5C52-F8FA88E61401}"/>
              </a:ext>
            </a:extLst>
          </p:cNvPr>
          <p:cNvSpPr txBox="1"/>
          <p:nvPr/>
        </p:nvSpPr>
        <p:spPr>
          <a:xfrm>
            <a:off x="2936240" y="3003201"/>
            <a:ext cx="2103120" cy="369332"/>
          </a:xfrm>
          <a:prstGeom prst="rect">
            <a:avLst/>
          </a:prstGeom>
          <a:noFill/>
          <a:ln>
            <a:solidFill>
              <a:schemeClr val="bg1">
                <a:lumMod val="75000"/>
              </a:schemeClr>
            </a:solidFill>
          </a:ln>
        </p:spPr>
        <p:txBody>
          <a:bodyPr wrap="square">
            <a:spAutoFit/>
          </a:bodyPr>
          <a:lstStyle/>
          <a:p>
            <a:r>
              <a:rPr lang="en-US" dirty="0"/>
              <a:t>Check categories</a:t>
            </a:r>
            <a:endParaRPr lang="en-IN" dirty="0"/>
          </a:p>
        </p:txBody>
      </p:sp>
    </p:spTree>
    <p:extLst>
      <p:ext uri="{BB962C8B-B14F-4D97-AF65-F5344CB8AC3E}">
        <p14:creationId xmlns:p14="http://schemas.microsoft.com/office/powerpoint/2010/main" val="274252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E6B8D-F936-D8F7-6BD4-4C7CD4F6B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E4E680-A882-19B4-BE68-B26D20C06F4B}"/>
              </a:ext>
            </a:extLst>
          </p:cNvPr>
          <p:cNvSpPr>
            <a:spLocks noGrp="1"/>
          </p:cNvSpPr>
          <p:nvPr>
            <p:ph type="title"/>
          </p:nvPr>
        </p:nvSpPr>
        <p:spPr/>
        <p:txBody>
          <a:bodyPr/>
          <a:lstStyle/>
          <a:p>
            <a:r>
              <a:rPr lang="en-US" dirty="0"/>
              <a:t>Cycle of an Insurance Claim</a:t>
            </a:r>
            <a:endParaRPr lang="en-IN" dirty="0"/>
          </a:p>
        </p:txBody>
      </p:sp>
      <p:sp>
        <p:nvSpPr>
          <p:cNvPr id="4" name="TextBox 3">
            <a:extLst>
              <a:ext uri="{FF2B5EF4-FFF2-40B4-BE49-F238E27FC236}">
                <a16:creationId xmlns:a16="http://schemas.microsoft.com/office/drawing/2014/main" id="{00AE6EB7-AE45-2160-5084-CDF1AA9FC74E}"/>
              </a:ext>
            </a:extLst>
          </p:cNvPr>
          <p:cNvSpPr txBox="1"/>
          <p:nvPr/>
        </p:nvSpPr>
        <p:spPr>
          <a:xfrm>
            <a:off x="375920" y="1479201"/>
            <a:ext cx="2103120" cy="822960"/>
          </a:xfrm>
          <a:prstGeom prst="rect">
            <a:avLst/>
          </a:prstGeom>
          <a:noFill/>
          <a:ln>
            <a:solidFill>
              <a:schemeClr val="bg1">
                <a:lumMod val="75000"/>
              </a:schemeClr>
            </a:solidFill>
          </a:ln>
        </p:spPr>
        <p:txBody>
          <a:bodyPr wrap="square">
            <a:spAutoFit/>
          </a:bodyPr>
          <a:lstStyle/>
          <a:p>
            <a:r>
              <a:rPr lang="en-US" dirty="0"/>
              <a:t>Customer Buys a policy</a:t>
            </a:r>
            <a:endParaRPr lang="en-IN" dirty="0"/>
          </a:p>
        </p:txBody>
      </p:sp>
      <p:sp>
        <p:nvSpPr>
          <p:cNvPr id="6" name="TextBox 5">
            <a:extLst>
              <a:ext uri="{FF2B5EF4-FFF2-40B4-BE49-F238E27FC236}">
                <a16:creationId xmlns:a16="http://schemas.microsoft.com/office/drawing/2014/main" id="{065AB880-FD11-8B10-B15C-650F2DD10188}"/>
              </a:ext>
            </a:extLst>
          </p:cNvPr>
          <p:cNvSpPr txBox="1"/>
          <p:nvPr/>
        </p:nvSpPr>
        <p:spPr>
          <a:xfrm>
            <a:off x="2885440" y="1469655"/>
            <a:ext cx="2103120" cy="822960"/>
          </a:xfrm>
          <a:prstGeom prst="rect">
            <a:avLst/>
          </a:prstGeom>
          <a:noFill/>
          <a:ln>
            <a:solidFill>
              <a:schemeClr val="bg1">
                <a:lumMod val="75000"/>
              </a:schemeClr>
            </a:solidFill>
          </a:ln>
        </p:spPr>
        <p:txBody>
          <a:bodyPr wrap="square">
            <a:spAutoFit/>
          </a:bodyPr>
          <a:lstStyle/>
          <a:p>
            <a:r>
              <a:rPr lang="en-IN" dirty="0"/>
              <a:t>Accident occurs </a:t>
            </a:r>
          </a:p>
        </p:txBody>
      </p:sp>
      <p:sp>
        <p:nvSpPr>
          <p:cNvPr id="8" name="TextBox 7">
            <a:extLst>
              <a:ext uri="{FF2B5EF4-FFF2-40B4-BE49-F238E27FC236}">
                <a16:creationId xmlns:a16="http://schemas.microsoft.com/office/drawing/2014/main" id="{40C64E28-CAA1-7CA8-8C84-0EC7E3DA544A}"/>
              </a:ext>
            </a:extLst>
          </p:cNvPr>
          <p:cNvSpPr txBox="1"/>
          <p:nvPr/>
        </p:nvSpPr>
        <p:spPr>
          <a:xfrm>
            <a:off x="5577840" y="1469653"/>
            <a:ext cx="2103120" cy="822960"/>
          </a:xfrm>
          <a:prstGeom prst="rect">
            <a:avLst/>
          </a:prstGeom>
          <a:noFill/>
          <a:ln>
            <a:solidFill>
              <a:schemeClr val="bg1">
                <a:lumMod val="75000"/>
              </a:schemeClr>
            </a:solidFill>
          </a:ln>
        </p:spPr>
        <p:txBody>
          <a:bodyPr wrap="square">
            <a:spAutoFit/>
          </a:bodyPr>
          <a:lstStyle/>
          <a:p>
            <a:r>
              <a:rPr lang="en-IN" dirty="0"/>
              <a:t>Customer files the claim</a:t>
            </a:r>
          </a:p>
        </p:txBody>
      </p:sp>
      <p:sp>
        <p:nvSpPr>
          <p:cNvPr id="10" name="TextBox 9">
            <a:extLst>
              <a:ext uri="{FF2B5EF4-FFF2-40B4-BE49-F238E27FC236}">
                <a16:creationId xmlns:a16="http://schemas.microsoft.com/office/drawing/2014/main" id="{FBF89FBE-8334-B518-3FFA-80BDAE56191D}"/>
              </a:ext>
            </a:extLst>
          </p:cNvPr>
          <p:cNvSpPr txBox="1"/>
          <p:nvPr/>
        </p:nvSpPr>
        <p:spPr>
          <a:xfrm>
            <a:off x="8234680" y="1469654"/>
            <a:ext cx="2103120" cy="822960"/>
          </a:xfrm>
          <a:prstGeom prst="rect">
            <a:avLst/>
          </a:prstGeom>
          <a:noFill/>
          <a:ln>
            <a:solidFill>
              <a:schemeClr val="bg1">
                <a:lumMod val="75000"/>
              </a:schemeClr>
            </a:solidFill>
          </a:ln>
        </p:spPr>
        <p:txBody>
          <a:bodyPr wrap="square">
            <a:spAutoFit/>
          </a:bodyPr>
          <a:lstStyle/>
          <a:p>
            <a:r>
              <a:rPr lang="en-IN" dirty="0"/>
              <a:t>Claim is registered</a:t>
            </a:r>
          </a:p>
        </p:txBody>
      </p:sp>
      <p:sp>
        <p:nvSpPr>
          <p:cNvPr id="12" name="TextBox 11">
            <a:extLst>
              <a:ext uri="{FF2B5EF4-FFF2-40B4-BE49-F238E27FC236}">
                <a16:creationId xmlns:a16="http://schemas.microsoft.com/office/drawing/2014/main" id="{822BF5A4-7EBC-2B9A-C2A7-99FFBAC7469E}"/>
              </a:ext>
            </a:extLst>
          </p:cNvPr>
          <p:cNvSpPr txBox="1"/>
          <p:nvPr/>
        </p:nvSpPr>
        <p:spPr>
          <a:xfrm>
            <a:off x="9499600" y="3340261"/>
            <a:ext cx="2103120" cy="822960"/>
          </a:xfrm>
          <a:prstGeom prst="rect">
            <a:avLst/>
          </a:prstGeom>
          <a:noFill/>
          <a:ln>
            <a:solidFill>
              <a:schemeClr val="bg1">
                <a:lumMod val="75000"/>
              </a:schemeClr>
            </a:solidFill>
          </a:ln>
        </p:spPr>
        <p:txBody>
          <a:bodyPr wrap="square">
            <a:spAutoFit/>
          </a:bodyPr>
          <a:lstStyle/>
          <a:p>
            <a:r>
              <a:rPr lang="en-IN" dirty="0"/>
              <a:t>Documentation Submission</a:t>
            </a:r>
          </a:p>
          <a:p>
            <a:r>
              <a:rPr lang="en-IN" dirty="0"/>
              <a:t>(Proofs etc)</a:t>
            </a:r>
          </a:p>
        </p:txBody>
      </p:sp>
      <p:sp>
        <p:nvSpPr>
          <p:cNvPr id="14" name="TextBox 13">
            <a:extLst>
              <a:ext uri="{FF2B5EF4-FFF2-40B4-BE49-F238E27FC236}">
                <a16:creationId xmlns:a16="http://schemas.microsoft.com/office/drawing/2014/main" id="{370B0422-0A5D-958D-FFA6-6036CE2395EB}"/>
              </a:ext>
            </a:extLst>
          </p:cNvPr>
          <p:cNvSpPr txBox="1"/>
          <p:nvPr/>
        </p:nvSpPr>
        <p:spPr>
          <a:xfrm>
            <a:off x="6761480" y="3340261"/>
            <a:ext cx="2103120" cy="822960"/>
          </a:xfrm>
          <a:prstGeom prst="rect">
            <a:avLst/>
          </a:prstGeom>
          <a:noFill/>
          <a:ln>
            <a:solidFill>
              <a:schemeClr val="bg1">
                <a:lumMod val="75000"/>
              </a:schemeClr>
            </a:solidFill>
          </a:ln>
        </p:spPr>
        <p:txBody>
          <a:bodyPr wrap="square">
            <a:spAutoFit/>
          </a:bodyPr>
          <a:lstStyle/>
          <a:p>
            <a:r>
              <a:rPr lang="en-IN" dirty="0"/>
              <a:t>Investigation or assessment to validate the claim</a:t>
            </a:r>
          </a:p>
        </p:txBody>
      </p:sp>
      <p:sp>
        <p:nvSpPr>
          <p:cNvPr id="15" name="TextBox 14">
            <a:extLst>
              <a:ext uri="{FF2B5EF4-FFF2-40B4-BE49-F238E27FC236}">
                <a16:creationId xmlns:a16="http://schemas.microsoft.com/office/drawing/2014/main" id="{0BDFB1D2-DEFE-75DD-28C2-FF94D669DB92}"/>
              </a:ext>
            </a:extLst>
          </p:cNvPr>
          <p:cNvSpPr txBox="1"/>
          <p:nvPr/>
        </p:nvSpPr>
        <p:spPr>
          <a:xfrm>
            <a:off x="4231640" y="3340261"/>
            <a:ext cx="2103120" cy="822960"/>
          </a:xfrm>
          <a:prstGeom prst="rect">
            <a:avLst/>
          </a:prstGeom>
          <a:noFill/>
          <a:ln>
            <a:solidFill>
              <a:schemeClr val="bg1">
                <a:lumMod val="75000"/>
              </a:schemeClr>
            </a:solidFill>
          </a:ln>
        </p:spPr>
        <p:txBody>
          <a:bodyPr wrap="square">
            <a:spAutoFit/>
          </a:bodyPr>
          <a:lstStyle/>
          <a:p>
            <a:r>
              <a:rPr lang="en-IN" dirty="0"/>
              <a:t>Claim approved/ Rejected</a:t>
            </a:r>
          </a:p>
        </p:txBody>
      </p:sp>
      <p:sp>
        <p:nvSpPr>
          <p:cNvPr id="16" name="TextBox 15">
            <a:extLst>
              <a:ext uri="{FF2B5EF4-FFF2-40B4-BE49-F238E27FC236}">
                <a16:creationId xmlns:a16="http://schemas.microsoft.com/office/drawing/2014/main" id="{6E5D7942-3014-FEF4-DC1A-1650D8467ED4}"/>
              </a:ext>
            </a:extLst>
          </p:cNvPr>
          <p:cNvSpPr txBox="1"/>
          <p:nvPr/>
        </p:nvSpPr>
        <p:spPr>
          <a:xfrm>
            <a:off x="1871980" y="3342354"/>
            <a:ext cx="2103120" cy="822960"/>
          </a:xfrm>
          <a:prstGeom prst="rect">
            <a:avLst/>
          </a:prstGeom>
          <a:noFill/>
          <a:ln>
            <a:solidFill>
              <a:schemeClr val="bg1">
                <a:lumMod val="75000"/>
              </a:schemeClr>
            </a:solidFill>
          </a:ln>
        </p:spPr>
        <p:txBody>
          <a:bodyPr wrap="square">
            <a:spAutoFit/>
          </a:bodyPr>
          <a:lstStyle/>
          <a:p>
            <a:r>
              <a:rPr lang="en-IN" dirty="0"/>
              <a:t>Audit Process</a:t>
            </a:r>
          </a:p>
        </p:txBody>
      </p:sp>
      <p:sp>
        <p:nvSpPr>
          <p:cNvPr id="18" name="TextBox 17">
            <a:extLst>
              <a:ext uri="{FF2B5EF4-FFF2-40B4-BE49-F238E27FC236}">
                <a16:creationId xmlns:a16="http://schemas.microsoft.com/office/drawing/2014/main" id="{BB60726E-0F30-0186-D2A5-E6A447E31480}"/>
              </a:ext>
            </a:extLst>
          </p:cNvPr>
          <p:cNvSpPr txBox="1"/>
          <p:nvPr/>
        </p:nvSpPr>
        <p:spPr>
          <a:xfrm>
            <a:off x="3655060" y="5186878"/>
            <a:ext cx="2103120" cy="822960"/>
          </a:xfrm>
          <a:prstGeom prst="rect">
            <a:avLst/>
          </a:prstGeom>
          <a:noFill/>
          <a:ln>
            <a:solidFill>
              <a:schemeClr val="bg1">
                <a:lumMod val="75000"/>
              </a:schemeClr>
            </a:solidFill>
          </a:ln>
        </p:spPr>
        <p:txBody>
          <a:bodyPr wrap="square">
            <a:spAutoFit/>
          </a:bodyPr>
          <a:lstStyle/>
          <a:p>
            <a:r>
              <a:rPr lang="en-IN" dirty="0"/>
              <a:t>Fraud Claim</a:t>
            </a:r>
          </a:p>
        </p:txBody>
      </p:sp>
      <p:sp>
        <p:nvSpPr>
          <p:cNvPr id="19" name="TextBox 18">
            <a:extLst>
              <a:ext uri="{FF2B5EF4-FFF2-40B4-BE49-F238E27FC236}">
                <a16:creationId xmlns:a16="http://schemas.microsoft.com/office/drawing/2014/main" id="{1807DBE2-9C23-FDEC-C775-D4DFC7B9BD55}"/>
              </a:ext>
            </a:extLst>
          </p:cNvPr>
          <p:cNvSpPr txBox="1"/>
          <p:nvPr/>
        </p:nvSpPr>
        <p:spPr>
          <a:xfrm>
            <a:off x="238760" y="5185957"/>
            <a:ext cx="2103120" cy="822960"/>
          </a:xfrm>
          <a:prstGeom prst="rect">
            <a:avLst/>
          </a:prstGeom>
          <a:noFill/>
          <a:ln>
            <a:solidFill>
              <a:schemeClr val="bg1">
                <a:lumMod val="75000"/>
              </a:schemeClr>
            </a:solidFill>
          </a:ln>
        </p:spPr>
        <p:txBody>
          <a:bodyPr wrap="square">
            <a:spAutoFit/>
          </a:bodyPr>
          <a:lstStyle/>
          <a:p>
            <a:r>
              <a:rPr lang="en-IN" dirty="0"/>
              <a:t>Actual Claim</a:t>
            </a:r>
          </a:p>
        </p:txBody>
      </p:sp>
      <p:cxnSp>
        <p:nvCxnSpPr>
          <p:cNvPr id="21" name="Straight Arrow Connector 20">
            <a:extLst>
              <a:ext uri="{FF2B5EF4-FFF2-40B4-BE49-F238E27FC236}">
                <a16:creationId xmlns:a16="http://schemas.microsoft.com/office/drawing/2014/main" id="{CF1986F9-D8B5-CFEC-96E6-F9C86FAEB273}"/>
              </a:ext>
            </a:extLst>
          </p:cNvPr>
          <p:cNvCxnSpPr>
            <a:stCxn id="4" idx="3"/>
            <a:endCxn id="6" idx="1"/>
          </p:cNvCxnSpPr>
          <p:nvPr/>
        </p:nvCxnSpPr>
        <p:spPr>
          <a:xfrm flipV="1">
            <a:off x="2479040" y="1881135"/>
            <a:ext cx="406400" cy="95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5F34A14-7056-137E-5E6C-024962183B3F}"/>
              </a:ext>
            </a:extLst>
          </p:cNvPr>
          <p:cNvCxnSpPr>
            <a:cxnSpLocks/>
            <a:stCxn id="6" idx="3"/>
            <a:endCxn id="8" idx="1"/>
          </p:cNvCxnSpPr>
          <p:nvPr/>
        </p:nvCxnSpPr>
        <p:spPr>
          <a:xfrm flipV="1">
            <a:off x="4988560" y="1881133"/>
            <a:ext cx="589280" cy="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B8AE44F4-02A2-A7B0-0762-883121C131BE}"/>
              </a:ext>
            </a:extLst>
          </p:cNvPr>
          <p:cNvCxnSpPr>
            <a:cxnSpLocks/>
            <a:stCxn id="8" idx="3"/>
            <a:endCxn id="10" idx="1"/>
          </p:cNvCxnSpPr>
          <p:nvPr/>
        </p:nvCxnSpPr>
        <p:spPr>
          <a:xfrm>
            <a:off x="7680960" y="1881133"/>
            <a:ext cx="55372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8AE2EA6A-7BBE-EB61-5805-C75730754C63}"/>
              </a:ext>
            </a:extLst>
          </p:cNvPr>
          <p:cNvCxnSpPr>
            <a:cxnSpLocks/>
            <a:stCxn id="10" idx="3"/>
            <a:endCxn id="12" idx="3"/>
          </p:cNvCxnSpPr>
          <p:nvPr/>
        </p:nvCxnSpPr>
        <p:spPr>
          <a:xfrm>
            <a:off x="10337800" y="1881134"/>
            <a:ext cx="1264920" cy="1870607"/>
          </a:xfrm>
          <a:prstGeom prst="bentConnector3">
            <a:avLst>
              <a:gd name="adj1" fmla="val 118072"/>
            </a:avLst>
          </a:prstGeom>
          <a:ln w="127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DD98E9FF-AF60-1886-FB05-CF937ADAD08C}"/>
              </a:ext>
            </a:extLst>
          </p:cNvPr>
          <p:cNvCxnSpPr>
            <a:cxnSpLocks/>
            <a:stCxn id="14" idx="1"/>
            <a:endCxn id="15" idx="3"/>
          </p:cNvCxnSpPr>
          <p:nvPr/>
        </p:nvCxnSpPr>
        <p:spPr>
          <a:xfrm flipH="1">
            <a:off x="6334760" y="3751741"/>
            <a:ext cx="42672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5C04142-15A3-01EF-A1CA-38B5F2775731}"/>
              </a:ext>
            </a:extLst>
          </p:cNvPr>
          <p:cNvCxnSpPr>
            <a:cxnSpLocks/>
            <a:stCxn id="15" idx="1"/>
            <a:endCxn id="16" idx="3"/>
          </p:cNvCxnSpPr>
          <p:nvPr/>
        </p:nvCxnSpPr>
        <p:spPr>
          <a:xfrm flipH="1">
            <a:off x="3975100" y="3751741"/>
            <a:ext cx="256540" cy="209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9F7A16EA-2BC2-BF1F-2839-5473C3AE0D59}"/>
              </a:ext>
            </a:extLst>
          </p:cNvPr>
          <p:cNvCxnSpPr>
            <a:cxnSpLocks/>
            <a:stCxn id="16" idx="2"/>
            <a:endCxn id="19" idx="3"/>
          </p:cNvCxnSpPr>
          <p:nvPr/>
        </p:nvCxnSpPr>
        <p:spPr>
          <a:xfrm rot="5400000">
            <a:off x="1916649" y="4590545"/>
            <a:ext cx="1432123" cy="581660"/>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D20CFEAE-A4C2-C5E1-1B36-C668235DE768}"/>
              </a:ext>
            </a:extLst>
          </p:cNvPr>
          <p:cNvCxnSpPr>
            <a:cxnSpLocks/>
            <a:stCxn id="16" idx="2"/>
            <a:endCxn id="18" idx="1"/>
          </p:cNvCxnSpPr>
          <p:nvPr/>
        </p:nvCxnSpPr>
        <p:spPr>
          <a:xfrm rot="16200000" flipH="1">
            <a:off x="2572778" y="4516076"/>
            <a:ext cx="1433044" cy="731520"/>
          </a:xfrm>
          <a:prstGeom prst="bentConnector2">
            <a:avLst/>
          </a:prstGeom>
          <a:ln w="12700">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D9CC16FA-5E91-AFC1-8AC6-6BF232C036B1}"/>
              </a:ext>
            </a:extLst>
          </p:cNvPr>
          <p:cNvCxnSpPr>
            <a:cxnSpLocks/>
            <a:stCxn id="12" idx="1"/>
            <a:endCxn id="14" idx="3"/>
          </p:cNvCxnSpPr>
          <p:nvPr/>
        </p:nvCxnSpPr>
        <p:spPr>
          <a:xfrm flipH="1">
            <a:off x="8864600" y="3751741"/>
            <a:ext cx="635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688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15057-A1CF-2FB8-CC3E-A98BD78A2A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DD60CF-932D-F140-1476-3C8DFC567632}"/>
              </a:ext>
            </a:extLst>
          </p:cNvPr>
          <p:cNvSpPr>
            <a:spLocks noGrp="1"/>
          </p:cNvSpPr>
          <p:nvPr>
            <p:ph type="title"/>
          </p:nvPr>
        </p:nvSpPr>
        <p:spPr/>
        <p:txBody>
          <a:bodyPr/>
          <a:lstStyle/>
          <a:p>
            <a:r>
              <a:rPr lang="en-US" dirty="0"/>
              <a:t>Insurance Claim.CSV</a:t>
            </a:r>
            <a:endParaRPr lang="en-IN" dirty="0"/>
          </a:p>
        </p:txBody>
      </p:sp>
      <p:sp>
        <p:nvSpPr>
          <p:cNvPr id="4" name="TextBox 3">
            <a:extLst>
              <a:ext uri="{FF2B5EF4-FFF2-40B4-BE49-F238E27FC236}">
                <a16:creationId xmlns:a16="http://schemas.microsoft.com/office/drawing/2014/main" id="{298F7052-F132-B0A6-39D6-518D5C2C2090}"/>
              </a:ext>
            </a:extLst>
          </p:cNvPr>
          <p:cNvSpPr txBox="1"/>
          <p:nvPr/>
        </p:nvSpPr>
        <p:spPr>
          <a:xfrm>
            <a:off x="838200" y="1293614"/>
            <a:ext cx="6096000" cy="2308324"/>
          </a:xfrm>
          <a:prstGeom prst="rect">
            <a:avLst/>
          </a:prstGeom>
          <a:noFill/>
        </p:spPr>
        <p:txBody>
          <a:bodyPr wrap="square">
            <a:spAutoFit/>
          </a:bodyPr>
          <a:lstStyle/>
          <a:p>
            <a:r>
              <a:rPr lang="en-IN" dirty="0"/>
              <a:t>Observations:</a:t>
            </a:r>
          </a:p>
          <a:p>
            <a:pPr marL="285750" indent="-285750">
              <a:buFontTx/>
              <a:buChar char="-"/>
            </a:pPr>
            <a:r>
              <a:rPr lang="en-IN" dirty="0"/>
              <a:t>_c39 column is blank</a:t>
            </a:r>
          </a:p>
          <a:p>
            <a:pPr marL="285750" indent="-285750">
              <a:buFontTx/>
              <a:buChar char="-"/>
            </a:pPr>
            <a:r>
              <a:rPr lang="en-IN" dirty="0" err="1"/>
              <a:t>police_report_available</a:t>
            </a:r>
            <a:r>
              <a:rPr lang="en-IN" dirty="0"/>
              <a:t> has ?</a:t>
            </a:r>
          </a:p>
          <a:p>
            <a:pPr marL="285750" indent="-285750">
              <a:buFontTx/>
              <a:buChar char="-"/>
            </a:pPr>
            <a:r>
              <a:rPr lang="en-IN" dirty="0" err="1"/>
              <a:t>property_damage</a:t>
            </a:r>
            <a:r>
              <a:rPr lang="en-IN" dirty="0"/>
              <a:t> has ?</a:t>
            </a:r>
          </a:p>
          <a:p>
            <a:pPr marL="285750" indent="-285750">
              <a:buFontTx/>
              <a:buChar char="-"/>
            </a:pPr>
            <a:r>
              <a:rPr lang="en-IN" dirty="0" err="1"/>
              <a:t>collision_type</a:t>
            </a:r>
            <a:r>
              <a:rPr lang="en-IN" dirty="0"/>
              <a:t> has ?</a:t>
            </a:r>
          </a:p>
          <a:p>
            <a:pPr marL="285750" indent="-285750">
              <a:buFontTx/>
              <a:buChar char="-"/>
            </a:pPr>
            <a:r>
              <a:rPr lang="en-IN" dirty="0"/>
              <a:t>Capital Loss has negative values</a:t>
            </a:r>
          </a:p>
          <a:p>
            <a:pPr marL="285750" indent="-285750">
              <a:buFontTx/>
              <a:buChar char="-"/>
            </a:pPr>
            <a:r>
              <a:rPr lang="en-IN" dirty="0" err="1"/>
              <a:t>umbrella_limit</a:t>
            </a:r>
            <a:r>
              <a:rPr lang="en-IN" dirty="0"/>
              <a:t> has one big negative value</a:t>
            </a:r>
          </a:p>
          <a:p>
            <a:pPr marL="285750" indent="-285750">
              <a:buFontTx/>
              <a:buChar char="-"/>
            </a:pPr>
            <a:endParaRPr lang="en-IN" dirty="0"/>
          </a:p>
        </p:txBody>
      </p:sp>
    </p:spTree>
    <p:extLst>
      <p:ext uri="{BB962C8B-B14F-4D97-AF65-F5344CB8AC3E}">
        <p14:creationId xmlns:p14="http://schemas.microsoft.com/office/powerpoint/2010/main" val="255280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F0799-CFDE-DA53-D7FA-8027CE5813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4E28B6-0805-62EB-E7B4-0F977F555430}"/>
              </a:ext>
            </a:extLst>
          </p:cNvPr>
          <p:cNvSpPr>
            <a:spLocks noGrp="1"/>
          </p:cNvSpPr>
          <p:nvPr>
            <p:ph type="title"/>
          </p:nvPr>
        </p:nvSpPr>
        <p:spPr/>
        <p:txBody>
          <a:bodyPr/>
          <a:lstStyle/>
          <a:p>
            <a:r>
              <a:rPr lang="en-US" dirty="0"/>
              <a:t>Shape of data</a:t>
            </a:r>
            <a:endParaRPr lang="en-IN" dirty="0"/>
          </a:p>
        </p:txBody>
      </p:sp>
      <p:graphicFrame>
        <p:nvGraphicFramePr>
          <p:cNvPr id="3" name="Table 2">
            <a:extLst>
              <a:ext uri="{FF2B5EF4-FFF2-40B4-BE49-F238E27FC236}">
                <a16:creationId xmlns:a16="http://schemas.microsoft.com/office/drawing/2014/main" id="{93D6B5B3-3F73-34E5-B9C0-AD1F97E10247}"/>
              </a:ext>
            </a:extLst>
          </p:cNvPr>
          <p:cNvGraphicFramePr>
            <a:graphicFrameLocks noGrp="1"/>
          </p:cNvGraphicFramePr>
          <p:nvPr>
            <p:extLst>
              <p:ext uri="{D42A27DB-BD31-4B8C-83A1-F6EECF244321}">
                <p14:modId xmlns:p14="http://schemas.microsoft.com/office/powerpoint/2010/main" val="165556527"/>
              </p:ext>
            </p:extLst>
          </p:nvPr>
        </p:nvGraphicFramePr>
        <p:xfrm>
          <a:off x="944880" y="1136226"/>
          <a:ext cx="8127999" cy="7416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3896700692"/>
                    </a:ext>
                  </a:extLst>
                </a:gridCol>
                <a:gridCol w="2709333">
                  <a:extLst>
                    <a:ext uri="{9D8B030D-6E8A-4147-A177-3AD203B41FA5}">
                      <a16:colId xmlns:a16="http://schemas.microsoft.com/office/drawing/2014/main" val="1996625168"/>
                    </a:ext>
                  </a:extLst>
                </a:gridCol>
                <a:gridCol w="2709333">
                  <a:extLst>
                    <a:ext uri="{9D8B030D-6E8A-4147-A177-3AD203B41FA5}">
                      <a16:colId xmlns:a16="http://schemas.microsoft.com/office/drawing/2014/main" val="1729551590"/>
                    </a:ext>
                  </a:extLst>
                </a:gridCol>
              </a:tblGrid>
              <a:tr h="370840">
                <a:tc>
                  <a:txBody>
                    <a:bodyPr/>
                    <a:lstStyle/>
                    <a:p>
                      <a:r>
                        <a:rPr lang="en-US" dirty="0"/>
                        <a:t>After first load</a:t>
                      </a:r>
                      <a:endParaRPr lang="en-IN" dirty="0"/>
                    </a:p>
                  </a:txBody>
                  <a:tcPr/>
                </a:tc>
                <a:tc>
                  <a:txBody>
                    <a:bodyPr/>
                    <a:lstStyle/>
                    <a:p>
                      <a:r>
                        <a:rPr lang="en-IN" dirty="0" err="1"/>
                        <a:t>df.shape</a:t>
                      </a:r>
                      <a:endParaRPr lang="en-IN" dirty="0"/>
                    </a:p>
                  </a:txBody>
                  <a:tcPr/>
                </a:tc>
                <a:tc>
                  <a:txBody>
                    <a:bodyPr/>
                    <a:lstStyle/>
                    <a:p>
                      <a:r>
                        <a:rPr lang="en-US" dirty="0"/>
                        <a:t>1000,40</a:t>
                      </a:r>
                      <a:endParaRPr lang="en-IN" dirty="0"/>
                    </a:p>
                  </a:txBody>
                  <a:tcPr/>
                </a:tc>
                <a:extLst>
                  <a:ext uri="{0D108BD9-81ED-4DB2-BD59-A6C34878D82A}">
                    <a16:rowId xmlns:a16="http://schemas.microsoft.com/office/drawing/2014/main" val="2150471000"/>
                  </a:ext>
                </a:extLst>
              </a:tr>
              <a:tr h="370840">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5287317"/>
                  </a:ext>
                </a:extLst>
              </a:tr>
            </a:tbl>
          </a:graphicData>
        </a:graphic>
      </p:graphicFrame>
    </p:spTree>
    <p:extLst>
      <p:ext uri="{BB962C8B-B14F-4D97-AF65-F5344CB8AC3E}">
        <p14:creationId xmlns:p14="http://schemas.microsoft.com/office/powerpoint/2010/main" val="7717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A35CE-C814-D844-4408-8C8541E067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724A1-555F-2A33-F613-F2C5C00097C1}"/>
              </a:ext>
            </a:extLst>
          </p:cNvPr>
          <p:cNvSpPr>
            <a:spLocks noGrp="1"/>
          </p:cNvSpPr>
          <p:nvPr>
            <p:ph type="title"/>
          </p:nvPr>
        </p:nvSpPr>
        <p:spPr>
          <a:xfrm>
            <a:off x="269240" y="365125"/>
            <a:ext cx="11084560" cy="549275"/>
          </a:xfrm>
        </p:spPr>
        <p:txBody>
          <a:bodyPr/>
          <a:lstStyle/>
          <a:p>
            <a:r>
              <a:rPr lang="en-US" dirty="0"/>
              <a:t>Distribution &amp; Relationship of numerical columns</a:t>
            </a:r>
            <a:endParaRPr lang="en-IN" dirty="0"/>
          </a:p>
        </p:txBody>
      </p:sp>
      <p:pic>
        <p:nvPicPr>
          <p:cNvPr id="4" name="Picture 3">
            <a:extLst>
              <a:ext uri="{FF2B5EF4-FFF2-40B4-BE49-F238E27FC236}">
                <a16:creationId xmlns:a16="http://schemas.microsoft.com/office/drawing/2014/main" id="{FEF07A99-0A23-641C-214C-77549FB9838E}"/>
              </a:ext>
            </a:extLst>
          </p:cNvPr>
          <p:cNvPicPr>
            <a:picLocks noChangeAspect="1"/>
          </p:cNvPicPr>
          <p:nvPr/>
        </p:nvPicPr>
        <p:blipFill>
          <a:blip r:embed="rId2"/>
          <a:stretch>
            <a:fillRect/>
          </a:stretch>
        </p:blipFill>
        <p:spPr>
          <a:xfrm>
            <a:off x="269240" y="1170716"/>
            <a:ext cx="5706364" cy="4275044"/>
          </a:xfrm>
          <a:prstGeom prst="rect">
            <a:avLst/>
          </a:prstGeom>
        </p:spPr>
      </p:pic>
      <p:pic>
        <p:nvPicPr>
          <p:cNvPr id="5" name="Picture 4">
            <a:extLst>
              <a:ext uri="{FF2B5EF4-FFF2-40B4-BE49-F238E27FC236}">
                <a16:creationId xmlns:a16="http://schemas.microsoft.com/office/drawing/2014/main" id="{82DBC8ED-B0A0-D14D-0ECA-3EE4A8E41C02}"/>
              </a:ext>
            </a:extLst>
          </p:cNvPr>
          <p:cNvPicPr>
            <a:picLocks noChangeAspect="1"/>
          </p:cNvPicPr>
          <p:nvPr/>
        </p:nvPicPr>
        <p:blipFill>
          <a:blip r:embed="rId3"/>
          <a:stretch>
            <a:fillRect/>
          </a:stretch>
        </p:blipFill>
        <p:spPr>
          <a:xfrm>
            <a:off x="6050139" y="1170716"/>
            <a:ext cx="5634161" cy="4275044"/>
          </a:xfrm>
          <a:prstGeom prst="rect">
            <a:avLst/>
          </a:prstGeom>
        </p:spPr>
      </p:pic>
    </p:spTree>
    <p:extLst>
      <p:ext uri="{BB962C8B-B14F-4D97-AF65-F5344CB8AC3E}">
        <p14:creationId xmlns:p14="http://schemas.microsoft.com/office/powerpoint/2010/main" val="4282618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383</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system-ui</vt:lpstr>
      <vt:lpstr>Office Theme</vt:lpstr>
      <vt:lpstr>Fraudulent Claim Detection</vt:lpstr>
      <vt:lpstr>Problem Statement</vt:lpstr>
      <vt:lpstr>Business Objective</vt:lpstr>
      <vt:lpstr>PowerPoint Presentation</vt:lpstr>
      <vt:lpstr>Cycle of an Insurance Claim</vt:lpstr>
      <vt:lpstr>Insurance Claim.CSV</vt:lpstr>
      <vt:lpstr>Shape of data</vt:lpstr>
      <vt:lpstr>Distribution &amp; Relationship of numerical columns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Deepu Malik</dc:creator>
  <cp:lastModifiedBy>Deepu Malik</cp:lastModifiedBy>
  <cp:revision>2</cp:revision>
  <dcterms:created xsi:type="dcterms:W3CDTF">2025-07-22T09:58:46Z</dcterms:created>
  <dcterms:modified xsi:type="dcterms:W3CDTF">2025-07-22T15:21:45Z</dcterms:modified>
</cp:coreProperties>
</file>