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
      <p:font typeface="Work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XGvhv/7NiPFxBbNt15xCygLUq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WorkSans-regular.fntdata"/><Relationship Id="rId21" Type="http://schemas.openxmlformats.org/officeDocument/2006/relationships/font" Target="fonts/Roboto-boldItalic.fntdata"/><Relationship Id="rId24" Type="http://schemas.openxmlformats.org/officeDocument/2006/relationships/font" Target="fonts/WorkSans-italic.fntdata"/><Relationship Id="rId23" Type="http://schemas.openxmlformats.org/officeDocument/2006/relationships/font" Target="fonts/Work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Work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 Id="rId4"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3.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4.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jpg"/><Relationship Id="rId5" Type="http://schemas.openxmlformats.org/officeDocument/2006/relationships/image" Target="../media/image11.jp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jpg"/><Relationship Id="rId9"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flipH="1">
            <a:off x="-2" y="0"/>
            <a:ext cx="6502401" cy="6858000"/>
          </a:xfrm>
          <a:prstGeom prst="rect">
            <a:avLst/>
          </a:prstGeom>
          <a:blipFill rotWithShape="1">
            <a:blip r:embed="rId3">
              <a:alphaModFix/>
            </a:blip>
            <a:stretch>
              <a:fillRect b="0" l="-20996" r="-34995"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4673599" y="1"/>
            <a:ext cx="1828800" cy="6858000"/>
          </a:xfrm>
          <a:prstGeom prst="rect">
            <a:avLst/>
          </a:prstGeom>
          <a:solidFill>
            <a:srgbClr val="FDBA2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6" name="Google Shape;86;p1"/>
          <p:cNvPicPr preferRelativeResize="0"/>
          <p:nvPr/>
        </p:nvPicPr>
        <p:blipFill rotWithShape="1">
          <a:blip r:embed="rId4">
            <a:alphaModFix/>
          </a:blip>
          <a:srcRect b="0" l="0" r="0" t="0"/>
          <a:stretch/>
        </p:blipFill>
        <p:spPr>
          <a:xfrm>
            <a:off x="4929853" y="585440"/>
            <a:ext cx="1316293" cy="1030000"/>
          </a:xfrm>
          <a:prstGeom prst="rect">
            <a:avLst/>
          </a:prstGeom>
          <a:noFill/>
          <a:ln>
            <a:noFill/>
          </a:ln>
        </p:spPr>
      </p:pic>
      <p:sp>
        <p:nvSpPr>
          <p:cNvPr id="87" name="Google Shape;87;p1"/>
          <p:cNvSpPr txBox="1"/>
          <p:nvPr/>
        </p:nvSpPr>
        <p:spPr>
          <a:xfrm>
            <a:off x="9387733" y="6442502"/>
            <a:ext cx="2298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Futurense. All Rights Reserved.</a:t>
            </a:r>
            <a:endParaRPr/>
          </a:p>
        </p:txBody>
      </p:sp>
      <p:sp>
        <p:nvSpPr>
          <p:cNvPr id="88" name="Google Shape;88;p1"/>
          <p:cNvSpPr txBox="1"/>
          <p:nvPr/>
        </p:nvSpPr>
        <p:spPr>
          <a:xfrm>
            <a:off x="6880303" y="2690665"/>
            <a:ext cx="4939990" cy="1322535"/>
          </a:xfrm>
          <a:prstGeom prst="rect">
            <a:avLst/>
          </a:prstGeom>
          <a:noFill/>
          <a:ln>
            <a:noFill/>
          </a:ln>
        </p:spPr>
        <p:txBody>
          <a:bodyPr anchorCtr="0" anchor="t" bIns="45700" lIns="91425" spcFirstLastPara="1" rIns="91425" wrap="square" tIns="45700">
            <a:noAutofit/>
          </a:bodyPr>
          <a:lstStyle/>
          <a:p>
            <a:pPr indent="0" lvl="0" marL="0" marR="0" rtl="0" algn="l">
              <a:lnSpc>
                <a:spcPct val="114583"/>
              </a:lnSpc>
              <a:spcBef>
                <a:spcPts val="0"/>
              </a:spcBef>
              <a:spcAft>
                <a:spcPts val="0"/>
              </a:spcAft>
              <a:buClr>
                <a:schemeClr val="dk1"/>
              </a:buClr>
              <a:buSzPts val="4800"/>
              <a:buFont typeface="Calibri"/>
              <a:buNone/>
            </a:pPr>
            <a:r>
              <a:t/>
            </a:r>
            <a:endParaRPr b="1" sz="4800" u="none">
              <a:solidFill>
                <a:schemeClr val="dk1"/>
              </a:solidFill>
              <a:latin typeface="Work Sans"/>
              <a:ea typeface="Work Sans"/>
              <a:cs typeface="Work Sans"/>
              <a:sym typeface="Work Sans"/>
            </a:endParaRPr>
          </a:p>
        </p:txBody>
      </p:sp>
      <p:sp>
        <p:nvSpPr>
          <p:cNvPr id="89" name="Google Shape;89;p1"/>
          <p:cNvSpPr txBox="1"/>
          <p:nvPr/>
        </p:nvSpPr>
        <p:spPr>
          <a:xfrm>
            <a:off x="6524218" y="322959"/>
            <a:ext cx="5527040" cy="369024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4000">
                <a:solidFill>
                  <a:schemeClr val="dk1"/>
                </a:solidFill>
                <a:latin typeface="Times New Roman"/>
                <a:ea typeface="Times New Roman"/>
                <a:cs typeface="Times New Roman"/>
                <a:sym typeface="Times New Roman"/>
              </a:rPr>
              <a:t>Market Analysis</a:t>
            </a:r>
            <a:endParaRPr/>
          </a:p>
          <a:p>
            <a:pPr indent="0" lvl="0" marL="0" marR="0" rtl="0" algn="ctr">
              <a:lnSpc>
                <a:spcPct val="150000"/>
              </a:lnSpc>
              <a:spcBef>
                <a:spcPts val="0"/>
              </a:spcBef>
              <a:spcAft>
                <a:spcPts val="0"/>
              </a:spcAft>
              <a:buNone/>
            </a:pPr>
            <a:r>
              <a:rPr b="1" lang="en-US" sz="4000">
                <a:solidFill>
                  <a:schemeClr val="dk1"/>
                </a:solidFill>
                <a:latin typeface="Times New Roman"/>
                <a:ea typeface="Times New Roman"/>
                <a:cs typeface="Times New Roman"/>
                <a:sym typeface="Times New Roman"/>
              </a:rPr>
              <a:t>for </a:t>
            </a:r>
            <a:endParaRPr/>
          </a:p>
          <a:p>
            <a:pPr indent="0" lvl="0" marL="0" marR="0" rtl="0" algn="ctr">
              <a:lnSpc>
                <a:spcPct val="150000"/>
              </a:lnSpc>
              <a:spcBef>
                <a:spcPts val="0"/>
              </a:spcBef>
              <a:spcAft>
                <a:spcPts val="0"/>
              </a:spcAft>
              <a:buNone/>
            </a:pPr>
            <a:r>
              <a:rPr b="1" lang="en-US" sz="4000">
                <a:solidFill>
                  <a:schemeClr val="dk1"/>
                </a:solidFill>
                <a:latin typeface="Times New Roman"/>
                <a:ea typeface="Times New Roman"/>
                <a:cs typeface="Times New Roman"/>
                <a:sym typeface="Times New Roman"/>
              </a:rPr>
              <a:t>New Restaurant</a:t>
            </a:r>
            <a:endParaRPr/>
          </a:p>
          <a:p>
            <a:pPr indent="0" lvl="0" marL="0" marR="0" rtl="0" algn="ctr">
              <a:lnSpc>
                <a:spcPct val="150000"/>
              </a:lnSpc>
              <a:spcBef>
                <a:spcPts val="0"/>
              </a:spcBef>
              <a:spcAft>
                <a:spcPts val="0"/>
              </a:spcAft>
              <a:buNone/>
            </a:pPr>
            <a:r>
              <a:rPr b="1" lang="en-US" sz="4000">
                <a:solidFill>
                  <a:schemeClr val="dk1"/>
                </a:solidFill>
                <a:latin typeface="Times New Roman"/>
                <a:ea typeface="Times New Roman"/>
                <a:cs typeface="Times New Roman"/>
                <a:sym typeface="Times New Roman"/>
              </a:rPr>
              <a:t>Opening</a:t>
            </a:r>
            <a:endParaRPr b="1" sz="4000">
              <a:solidFill>
                <a:schemeClr val="dk1"/>
              </a:solidFill>
              <a:latin typeface="Times New Roman"/>
              <a:ea typeface="Times New Roman"/>
              <a:cs typeface="Times New Roman"/>
              <a:sym typeface="Times New Roman"/>
            </a:endParaRPr>
          </a:p>
        </p:txBody>
      </p:sp>
      <p:sp>
        <p:nvSpPr>
          <p:cNvPr id="90" name="Google Shape;90;p1"/>
          <p:cNvSpPr txBox="1"/>
          <p:nvPr/>
        </p:nvSpPr>
        <p:spPr>
          <a:xfrm>
            <a:off x="9287738" y="4349581"/>
            <a:ext cx="281282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By: Team D</a:t>
            </a:r>
            <a:endParaRPr/>
          </a:p>
          <a:p>
            <a:pPr indent="0" lvl="0" marL="0" marR="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Shruti Udagire</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Sandeep Kumar</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Siddhartha Kumar</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Sathish Saminathan</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Deepu Ranjan Nahak</a:t>
            </a:r>
            <a:endParaRPr b="1"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type="ctrTitle"/>
          </p:nvPr>
        </p:nvSpPr>
        <p:spPr>
          <a:xfrm>
            <a:off x="553872" y="340568"/>
            <a:ext cx="10322606" cy="705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Snapshots of Operations and Transformation:</a:t>
            </a:r>
            <a:endParaRPr/>
          </a:p>
        </p:txBody>
      </p:sp>
      <p:sp>
        <p:nvSpPr>
          <p:cNvPr id="226" name="Google Shape;226;p10"/>
          <p:cNvSpPr/>
          <p:nvPr/>
        </p:nvSpPr>
        <p:spPr>
          <a:xfrm>
            <a:off x="0" y="660711"/>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0"/>
          <p:cNvSpPr/>
          <p:nvPr/>
        </p:nvSpPr>
        <p:spPr>
          <a:xfrm>
            <a:off x="0" y="3846457"/>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0"/>
          <p:cNvSpPr txBox="1"/>
          <p:nvPr/>
        </p:nvSpPr>
        <p:spPr>
          <a:xfrm>
            <a:off x="9532699" y="6364445"/>
            <a:ext cx="2298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229" name="Google Shape;229;p10"/>
          <p:cNvSpPr/>
          <p:nvPr/>
        </p:nvSpPr>
        <p:spPr>
          <a:xfrm>
            <a:off x="10966478" y="0"/>
            <a:ext cx="720000" cy="864000"/>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0" name="Google Shape;230;p10"/>
          <p:cNvPicPr preferRelativeResize="0"/>
          <p:nvPr/>
        </p:nvPicPr>
        <p:blipFill rotWithShape="1">
          <a:blip r:embed="rId3">
            <a:alphaModFix/>
          </a:blip>
          <a:srcRect b="0" l="0" r="0" t="0"/>
          <a:stretch/>
        </p:blipFill>
        <p:spPr>
          <a:xfrm>
            <a:off x="11146478" y="125007"/>
            <a:ext cx="360000" cy="613986"/>
          </a:xfrm>
          <a:prstGeom prst="rect">
            <a:avLst/>
          </a:prstGeom>
          <a:noFill/>
          <a:ln>
            <a:noFill/>
          </a:ln>
        </p:spPr>
      </p:pic>
      <p:sp>
        <p:nvSpPr>
          <p:cNvPr id="231" name="Google Shape;231;p10"/>
          <p:cNvSpPr txBox="1"/>
          <p:nvPr/>
        </p:nvSpPr>
        <p:spPr>
          <a:xfrm>
            <a:off x="2103120" y="1818640"/>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2" name="Google Shape;232;p10"/>
          <p:cNvPicPr preferRelativeResize="0"/>
          <p:nvPr/>
        </p:nvPicPr>
        <p:blipFill rotWithShape="1">
          <a:blip r:embed="rId4">
            <a:alphaModFix/>
          </a:blip>
          <a:srcRect b="0" l="0" r="0" t="0"/>
          <a:stretch/>
        </p:blipFill>
        <p:spPr>
          <a:xfrm>
            <a:off x="553872" y="1490668"/>
            <a:ext cx="6108948" cy="306832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33" name="Google Shape;233;p10"/>
          <p:cNvPicPr preferRelativeResize="0"/>
          <p:nvPr/>
        </p:nvPicPr>
        <p:blipFill rotWithShape="1">
          <a:blip r:embed="rId5">
            <a:alphaModFix/>
          </a:blip>
          <a:srcRect b="0" l="0" r="0" t="0"/>
          <a:stretch/>
        </p:blipFill>
        <p:spPr>
          <a:xfrm>
            <a:off x="6885631" y="1503464"/>
            <a:ext cx="4800847" cy="306832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34" name="Google Shape;234;p10"/>
          <p:cNvSpPr txBox="1"/>
          <p:nvPr/>
        </p:nvSpPr>
        <p:spPr>
          <a:xfrm>
            <a:off x="1846579" y="4818510"/>
            <a:ext cx="391414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 Athena Querying Interface</a:t>
            </a:r>
            <a:endParaRPr/>
          </a:p>
        </p:txBody>
      </p:sp>
      <p:sp>
        <p:nvSpPr>
          <p:cNvPr id="235" name="Google Shape;235;p10"/>
          <p:cNvSpPr txBox="1"/>
          <p:nvPr/>
        </p:nvSpPr>
        <p:spPr>
          <a:xfrm>
            <a:off x="6649473" y="4818510"/>
            <a:ext cx="51133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 Athena Server connectivity Setup for Tableau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ph type="ctrTitle"/>
          </p:nvPr>
        </p:nvSpPr>
        <p:spPr>
          <a:xfrm>
            <a:off x="553872" y="340568"/>
            <a:ext cx="10322606" cy="705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Snapshots of Operations and Transformation:</a:t>
            </a:r>
            <a:endParaRPr/>
          </a:p>
        </p:txBody>
      </p:sp>
      <p:sp>
        <p:nvSpPr>
          <p:cNvPr id="241" name="Google Shape;241;p11"/>
          <p:cNvSpPr/>
          <p:nvPr/>
        </p:nvSpPr>
        <p:spPr>
          <a:xfrm>
            <a:off x="0" y="660711"/>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11"/>
          <p:cNvSpPr/>
          <p:nvPr/>
        </p:nvSpPr>
        <p:spPr>
          <a:xfrm>
            <a:off x="0" y="3846457"/>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11"/>
          <p:cNvSpPr txBox="1"/>
          <p:nvPr/>
        </p:nvSpPr>
        <p:spPr>
          <a:xfrm>
            <a:off x="9532699" y="6364445"/>
            <a:ext cx="2298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244" name="Google Shape;244;p11"/>
          <p:cNvSpPr/>
          <p:nvPr/>
        </p:nvSpPr>
        <p:spPr>
          <a:xfrm>
            <a:off x="10966478" y="0"/>
            <a:ext cx="720000" cy="864000"/>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5" name="Google Shape;245;p11"/>
          <p:cNvPicPr preferRelativeResize="0"/>
          <p:nvPr/>
        </p:nvPicPr>
        <p:blipFill rotWithShape="1">
          <a:blip r:embed="rId3">
            <a:alphaModFix/>
          </a:blip>
          <a:srcRect b="0" l="0" r="0" t="0"/>
          <a:stretch/>
        </p:blipFill>
        <p:spPr>
          <a:xfrm>
            <a:off x="11146478" y="125007"/>
            <a:ext cx="360000" cy="613986"/>
          </a:xfrm>
          <a:prstGeom prst="rect">
            <a:avLst/>
          </a:prstGeom>
          <a:noFill/>
          <a:ln>
            <a:noFill/>
          </a:ln>
        </p:spPr>
      </p:pic>
      <p:sp>
        <p:nvSpPr>
          <p:cNvPr id="246" name="Google Shape;246;p11"/>
          <p:cNvSpPr txBox="1"/>
          <p:nvPr/>
        </p:nvSpPr>
        <p:spPr>
          <a:xfrm>
            <a:off x="2103120" y="1818640"/>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7" name="Google Shape;247;p11"/>
          <p:cNvPicPr preferRelativeResize="0"/>
          <p:nvPr/>
        </p:nvPicPr>
        <p:blipFill rotWithShape="1">
          <a:blip r:embed="rId4">
            <a:alphaModFix/>
          </a:blip>
          <a:srcRect b="0" l="0" r="0" t="0"/>
          <a:stretch/>
        </p:blipFill>
        <p:spPr>
          <a:xfrm>
            <a:off x="505522" y="989007"/>
            <a:ext cx="11180843" cy="2638113"/>
          </a:xfrm>
          <a:prstGeom prst="rect">
            <a:avLst/>
          </a:prstGeom>
          <a:noFill/>
          <a:ln>
            <a:noFill/>
          </a:ln>
        </p:spPr>
      </p:pic>
      <p:pic>
        <p:nvPicPr>
          <p:cNvPr id="248" name="Google Shape;248;p11"/>
          <p:cNvPicPr preferRelativeResize="0"/>
          <p:nvPr/>
        </p:nvPicPr>
        <p:blipFill rotWithShape="1">
          <a:blip r:embed="rId5">
            <a:alphaModFix/>
          </a:blip>
          <a:srcRect b="0" l="0" r="0" t="0"/>
          <a:stretch/>
        </p:blipFill>
        <p:spPr>
          <a:xfrm>
            <a:off x="505522" y="3752127"/>
            <a:ext cx="11185667" cy="2354033"/>
          </a:xfrm>
          <a:prstGeom prst="rect">
            <a:avLst/>
          </a:prstGeom>
          <a:noFill/>
          <a:ln>
            <a:noFill/>
          </a:ln>
        </p:spPr>
      </p:pic>
      <p:sp>
        <p:nvSpPr>
          <p:cNvPr id="249" name="Google Shape;249;p11"/>
          <p:cNvSpPr txBox="1"/>
          <p:nvPr/>
        </p:nvSpPr>
        <p:spPr>
          <a:xfrm flipH="1">
            <a:off x="3632143" y="6231167"/>
            <a:ext cx="49275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(Tableau output for the transformed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2"/>
          <p:cNvSpPr txBox="1"/>
          <p:nvPr>
            <p:ph type="ctrTitle"/>
          </p:nvPr>
        </p:nvSpPr>
        <p:spPr>
          <a:xfrm>
            <a:off x="553872" y="340568"/>
            <a:ext cx="10322606" cy="705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Challenges faced initially and in between:</a:t>
            </a:r>
            <a:endParaRPr/>
          </a:p>
        </p:txBody>
      </p:sp>
      <p:sp>
        <p:nvSpPr>
          <p:cNvPr id="255" name="Google Shape;255;p12"/>
          <p:cNvSpPr/>
          <p:nvPr/>
        </p:nvSpPr>
        <p:spPr>
          <a:xfrm>
            <a:off x="0" y="660711"/>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12"/>
          <p:cNvSpPr/>
          <p:nvPr/>
        </p:nvSpPr>
        <p:spPr>
          <a:xfrm>
            <a:off x="0" y="3846457"/>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12"/>
          <p:cNvSpPr txBox="1"/>
          <p:nvPr/>
        </p:nvSpPr>
        <p:spPr>
          <a:xfrm>
            <a:off x="9532699" y="6364445"/>
            <a:ext cx="2298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258" name="Google Shape;258;p12"/>
          <p:cNvSpPr/>
          <p:nvPr/>
        </p:nvSpPr>
        <p:spPr>
          <a:xfrm>
            <a:off x="10966478" y="0"/>
            <a:ext cx="720000" cy="864000"/>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9" name="Google Shape;259;p12"/>
          <p:cNvPicPr preferRelativeResize="0"/>
          <p:nvPr/>
        </p:nvPicPr>
        <p:blipFill rotWithShape="1">
          <a:blip r:embed="rId3">
            <a:alphaModFix/>
          </a:blip>
          <a:srcRect b="0" l="0" r="0" t="0"/>
          <a:stretch/>
        </p:blipFill>
        <p:spPr>
          <a:xfrm>
            <a:off x="11146478" y="125007"/>
            <a:ext cx="360000" cy="613986"/>
          </a:xfrm>
          <a:prstGeom prst="rect">
            <a:avLst/>
          </a:prstGeom>
          <a:noFill/>
          <a:ln>
            <a:noFill/>
          </a:ln>
        </p:spPr>
      </p:pic>
      <p:sp>
        <p:nvSpPr>
          <p:cNvPr id="260" name="Google Shape;260;p12"/>
          <p:cNvSpPr txBox="1"/>
          <p:nvPr/>
        </p:nvSpPr>
        <p:spPr>
          <a:xfrm>
            <a:off x="2103120" y="1818640"/>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2"/>
          <p:cNvSpPr txBox="1"/>
          <p:nvPr/>
        </p:nvSpPr>
        <p:spPr>
          <a:xfrm>
            <a:off x="553872" y="1298694"/>
            <a:ext cx="10321168" cy="46628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Challenges we faced and approach for their solution: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Configuring Hadoop and PySpark together on Ubuntu (for on-premise analysis) platform. We faced the ‘namenode’ and ‘datanode’ shutdown problem. Solution we just reconfigured the ‘core-site.xml’ file of the Hadoop config file by the help of online resources.</a:t>
            </a:r>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During the transformation of the data we were having null values in our data. So, taking all the factors in consideration for our analysis we dropped the null values from ‘location’ and ‘Online/Offline Order’ columns.</a:t>
            </a:r>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case of cloud based analysis, we faced the issue with the Tableau connectivity. This we sorted out through the online resources like   StackoverFlow etc.</a:t>
            </a:r>
            <a:endParaRPr sz="1800">
              <a:solidFill>
                <a:schemeClr val="dk1"/>
              </a:solidFill>
              <a:latin typeface="Calibri"/>
              <a:ea typeface="Calibri"/>
              <a:cs typeface="Calibri"/>
              <a:sym typeface="Calibri"/>
            </a:endParaRPr>
          </a:p>
          <a:p>
            <a:pPr indent="-171450" lvl="0" marL="285750" marR="0" rtl="0" algn="just">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p:nvPr/>
        </p:nvSpPr>
        <p:spPr>
          <a:xfrm>
            <a:off x="505522" y="0"/>
            <a:ext cx="5951034"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13"/>
          <p:cNvSpPr txBox="1"/>
          <p:nvPr/>
        </p:nvSpPr>
        <p:spPr>
          <a:xfrm>
            <a:off x="9532699" y="6364445"/>
            <a:ext cx="2298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268" name="Google Shape;268;p13"/>
          <p:cNvSpPr/>
          <p:nvPr/>
        </p:nvSpPr>
        <p:spPr>
          <a:xfrm>
            <a:off x="10966478" y="0"/>
            <a:ext cx="720000" cy="864000"/>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9" name="Google Shape;269;p13"/>
          <p:cNvPicPr preferRelativeResize="0"/>
          <p:nvPr/>
        </p:nvPicPr>
        <p:blipFill rotWithShape="1">
          <a:blip r:embed="rId4">
            <a:alphaModFix/>
          </a:blip>
          <a:srcRect b="0" l="0" r="0" t="0"/>
          <a:stretch/>
        </p:blipFill>
        <p:spPr>
          <a:xfrm>
            <a:off x="11146478" y="125007"/>
            <a:ext cx="360000" cy="613986"/>
          </a:xfrm>
          <a:prstGeom prst="rect">
            <a:avLst/>
          </a:prstGeom>
          <a:noFill/>
          <a:ln>
            <a:noFill/>
          </a:ln>
        </p:spPr>
      </p:pic>
      <p:sp>
        <p:nvSpPr>
          <p:cNvPr id="270" name="Google Shape;270;p13"/>
          <p:cNvSpPr/>
          <p:nvPr/>
        </p:nvSpPr>
        <p:spPr>
          <a:xfrm flipH="1">
            <a:off x="0" y="0"/>
            <a:ext cx="505522" cy="6858000"/>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1" name="Google Shape;271;p13"/>
          <p:cNvPicPr preferRelativeResize="0"/>
          <p:nvPr/>
        </p:nvPicPr>
        <p:blipFill rotWithShape="1">
          <a:blip r:embed="rId5">
            <a:alphaModFix/>
          </a:blip>
          <a:srcRect b="0" l="0" r="0" t="0"/>
          <a:stretch/>
        </p:blipFill>
        <p:spPr>
          <a:xfrm>
            <a:off x="7378700" y="2226748"/>
            <a:ext cx="3022600" cy="277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ctrTitle"/>
          </p:nvPr>
        </p:nvSpPr>
        <p:spPr>
          <a:xfrm>
            <a:off x="553872" y="340568"/>
            <a:ext cx="10322606" cy="705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Contents:</a:t>
            </a:r>
            <a:endParaRPr/>
          </a:p>
        </p:txBody>
      </p:sp>
      <p:sp>
        <p:nvSpPr>
          <p:cNvPr id="96" name="Google Shape;96;p2"/>
          <p:cNvSpPr/>
          <p:nvPr/>
        </p:nvSpPr>
        <p:spPr>
          <a:xfrm>
            <a:off x="0" y="660711"/>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2"/>
          <p:cNvSpPr/>
          <p:nvPr/>
        </p:nvSpPr>
        <p:spPr>
          <a:xfrm>
            <a:off x="0" y="3846457"/>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2"/>
          <p:cNvSpPr txBox="1"/>
          <p:nvPr/>
        </p:nvSpPr>
        <p:spPr>
          <a:xfrm>
            <a:off x="9532699" y="6364445"/>
            <a:ext cx="2298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99" name="Google Shape;99;p2"/>
          <p:cNvSpPr/>
          <p:nvPr/>
        </p:nvSpPr>
        <p:spPr>
          <a:xfrm>
            <a:off x="10966478" y="0"/>
            <a:ext cx="720000" cy="864000"/>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11146478" y="125007"/>
            <a:ext cx="360000" cy="613986"/>
          </a:xfrm>
          <a:prstGeom prst="rect">
            <a:avLst/>
          </a:prstGeom>
          <a:noFill/>
          <a:ln>
            <a:noFill/>
          </a:ln>
        </p:spPr>
      </p:pic>
      <p:sp>
        <p:nvSpPr>
          <p:cNvPr id="101" name="Google Shape;101;p2"/>
          <p:cNvSpPr txBox="1"/>
          <p:nvPr/>
        </p:nvSpPr>
        <p:spPr>
          <a:xfrm>
            <a:off x="2103120" y="1818640"/>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2"/>
          <p:cNvSpPr txBox="1"/>
          <p:nvPr/>
        </p:nvSpPr>
        <p:spPr>
          <a:xfrm>
            <a:off x="553872" y="1198880"/>
            <a:ext cx="10022688" cy="453823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300000"/>
              </a:lnSpc>
              <a:spcBef>
                <a:spcPts val="0"/>
              </a:spcBef>
              <a:spcAft>
                <a:spcPts val="0"/>
              </a:spcAft>
              <a:buClr>
                <a:schemeClr val="dk1"/>
              </a:buClr>
              <a:buSzPts val="2000"/>
              <a:buFont typeface="Times New Roman"/>
              <a:buAutoNum type="arabicParenR"/>
            </a:pPr>
            <a:r>
              <a:rPr b="1" lang="en-US" sz="2000">
                <a:solidFill>
                  <a:schemeClr val="dk1"/>
                </a:solidFill>
                <a:latin typeface="Times New Roman"/>
                <a:ea typeface="Times New Roman"/>
                <a:cs typeface="Times New Roman"/>
                <a:sym typeface="Times New Roman"/>
              </a:rPr>
              <a:t>Problem Statement </a:t>
            </a:r>
            <a:endParaRPr/>
          </a:p>
          <a:p>
            <a:pPr indent="-342900" lvl="0" marL="342900" marR="0" rtl="0" algn="just">
              <a:lnSpc>
                <a:spcPct val="300000"/>
              </a:lnSpc>
              <a:spcBef>
                <a:spcPts val="0"/>
              </a:spcBef>
              <a:spcAft>
                <a:spcPts val="0"/>
              </a:spcAft>
              <a:buClr>
                <a:schemeClr val="dk1"/>
              </a:buClr>
              <a:buSzPts val="2000"/>
              <a:buFont typeface="Times New Roman"/>
              <a:buAutoNum type="arabicParenR"/>
            </a:pPr>
            <a:r>
              <a:rPr b="1" lang="en-US" sz="2000">
                <a:solidFill>
                  <a:schemeClr val="dk1"/>
                </a:solidFill>
                <a:latin typeface="Times New Roman"/>
                <a:ea typeface="Times New Roman"/>
                <a:cs typeface="Times New Roman"/>
                <a:sym typeface="Times New Roman"/>
              </a:rPr>
              <a:t>Architecture for on-premise Analysis</a:t>
            </a:r>
            <a:endParaRPr/>
          </a:p>
          <a:p>
            <a:pPr indent="-342900" lvl="0" marL="342900" marR="0" rtl="0" algn="just">
              <a:lnSpc>
                <a:spcPct val="300000"/>
              </a:lnSpc>
              <a:spcBef>
                <a:spcPts val="0"/>
              </a:spcBef>
              <a:spcAft>
                <a:spcPts val="0"/>
              </a:spcAft>
              <a:buClr>
                <a:schemeClr val="dk1"/>
              </a:buClr>
              <a:buSzPts val="2000"/>
              <a:buFont typeface="Times New Roman"/>
              <a:buAutoNum type="arabicParenR"/>
            </a:pPr>
            <a:r>
              <a:rPr b="1" lang="en-US" sz="2000">
                <a:solidFill>
                  <a:schemeClr val="dk1"/>
                </a:solidFill>
                <a:latin typeface="Times New Roman"/>
                <a:ea typeface="Times New Roman"/>
                <a:cs typeface="Times New Roman"/>
                <a:sym typeface="Times New Roman"/>
              </a:rPr>
              <a:t>Architecture for Cloud Based Analysis</a:t>
            </a:r>
            <a:endParaRPr/>
          </a:p>
          <a:p>
            <a:pPr indent="-342900" lvl="0" marL="342900" marR="0" rtl="0" algn="just">
              <a:lnSpc>
                <a:spcPct val="300000"/>
              </a:lnSpc>
              <a:spcBef>
                <a:spcPts val="0"/>
              </a:spcBef>
              <a:spcAft>
                <a:spcPts val="0"/>
              </a:spcAft>
              <a:buClr>
                <a:schemeClr val="dk1"/>
              </a:buClr>
              <a:buSzPts val="2000"/>
              <a:buFont typeface="Times New Roman"/>
              <a:buAutoNum type="arabicParenR"/>
            </a:pPr>
            <a:r>
              <a:rPr b="1" lang="en-US" sz="2000">
                <a:solidFill>
                  <a:schemeClr val="dk1"/>
                </a:solidFill>
                <a:latin typeface="Times New Roman"/>
                <a:ea typeface="Times New Roman"/>
                <a:cs typeface="Times New Roman"/>
                <a:sym typeface="Times New Roman"/>
              </a:rPr>
              <a:t>Snapshots of Operations and Transformations</a:t>
            </a:r>
            <a:endParaRPr/>
          </a:p>
          <a:p>
            <a:pPr indent="-342900" lvl="0" marL="342900" marR="0" rtl="0" algn="just">
              <a:lnSpc>
                <a:spcPct val="300000"/>
              </a:lnSpc>
              <a:spcBef>
                <a:spcPts val="0"/>
              </a:spcBef>
              <a:spcAft>
                <a:spcPts val="0"/>
              </a:spcAft>
              <a:buClr>
                <a:schemeClr val="dk1"/>
              </a:buClr>
              <a:buSzPts val="2000"/>
              <a:buFont typeface="Times New Roman"/>
              <a:buAutoNum type="arabicParenR"/>
            </a:pPr>
            <a:r>
              <a:rPr b="1" lang="en-US" sz="2000">
                <a:solidFill>
                  <a:schemeClr val="dk1"/>
                </a:solidFill>
                <a:latin typeface="Times New Roman"/>
                <a:ea typeface="Times New Roman"/>
                <a:cs typeface="Times New Roman"/>
                <a:sym typeface="Times New Roman"/>
              </a:rPr>
              <a:t>Challenges faced initially and in between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ctrTitle"/>
          </p:nvPr>
        </p:nvSpPr>
        <p:spPr>
          <a:xfrm>
            <a:off x="553872" y="340568"/>
            <a:ext cx="10322606" cy="705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Problem Statement:</a:t>
            </a:r>
            <a:endParaRPr/>
          </a:p>
        </p:txBody>
      </p:sp>
      <p:sp>
        <p:nvSpPr>
          <p:cNvPr id="108" name="Google Shape;108;p3"/>
          <p:cNvSpPr/>
          <p:nvPr/>
        </p:nvSpPr>
        <p:spPr>
          <a:xfrm>
            <a:off x="0" y="660711"/>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3"/>
          <p:cNvSpPr/>
          <p:nvPr/>
        </p:nvSpPr>
        <p:spPr>
          <a:xfrm>
            <a:off x="0" y="3846457"/>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3"/>
          <p:cNvSpPr txBox="1"/>
          <p:nvPr/>
        </p:nvSpPr>
        <p:spPr>
          <a:xfrm>
            <a:off x="9532699" y="6364445"/>
            <a:ext cx="2298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111" name="Google Shape;111;p3"/>
          <p:cNvSpPr/>
          <p:nvPr/>
        </p:nvSpPr>
        <p:spPr>
          <a:xfrm>
            <a:off x="10966478" y="0"/>
            <a:ext cx="720000" cy="864000"/>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2" name="Google Shape;112;p3"/>
          <p:cNvPicPr preferRelativeResize="0"/>
          <p:nvPr/>
        </p:nvPicPr>
        <p:blipFill rotWithShape="1">
          <a:blip r:embed="rId3">
            <a:alphaModFix/>
          </a:blip>
          <a:srcRect b="0" l="0" r="0" t="0"/>
          <a:stretch/>
        </p:blipFill>
        <p:spPr>
          <a:xfrm>
            <a:off x="11146478" y="125007"/>
            <a:ext cx="360000" cy="613986"/>
          </a:xfrm>
          <a:prstGeom prst="rect">
            <a:avLst/>
          </a:prstGeom>
          <a:noFill/>
          <a:ln>
            <a:noFill/>
          </a:ln>
        </p:spPr>
      </p:pic>
      <p:sp>
        <p:nvSpPr>
          <p:cNvPr id="113" name="Google Shape;113;p3"/>
          <p:cNvSpPr txBox="1"/>
          <p:nvPr/>
        </p:nvSpPr>
        <p:spPr>
          <a:xfrm>
            <a:off x="2103120" y="1818640"/>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3"/>
          <p:cNvSpPr txBox="1"/>
          <p:nvPr/>
        </p:nvSpPr>
        <p:spPr>
          <a:xfrm>
            <a:off x="553872" y="1637725"/>
            <a:ext cx="10165200" cy="30324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1" lang="en-US" sz="2000" u="none" strike="noStrike">
                <a:solidFill>
                  <a:srgbClr val="000000"/>
                </a:solidFill>
                <a:latin typeface="Times New Roman"/>
                <a:ea typeface="Times New Roman"/>
                <a:cs typeface="Times New Roman"/>
                <a:sym typeface="Times New Roman"/>
              </a:rPr>
              <a:t>“Analysis of present restaurants’ business and operations to provide an insight of the restaurant market. The key factors that can boost the business growth and that are to be taken care of while opening a new restaurant.”</a:t>
            </a:r>
            <a:endParaRPr/>
          </a:p>
          <a:p>
            <a:pPr indent="0" lvl="0" marL="0" marR="0" rtl="0" algn="just">
              <a:lnSpc>
                <a:spcPct val="150000"/>
              </a:lnSpc>
              <a:spcBef>
                <a:spcPts val="0"/>
              </a:spcBef>
              <a:spcAft>
                <a:spcPts val="0"/>
              </a:spcAft>
              <a:buNone/>
            </a:pPr>
            <a:r>
              <a:t/>
            </a:r>
            <a:endParaRPr i="1" sz="1800">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i="1" lang="en-US" sz="2000" u="sng">
                <a:solidFill>
                  <a:srgbClr val="000000"/>
                </a:solidFill>
                <a:latin typeface="Times New Roman"/>
                <a:ea typeface="Times New Roman"/>
                <a:cs typeface="Times New Roman"/>
                <a:sym typeface="Times New Roman"/>
              </a:rPr>
              <a:t>Dataset used</a:t>
            </a:r>
            <a:r>
              <a:rPr i="1" lang="en-US" sz="2000">
                <a:solidFill>
                  <a:srgbClr val="000000"/>
                </a:solidFill>
                <a:latin typeface="Times New Roman"/>
                <a:ea typeface="Times New Roman"/>
                <a:cs typeface="Times New Roman"/>
                <a:sym typeface="Times New Roman"/>
              </a:rPr>
              <a:t> : Zomato Bangalore Restaurant Dataset </a:t>
            </a:r>
            <a:endParaRPr/>
          </a:p>
          <a:p>
            <a:pPr indent="0" lvl="0" marL="0" marR="0" rtl="0" algn="just">
              <a:lnSpc>
                <a:spcPct val="150000"/>
              </a:lnSpc>
              <a:spcBef>
                <a:spcPts val="0"/>
              </a:spcBef>
              <a:spcAft>
                <a:spcPts val="0"/>
              </a:spcAft>
              <a:buNone/>
            </a:pPr>
            <a:r>
              <a:rPr i="1" lang="en-US" sz="2000">
                <a:solidFill>
                  <a:srgbClr val="000000"/>
                </a:solidFill>
                <a:latin typeface="Times New Roman"/>
                <a:ea typeface="Times New Roman"/>
                <a:cs typeface="Times New Roman"/>
                <a:sym typeface="Times New Roman"/>
              </a:rPr>
              <a:t>	      (Source: Kaggle Datasets)</a:t>
            </a:r>
            <a:endParaRPr/>
          </a:p>
          <a:p>
            <a:pPr indent="0" lvl="0" marL="0" marR="0" rtl="0" algn="just">
              <a:lnSpc>
                <a:spcPct val="15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ctrTitle"/>
          </p:nvPr>
        </p:nvSpPr>
        <p:spPr>
          <a:xfrm>
            <a:off x="536839" y="-5940"/>
            <a:ext cx="10322606" cy="7968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Architecture for on-premise Analysis:</a:t>
            </a:r>
            <a:endParaRPr/>
          </a:p>
        </p:txBody>
      </p:sp>
      <p:sp>
        <p:nvSpPr>
          <p:cNvPr id="120" name="Google Shape;120;p4"/>
          <p:cNvSpPr/>
          <p:nvPr/>
        </p:nvSpPr>
        <p:spPr>
          <a:xfrm>
            <a:off x="0" y="660711"/>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4"/>
          <p:cNvSpPr/>
          <p:nvPr/>
        </p:nvSpPr>
        <p:spPr>
          <a:xfrm>
            <a:off x="0" y="3846457"/>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4"/>
          <p:cNvSpPr txBox="1"/>
          <p:nvPr/>
        </p:nvSpPr>
        <p:spPr>
          <a:xfrm>
            <a:off x="9532699" y="6364445"/>
            <a:ext cx="2298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123" name="Google Shape;123;p4"/>
          <p:cNvSpPr/>
          <p:nvPr/>
        </p:nvSpPr>
        <p:spPr>
          <a:xfrm>
            <a:off x="10966478" y="0"/>
            <a:ext cx="720000" cy="864000"/>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4" name="Google Shape;124;p4"/>
          <p:cNvPicPr preferRelativeResize="0"/>
          <p:nvPr/>
        </p:nvPicPr>
        <p:blipFill rotWithShape="1">
          <a:blip r:embed="rId3">
            <a:alphaModFix/>
          </a:blip>
          <a:srcRect b="0" l="0" r="0" t="0"/>
          <a:stretch/>
        </p:blipFill>
        <p:spPr>
          <a:xfrm>
            <a:off x="11146478" y="125007"/>
            <a:ext cx="360000" cy="613986"/>
          </a:xfrm>
          <a:prstGeom prst="rect">
            <a:avLst/>
          </a:prstGeom>
          <a:noFill/>
          <a:ln>
            <a:noFill/>
          </a:ln>
        </p:spPr>
      </p:pic>
      <p:pic>
        <p:nvPicPr>
          <p:cNvPr id="125" name="Google Shape;125;p4"/>
          <p:cNvPicPr preferRelativeResize="0"/>
          <p:nvPr/>
        </p:nvPicPr>
        <p:blipFill rotWithShape="1">
          <a:blip r:embed="rId4">
            <a:alphaModFix/>
          </a:blip>
          <a:srcRect b="0" l="0" r="0" t="0"/>
          <a:stretch/>
        </p:blipFill>
        <p:spPr>
          <a:xfrm>
            <a:off x="1729216" y="3802248"/>
            <a:ext cx="770400" cy="839734"/>
          </a:xfrm>
          <a:prstGeom prst="rect">
            <a:avLst/>
          </a:prstGeom>
          <a:noFill/>
          <a:ln>
            <a:noFill/>
          </a:ln>
        </p:spPr>
      </p:pic>
      <p:pic>
        <p:nvPicPr>
          <p:cNvPr id="126" name="Google Shape;126;p4"/>
          <p:cNvPicPr preferRelativeResize="0"/>
          <p:nvPr/>
        </p:nvPicPr>
        <p:blipFill rotWithShape="1">
          <a:blip r:embed="rId5">
            <a:alphaModFix/>
          </a:blip>
          <a:srcRect b="0" l="0" r="0" t="0"/>
          <a:stretch/>
        </p:blipFill>
        <p:spPr>
          <a:xfrm>
            <a:off x="4467242" y="1584867"/>
            <a:ext cx="1230900" cy="686525"/>
          </a:xfrm>
          <a:prstGeom prst="rect">
            <a:avLst/>
          </a:prstGeom>
          <a:noFill/>
          <a:ln>
            <a:noFill/>
          </a:ln>
        </p:spPr>
      </p:pic>
      <p:pic>
        <p:nvPicPr>
          <p:cNvPr id="127" name="Google Shape;127;p4"/>
          <p:cNvPicPr preferRelativeResize="0"/>
          <p:nvPr/>
        </p:nvPicPr>
        <p:blipFill rotWithShape="1">
          <a:blip r:embed="rId6">
            <a:alphaModFix/>
          </a:blip>
          <a:srcRect b="0" l="0" r="0" t="0"/>
          <a:stretch/>
        </p:blipFill>
        <p:spPr>
          <a:xfrm>
            <a:off x="8676646" y="2857077"/>
            <a:ext cx="2129700" cy="1461716"/>
          </a:xfrm>
          <a:prstGeom prst="rect">
            <a:avLst/>
          </a:prstGeom>
          <a:noFill/>
          <a:ln>
            <a:noFill/>
          </a:ln>
        </p:spPr>
      </p:pic>
      <p:sp>
        <p:nvSpPr>
          <p:cNvPr id="128" name="Google Shape;128;p4"/>
          <p:cNvSpPr txBox="1"/>
          <p:nvPr/>
        </p:nvSpPr>
        <p:spPr>
          <a:xfrm>
            <a:off x="1395254" y="4702401"/>
            <a:ext cx="1590300" cy="400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HDFS Storage )</a:t>
            </a:r>
            <a:endParaRPr b="0" i="0" sz="1400" u="none" cap="none" strike="noStrike">
              <a:solidFill>
                <a:srgbClr val="000000"/>
              </a:solidFill>
              <a:latin typeface="Roboto"/>
              <a:ea typeface="Roboto"/>
              <a:cs typeface="Roboto"/>
              <a:sym typeface="Roboto"/>
            </a:endParaRPr>
          </a:p>
        </p:txBody>
      </p:sp>
      <p:sp>
        <p:nvSpPr>
          <p:cNvPr id="129" name="Google Shape;129;p4"/>
          <p:cNvSpPr txBox="1"/>
          <p:nvPr/>
        </p:nvSpPr>
        <p:spPr>
          <a:xfrm>
            <a:off x="3846489" y="2463014"/>
            <a:ext cx="3130200" cy="400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(PreProcessing /Transformation)</a:t>
            </a:r>
            <a:endParaRPr b="0" i="0" sz="1400" u="none" cap="none" strike="noStrike">
              <a:solidFill>
                <a:srgbClr val="000000"/>
              </a:solidFill>
              <a:latin typeface="Roboto"/>
              <a:ea typeface="Roboto"/>
              <a:cs typeface="Roboto"/>
              <a:sym typeface="Roboto"/>
            </a:endParaRPr>
          </a:p>
        </p:txBody>
      </p:sp>
      <p:sp>
        <p:nvSpPr>
          <p:cNvPr id="130" name="Google Shape;130;p4"/>
          <p:cNvSpPr txBox="1"/>
          <p:nvPr/>
        </p:nvSpPr>
        <p:spPr>
          <a:xfrm>
            <a:off x="8827473" y="4591437"/>
            <a:ext cx="1481700" cy="400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Visualization )</a:t>
            </a:r>
            <a:endParaRPr b="0" i="0" sz="1400" u="none" cap="none" strike="noStrike">
              <a:solidFill>
                <a:srgbClr val="000000"/>
              </a:solidFill>
              <a:latin typeface="Roboto"/>
              <a:ea typeface="Roboto"/>
              <a:cs typeface="Roboto"/>
              <a:sym typeface="Roboto"/>
            </a:endParaRPr>
          </a:p>
        </p:txBody>
      </p:sp>
      <p:cxnSp>
        <p:nvCxnSpPr>
          <p:cNvPr id="131" name="Google Shape;131;p4"/>
          <p:cNvCxnSpPr>
            <a:endCxn id="127" idx="1"/>
          </p:cNvCxnSpPr>
          <p:nvPr/>
        </p:nvCxnSpPr>
        <p:spPr>
          <a:xfrm flipH="1" rot="10800000">
            <a:off x="5355946" y="3587935"/>
            <a:ext cx="3320700" cy="1314600"/>
          </a:xfrm>
          <a:prstGeom prst="bentConnector3">
            <a:avLst>
              <a:gd fmla="val 49999" name="adj1"/>
            </a:avLst>
          </a:prstGeom>
          <a:noFill/>
          <a:ln cap="flat" cmpd="sng" w="19050">
            <a:solidFill>
              <a:schemeClr val="accent1"/>
            </a:solidFill>
            <a:prstDash val="solid"/>
            <a:round/>
            <a:headEnd len="med" w="med" type="oval"/>
            <a:tailEnd len="med" w="med" type="triangle"/>
          </a:ln>
        </p:spPr>
      </p:cxnSp>
      <p:sp>
        <p:nvSpPr>
          <p:cNvPr id="132" name="Google Shape;132;p4"/>
          <p:cNvSpPr txBox="1"/>
          <p:nvPr/>
        </p:nvSpPr>
        <p:spPr>
          <a:xfrm>
            <a:off x="82415" y="943655"/>
            <a:ext cx="3764074" cy="461635"/>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100"/>
              <a:buFont typeface="Arial"/>
              <a:buNone/>
            </a:pPr>
            <a:r>
              <a:rPr b="1" lang="en-US" sz="1800" u="sng">
                <a:solidFill>
                  <a:srgbClr val="4A86E8"/>
                </a:solidFill>
                <a:latin typeface="Times New Roman"/>
                <a:ea typeface="Times New Roman"/>
                <a:cs typeface="Times New Roman"/>
                <a:sym typeface="Times New Roman"/>
              </a:rPr>
              <a:t>Local System Architecture</a:t>
            </a:r>
            <a:r>
              <a:rPr b="1" i="0" lang="en-US" sz="1800" u="sng" cap="none" strike="noStrike">
                <a:solidFill>
                  <a:srgbClr val="4A86E8"/>
                </a:solidFill>
                <a:latin typeface="Times New Roman"/>
                <a:ea typeface="Times New Roman"/>
                <a:cs typeface="Times New Roman"/>
                <a:sym typeface="Times New Roman"/>
              </a:rPr>
              <a:t>:</a:t>
            </a:r>
            <a:endParaRPr b="1" i="0" sz="1800" u="sng" cap="none" strike="noStrike">
              <a:solidFill>
                <a:srgbClr val="4A86E8"/>
              </a:solidFill>
              <a:latin typeface="Times New Roman"/>
              <a:ea typeface="Times New Roman"/>
              <a:cs typeface="Times New Roman"/>
              <a:sym typeface="Times New Roman"/>
            </a:endParaRPr>
          </a:p>
        </p:txBody>
      </p:sp>
      <p:pic>
        <p:nvPicPr>
          <p:cNvPr id="133" name="Google Shape;133;p4"/>
          <p:cNvPicPr preferRelativeResize="0"/>
          <p:nvPr/>
        </p:nvPicPr>
        <p:blipFill rotWithShape="1">
          <a:blip r:embed="rId7">
            <a:alphaModFix/>
          </a:blip>
          <a:srcRect b="0" l="0" r="0" t="0"/>
          <a:stretch/>
        </p:blipFill>
        <p:spPr>
          <a:xfrm>
            <a:off x="234363" y="5581348"/>
            <a:ext cx="1015500" cy="796850"/>
          </a:xfrm>
          <a:prstGeom prst="rect">
            <a:avLst/>
          </a:prstGeom>
          <a:noFill/>
          <a:ln>
            <a:noFill/>
          </a:ln>
        </p:spPr>
      </p:pic>
      <p:pic>
        <p:nvPicPr>
          <p:cNvPr id="134" name="Google Shape;134;p4"/>
          <p:cNvPicPr preferRelativeResize="0"/>
          <p:nvPr/>
        </p:nvPicPr>
        <p:blipFill rotWithShape="1">
          <a:blip r:embed="rId8">
            <a:alphaModFix/>
          </a:blip>
          <a:srcRect b="0" l="0" r="0" t="0"/>
          <a:stretch/>
        </p:blipFill>
        <p:spPr>
          <a:xfrm>
            <a:off x="4405475" y="4682340"/>
            <a:ext cx="839750" cy="618594"/>
          </a:xfrm>
          <a:prstGeom prst="rect">
            <a:avLst/>
          </a:prstGeom>
          <a:noFill/>
          <a:ln>
            <a:noFill/>
          </a:ln>
        </p:spPr>
      </p:pic>
      <p:sp>
        <p:nvSpPr>
          <p:cNvPr id="135" name="Google Shape;135;p4"/>
          <p:cNvSpPr txBox="1"/>
          <p:nvPr/>
        </p:nvSpPr>
        <p:spPr>
          <a:xfrm>
            <a:off x="3609737" y="5476241"/>
            <a:ext cx="2541300" cy="954077"/>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Local System</a:t>
            </a:r>
            <a:endParaRPr/>
          </a:p>
          <a:p>
            <a:pPr indent="0" lvl="0" marL="0" marR="0" rtl="0" algn="ctr">
              <a:lnSpc>
                <a:spcPct val="100000"/>
              </a:lnSpc>
              <a:spcBef>
                <a:spcPts val="0"/>
              </a:spcBef>
              <a:spcAft>
                <a:spcPts val="0"/>
              </a:spcAft>
              <a:buClr>
                <a:srgbClr val="000000"/>
              </a:buClr>
              <a:buSzPts val="1400"/>
              <a:buFont typeface="Arial"/>
              <a:buNone/>
            </a:pPr>
            <a:r>
              <a:rPr lang="en-US" sz="1600">
                <a:solidFill>
                  <a:schemeClr val="dk1"/>
                </a:solidFill>
                <a:latin typeface="Times New Roman"/>
                <a:ea typeface="Times New Roman"/>
                <a:cs typeface="Times New Roman"/>
                <a:sym typeface="Times New Roman"/>
              </a:rPr>
              <a:t>(Transformed </a:t>
            </a:r>
            <a:endParaRPr/>
          </a:p>
          <a:p>
            <a:pPr indent="0" lvl="0" marL="0" marR="0" rtl="0" algn="ctr">
              <a:lnSpc>
                <a:spcPct val="100000"/>
              </a:lnSpc>
              <a:spcBef>
                <a:spcPts val="0"/>
              </a:spcBef>
              <a:spcAft>
                <a:spcPts val="0"/>
              </a:spcAft>
              <a:buClr>
                <a:srgbClr val="000000"/>
              </a:buClr>
              <a:buSzPts val="1400"/>
              <a:buFont typeface="Arial"/>
              <a:buNone/>
            </a:pPr>
            <a:r>
              <a:rPr lang="en-US" sz="1600">
                <a:solidFill>
                  <a:schemeClr val="dk1"/>
                </a:solidFill>
                <a:latin typeface="Times New Roman"/>
                <a:ea typeface="Times New Roman"/>
                <a:cs typeface="Times New Roman"/>
                <a:sym typeface="Times New Roman"/>
              </a:rPr>
              <a:t>output files)</a:t>
            </a:r>
            <a:r>
              <a:rPr b="1" lang="en-US" sz="1400">
                <a:solidFill>
                  <a:srgbClr val="000000"/>
                </a:solidFill>
                <a:latin typeface="Times New Roman"/>
                <a:ea typeface="Times New Roman"/>
                <a:cs typeface="Times New Roman"/>
                <a:sym typeface="Times New Roman"/>
              </a:rPr>
              <a:t>}</a:t>
            </a:r>
            <a:endParaRPr b="1" i="0" sz="1400" u="none" cap="none" strike="noStrike">
              <a:solidFill>
                <a:srgbClr val="000000"/>
              </a:solidFill>
              <a:latin typeface="Times New Roman"/>
              <a:ea typeface="Times New Roman"/>
              <a:cs typeface="Times New Roman"/>
              <a:sym typeface="Times New Roman"/>
            </a:endParaRPr>
          </a:p>
        </p:txBody>
      </p:sp>
      <p:sp>
        <p:nvSpPr>
          <p:cNvPr id="136" name="Google Shape;136;p4"/>
          <p:cNvSpPr txBox="1"/>
          <p:nvPr/>
        </p:nvSpPr>
        <p:spPr>
          <a:xfrm>
            <a:off x="178419" y="6457800"/>
            <a:ext cx="1590300" cy="400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sz="1400">
                <a:solidFill>
                  <a:srgbClr val="000000"/>
                </a:solidFill>
                <a:latin typeface="Roboto"/>
                <a:ea typeface="Roboto"/>
                <a:cs typeface="Roboto"/>
                <a:sym typeface="Roboto"/>
              </a:rPr>
              <a:t>(Dataset .CSV)</a:t>
            </a:r>
            <a:endParaRPr b="0" i="0" sz="1400" u="none" cap="none" strike="noStrike">
              <a:solidFill>
                <a:srgbClr val="000000"/>
              </a:solidFill>
              <a:latin typeface="Roboto"/>
              <a:ea typeface="Roboto"/>
              <a:cs typeface="Roboto"/>
              <a:sym typeface="Roboto"/>
            </a:endParaRPr>
          </a:p>
        </p:txBody>
      </p:sp>
      <p:cxnSp>
        <p:nvCxnSpPr>
          <p:cNvPr id="137" name="Google Shape;137;p4"/>
          <p:cNvCxnSpPr>
            <a:stCxn id="125" idx="0"/>
            <a:endCxn id="126" idx="1"/>
          </p:cNvCxnSpPr>
          <p:nvPr/>
        </p:nvCxnSpPr>
        <p:spPr>
          <a:xfrm rot="-5400000">
            <a:off x="2353816" y="1688748"/>
            <a:ext cx="1874100" cy="2352900"/>
          </a:xfrm>
          <a:prstGeom prst="bentConnector2">
            <a:avLst/>
          </a:prstGeom>
          <a:noFill/>
          <a:ln cap="flat" cmpd="sng" w="19050">
            <a:solidFill>
              <a:schemeClr val="accent1"/>
            </a:solidFill>
            <a:prstDash val="solid"/>
            <a:round/>
            <a:headEnd len="med" w="med" type="oval"/>
            <a:tailEnd len="med" w="med" type="triangle"/>
          </a:ln>
        </p:spPr>
      </p:cxnSp>
      <p:cxnSp>
        <p:nvCxnSpPr>
          <p:cNvPr id="138" name="Google Shape;138;p4"/>
          <p:cNvCxnSpPr>
            <a:stCxn id="133" idx="0"/>
            <a:endCxn id="125" idx="1"/>
          </p:cNvCxnSpPr>
          <p:nvPr/>
        </p:nvCxnSpPr>
        <p:spPr>
          <a:xfrm rot="-5400000">
            <a:off x="555963" y="4408198"/>
            <a:ext cx="1359300" cy="987000"/>
          </a:xfrm>
          <a:prstGeom prst="bentConnector2">
            <a:avLst/>
          </a:prstGeom>
          <a:noFill/>
          <a:ln cap="flat" cmpd="sng" w="19050">
            <a:solidFill>
              <a:schemeClr val="accent1"/>
            </a:solidFill>
            <a:prstDash val="solid"/>
            <a:round/>
            <a:headEnd len="med" w="med" type="oval"/>
            <a:tailEnd len="med" w="med" type="triangle"/>
          </a:ln>
        </p:spPr>
      </p:cxnSp>
      <p:cxnSp>
        <p:nvCxnSpPr>
          <p:cNvPr id="139" name="Google Shape;139;p4"/>
          <p:cNvCxnSpPr>
            <a:stCxn id="129" idx="2"/>
            <a:endCxn id="134" idx="0"/>
          </p:cNvCxnSpPr>
          <p:nvPr/>
        </p:nvCxnSpPr>
        <p:spPr>
          <a:xfrm rot="5400000">
            <a:off x="4208889" y="3479714"/>
            <a:ext cx="1819200" cy="586200"/>
          </a:xfrm>
          <a:prstGeom prst="bentConnector3">
            <a:avLst>
              <a:gd fmla="val 49998" name="adj1"/>
            </a:avLst>
          </a:prstGeom>
          <a:noFill/>
          <a:ln cap="flat" cmpd="sng" w="19050">
            <a:solidFill>
              <a:schemeClr val="accent1"/>
            </a:solidFill>
            <a:prstDash val="solid"/>
            <a:round/>
            <a:headEnd len="med" w="med" type="oval"/>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ctrTitle"/>
          </p:nvPr>
        </p:nvSpPr>
        <p:spPr>
          <a:xfrm>
            <a:off x="553872" y="340568"/>
            <a:ext cx="10322606" cy="705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Architecture for on-premise Analysis:</a:t>
            </a:r>
            <a:endParaRPr/>
          </a:p>
        </p:txBody>
      </p:sp>
      <p:sp>
        <p:nvSpPr>
          <p:cNvPr id="145" name="Google Shape;145;p5"/>
          <p:cNvSpPr/>
          <p:nvPr/>
        </p:nvSpPr>
        <p:spPr>
          <a:xfrm>
            <a:off x="0" y="660711"/>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5"/>
          <p:cNvSpPr/>
          <p:nvPr/>
        </p:nvSpPr>
        <p:spPr>
          <a:xfrm>
            <a:off x="0" y="3846457"/>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5"/>
          <p:cNvSpPr txBox="1"/>
          <p:nvPr/>
        </p:nvSpPr>
        <p:spPr>
          <a:xfrm>
            <a:off x="9532699" y="6364445"/>
            <a:ext cx="2298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148" name="Google Shape;148;p5"/>
          <p:cNvSpPr/>
          <p:nvPr/>
        </p:nvSpPr>
        <p:spPr>
          <a:xfrm>
            <a:off x="10966478" y="0"/>
            <a:ext cx="720000" cy="864000"/>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9" name="Google Shape;149;p5"/>
          <p:cNvPicPr preferRelativeResize="0"/>
          <p:nvPr/>
        </p:nvPicPr>
        <p:blipFill rotWithShape="1">
          <a:blip r:embed="rId3">
            <a:alphaModFix/>
          </a:blip>
          <a:srcRect b="0" l="0" r="0" t="0"/>
          <a:stretch/>
        </p:blipFill>
        <p:spPr>
          <a:xfrm>
            <a:off x="11146478" y="125007"/>
            <a:ext cx="360000" cy="613986"/>
          </a:xfrm>
          <a:prstGeom prst="rect">
            <a:avLst/>
          </a:prstGeom>
          <a:noFill/>
          <a:ln>
            <a:noFill/>
          </a:ln>
        </p:spPr>
      </p:pic>
      <p:sp>
        <p:nvSpPr>
          <p:cNvPr id="150" name="Google Shape;150;p5"/>
          <p:cNvSpPr txBox="1"/>
          <p:nvPr/>
        </p:nvSpPr>
        <p:spPr>
          <a:xfrm>
            <a:off x="2103120" y="1818640"/>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5"/>
          <p:cNvSpPr txBox="1"/>
          <p:nvPr/>
        </p:nvSpPr>
        <p:spPr>
          <a:xfrm>
            <a:off x="553872" y="1326632"/>
            <a:ext cx="10519639" cy="503964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400" u="none" strike="noStrike">
                <a:solidFill>
                  <a:srgbClr val="000000"/>
                </a:solidFill>
                <a:latin typeface="Times New Roman"/>
                <a:ea typeface="Times New Roman"/>
                <a:cs typeface="Times New Roman"/>
                <a:sym typeface="Times New Roman"/>
              </a:rPr>
              <a:t>The process f</a:t>
            </a:r>
            <a:r>
              <a:rPr b="1" lang="en-US" sz="1400">
                <a:solidFill>
                  <a:srgbClr val="000000"/>
                </a:solidFill>
                <a:latin typeface="Times New Roman"/>
                <a:ea typeface="Times New Roman"/>
                <a:cs typeface="Times New Roman"/>
                <a:sym typeface="Times New Roman"/>
              </a:rPr>
              <a:t>low would be as follows:</a:t>
            </a:r>
            <a:endParaRPr/>
          </a:p>
          <a:p>
            <a:pPr indent="0" lvl="0" marL="0" marR="0" rtl="0" algn="just">
              <a:lnSpc>
                <a:spcPct val="15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1" i="0" lang="en-US" sz="1300">
                <a:solidFill>
                  <a:srgbClr val="0070C0"/>
                </a:solidFill>
                <a:latin typeface="Times New Roman"/>
                <a:ea typeface="Times New Roman"/>
                <a:cs typeface="Times New Roman"/>
                <a:sym typeface="Times New Roman"/>
              </a:rPr>
              <a:t>Dataset -&gt; HDFS(Storage) -&gt; PySpark (Pre-processing and Transformation) -&gt; Local System(Transformed output files) -&gt; Tableau(Visualization)</a:t>
            </a:r>
            <a:endParaRPr/>
          </a:p>
          <a:p>
            <a:pPr indent="0" lvl="0" marL="0" marR="0" rtl="0" algn="just">
              <a:lnSpc>
                <a:spcPct val="150000"/>
              </a:lnSpc>
              <a:spcBef>
                <a:spcPts val="0"/>
              </a:spcBef>
              <a:spcAft>
                <a:spcPts val="0"/>
              </a:spcAft>
              <a:buNone/>
            </a:pPr>
            <a:r>
              <a:t/>
            </a:r>
            <a:endParaRPr b="1" sz="1400">
              <a:solidFill>
                <a:srgbClr val="222222"/>
              </a:solidFill>
              <a:latin typeface="Times New Roman"/>
              <a:ea typeface="Times New Roman"/>
              <a:cs typeface="Times New Roman"/>
              <a:sym typeface="Times New Roman"/>
            </a:endParaRPr>
          </a:p>
          <a:p>
            <a:pPr indent="-285750" lvl="0" marL="285750" marR="0" rtl="0" algn="just">
              <a:lnSpc>
                <a:spcPct val="250000"/>
              </a:lnSpc>
              <a:spcBef>
                <a:spcPts val="0"/>
              </a:spcBef>
              <a:spcAft>
                <a:spcPts val="0"/>
              </a:spcAft>
              <a:buClr>
                <a:srgbClr val="222222"/>
              </a:buClr>
              <a:buSzPts val="1400"/>
              <a:buFont typeface="Arial"/>
              <a:buChar char="•"/>
            </a:pPr>
            <a:r>
              <a:rPr b="1" lang="en-US" sz="1400">
                <a:solidFill>
                  <a:srgbClr val="222222"/>
                </a:solidFill>
                <a:latin typeface="Times New Roman"/>
                <a:ea typeface="Times New Roman"/>
                <a:cs typeface="Times New Roman"/>
                <a:sym typeface="Times New Roman"/>
              </a:rPr>
              <a:t>To start with, we have downloaded the dataset from Kaggle’s Dataset repository i.e., in (.CSV) format.</a:t>
            </a:r>
            <a:endParaRPr/>
          </a:p>
          <a:p>
            <a:pPr indent="-285750" lvl="0" marL="285750" marR="0" rtl="0" algn="just">
              <a:lnSpc>
                <a:spcPct val="250000"/>
              </a:lnSpc>
              <a:spcBef>
                <a:spcPts val="0"/>
              </a:spcBef>
              <a:spcAft>
                <a:spcPts val="0"/>
              </a:spcAft>
              <a:buClr>
                <a:srgbClr val="222222"/>
              </a:buClr>
              <a:buSzPts val="1400"/>
              <a:buFont typeface="Arial"/>
              <a:buChar char="•"/>
            </a:pPr>
            <a:r>
              <a:rPr b="1" lang="en-US" sz="1400">
                <a:solidFill>
                  <a:srgbClr val="222222"/>
                </a:solidFill>
                <a:latin typeface="Times New Roman"/>
                <a:ea typeface="Times New Roman"/>
                <a:cs typeface="Times New Roman"/>
                <a:sym typeface="Times New Roman"/>
              </a:rPr>
              <a:t>Then this dataset is transferred and stored  into the HDFS location of the Hadoop cluster.</a:t>
            </a:r>
            <a:endParaRPr/>
          </a:p>
          <a:p>
            <a:pPr indent="-285750" lvl="0" marL="285750" marR="0" rtl="0" algn="just">
              <a:lnSpc>
                <a:spcPct val="250000"/>
              </a:lnSpc>
              <a:spcBef>
                <a:spcPts val="0"/>
              </a:spcBef>
              <a:spcAft>
                <a:spcPts val="0"/>
              </a:spcAft>
              <a:buClr>
                <a:srgbClr val="222222"/>
              </a:buClr>
              <a:buSzPts val="1400"/>
              <a:buFont typeface="Arial"/>
              <a:buChar char="•"/>
            </a:pPr>
            <a:r>
              <a:rPr b="1" lang="en-US" sz="1400">
                <a:solidFill>
                  <a:srgbClr val="222222"/>
                </a:solidFill>
                <a:latin typeface="Times New Roman"/>
                <a:ea typeface="Times New Roman"/>
                <a:cs typeface="Times New Roman"/>
                <a:sym typeface="Times New Roman"/>
              </a:rPr>
              <a:t>For pre-processing/Transformations,  we will create a dataframe using PySpark  terminal via loading the Zomato dataset from the HDFS location.</a:t>
            </a:r>
            <a:endParaRPr/>
          </a:p>
          <a:p>
            <a:pPr indent="-285750" lvl="0" marL="285750" marR="0" rtl="0" algn="just">
              <a:lnSpc>
                <a:spcPct val="250000"/>
              </a:lnSpc>
              <a:spcBef>
                <a:spcPts val="0"/>
              </a:spcBef>
              <a:spcAft>
                <a:spcPts val="0"/>
              </a:spcAft>
              <a:buClr>
                <a:srgbClr val="222222"/>
              </a:buClr>
              <a:buSzPts val="1400"/>
              <a:buFont typeface="Arial"/>
              <a:buChar char="•"/>
            </a:pPr>
            <a:r>
              <a:rPr b="1" lang="en-US" sz="1400">
                <a:solidFill>
                  <a:srgbClr val="222222"/>
                </a:solidFill>
                <a:latin typeface="Times New Roman"/>
                <a:ea typeface="Times New Roman"/>
                <a:cs typeface="Times New Roman"/>
                <a:sym typeface="Times New Roman"/>
              </a:rPr>
              <a:t>The processed/transformed data is then written to the output file i.e.; (.csv) file and then stored into the storage of the local/on-premise system.</a:t>
            </a:r>
            <a:endParaRPr/>
          </a:p>
          <a:p>
            <a:pPr indent="-285750" lvl="0" marL="285750" marR="0" rtl="0" algn="just">
              <a:lnSpc>
                <a:spcPct val="250000"/>
              </a:lnSpc>
              <a:spcBef>
                <a:spcPts val="0"/>
              </a:spcBef>
              <a:spcAft>
                <a:spcPts val="0"/>
              </a:spcAft>
              <a:buClr>
                <a:srgbClr val="222222"/>
              </a:buClr>
              <a:buSzPts val="1400"/>
              <a:buFont typeface="Arial"/>
              <a:buChar char="•"/>
            </a:pPr>
            <a:r>
              <a:rPr b="1" lang="en-US" sz="1400">
                <a:solidFill>
                  <a:srgbClr val="222222"/>
                </a:solidFill>
                <a:latin typeface="Times New Roman"/>
                <a:ea typeface="Times New Roman"/>
                <a:cs typeface="Times New Roman"/>
                <a:sym typeface="Times New Roman"/>
              </a:rPr>
              <a:t>Tableau has been used for story-telling and providing the market insights using the processed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ctrTitle"/>
          </p:nvPr>
        </p:nvSpPr>
        <p:spPr>
          <a:xfrm>
            <a:off x="536839" y="-16100"/>
            <a:ext cx="10322606" cy="7968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Architecture for Cloud Based Analysis:</a:t>
            </a:r>
            <a:endParaRPr/>
          </a:p>
        </p:txBody>
      </p:sp>
      <p:sp>
        <p:nvSpPr>
          <p:cNvPr id="157" name="Google Shape;157;p6"/>
          <p:cNvSpPr/>
          <p:nvPr/>
        </p:nvSpPr>
        <p:spPr>
          <a:xfrm>
            <a:off x="0" y="660711"/>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6"/>
          <p:cNvSpPr/>
          <p:nvPr/>
        </p:nvSpPr>
        <p:spPr>
          <a:xfrm>
            <a:off x="0" y="3846457"/>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6"/>
          <p:cNvSpPr txBox="1"/>
          <p:nvPr/>
        </p:nvSpPr>
        <p:spPr>
          <a:xfrm>
            <a:off x="9532699" y="6364445"/>
            <a:ext cx="2298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160" name="Google Shape;160;p6"/>
          <p:cNvSpPr/>
          <p:nvPr/>
        </p:nvSpPr>
        <p:spPr>
          <a:xfrm>
            <a:off x="10966478" y="0"/>
            <a:ext cx="720000" cy="864000"/>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1" name="Google Shape;161;p6"/>
          <p:cNvPicPr preferRelativeResize="0"/>
          <p:nvPr/>
        </p:nvPicPr>
        <p:blipFill rotWithShape="1">
          <a:blip r:embed="rId3">
            <a:alphaModFix/>
          </a:blip>
          <a:srcRect b="0" l="0" r="0" t="0"/>
          <a:stretch/>
        </p:blipFill>
        <p:spPr>
          <a:xfrm>
            <a:off x="11146478" y="125007"/>
            <a:ext cx="360000" cy="613986"/>
          </a:xfrm>
          <a:prstGeom prst="rect">
            <a:avLst/>
          </a:prstGeom>
          <a:noFill/>
          <a:ln>
            <a:noFill/>
          </a:ln>
        </p:spPr>
      </p:pic>
      <p:pic>
        <p:nvPicPr>
          <p:cNvPr id="162" name="Google Shape;162;p6"/>
          <p:cNvPicPr preferRelativeResize="0"/>
          <p:nvPr/>
        </p:nvPicPr>
        <p:blipFill rotWithShape="1">
          <a:blip r:embed="rId4">
            <a:alphaModFix/>
          </a:blip>
          <a:srcRect b="0" l="0" r="0" t="0"/>
          <a:stretch/>
        </p:blipFill>
        <p:spPr>
          <a:xfrm>
            <a:off x="3706026" y="1348679"/>
            <a:ext cx="1617813" cy="935520"/>
          </a:xfrm>
          <a:prstGeom prst="rect">
            <a:avLst/>
          </a:prstGeom>
          <a:noFill/>
          <a:ln>
            <a:noFill/>
          </a:ln>
        </p:spPr>
      </p:pic>
      <p:pic>
        <p:nvPicPr>
          <p:cNvPr id="163" name="Google Shape;163;p6"/>
          <p:cNvPicPr preferRelativeResize="0"/>
          <p:nvPr/>
        </p:nvPicPr>
        <p:blipFill rotWithShape="1">
          <a:blip r:embed="rId5">
            <a:alphaModFix/>
          </a:blip>
          <a:srcRect b="0" l="0" r="0" t="0"/>
          <a:stretch/>
        </p:blipFill>
        <p:spPr>
          <a:xfrm>
            <a:off x="3547452" y="4232572"/>
            <a:ext cx="1124000" cy="843000"/>
          </a:xfrm>
          <a:prstGeom prst="rect">
            <a:avLst/>
          </a:prstGeom>
          <a:noFill/>
          <a:ln>
            <a:noFill/>
          </a:ln>
        </p:spPr>
      </p:pic>
      <p:sp>
        <p:nvSpPr>
          <p:cNvPr id="164" name="Google Shape;164;p6"/>
          <p:cNvSpPr txBox="1"/>
          <p:nvPr/>
        </p:nvSpPr>
        <p:spPr>
          <a:xfrm>
            <a:off x="2847514" y="5171200"/>
            <a:ext cx="2762400" cy="400079"/>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 </a:t>
            </a:r>
            <a:r>
              <a:rPr lang="en-US" sz="1400">
                <a:solidFill>
                  <a:schemeClr val="dk1"/>
                </a:solidFill>
                <a:latin typeface="Times New Roman"/>
                <a:ea typeface="Times New Roman"/>
                <a:cs typeface="Times New Roman"/>
                <a:sym typeface="Times New Roman"/>
              </a:rPr>
              <a:t>Transformed output files</a:t>
            </a:r>
            <a:r>
              <a:rPr b="1" i="0" lang="en-US" sz="1400" u="none" cap="none" strike="noStrike">
                <a:solidFill>
                  <a:srgbClr val="000000"/>
                </a:solidFill>
                <a:latin typeface="Times New Roman"/>
                <a:ea typeface="Times New Roman"/>
                <a:cs typeface="Times New Roman"/>
                <a:sym typeface="Times New Roman"/>
              </a:rPr>
              <a:t>) </a:t>
            </a:r>
            <a:endParaRPr b="1" i="0" sz="1400" u="none" cap="none" strike="noStrike">
              <a:solidFill>
                <a:srgbClr val="000000"/>
              </a:solidFill>
              <a:latin typeface="Times New Roman"/>
              <a:ea typeface="Times New Roman"/>
              <a:cs typeface="Times New Roman"/>
              <a:sym typeface="Times New Roman"/>
            </a:endParaRPr>
          </a:p>
        </p:txBody>
      </p:sp>
      <p:pic>
        <p:nvPicPr>
          <p:cNvPr id="165" name="Google Shape;165;p6"/>
          <p:cNvPicPr preferRelativeResize="0"/>
          <p:nvPr/>
        </p:nvPicPr>
        <p:blipFill rotWithShape="1">
          <a:blip r:embed="rId6">
            <a:alphaModFix/>
          </a:blip>
          <a:srcRect b="0" l="0" r="0" t="0"/>
          <a:stretch/>
        </p:blipFill>
        <p:spPr>
          <a:xfrm>
            <a:off x="9376778" y="3387683"/>
            <a:ext cx="2129700" cy="1461716"/>
          </a:xfrm>
          <a:prstGeom prst="rect">
            <a:avLst/>
          </a:prstGeom>
          <a:noFill/>
          <a:ln>
            <a:noFill/>
          </a:ln>
        </p:spPr>
      </p:pic>
      <p:sp>
        <p:nvSpPr>
          <p:cNvPr id="166" name="Google Shape;166;p6"/>
          <p:cNvSpPr txBox="1"/>
          <p:nvPr/>
        </p:nvSpPr>
        <p:spPr>
          <a:xfrm>
            <a:off x="404510" y="5746232"/>
            <a:ext cx="1700700" cy="400079"/>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t>
            </a:r>
            <a:r>
              <a:rPr lang="en-US" sz="1400">
                <a:solidFill>
                  <a:schemeClr val="dk1"/>
                </a:solidFill>
                <a:latin typeface="Times New Roman"/>
                <a:ea typeface="Times New Roman"/>
                <a:cs typeface="Times New Roman"/>
                <a:sym typeface="Times New Roman"/>
              </a:rPr>
              <a:t>Dataset – CSV)</a:t>
            </a:r>
            <a:endParaRPr b="0" i="0" sz="1400" u="none" cap="none" strike="noStrike">
              <a:solidFill>
                <a:srgbClr val="000000"/>
              </a:solidFill>
              <a:latin typeface="Times New Roman"/>
              <a:ea typeface="Times New Roman"/>
              <a:cs typeface="Times New Roman"/>
              <a:sym typeface="Times New Roman"/>
            </a:endParaRPr>
          </a:p>
        </p:txBody>
      </p:sp>
      <p:sp>
        <p:nvSpPr>
          <p:cNvPr id="167" name="Google Shape;167;p6"/>
          <p:cNvSpPr txBox="1"/>
          <p:nvPr/>
        </p:nvSpPr>
        <p:spPr>
          <a:xfrm>
            <a:off x="2725564" y="2152935"/>
            <a:ext cx="3244800" cy="615523"/>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sz="1400">
                <a:solidFill>
                  <a:schemeClr val="dk1"/>
                </a:solidFill>
                <a:latin typeface="Times New Roman"/>
                <a:ea typeface="Times New Roman"/>
                <a:cs typeface="Times New Roman"/>
                <a:sym typeface="Times New Roman"/>
              </a:rPr>
              <a:t>EMR </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(Processing /Transformation)</a:t>
            </a:r>
            <a:endParaRPr b="0" i="0" sz="1400" u="none" cap="none" strike="noStrike">
              <a:solidFill>
                <a:srgbClr val="000000"/>
              </a:solidFill>
              <a:latin typeface="Times New Roman"/>
              <a:ea typeface="Times New Roman"/>
              <a:cs typeface="Times New Roman"/>
              <a:sym typeface="Times New Roman"/>
            </a:endParaRPr>
          </a:p>
        </p:txBody>
      </p:sp>
      <p:sp>
        <p:nvSpPr>
          <p:cNvPr id="168" name="Google Shape;168;p6"/>
          <p:cNvSpPr txBox="1"/>
          <p:nvPr/>
        </p:nvSpPr>
        <p:spPr>
          <a:xfrm>
            <a:off x="9700778" y="5024085"/>
            <a:ext cx="1481700" cy="400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Visualization )</a:t>
            </a:r>
            <a:endParaRPr b="0" i="0" sz="1400" u="none" cap="none" strike="noStrike">
              <a:solidFill>
                <a:srgbClr val="000000"/>
              </a:solidFill>
              <a:latin typeface="Roboto"/>
              <a:ea typeface="Roboto"/>
              <a:cs typeface="Roboto"/>
              <a:sym typeface="Roboto"/>
            </a:endParaRPr>
          </a:p>
        </p:txBody>
      </p:sp>
      <p:cxnSp>
        <p:nvCxnSpPr>
          <p:cNvPr id="169" name="Google Shape;169;p6"/>
          <p:cNvCxnSpPr>
            <a:stCxn id="170" idx="0"/>
            <a:endCxn id="171" idx="2"/>
          </p:cNvCxnSpPr>
          <p:nvPr/>
        </p:nvCxnSpPr>
        <p:spPr>
          <a:xfrm rot="-5400000">
            <a:off x="775761" y="4311332"/>
            <a:ext cx="1001700" cy="182100"/>
          </a:xfrm>
          <a:prstGeom prst="bentConnector3">
            <a:avLst>
              <a:gd fmla="val 50005" name="adj1"/>
            </a:avLst>
          </a:prstGeom>
          <a:noFill/>
          <a:ln cap="flat" cmpd="sng" w="19050">
            <a:solidFill>
              <a:schemeClr val="accent1"/>
            </a:solidFill>
            <a:prstDash val="solid"/>
            <a:round/>
            <a:headEnd len="med" w="med" type="oval"/>
            <a:tailEnd len="med" w="med" type="triangle"/>
          </a:ln>
        </p:spPr>
      </p:cxnSp>
      <p:cxnSp>
        <p:nvCxnSpPr>
          <p:cNvPr id="172" name="Google Shape;172;p6"/>
          <p:cNvCxnSpPr>
            <a:stCxn id="171" idx="0"/>
          </p:cNvCxnSpPr>
          <p:nvPr/>
        </p:nvCxnSpPr>
        <p:spPr>
          <a:xfrm rot="-5400000">
            <a:off x="1833927" y="1481022"/>
            <a:ext cx="1111200" cy="2043600"/>
          </a:xfrm>
          <a:prstGeom prst="bentConnector2">
            <a:avLst/>
          </a:prstGeom>
          <a:noFill/>
          <a:ln cap="flat" cmpd="sng" w="19050">
            <a:solidFill>
              <a:schemeClr val="accent1"/>
            </a:solidFill>
            <a:prstDash val="solid"/>
            <a:round/>
            <a:headEnd len="med" w="med" type="oval"/>
            <a:tailEnd len="med" w="med" type="stealth"/>
          </a:ln>
        </p:spPr>
      </p:cxnSp>
      <p:cxnSp>
        <p:nvCxnSpPr>
          <p:cNvPr id="173" name="Google Shape;173;p6"/>
          <p:cNvCxnSpPr>
            <a:stCxn id="167" idx="2"/>
            <a:endCxn id="163" idx="0"/>
          </p:cNvCxnSpPr>
          <p:nvPr/>
        </p:nvCxnSpPr>
        <p:spPr>
          <a:xfrm rot="5400000">
            <a:off x="3496714" y="3381208"/>
            <a:ext cx="1464000" cy="238500"/>
          </a:xfrm>
          <a:prstGeom prst="bentConnector3">
            <a:avLst>
              <a:gd fmla="val 50004" name="adj1"/>
            </a:avLst>
          </a:prstGeom>
          <a:noFill/>
          <a:ln cap="flat" cmpd="sng" w="19050">
            <a:solidFill>
              <a:schemeClr val="accent1"/>
            </a:solidFill>
            <a:prstDash val="solid"/>
            <a:round/>
            <a:headEnd len="sm" w="sm" type="none"/>
            <a:tailEnd len="med" w="med" type="triangle"/>
          </a:ln>
        </p:spPr>
      </p:cxnSp>
      <p:cxnSp>
        <p:nvCxnSpPr>
          <p:cNvPr id="174" name="Google Shape;174;p6"/>
          <p:cNvCxnSpPr>
            <a:stCxn id="163" idx="3"/>
            <a:endCxn id="175" idx="1"/>
          </p:cNvCxnSpPr>
          <p:nvPr/>
        </p:nvCxnSpPr>
        <p:spPr>
          <a:xfrm flipH="1" rot="10800000">
            <a:off x="4671452" y="2808472"/>
            <a:ext cx="2057700" cy="1845600"/>
          </a:xfrm>
          <a:prstGeom prst="bentConnector3">
            <a:avLst>
              <a:gd fmla="val 50000" name="adj1"/>
            </a:avLst>
          </a:prstGeom>
          <a:noFill/>
          <a:ln cap="flat" cmpd="sng" w="19050">
            <a:solidFill>
              <a:schemeClr val="accent1"/>
            </a:solidFill>
            <a:prstDash val="solid"/>
            <a:round/>
            <a:headEnd len="med" w="med" type="oval"/>
            <a:tailEnd len="med" w="med" type="triangle"/>
          </a:ln>
        </p:spPr>
      </p:cxnSp>
      <p:cxnSp>
        <p:nvCxnSpPr>
          <p:cNvPr id="176" name="Google Shape;176;p6"/>
          <p:cNvCxnSpPr/>
          <p:nvPr/>
        </p:nvCxnSpPr>
        <p:spPr>
          <a:xfrm>
            <a:off x="8309308" y="2900746"/>
            <a:ext cx="1391400" cy="1128600"/>
          </a:xfrm>
          <a:prstGeom prst="bentConnector3">
            <a:avLst>
              <a:gd fmla="val 50003" name="adj1"/>
            </a:avLst>
          </a:prstGeom>
          <a:noFill/>
          <a:ln cap="flat" cmpd="sng" w="19050">
            <a:solidFill>
              <a:schemeClr val="accent1"/>
            </a:solidFill>
            <a:prstDash val="solid"/>
            <a:round/>
            <a:headEnd len="med" w="med" type="oval"/>
            <a:tailEnd len="med" w="med" type="triangle"/>
          </a:ln>
        </p:spPr>
      </p:cxnSp>
      <p:sp>
        <p:nvSpPr>
          <p:cNvPr id="177" name="Google Shape;177;p6"/>
          <p:cNvSpPr txBox="1"/>
          <p:nvPr/>
        </p:nvSpPr>
        <p:spPr>
          <a:xfrm>
            <a:off x="178419" y="1102029"/>
            <a:ext cx="3633567" cy="461635"/>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1" lang="en-US" sz="1800" u="sng">
                <a:solidFill>
                  <a:srgbClr val="4A86E8"/>
                </a:solidFill>
                <a:latin typeface="Times New Roman"/>
                <a:ea typeface="Times New Roman"/>
                <a:cs typeface="Times New Roman"/>
                <a:sym typeface="Times New Roman"/>
              </a:rPr>
              <a:t>Cloud Based Architecture(AWS)</a:t>
            </a:r>
            <a:r>
              <a:rPr b="1" lang="en-US" sz="1800">
                <a:solidFill>
                  <a:srgbClr val="4A86E8"/>
                </a:solidFill>
                <a:latin typeface="Times New Roman"/>
                <a:ea typeface="Times New Roman"/>
                <a:cs typeface="Times New Roman"/>
                <a:sym typeface="Times New Roman"/>
              </a:rPr>
              <a:t>:</a:t>
            </a:r>
            <a:endParaRPr b="1" i="0" sz="1800" cap="none" strike="noStrike">
              <a:solidFill>
                <a:srgbClr val="4A86E8"/>
              </a:solidFill>
              <a:latin typeface="Times New Roman"/>
              <a:ea typeface="Times New Roman"/>
              <a:cs typeface="Times New Roman"/>
              <a:sym typeface="Times New Roman"/>
            </a:endParaRPr>
          </a:p>
        </p:txBody>
      </p:sp>
      <p:pic>
        <p:nvPicPr>
          <p:cNvPr id="170" name="Google Shape;170;p6"/>
          <p:cNvPicPr preferRelativeResize="0"/>
          <p:nvPr/>
        </p:nvPicPr>
        <p:blipFill rotWithShape="1">
          <a:blip r:embed="rId7">
            <a:alphaModFix/>
          </a:blip>
          <a:srcRect b="0" l="0" r="0" t="0"/>
          <a:stretch/>
        </p:blipFill>
        <p:spPr>
          <a:xfrm>
            <a:off x="677811" y="4903232"/>
            <a:ext cx="1015500" cy="741354"/>
          </a:xfrm>
          <a:prstGeom prst="rect">
            <a:avLst/>
          </a:prstGeom>
          <a:noFill/>
          <a:ln>
            <a:noFill/>
          </a:ln>
        </p:spPr>
      </p:pic>
      <p:pic>
        <p:nvPicPr>
          <p:cNvPr id="175" name="Google Shape;175;p6"/>
          <p:cNvPicPr preferRelativeResize="0"/>
          <p:nvPr/>
        </p:nvPicPr>
        <p:blipFill rotWithShape="1">
          <a:blip r:embed="rId8">
            <a:alphaModFix/>
          </a:blip>
          <a:srcRect b="0" l="0" r="0" t="0"/>
          <a:stretch/>
        </p:blipFill>
        <p:spPr>
          <a:xfrm>
            <a:off x="6729158" y="2152129"/>
            <a:ext cx="1481706" cy="1312975"/>
          </a:xfrm>
          <a:prstGeom prst="rect">
            <a:avLst/>
          </a:prstGeom>
          <a:noFill/>
          <a:ln>
            <a:noFill/>
          </a:ln>
        </p:spPr>
      </p:pic>
      <p:sp>
        <p:nvSpPr>
          <p:cNvPr id="178" name="Google Shape;178;p6"/>
          <p:cNvSpPr txBox="1"/>
          <p:nvPr/>
        </p:nvSpPr>
        <p:spPr>
          <a:xfrm>
            <a:off x="6426175" y="3439704"/>
            <a:ext cx="1784689" cy="615523"/>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sz="1400">
                <a:solidFill>
                  <a:schemeClr val="dk1"/>
                </a:solidFill>
                <a:latin typeface="Times New Roman"/>
                <a:ea typeface="Times New Roman"/>
                <a:cs typeface="Times New Roman"/>
                <a:sym typeface="Times New Roman"/>
              </a:rPr>
              <a:t>Athena(Query and to connect Tableau)</a:t>
            </a:r>
            <a:endParaRPr i="0" sz="1400" u="none" cap="none" strike="noStrike">
              <a:solidFill>
                <a:srgbClr val="000000"/>
              </a:solidFill>
              <a:latin typeface="Times New Roman"/>
              <a:ea typeface="Times New Roman"/>
              <a:cs typeface="Times New Roman"/>
              <a:sym typeface="Times New Roman"/>
            </a:endParaRPr>
          </a:p>
        </p:txBody>
      </p:sp>
      <p:pic>
        <p:nvPicPr>
          <p:cNvPr id="171" name="Google Shape;171;p6"/>
          <p:cNvPicPr preferRelativeResize="0"/>
          <p:nvPr/>
        </p:nvPicPr>
        <p:blipFill rotWithShape="1">
          <a:blip r:embed="rId9">
            <a:alphaModFix/>
          </a:blip>
          <a:srcRect b="0" l="0" r="0" t="0"/>
          <a:stretch/>
        </p:blipFill>
        <p:spPr>
          <a:xfrm>
            <a:off x="805727" y="3058422"/>
            <a:ext cx="1124000" cy="84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ctrTitle"/>
          </p:nvPr>
        </p:nvSpPr>
        <p:spPr>
          <a:xfrm>
            <a:off x="553872" y="340568"/>
            <a:ext cx="10322606" cy="705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Architecture for Cloud Based Analysis:</a:t>
            </a:r>
            <a:endParaRPr/>
          </a:p>
        </p:txBody>
      </p:sp>
      <p:sp>
        <p:nvSpPr>
          <p:cNvPr id="184" name="Google Shape;184;p7"/>
          <p:cNvSpPr/>
          <p:nvPr/>
        </p:nvSpPr>
        <p:spPr>
          <a:xfrm>
            <a:off x="0" y="660711"/>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7"/>
          <p:cNvSpPr/>
          <p:nvPr/>
        </p:nvSpPr>
        <p:spPr>
          <a:xfrm>
            <a:off x="0" y="3846457"/>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7"/>
          <p:cNvSpPr txBox="1"/>
          <p:nvPr/>
        </p:nvSpPr>
        <p:spPr>
          <a:xfrm>
            <a:off x="9532699" y="6364445"/>
            <a:ext cx="2298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187" name="Google Shape;187;p7"/>
          <p:cNvSpPr/>
          <p:nvPr/>
        </p:nvSpPr>
        <p:spPr>
          <a:xfrm>
            <a:off x="10966478" y="0"/>
            <a:ext cx="720000" cy="864000"/>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8" name="Google Shape;188;p7"/>
          <p:cNvPicPr preferRelativeResize="0"/>
          <p:nvPr/>
        </p:nvPicPr>
        <p:blipFill rotWithShape="1">
          <a:blip r:embed="rId3">
            <a:alphaModFix/>
          </a:blip>
          <a:srcRect b="0" l="0" r="0" t="0"/>
          <a:stretch/>
        </p:blipFill>
        <p:spPr>
          <a:xfrm>
            <a:off x="11146478" y="125007"/>
            <a:ext cx="360000" cy="613986"/>
          </a:xfrm>
          <a:prstGeom prst="rect">
            <a:avLst/>
          </a:prstGeom>
          <a:noFill/>
          <a:ln>
            <a:noFill/>
          </a:ln>
        </p:spPr>
      </p:pic>
      <p:sp>
        <p:nvSpPr>
          <p:cNvPr id="189" name="Google Shape;189;p7"/>
          <p:cNvSpPr txBox="1"/>
          <p:nvPr/>
        </p:nvSpPr>
        <p:spPr>
          <a:xfrm>
            <a:off x="2103120" y="1818640"/>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7"/>
          <p:cNvSpPr txBox="1"/>
          <p:nvPr/>
        </p:nvSpPr>
        <p:spPr>
          <a:xfrm>
            <a:off x="508872" y="1046480"/>
            <a:ext cx="10412606" cy="538532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400" u="none" strike="noStrike">
                <a:solidFill>
                  <a:srgbClr val="000000"/>
                </a:solidFill>
                <a:latin typeface="Times New Roman"/>
                <a:ea typeface="Times New Roman"/>
                <a:cs typeface="Times New Roman"/>
                <a:sym typeface="Times New Roman"/>
              </a:rPr>
              <a:t>The process f</a:t>
            </a:r>
            <a:r>
              <a:rPr b="1" lang="en-US" sz="1400">
                <a:solidFill>
                  <a:srgbClr val="000000"/>
                </a:solidFill>
                <a:latin typeface="Times New Roman"/>
                <a:ea typeface="Times New Roman"/>
                <a:cs typeface="Times New Roman"/>
                <a:sym typeface="Times New Roman"/>
              </a:rPr>
              <a:t>low would be as follows:</a:t>
            </a:r>
            <a:endParaRPr/>
          </a:p>
          <a:p>
            <a:pPr indent="0" lvl="0" marL="0" marR="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100">
                <a:solidFill>
                  <a:srgbClr val="0070C0"/>
                </a:solidFill>
                <a:latin typeface="Times New Roman"/>
                <a:ea typeface="Times New Roman"/>
                <a:cs typeface="Times New Roman"/>
                <a:sym typeface="Times New Roman"/>
              </a:rPr>
              <a:t>Dataset -&gt; S3(Storage) -&gt; EMR(Pre-processing /Transformation) -&gt; S3(Transformed output files) -&gt; Athena(Query and to connect Tableau) -&gt; Tableau(Visualization)</a:t>
            </a:r>
            <a:endParaRPr b="1" sz="1400">
              <a:solidFill>
                <a:srgbClr val="222222"/>
              </a:solidFill>
              <a:latin typeface="Times New Roman"/>
              <a:ea typeface="Times New Roman"/>
              <a:cs typeface="Times New Roman"/>
              <a:sym typeface="Times New Roman"/>
            </a:endParaRPr>
          </a:p>
          <a:p>
            <a:pPr indent="-285750" lvl="0" marL="285750" marR="0" rtl="0" algn="just">
              <a:lnSpc>
                <a:spcPct val="250000"/>
              </a:lnSpc>
              <a:spcBef>
                <a:spcPts val="0"/>
              </a:spcBef>
              <a:spcAft>
                <a:spcPts val="0"/>
              </a:spcAft>
              <a:buClr>
                <a:srgbClr val="222222"/>
              </a:buClr>
              <a:buSzPts val="1350"/>
              <a:buFont typeface="Arial"/>
              <a:buChar char="•"/>
            </a:pPr>
            <a:r>
              <a:rPr b="1" lang="en-US" sz="1350">
                <a:solidFill>
                  <a:srgbClr val="222222"/>
                </a:solidFill>
                <a:latin typeface="Times New Roman"/>
                <a:ea typeface="Times New Roman"/>
                <a:cs typeface="Times New Roman"/>
                <a:sym typeface="Times New Roman"/>
              </a:rPr>
              <a:t>Zomato Bangalore Dataset (.CSV format) is transferred and stored  into S3 bucket named </a:t>
            </a:r>
            <a:r>
              <a:rPr b="1" i="1" lang="en-US" sz="1350">
                <a:solidFill>
                  <a:srgbClr val="222222"/>
                </a:solidFill>
                <a:latin typeface="Times New Roman"/>
                <a:ea typeface="Times New Roman"/>
                <a:cs typeface="Times New Roman"/>
                <a:sym typeface="Times New Roman"/>
              </a:rPr>
              <a:t>‘</a:t>
            </a:r>
            <a:r>
              <a:rPr b="1" i="1" lang="en-US" sz="1350">
                <a:solidFill>
                  <a:srgbClr val="202124"/>
                </a:solidFill>
                <a:latin typeface="Times New Roman"/>
                <a:ea typeface="Times New Roman"/>
                <a:cs typeface="Times New Roman"/>
                <a:sym typeface="Times New Roman"/>
              </a:rPr>
              <a:t>projectbktforsourcedataset</a:t>
            </a:r>
            <a:r>
              <a:rPr b="1" i="1" lang="en-US" sz="1350">
                <a:solidFill>
                  <a:srgbClr val="222222"/>
                </a:solidFill>
                <a:latin typeface="Times New Roman"/>
                <a:ea typeface="Times New Roman"/>
                <a:cs typeface="Times New Roman"/>
                <a:sym typeface="Times New Roman"/>
              </a:rPr>
              <a:t>’.</a:t>
            </a:r>
            <a:endParaRPr/>
          </a:p>
          <a:p>
            <a:pPr indent="-285750" lvl="0" marL="285750" marR="0" rtl="0" algn="just">
              <a:lnSpc>
                <a:spcPct val="250000"/>
              </a:lnSpc>
              <a:spcBef>
                <a:spcPts val="0"/>
              </a:spcBef>
              <a:spcAft>
                <a:spcPts val="0"/>
              </a:spcAft>
              <a:buClr>
                <a:srgbClr val="202124"/>
              </a:buClr>
              <a:buSzPts val="1350"/>
              <a:buFont typeface="Arial"/>
              <a:buChar char="•"/>
            </a:pPr>
            <a:r>
              <a:rPr b="1" i="0" lang="en-US" sz="1350">
                <a:solidFill>
                  <a:srgbClr val="202124"/>
                </a:solidFill>
                <a:latin typeface="Times New Roman"/>
                <a:ea typeface="Times New Roman"/>
                <a:cs typeface="Times New Roman"/>
                <a:sym typeface="Times New Roman"/>
              </a:rPr>
              <a:t>Launched EMR with PySpark </a:t>
            </a:r>
            <a:r>
              <a:rPr b="1" lang="en-US" sz="1350">
                <a:solidFill>
                  <a:srgbClr val="202124"/>
                </a:solidFill>
                <a:latin typeface="Times New Roman"/>
                <a:ea typeface="Times New Roman"/>
                <a:cs typeface="Times New Roman"/>
                <a:sym typeface="Times New Roman"/>
              </a:rPr>
              <a:t>3.2.1 and having</a:t>
            </a:r>
            <a:r>
              <a:rPr b="1" i="0" lang="en-US" sz="1350">
                <a:solidFill>
                  <a:srgbClr val="202124"/>
                </a:solidFill>
                <a:latin typeface="Times New Roman"/>
                <a:ea typeface="Times New Roman"/>
                <a:cs typeface="Times New Roman"/>
                <a:sym typeface="Times New Roman"/>
              </a:rPr>
              <a:t> 1 </a:t>
            </a:r>
            <a:r>
              <a:rPr b="1" i="1" lang="en-US" sz="1350" u="sng">
                <a:solidFill>
                  <a:srgbClr val="202124"/>
                </a:solidFill>
                <a:latin typeface="Times New Roman"/>
                <a:ea typeface="Times New Roman"/>
                <a:cs typeface="Times New Roman"/>
                <a:sym typeface="Times New Roman"/>
              </a:rPr>
              <a:t>Master Node</a:t>
            </a:r>
            <a:r>
              <a:rPr b="1" i="1" lang="en-US" sz="1350">
                <a:solidFill>
                  <a:srgbClr val="202124"/>
                </a:solidFill>
                <a:latin typeface="Times New Roman"/>
                <a:ea typeface="Times New Roman"/>
                <a:cs typeface="Times New Roman"/>
                <a:sym typeface="Times New Roman"/>
              </a:rPr>
              <a:t> </a:t>
            </a:r>
            <a:r>
              <a:rPr b="1" i="0" lang="en-US" sz="1350">
                <a:solidFill>
                  <a:srgbClr val="202124"/>
                </a:solidFill>
                <a:latin typeface="Times New Roman"/>
                <a:ea typeface="Times New Roman"/>
                <a:cs typeface="Times New Roman"/>
                <a:sym typeface="Times New Roman"/>
              </a:rPr>
              <a:t>and 1 </a:t>
            </a:r>
            <a:r>
              <a:rPr b="1" i="1" lang="en-US" sz="1350" u="sng">
                <a:solidFill>
                  <a:srgbClr val="202124"/>
                </a:solidFill>
                <a:latin typeface="Times New Roman"/>
                <a:ea typeface="Times New Roman"/>
                <a:cs typeface="Times New Roman"/>
                <a:sym typeface="Times New Roman"/>
              </a:rPr>
              <a:t>Core Node</a:t>
            </a:r>
            <a:r>
              <a:rPr b="1" i="1" lang="en-US" sz="1350">
                <a:solidFill>
                  <a:srgbClr val="202124"/>
                </a:solidFill>
                <a:latin typeface="Times New Roman"/>
                <a:ea typeface="Times New Roman"/>
                <a:cs typeface="Times New Roman"/>
                <a:sym typeface="Times New Roman"/>
              </a:rPr>
              <a:t> </a:t>
            </a:r>
            <a:r>
              <a:rPr b="1" lang="en-US" sz="1350">
                <a:solidFill>
                  <a:srgbClr val="202124"/>
                </a:solidFill>
                <a:latin typeface="Times New Roman"/>
                <a:ea typeface="Times New Roman"/>
                <a:cs typeface="Times New Roman"/>
                <a:sym typeface="Times New Roman"/>
              </a:rPr>
              <a:t> (both </a:t>
            </a:r>
            <a:r>
              <a:rPr b="1" i="0" lang="en-US" sz="1350">
                <a:solidFill>
                  <a:srgbClr val="202124"/>
                </a:solidFill>
                <a:latin typeface="Times New Roman"/>
                <a:ea typeface="Times New Roman"/>
                <a:cs typeface="Times New Roman"/>
                <a:sym typeface="Times New Roman"/>
              </a:rPr>
              <a:t>m5.xlarge). All the profile, roles are taken in the default mode but user are maintained according to the AWS best practices of providing least privileges to the users. In the EMR EC2 instanc</a:t>
            </a:r>
            <a:r>
              <a:rPr b="1" lang="en-US" sz="1350">
                <a:solidFill>
                  <a:srgbClr val="202124"/>
                </a:solidFill>
                <a:latin typeface="Times New Roman"/>
                <a:ea typeface="Times New Roman"/>
                <a:cs typeface="Times New Roman"/>
                <a:sym typeface="Times New Roman"/>
              </a:rPr>
              <a:t>e, we would do the pre-processing/transformations.</a:t>
            </a:r>
            <a:endParaRPr b="1" i="1" sz="1350">
              <a:solidFill>
                <a:srgbClr val="222222"/>
              </a:solidFill>
              <a:latin typeface="Times New Roman"/>
              <a:ea typeface="Times New Roman"/>
              <a:cs typeface="Times New Roman"/>
              <a:sym typeface="Times New Roman"/>
            </a:endParaRPr>
          </a:p>
          <a:p>
            <a:pPr indent="-285750" lvl="0" marL="285750" marR="0" rtl="0" algn="just">
              <a:lnSpc>
                <a:spcPct val="250000"/>
              </a:lnSpc>
              <a:spcBef>
                <a:spcPts val="0"/>
              </a:spcBef>
              <a:spcAft>
                <a:spcPts val="0"/>
              </a:spcAft>
              <a:buClr>
                <a:srgbClr val="222222"/>
              </a:buClr>
              <a:buSzPts val="1350"/>
              <a:buFont typeface="Arial"/>
              <a:buChar char="•"/>
            </a:pPr>
            <a:r>
              <a:rPr b="1" lang="en-US" sz="1350">
                <a:solidFill>
                  <a:srgbClr val="222222"/>
                </a:solidFill>
                <a:latin typeface="Times New Roman"/>
                <a:ea typeface="Times New Roman"/>
                <a:cs typeface="Times New Roman"/>
                <a:sym typeface="Times New Roman"/>
              </a:rPr>
              <a:t>The processed/transformed data is then written to the output file i.e.; (.csv) file and then stored into S3 bucket named </a:t>
            </a:r>
            <a:r>
              <a:rPr b="1" i="1" lang="en-US" sz="1350">
                <a:solidFill>
                  <a:srgbClr val="222222"/>
                </a:solidFill>
                <a:latin typeface="Times New Roman"/>
                <a:ea typeface="Times New Roman"/>
                <a:cs typeface="Times New Roman"/>
                <a:sym typeface="Times New Roman"/>
              </a:rPr>
              <a:t>‘</a:t>
            </a:r>
            <a:r>
              <a:rPr b="1" i="1" lang="en-US" sz="1350">
                <a:solidFill>
                  <a:srgbClr val="202124"/>
                </a:solidFill>
                <a:latin typeface="Times New Roman"/>
                <a:ea typeface="Times New Roman"/>
                <a:cs typeface="Times New Roman"/>
                <a:sym typeface="Times New Roman"/>
              </a:rPr>
              <a:t>projectbkforstoretransformedoutput</a:t>
            </a:r>
            <a:r>
              <a:rPr b="1" i="1" lang="en-US" sz="1350">
                <a:solidFill>
                  <a:srgbClr val="222222"/>
                </a:solidFill>
                <a:latin typeface="Times New Roman"/>
                <a:ea typeface="Times New Roman"/>
                <a:cs typeface="Times New Roman"/>
                <a:sym typeface="Times New Roman"/>
              </a:rPr>
              <a:t>’ .</a:t>
            </a:r>
            <a:endParaRPr/>
          </a:p>
          <a:p>
            <a:pPr indent="-285750" lvl="0" marL="285750" marR="0" rtl="0" algn="just">
              <a:lnSpc>
                <a:spcPct val="250000"/>
              </a:lnSpc>
              <a:spcBef>
                <a:spcPts val="0"/>
              </a:spcBef>
              <a:spcAft>
                <a:spcPts val="0"/>
              </a:spcAft>
              <a:buClr>
                <a:srgbClr val="222222"/>
              </a:buClr>
              <a:buSzPts val="1350"/>
              <a:buFont typeface="Arial"/>
              <a:buChar char="•"/>
            </a:pPr>
            <a:r>
              <a:rPr b="1" lang="en-US" sz="1350">
                <a:solidFill>
                  <a:srgbClr val="222222"/>
                </a:solidFill>
                <a:latin typeface="Times New Roman"/>
                <a:ea typeface="Times New Roman"/>
                <a:cs typeface="Times New Roman"/>
                <a:sym typeface="Times New Roman"/>
              </a:rPr>
              <a:t>Create an external table in Athena from transformed output data i.e., stored in S3 bucket (</a:t>
            </a:r>
            <a:r>
              <a:rPr b="1" i="1" lang="en-US" sz="1350">
                <a:solidFill>
                  <a:srgbClr val="202124"/>
                </a:solidFill>
                <a:latin typeface="Times New Roman"/>
                <a:ea typeface="Times New Roman"/>
                <a:cs typeface="Times New Roman"/>
                <a:sym typeface="Times New Roman"/>
              </a:rPr>
              <a:t>projectbkforstoretransformedoutput</a:t>
            </a:r>
            <a:r>
              <a:rPr b="1" lang="en-US" sz="1350">
                <a:solidFill>
                  <a:srgbClr val="222222"/>
                </a:solidFill>
                <a:latin typeface="Times New Roman"/>
                <a:ea typeface="Times New Roman"/>
                <a:cs typeface="Times New Roman"/>
                <a:sym typeface="Times New Roman"/>
              </a:rPr>
              <a:t>).</a:t>
            </a:r>
            <a:endParaRPr/>
          </a:p>
          <a:p>
            <a:pPr indent="-285750" lvl="0" marL="285750" marR="0" rtl="0" algn="just">
              <a:lnSpc>
                <a:spcPct val="250000"/>
              </a:lnSpc>
              <a:spcBef>
                <a:spcPts val="0"/>
              </a:spcBef>
              <a:spcAft>
                <a:spcPts val="0"/>
              </a:spcAft>
              <a:buClr>
                <a:srgbClr val="222222"/>
              </a:buClr>
              <a:buSzPts val="1350"/>
              <a:buFont typeface="Arial"/>
              <a:buChar char="•"/>
            </a:pPr>
            <a:r>
              <a:rPr b="1" lang="en-US" sz="1350">
                <a:solidFill>
                  <a:srgbClr val="222222"/>
                </a:solidFill>
                <a:latin typeface="Times New Roman"/>
                <a:ea typeface="Times New Roman"/>
                <a:cs typeface="Times New Roman"/>
                <a:sym typeface="Times New Roman"/>
              </a:rPr>
              <a:t>Athena query logs will be stored in the S3  bucket </a:t>
            </a:r>
            <a:r>
              <a:rPr b="1" i="1" lang="en-US" sz="1350">
                <a:solidFill>
                  <a:srgbClr val="222222"/>
                </a:solidFill>
                <a:latin typeface="Times New Roman"/>
                <a:ea typeface="Times New Roman"/>
                <a:cs typeface="Times New Roman"/>
                <a:sym typeface="Times New Roman"/>
              </a:rPr>
              <a:t>(</a:t>
            </a:r>
            <a:r>
              <a:rPr b="1" i="1" lang="en-US" sz="1350">
                <a:solidFill>
                  <a:srgbClr val="202124"/>
                </a:solidFill>
                <a:latin typeface="Times New Roman"/>
                <a:ea typeface="Times New Roman"/>
                <a:cs typeface="Times New Roman"/>
                <a:sym typeface="Times New Roman"/>
              </a:rPr>
              <a:t>projectbkforathenaquerylog</a:t>
            </a:r>
            <a:r>
              <a:rPr b="1" i="1" lang="en-US" sz="1350">
                <a:solidFill>
                  <a:srgbClr val="222222"/>
                </a:solidFill>
                <a:latin typeface="Times New Roman"/>
                <a:ea typeface="Times New Roman"/>
                <a:cs typeface="Times New Roman"/>
                <a:sym typeface="Times New Roman"/>
              </a:rPr>
              <a:t>).</a:t>
            </a:r>
            <a:endParaRPr b="1" i="1" sz="1350">
              <a:solidFill>
                <a:srgbClr val="222222"/>
              </a:solidFill>
              <a:latin typeface="Times New Roman"/>
              <a:ea typeface="Times New Roman"/>
              <a:cs typeface="Times New Roman"/>
              <a:sym typeface="Times New Roman"/>
            </a:endParaRPr>
          </a:p>
          <a:p>
            <a:pPr indent="-285750" lvl="0" marL="285750" marR="0" rtl="0" algn="just">
              <a:lnSpc>
                <a:spcPct val="250000"/>
              </a:lnSpc>
              <a:spcBef>
                <a:spcPts val="0"/>
              </a:spcBef>
              <a:spcAft>
                <a:spcPts val="0"/>
              </a:spcAft>
              <a:buClr>
                <a:srgbClr val="222222"/>
              </a:buClr>
              <a:buSzPts val="1350"/>
              <a:buFont typeface="Arial"/>
              <a:buChar char="•"/>
            </a:pPr>
            <a:r>
              <a:rPr b="1" lang="en-US" sz="1350">
                <a:solidFill>
                  <a:srgbClr val="222222"/>
                </a:solidFill>
                <a:latin typeface="Times New Roman"/>
                <a:ea typeface="Times New Roman"/>
                <a:cs typeface="Times New Roman"/>
                <a:sym typeface="Times New Roman"/>
              </a:rPr>
              <a:t>Tableau has been connected to the ‘</a:t>
            </a:r>
            <a:r>
              <a:rPr b="1" i="1" lang="en-US" sz="1350">
                <a:solidFill>
                  <a:srgbClr val="222222"/>
                </a:solidFill>
                <a:latin typeface="Times New Roman"/>
                <a:ea typeface="Times New Roman"/>
                <a:cs typeface="Times New Roman"/>
                <a:sym typeface="Times New Roman"/>
              </a:rPr>
              <a:t>Athena Server’  </a:t>
            </a:r>
            <a:r>
              <a:rPr b="1" lang="en-US" sz="1350">
                <a:solidFill>
                  <a:srgbClr val="222222"/>
                </a:solidFill>
                <a:latin typeface="Times New Roman"/>
                <a:ea typeface="Times New Roman"/>
                <a:cs typeface="Times New Roman"/>
                <a:sym typeface="Times New Roman"/>
              </a:rPr>
              <a:t>in order to be used for story-telling and providing the market insights.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type="ctrTitle"/>
          </p:nvPr>
        </p:nvSpPr>
        <p:spPr>
          <a:xfrm>
            <a:off x="553872" y="340568"/>
            <a:ext cx="10322606" cy="705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Snapshots of Operations and Transformation:</a:t>
            </a:r>
            <a:endParaRPr/>
          </a:p>
        </p:txBody>
      </p:sp>
      <p:sp>
        <p:nvSpPr>
          <p:cNvPr id="196" name="Google Shape;196;p8"/>
          <p:cNvSpPr/>
          <p:nvPr/>
        </p:nvSpPr>
        <p:spPr>
          <a:xfrm>
            <a:off x="0" y="660711"/>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8"/>
          <p:cNvSpPr/>
          <p:nvPr/>
        </p:nvSpPr>
        <p:spPr>
          <a:xfrm>
            <a:off x="0" y="3846457"/>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8"/>
          <p:cNvSpPr txBox="1"/>
          <p:nvPr/>
        </p:nvSpPr>
        <p:spPr>
          <a:xfrm>
            <a:off x="9532699" y="6364445"/>
            <a:ext cx="2298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199" name="Google Shape;199;p8"/>
          <p:cNvSpPr/>
          <p:nvPr/>
        </p:nvSpPr>
        <p:spPr>
          <a:xfrm>
            <a:off x="10966478" y="0"/>
            <a:ext cx="720000" cy="864000"/>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0" name="Google Shape;200;p8"/>
          <p:cNvPicPr preferRelativeResize="0"/>
          <p:nvPr/>
        </p:nvPicPr>
        <p:blipFill rotWithShape="1">
          <a:blip r:embed="rId3">
            <a:alphaModFix/>
          </a:blip>
          <a:srcRect b="0" l="0" r="0" t="0"/>
          <a:stretch/>
        </p:blipFill>
        <p:spPr>
          <a:xfrm>
            <a:off x="11146478" y="125007"/>
            <a:ext cx="360000" cy="613986"/>
          </a:xfrm>
          <a:prstGeom prst="rect">
            <a:avLst/>
          </a:prstGeom>
          <a:noFill/>
          <a:ln>
            <a:noFill/>
          </a:ln>
        </p:spPr>
      </p:pic>
      <p:sp>
        <p:nvSpPr>
          <p:cNvPr id="201" name="Google Shape;201;p8"/>
          <p:cNvSpPr txBox="1"/>
          <p:nvPr/>
        </p:nvSpPr>
        <p:spPr>
          <a:xfrm>
            <a:off x="2103120" y="1818640"/>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2" name="Google Shape;202;p8"/>
          <p:cNvPicPr preferRelativeResize="0"/>
          <p:nvPr/>
        </p:nvPicPr>
        <p:blipFill rotWithShape="1">
          <a:blip r:embed="rId4">
            <a:alphaModFix/>
          </a:blip>
          <a:srcRect b="0" l="0" r="0" t="0"/>
          <a:stretch/>
        </p:blipFill>
        <p:spPr>
          <a:xfrm>
            <a:off x="611509" y="1364909"/>
            <a:ext cx="11074969" cy="2006703"/>
          </a:xfrm>
          <a:prstGeom prst="rect">
            <a:avLst/>
          </a:prstGeom>
          <a:noFill/>
          <a:ln>
            <a:noFill/>
          </a:ln>
        </p:spPr>
      </p:pic>
      <p:pic>
        <p:nvPicPr>
          <p:cNvPr id="203" name="Google Shape;203;p8"/>
          <p:cNvPicPr preferRelativeResize="0"/>
          <p:nvPr/>
        </p:nvPicPr>
        <p:blipFill rotWithShape="1">
          <a:blip r:embed="rId5">
            <a:alphaModFix/>
          </a:blip>
          <a:srcRect b="0" l="0" r="0" t="0"/>
          <a:stretch/>
        </p:blipFill>
        <p:spPr>
          <a:xfrm>
            <a:off x="553872" y="3985210"/>
            <a:ext cx="7160891" cy="1905098"/>
          </a:xfrm>
          <a:prstGeom prst="rect">
            <a:avLst/>
          </a:prstGeom>
          <a:noFill/>
          <a:ln>
            <a:noFill/>
          </a:ln>
        </p:spPr>
      </p:pic>
      <p:sp>
        <p:nvSpPr>
          <p:cNvPr id="204" name="Google Shape;204;p8"/>
          <p:cNvSpPr txBox="1"/>
          <p:nvPr/>
        </p:nvSpPr>
        <p:spPr>
          <a:xfrm>
            <a:off x="3550920" y="3486389"/>
            <a:ext cx="5090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(Dataframe obtained after loading  the dataset)</a:t>
            </a:r>
            <a:endParaRPr/>
          </a:p>
        </p:txBody>
      </p:sp>
      <p:sp>
        <p:nvSpPr>
          <p:cNvPr id="205" name="Google Shape;205;p8"/>
          <p:cNvSpPr txBox="1"/>
          <p:nvPr/>
        </p:nvSpPr>
        <p:spPr>
          <a:xfrm>
            <a:off x="1273324" y="6148120"/>
            <a:ext cx="65295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(Transformation to get the themed restaurant in a particular area)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ph type="ctrTitle"/>
          </p:nvPr>
        </p:nvSpPr>
        <p:spPr>
          <a:xfrm>
            <a:off x="553872" y="340568"/>
            <a:ext cx="10322606" cy="705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Snapshots of Operations and Transformation:</a:t>
            </a:r>
            <a:endParaRPr/>
          </a:p>
        </p:txBody>
      </p:sp>
      <p:sp>
        <p:nvSpPr>
          <p:cNvPr id="211" name="Google Shape;211;p9"/>
          <p:cNvSpPr/>
          <p:nvPr/>
        </p:nvSpPr>
        <p:spPr>
          <a:xfrm>
            <a:off x="0" y="660711"/>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9"/>
          <p:cNvSpPr/>
          <p:nvPr/>
        </p:nvSpPr>
        <p:spPr>
          <a:xfrm>
            <a:off x="0" y="3846457"/>
            <a:ext cx="356839" cy="183993"/>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9"/>
          <p:cNvSpPr txBox="1"/>
          <p:nvPr/>
        </p:nvSpPr>
        <p:spPr>
          <a:xfrm>
            <a:off x="9532699" y="6364445"/>
            <a:ext cx="229874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214" name="Google Shape;214;p9"/>
          <p:cNvSpPr/>
          <p:nvPr/>
        </p:nvSpPr>
        <p:spPr>
          <a:xfrm>
            <a:off x="10966478" y="0"/>
            <a:ext cx="720000" cy="864000"/>
          </a:xfrm>
          <a:prstGeom prst="rect">
            <a:avLst/>
          </a:prstGeom>
          <a:solidFill>
            <a:srgbClr val="FDB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5" name="Google Shape;215;p9"/>
          <p:cNvPicPr preferRelativeResize="0"/>
          <p:nvPr/>
        </p:nvPicPr>
        <p:blipFill rotWithShape="1">
          <a:blip r:embed="rId3">
            <a:alphaModFix/>
          </a:blip>
          <a:srcRect b="0" l="0" r="0" t="0"/>
          <a:stretch/>
        </p:blipFill>
        <p:spPr>
          <a:xfrm>
            <a:off x="11146478" y="125007"/>
            <a:ext cx="360000" cy="613986"/>
          </a:xfrm>
          <a:prstGeom prst="rect">
            <a:avLst/>
          </a:prstGeom>
          <a:noFill/>
          <a:ln>
            <a:noFill/>
          </a:ln>
        </p:spPr>
      </p:pic>
      <p:sp>
        <p:nvSpPr>
          <p:cNvPr id="216" name="Google Shape;216;p9"/>
          <p:cNvSpPr txBox="1"/>
          <p:nvPr/>
        </p:nvSpPr>
        <p:spPr>
          <a:xfrm>
            <a:off x="2103120" y="1818640"/>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7" name="Google Shape;217;p9"/>
          <p:cNvPicPr preferRelativeResize="0"/>
          <p:nvPr/>
        </p:nvPicPr>
        <p:blipFill rotWithShape="1">
          <a:blip r:embed="rId4">
            <a:alphaModFix/>
          </a:blip>
          <a:srcRect b="0" l="0" r="0" t="0"/>
          <a:stretch/>
        </p:blipFill>
        <p:spPr>
          <a:xfrm>
            <a:off x="553872" y="1076204"/>
            <a:ext cx="6318644" cy="197171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18" name="Google Shape;218;p9"/>
          <p:cNvPicPr preferRelativeResize="0"/>
          <p:nvPr/>
        </p:nvPicPr>
        <p:blipFill rotWithShape="1">
          <a:blip r:embed="rId5">
            <a:alphaModFix/>
          </a:blip>
          <a:srcRect b="0" l="0" r="0" t="0"/>
          <a:stretch/>
        </p:blipFill>
        <p:spPr>
          <a:xfrm>
            <a:off x="553872" y="3335091"/>
            <a:ext cx="8854901" cy="344412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19" name="Google Shape;219;p9"/>
          <p:cNvSpPr txBox="1"/>
          <p:nvPr/>
        </p:nvSpPr>
        <p:spPr>
          <a:xfrm>
            <a:off x="7345680" y="1957587"/>
            <a:ext cx="36207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(Amazon S3 Buckets)</a:t>
            </a:r>
            <a:endParaRPr/>
          </a:p>
        </p:txBody>
      </p:sp>
      <p:sp>
        <p:nvSpPr>
          <p:cNvPr id="220" name="Google Shape;220;p9"/>
          <p:cNvSpPr txBox="1"/>
          <p:nvPr/>
        </p:nvSpPr>
        <p:spPr>
          <a:xfrm>
            <a:off x="9560364" y="4371499"/>
            <a:ext cx="229874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Amazon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EMR_EC2</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instance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2021-09-28T12:33:23Z</dcterms:created>
  <dc:creator>MilesPC</dc:creator>
</cp:coreProperties>
</file>