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Wingdings 2" pitchFamily="18" charset="2"/>
      <p:regular r:id="rId16"/>
    </p:embeddedFont>
    <p:embeddedFont>
      <p:font typeface="Segoe UI Semibold" pitchFamily="34" charset="0"/>
      <p:bold r:id="rId17"/>
      <p:boldItalic r:id="rId18"/>
    </p:embeddedFont>
    <p:embeddedFont>
      <p:font typeface="Bahnschrift SemiLight" pitchFamily="34" charset="0"/>
      <p:regular r:id="rId19"/>
    </p:embeddedFont>
    <p:embeddedFont>
      <p:font typeface="Segoe UI Symbol" pitchFamily="34" charset="0"/>
      <p:regular r:id="rId20"/>
    </p:embeddedFont>
    <p:embeddedFont>
      <p:font typeface="Segoe UI Light" pitchFamily="34" charset="0"/>
      <p:regular r:id="rId21"/>
      <p:italic r:id="rId22"/>
    </p:embeddedFont>
    <p:embeddedFont>
      <p:font typeface="Roboto Mono" charset="0"/>
      <p:regular r:id="rId23"/>
      <p:bold r:id="rId24"/>
      <p:italic r:id="rId25"/>
      <p:boldItalic r:id="rId26"/>
    </p:embeddedFont>
    <p:embeddedFont>
      <p:font typeface="Bahnschrift Light" pitchFamily="34" charset="0"/>
      <p:regular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</p:presentationPr>
</file>

<file path=ppt/tableStyles.xml><?xml version="1.0" encoding="utf-8"?>
<a:tblStyleLst xmlns:a="http://schemas.openxmlformats.org/drawingml/2006/main" def="{DE852ED6-DF89-4FFC-A14E-FEBDF8325C35}">
  <a:tblStyle styleId="{DE852ED6-DF89-4FFC-A14E-FEBDF8325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e7df7c09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e7df7c09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e7df7c09a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e7df7c09a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e7df7c09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e7df7c09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e7df7c09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e7df7c09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7df7c09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7df7c09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7df7c09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7df7c09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7df7c09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7df7c09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7df7c09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7df7c09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e7df7c09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e7df7c09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e7df7c09a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e7df7c09a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e7df7c09a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e7df7c09a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e7df7c09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e7df7c09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21-Mar-21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.n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sequenc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2.cs.duke.edu/courses/spring18/compsci330/Notes/dynamic.pdf" TargetMode="External"/><Relationship Id="rId4" Type="http://schemas.openxmlformats.org/officeDocument/2006/relationships/hyperlink" Target="https://www.geeksforgeeks.org/longest-increasing-subsequence-dp-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12525" y="2803225"/>
            <a:ext cx="82539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368" spc="3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 : 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368" spc="3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ROY (IIT2019194)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368" spc="3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DEEPTARSHI BISWAS </a:t>
            </a:r>
            <a:r>
              <a:rPr lang="en" sz="1368" spc="3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(IIT2019195)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368" spc="3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CHETAN PATIDAR (IIT2019193)</a:t>
            </a:r>
            <a:endParaRPr sz="1368" spc="300" dirty="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368" dirty="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1577" dirty="0">
              <a:solidFill>
                <a:srgbClr val="BF9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560" dirty="0"/>
          </a:p>
        </p:txBody>
      </p:sp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426275" y="1036582"/>
            <a:ext cx="8253900" cy="14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1" dirty="0">
                <a:solidFill>
                  <a:srgbClr val="000000"/>
                </a:solidFill>
                <a:latin typeface="Segoe UI Semibold" pitchFamily="34" charset="0"/>
                <a:ea typeface="Times New Roman"/>
                <a:cs typeface="Segoe UI Semibold" pitchFamily="34" charset="0"/>
                <a:sym typeface="Times New Roman"/>
              </a:rPr>
              <a:t>Strassen’s Matrix Algorithm</a:t>
            </a:r>
            <a:endParaRPr sz="3600" b="1" dirty="0">
              <a:solidFill>
                <a:srgbClr val="000000"/>
              </a:solidFill>
              <a:latin typeface="Segoe UI Semibold" pitchFamily="34" charset="0"/>
              <a:ea typeface="Times New Roman"/>
              <a:cs typeface="Segoe UI Semibold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540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VALUES OF O(N) FOR BOTH ALGORITHMS</a:t>
            </a:r>
            <a:endParaRPr b="1" dirty="0"/>
          </a:p>
        </p:txBody>
      </p:sp>
      <p:graphicFrame>
        <p:nvGraphicFramePr>
          <p:cNvPr id="183" name="Google Shape;183;p22"/>
          <p:cNvGraphicFramePr/>
          <p:nvPr/>
        </p:nvGraphicFramePr>
        <p:xfrm>
          <a:off x="1987225" y="1404850"/>
          <a:ext cx="4826000" cy="2667000"/>
        </p:xfrm>
        <a:graphic>
          <a:graphicData uri="http://schemas.openxmlformats.org/drawingml/2006/table">
            <a:tbl>
              <a:tblPr>
                <a:noFill/>
                <a:tableStyleId>{DE852ED6-DF89-4FFC-A14E-FEBDF8325C35}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  <a:hlinkClick r:id="rId3"/>
                        </a:rPr>
                        <a:t>S.No</a:t>
                      </a:r>
                      <a:endParaRPr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Approach 1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Approach 2</a:t>
                      </a:r>
                      <a:endParaRPr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88.28972194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125000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2023.219371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1000000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7795.075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1000000000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688225.0043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1000000000000</a:t>
                      </a:r>
                      <a:endParaRPr sz="10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60763194.26</a:t>
                      </a:r>
                      <a:endParaRPr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19150" y="443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COMPLEXITIES OF ALGO 1 &amp; 2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1085100" y="4329775"/>
            <a:ext cx="343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NAIVE APPROACH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872250" y="4329775"/>
            <a:ext cx="35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STRASSEN’S ALGORITHM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6" y="1270097"/>
            <a:ext cx="3516000" cy="303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550" y="1270100"/>
            <a:ext cx="3817216" cy="305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819150" y="1716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sz="1600" dirty="0" smtClean="0">
                <a:solidFill>
                  <a:srgbClr val="000000"/>
                </a:solidFill>
              </a:rPr>
              <a:t>Though the implementation </a:t>
            </a:r>
            <a:r>
              <a:rPr lang="en" sz="1600" dirty="0">
                <a:solidFill>
                  <a:srgbClr val="000000"/>
                </a:solidFill>
              </a:rPr>
              <a:t>of Strassen's algorithm for matrix multiplication </a:t>
            </a:r>
            <a:r>
              <a:rPr lang="en" sz="1600" dirty="0" smtClean="0">
                <a:solidFill>
                  <a:srgbClr val="000000"/>
                </a:solidFill>
              </a:rPr>
              <a:t>is faster </a:t>
            </a:r>
            <a:r>
              <a:rPr lang="en" sz="1600" dirty="0">
                <a:solidFill>
                  <a:srgbClr val="000000"/>
                </a:solidFill>
              </a:rPr>
              <a:t>than the </a:t>
            </a:r>
            <a:r>
              <a:rPr lang="en" sz="1600" dirty="0" smtClean="0">
                <a:solidFill>
                  <a:srgbClr val="000000"/>
                </a:solidFill>
              </a:rPr>
              <a:t>naive </a:t>
            </a:r>
            <a:r>
              <a:rPr lang="en" sz="1600" dirty="0">
                <a:solidFill>
                  <a:srgbClr val="000000"/>
                </a:solidFill>
              </a:rPr>
              <a:t>method for matrix multiplication, if applied on large enough </a:t>
            </a:r>
            <a:r>
              <a:rPr lang="en" sz="1600" dirty="0" smtClean="0">
                <a:solidFill>
                  <a:srgbClr val="000000"/>
                </a:solidFill>
              </a:rPr>
              <a:t>matrices but still it has not got amny practical significance dur to the following reasons :</a:t>
            </a:r>
            <a:br>
              <a:rPr lang="en" sz="1600" dirty="0" smtClean="0">
                <a:solidFill>
                  <a:srgbClr val="000000"/>
                </a:solidFill>
              </a:rPr>
            </a:br>
            <a:r>
              <a:rPr lang="en-US" sz="1600" dirty="0" smtClean="0"/>
              <a:t>1) The constants used in </a:t>
            </a:r>
            <a:r>
              <a:rPr lang="en-US" sz="1600" dirty="0" err="1" smtClean="0"/>
              <a:t>Strassen’s</a:t>
            </a:r>
            <a:r>
              <a:rPr lang="en-US" sz="1600" dirty="0" smtClean="0"/>
              <a:t> method are high and for a typical application naive method works better.</a:t>
            </a:r>
            <a:br>
              <a:rPr lang="en-US" sz="1600" dirty="0" smtClean="0"/>
            </a:br>
            <a:r>
              <a:rPr lang="en-US" sz="1600" dirty="0" smtClean="0"/>
              <a:t>2) For Sparse matrices, there are better methods especially designed for them.</a:t>
            </a:r>
            <a:br>
              <a:rPr lang="en-US" sz="1600" dirty="0" smtClean="0"/>
            </a:br>
            <a:r>
              <a:rPr lang="en-US" sz="1600" dirty="0" smtClean="0"/>
              <a:t>3) The sub-matrices in recursion take extra space.</a:t>
            </a:r>
            <a:br>
              <a:rPr lang="en-US" sz="1600" dirty="0" smtClean="0"/>
            </a:br>
            <a:r>
              <a:rPr lang="en-US" sz="1600" dirty="0" smtClean="0"/>
              <a:t>4) Because of the limited precision of computer arithmetic on non-integer values, larger errors accumulate in </a:t>
            </a:r>
            <a:r>
              <a:rPr lang="en-US" sz="1600" dirty="0" err="1" smtClean="0"/>
              <a:t>Strassen’s</a:t>
            </a:r>
            <a:r>
              <a:rPr lang="en-US" sz="1600" dirty="0" smtClean="0"/>
              <a:t> algorithm than in Naive Method</a:t>
            </a:r>
            <a:endParaRPr sz="1600" dirty="0"/>
          </a:p>
        </p:txBody>
      </p:sp>
      <p:sp>
        <p:nvSpPr>
          <p:cNvPr id="4" name="4-Point Star 3"/>
          <p:cNvSpPr/>
          <p:nvPr/>
        </p:nvSpPr>
        <p:spPr>
          <a:xfrm>
            <a:off x="7610833" y="398761"/>
            <a:ext cx="921275" cy="10312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Reference </a:t>
            </a:r>
            <a:endParaRPr b="1"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19150" y="17499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.</a:t>
            </a:r>
            <a:r>
              <a:rPr lang="en" sz="11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https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://en.wikipedia.org/wiki/Subsequence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.</a:t>
            </a:r>
            <a:r>
              <a:rPr lang="en" sz="1100" dirty="0" smtClean="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https://www.geeksforgeeks.org/longest-increasing-subsequence-dp-3/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https://www2.cs.duke.edu/courses/spring18/compsci330/Notes/dynamic.pdf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4-Point Star 3"/>
          <p:cNvSpPr/>
          <p:nvPr/>
        </p:nvSpPr>
        <p:spPr>
          <a:xfrm>
            <a:off x="7466454" y="501889"/>
            <a:ext cx="1155032" cy="114815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78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Abstract</a:t>
            </a:r>
            <a:endParaRPr sz="3300" b="1"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585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356" marR="146729" lvl="0" indent="-1536" algn="just" rtl="0">
              <a:lnSpc>
                <a:spcPct val="109381"/>
              </a:lnSpc>
              <a:spcBef>
                <a:spcPts val="1642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  <a:latin typeface="Bahnschrift SemiLight" pitchFamily="34" charset="0"/>
              </a:rPr>
              <a:t>The project aims at implementing Strassen’s Algorithm and understanding the advantages and limitations of this method and developing an overall idea of it’s practical significance. We look at two </a:t>
            </a:r>
            <a:r>
              <a:rPr lang="en" sz="1800" dirty="0">
                <a:solidFill>
                  <a:srgbClr val="000000"/>
                </a:solidFill>
                <a:latin typeface="Bahnschrift SemiLight" pitchFamily="34" charset="0"/>
              </a:rPr>
              <a:t>approaches </a:t>
            </a:r>
            <a:r>
              <a:rPr lang="en" sz="1800" dirty="0" smtClean="0">
                <a:solidFill>
                  <a:srgbClr val="000000"/>
                </a:solidFill>
                <a:latin typeface="Bahnschrift SemiLight" pitchFamily="34" charset="0"/>
              </a:rPr>
              <a:t>and compare the complexity of </a:t>
            </a:r>
            <a:r>
              <a:rPr lang="en" sz="1800" dirty="0">
                <a:solidFill>
                  <a:srgbClr val="000000"/>
                </a:solidFill>
                <a:latin typeface="Bahnschrift SemiLight" pitchFamily="34" charset="0"/>
              </a:rPr>
              <a:t>both.</a:t>
            </a:r>
            <a:endParaRPr sz="1800" dirty="0">
              <a:solidFill>
                <a:srgbClr val="000000"/>
              </a:solidFill>
              <a:latin typeface="Bahnschrift SemiLight" pitchFamily="34" charset="0"/>
            </a:endParaRPr>
          </a:p>
          <a:p>
            <a:pPr marL="9356" marR="146729" lvl="0" indent="-1536" algn="just" rtl="0">
              <a:lnSpc>
                <a:spcPct val="109381"/>
              </a:lnSpc>
              <a:spcBef>
                <a:spcPts val="1642"/>
              </a:spcBef>
              <a:spcAft>
                <a:spcPts val="0"/>
              </a:spcAft>
              <a:buNone/>
            </a:pPr>
            <a:endParaRPr sz="18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7569582" y="776896"/>
            <a:ext cx="721895" cy="6875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906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Contents</a:t>
            </a:r>
            <a:endParaRPr b="1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>
                <a:latin typeface="Bahnschrift SemiLight" pitchFamily="34" charset="0"/>
              </a:rPr>
              <a:t>Introduction</a:t>
            </a:r>
            <a:endParaRPr sz="1800" dirty="0" smtClean="0">
              <a:latin typeface="Bahnschrift SemiLight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>
                <a:latin typeface="Bahnschrift SemiLight" pitchFamily="34" charset="0"/>
              </a:rPr>
              <a:t>Algorithmic </a:t>
            </a:r>
            <a:r>
              <a:rPr lang="en" sz="1800" dirty="0">
                <a:latin typeface="Bahnschrift SemiLight" pitchFamily="34" charset="0"/>
              </a:rPr>
              <a:t>Design</a:t>
            </a:r>
            <a:endParaRPr sz="1800" dirty="0">
              <a:latin typeface="Bahnschrift SemiLight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>
                <a:latin typeface="Bahnschrift SemiLight" pitchFamily="34" charset="0"/>
              </a:rPr>
              <a:t>Algorithmic </a:t>
            </a:r>
            <a:r>
              <a:rPr lang="en" sz="1800" dirty="0">
                <a:latin typeface="Bahnschrift SemiLight" pitchFamily="34" charset="0"/>
              </a:rPr>
              <a:t>Analysis</a:t>
            </a:r>
            <a:endParaRPr sz="1800" dirty="0">
              <a:latin typeface="Bahnschrift SemiLight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>
                <a:latin typeface="Bahnschrift SemiLight" pitchFamily="34" charset="0"/>
              </a:rPr>
              <a:t>Time Complexity </a:t>
            </a:r>
            <a:r>
              <a:rPr lang="en" sz="1800" dirty="0">
                <a:latin typeface="Bahnschrift SemiLight" pitchFamily="34" charset="0"/>
              </a:rPr>
              <a:t>for all approaches</a:t>
            </a:r>
            <a:endParaRPr sz="1800" dirty="0">
              <a:latin typeface="Bahnschrift SemiLight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>
                <a:latin typeface="Bahnschrift SemiLight" pitchFamily="34" charset="0"/>
              </a:rPr>
              <a:t>Conclusion</a:t>
            </a:r>
            <a:endParaRPr sz="1800" dirty="0">
              <a:latin typeface="Bahnschrift SemiLight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Bahnschrift SemiLight" pitchFamily="34" charset="0"/>
              </a:rPr>
              <a:t>References</a:t>
            </a:r>
            <a:endParaRPr sz="1800" dirty="0">
              <a:latin typeface="Bahnschrift SemiLight" pitchFamily="34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7548955" y="646268"/>
            <a:ext cx="776897" cy="7012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574000"/>
            <a:ext cx="7505700" cy="28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Bahnschrift SemiLight" pitchFamily="34" charset="0"/>
              </a:rPr>
              <a:t>In this </a:t>
            </a:r>
            <a:r>
              <a:rPr lang="en" sz="1400" dirty="0" smtClean="0">
                <a:latin typeface="Bahnschrift SemiLight" pitchFamily="34" charset="0"/>
              </a:rPr>
              <a:t>project or presentation, </a:t>
            </a:r>
            <a:r>
              <a:rPr lang="en" sz="1400" dirty="0">
                <a:latin typeface="Bahnschrift SemiLight" pitchFamily="34" charset="0"/>
              </a:rPr>
              <a:t>we are going to </a:t>
            </a:r>
            <a:r>
              <a:rPr lang="en" sz="1400" dirty="0" smtClean="0">
                <a:latin typeface="Bahnschrift SemiLight" pitchFamily="34" charset="0"/>
              </a:rPr>
              <a:t>analyze Strassen’s </a:t>
            </a:r>
            <a:r>
              <a:rPr lang="en" sz="1400" dirty="0">
                <a:latin typeface="Bahnschrift SemiLight" pitchFamily="34" charset="0"/>
              </a:rPr>
              <a:t>matrix </a:t>
            </a:r>
            <a:r>
              <a:rPr lang="en" sz="1400" dirty="0" smtClean="0">
                <a:latin typeface="Bahnschrift SemiLight" pitchFamily="34" charset="0"/>
              </a:rPr>
              <a:t>multiplication algorithm and deduce it’s practical importance and use along with it’s advantages and limitations.</a:t>
            </a:r>
            <a:endParaRPr sz="1400" dirty="0">
              <a:latin typeface="Bahnschrift SemiLight" pitchFamily="34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Bahnschrift SemiLight" pitchFamily="34" charset="0"/>
              </a:rPr>
              <a:t>Let us consider two matrices X and Y. We </a:t>
            </a:r>
            <a:r>
              <a:rPr lang="en" sz="1400" dirty="0" smtClean="0">
                <a:latin typeface="Bahnschrift SemiLight" pitchFamily="34" charset="0"/>
              </a:rPr>
              <a:t>are required </a:t>
            </a:r>
            <a:r>
              <a:rPr lang="en" sz="1400" dirty="0">
                <a:latin typeface="Bahnschrift SemiLight" pitchFamily="34" charset="0"/>
              </a:rPr>
              <a:t>to calculate the resultant matrix Z by </a:t>
            </a:r>
            <a:r>
              <a:rPr lang="en" sz="1400" dirty="0" smtClean="0">
                <a:latin typeface="Bahnschrift SemiLight" pitchFamily="34" charset="0"/>
              </a:rPr>
              <a:t>multiplying both </a:t>
            </a:r>
            <a:r>
              <a:rPr lang="en" sz="1400" dirty="0">
                <a:latin typeface="Bahnschrift SemiLight" pitchFamily="34" charset="0"/>
              </a:rPr>
              <a:t>X and Y. Matrix multiplication is a </a:t>
            </a:r>
            <a:r>
              <a:rPr lang="en" sz="1400" dirty="0" smtClean="0">
                <a:latin typeface="Bahnschrift SemiLight" pitchFamily="34" charset="0"/>
              </a:rPr>
              <a:t>binary operationon two matrices </a:t>
            </a:r>
            <a:r>
              <a:rPr lang="en" sz="1400" dirty="0">
                <a:latin typeface="Bahnschrift SemiLight" pitchFamily="34" charset="0"/>
              </a:rPr>
              <a:t>that produces </a:t>
            </a:r>
            <a:r>
              <a:rPr lang="en" sz="1400" dirty="0" smtClean="0">
                <a:latin typeface="Bahnschrift SemiLight" pitchFamily="34" charset="0"/>
              </a:rPr>
              <a:t>a single resultant matrix. </a:t>
            </a:r>
            <a:endParaRPr sz="1400" dirty="0">
              <a:latin typeface="Bahnschrift SemiLight" pitchFamily="34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Bahnschrift SemiLight" pitchFamily="34" charset="0"/>
              </a:rPr>
              <a:t>For matrix multiplication, the number of columns in the first matrix must be equal to the number of rows in the second matrix</a:t>
            </a:r>
            <a:r>
              <a:rPr lang="en" sz="1400" dirty="0" smtClean="0">
                <a:latin typeface="Bahnschrift SemiLight" pitchFamily="34" charset="0"/>
              </a:rPr>
              <a:t>. For example let A be a matrix of size m*n and B be a matrix of size x*y. Then matrix multiplication is acheived only if n==x and the resultant matrix C=A*B is of size m*y.</a:t>
            </a:r>
            <a:endParaRPr sz="1400" dirty="0">
              <a:latin typeface="Bahnschrift SemiLight" pitchFamily="34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latin typeface="Bahnschrift SemiLight" pitchFamily="34" charset="0"/>
              </a:rPr>
              <a:t>Thus the product XY is defined if and only if the number of columns in X equals the number of rows in Y.The utility of Strassen's formula is shown by its asymptotic superiority when order n of matrix reaches infinity.</a:t>
            </a:r>
            <a:endParaRPr sz="1400" dirty="0">
              <a:latin typeface="Bahnschrift SemiLight" pitchFamily="34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7707086" y="371260"/>
            <a:ext cx="845648" cy="735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632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/>
              <a:t>ALGORITHMIC </a:t>
            </a:r>
            <a:r>
              <a:rPr lang="en" sz="3100" b="1" dirty="0"/>
              <a:t>DESIGN</a:t>
            </a:r>
            <a:endParaRPr sz="3100"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492625"/>
            <a:ext cx="7505700" cy="3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000000"/>
                </a:solidFill>
                <a:latin typeface="Segoe UI Symbol" pitchFamily="34" charset="0"/>
                <a:ea typeface="Segoe UI Symbol" pitchFamily="34" charset="0"/>
                <a:cs typeface="Times New Roman"/>
                <a:sym typeface="Times New Roman"/>
              </a:rPr>
              <a:t>First Approach ( Naive Approach) </a:t>
            </a:r>
            <a:r>
              <a:rPr lang="en" sz="1400" b="1" dirty="0">
                <a:solidFill>
                  <a:srgbClr val="000000"/>
                </a:solidFill>
                <a:latin typeface="Segoe UI Symbol" pitchFamily="34" charset="0"/>
                <a:ea typeface="Segoe UI Symbol" pitchFamily="34" charset="0"/>
                <a:cs typeface="Times New Roman"/>
                <a:sym typeface="Times New Roman"/>
              </a:rPr>
              <a:t>(Dividing each matrix into 4 smaller matrices and performing multiplication):</a:t>
            </a:r>
            <a:endParaRPr sz="1400" b="1" dirty="0">
              <a:solidFill>
                <a:srgbClr val="000000"/>
              </a:solidFill>
              <a:latin typeface="Segoe UI Symbol" pitchFamily="34" charset="0"/>
              <a:ea typeface="Segoe UI Symbol" pitchFamily="34" charset="0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62399" lvl="0" indent="-323850" algn="just" rtl="0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  <a:latin typeface="Bahnschrift SemiLight" pitchFamily="34" charset="0"/>
              </a:rPr>
              <a:t>Divide matrices A and B in 4 sub-matrices of size (n/2) x (n/2)</a:t>
            </a:r>
            <a:endParaRPr sz="1500" dirty="0">
              <a:solidFill>
                <a:srgbClr val="000000"/>
              </a:solidFill>
              <a:latin typeface="Bahnschrift SemiLight" pitchFamily="34" charset="0"/>
            </a:endParaRPr>
          </a:p>
          <a:p>
            <a:pPr marL="457200" marR="162399" lvl="0" indent="-323850" algn="just" rtl="0">
              <a:lnSpc>
                <a:spcPct val="1108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  <a:latin typeface="Bahnschrift SemiLight" pitchFamily="34" charset="0"/>
              </a:rPr>
              <a:t>Calculate following values Recursively: </a:t>
            </a:r>
            <a:r>
              <a:rPr lang="en" sz="1500" b="1" dirty="0">
                <a:solidFill>
                  <a:srgbClr val="000000"/>
                </a:solidFill>
                <a:latin typeface="Bahnschrift SemiLight" pitchFamily="34" charset="0"/>
              </a:rPr>
              <a:t>ae+bg</a:t>
            </a:r>
            <a:r>
              <a:rPr lang="en" sz="1500" dirty="0">
                <a:solidFill>
                  <a:srgbClr val="000000"/>
                </a:solidFill>
                <a:latin typeface="Bahnschrift SemiLight" pitchFamily="34" charset="0"/>
              </a:rPr>
              <a:t> , </a:t>
            </a:r>
            <a:r>
              <a:rPr lang="en" sz="1500" b="1" dirty="0">
                <a:solidFill>
                  <a:srgbClr val="000000"/>
                </a:solidFill>
                <a:latin typeface="Bahnschrift SemiLight" pitchFamily="34" charset="0"/>
              </a:rPr>
              <a:t>af+bh</a:t>
            </a:r>
            <a:r>
              <a:rPr lang="en" sz="1500" dirty="0">
                <a:solidFill>
                  <a:srgbClr val="000000"/>
                </a:solidFill>
                <a:latin typeface="Bahnschrift SemiLight" pitchFamily="34" charset="0"/>
              </a:rPr>
              <a:t> , </a:t>
            </a:r>
            <a:r>
              <a:rPr lang="en" sz="1500" b="1" dirty="0">
                <a:solidFill>
                  <a:srgbClr val="000000"/>
                </a:solidFill>
                <a:latin typeface="Bahnschrift SemiLight" pitchFamily="34" charset="0"/>
              </a:rPr>
              <a:t>ce + dg</a:t>
            </a:r>
            <a:r>
              <a:rPr lang="en" sz="1500" dirty="0">
                <a:solidFill>
                  <a:srgbClr val="000000"/>
                </a:solidFill>
                <a:latin typeface="Bahnschrift SemiLight" pitchFamily="34" charset="0"/>
              </a:rPr>
              <a:t> and </a:t>
            </a:r>
            <a:r>
              <a:rPr lang="en" sz="1500" b="1" dirty="0">
                <a:solidFill>
                  <a:srgbClr val="000000"/>
                </a:solidFill>
                <a:latin typeface="Bahnschrift SemiLight" pitchFamily="34" charset="0"/>
              </a:rPr>
              <a:t>cf+dh</a:t>
            </a:r>
            <a:r>
              <a:rPr lang="en" sz="1500" dirty="0">
                <a:solidFill>
                  <a:srgbClr val="000000"/>
                </a:solidFill>
                <a:latin typeface="Bahnschrift SemiLight" pitchFamily="34" charset="0"/>
              </a:rPr>
              <a:t> </a:t>
            </a:r>
            <a:endParaRPr sz="1500" dirty="0">
              <a:solidFill>
                <a:srgbClr val="000000"/>
              </a:solidFill>
              <a:latin typeface="Bahnschrift SemiLight" pitchFamily="34" charset="0"/>
            </a:endParaRPr>
          </a:p>
          <a:p>
            <a:pPr marL="0" marR="162399" lvl="0" indent="0" algn="just" rtl="0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162399" lvl="0" indent="0" algn="just" rtl="0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162399" lvl="0" indent="0" algn="just" rtl="0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162399" lvl="0" indent="0" algn="just" rtl="0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marR="162399" lvl="0" indent="0" algn="just" rtl="0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13" y="2708589"/>
            <a:ext cx="481012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7638334" y="288758"/>
            <a:ext cx="866274" cy="7837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628650"/>
            <a:ext cx="7505700" cy="3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 dirty="0" smtClean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Approach:</a:t>
            </a:r>
            <a:endParaRPr sz="1500" b="1" i="1" dirty="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1" dirty="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multiply( matrix A, matrix B, int n)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//base case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if(n==1)return A[0][0]*B[0][0];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//break matrix A and B into 4 quadrants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matrix a,b,c,d //for matrix A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matrix e,f,g,h; //for matrix B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k = (n/2);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matrix C;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matrix c1,c2,c3,c4 //4 quadrants of matrix C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c1 = multiply(a,e,k) + multiply(b,g,k)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c2 = multiply(a,f,k) + multiply(b,h,k)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c3 = multiply(c,e,k) + multiply(d,g,k)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c4 = multiply(d,f,k) + multiply(d,h,k)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C;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380925"/>
            <a:ext cx="750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/>
              <a:t>ALGORITHMIC </a:t>
            </a:r>
            <a:r>
              <a:rPr lang="en" sz="3100" b="1" dirty="0"/>
              <a:t>DESIGN</a:t>
            </a:r>
            <a:endParaRPr sz="3100" b="1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19150" y="1111350"/>
            <a:ext cx="750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Segoe UI Light" pitchFamily="34" charset="0"/>
                <a:ea typeface="Times New Roman"/>
                <a:cs typeface="Segoe UI Light" pitchFamily="34" charset="0"/>
                <a:sym typeface="Times New Roman"/>
              </a:rPr>
              <a:t>Approach 2 (</a:t>
            </a:r>
            <a:r>
              <a:rPr lang="en" sz="1250" b="1" dirty="0">
                <a:solidFill>
                  <a:srgbClr val="000000"/>
                </a:solidFill>
                <a:latin typeface="Segoe UI Light" pitchFamily="34" charset="0"/>
                <a:ea typeface="Times New Roman"/>
                <a:cs typeface="Segoe UI Light" pitchFamily="34" charset="0"/>
                <a:sym typeface="Times New Roman"/>
              </a:rPr>
              <a:t>Strassens’ algorithm</a:t>
            </a:r>
            <a:r>
              <a:rPr lang="en" b="1" dirty="0">
                <a:solidFill>
                  <a:srgbClr val="000000"/>
                </a:solidFill>
                <a:latin typeface="Segoe UI Light" pitchFamily="34" charset="0"/>
                <a:ea typeface="Times New Roman"/>
                <a:cs typeface="Segoe UI Light" pitchFamily="34" charset="0"/>
                <a:sym typeface="Times New Roman"/>
              </a:rPr>
              <a:t>):</a:t>
            </a:r>
            <a:endParaRPr b="1" dirty="0">
              <a:solidFill>
                <a:srgbClr val="000000"/>
              </a:solidFill>
              <a:latin typeface="Segoe UI Light" pitchFamily="34" charset="0"/>
              <a:ea typeface="Times New Roman"/>
              <a:cs typeface="Segoe UI Light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24" y="1620151"/>
            <a:ext cx="5492825" cy="3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7493955" y="598141"/>
            <a:ext cx="770021" cy="7700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758875" y="276300"/>
            <a:ext cx="7505700" cy="45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00" b="1" i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Algorithm</a:t>
            </a:r>
            <a:endParaRPr sz="1100" b="1" i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multiply( matrix A, matrix B, int n)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//base case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if(n==1)return A[0][0]*B[0][0];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//break matrix A and B into 4 quadrants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matrix a,b,c,d //for matrix A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matrix e,f,g,h; //for matrix B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k = (n/2);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matrix C;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matrix c1,c2,c3,c4 //4 quadrants of matrix C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matrix p1,p2,p3,p4,p5,p6,p7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p1 = multiply(a,f-h,k), 	p2 = multiply(a+b,h,k),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p3 = multiply(c+d,e,k), 	p4 = multiply(d,g-e,k),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p5 = multiply(a+d,e+h,k),   p6 = multiply(b-d, g+h,k),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p7 = multiply(a-c, e+f,k),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c1 = p5+p4-p2+p6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c2 = p1+p2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c3 = p3+p4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c4 = p1+p5-p3-p7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C;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710" lvl="0" indent="0" algn="l" rtl="0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710" lvl="0" indent="0" algn="l" rtl="0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74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469500"/>
            <a:ext cx="75057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ALGORITHM ANALYSIS</a:t>
            </a:r>
            <a:endParaRPr b="1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238475"/>
            <a:ext cx="7800300" cy="3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478" marR="21979" lvl="0" indent="3072" algn="l" rtl="0">
              <a:lnSpc>
                <a:spcPct val="107960"/>
              </a:lnSpc>
              <a:spcBef>
                <a:spcPts val="36"/>
              </a:spcBef>
              <a:spcAft>
                <a:spcPts val="0"/>
              </a:spcAft>
              <a:buNone/>
            </a:pPr>
            <a:r>
              <a:rPr lang="en" sz="1350" b="1" dirty="0" smtClean="0">
                <a:solidFill>
                  <a:srgbClr val="000000"/>
                </a:solidFill>
                <a:latin typeface="Bahnschrift Light" pitchFamily="34" charset="0"/>
              </a:rPr>
              <a:t>Naive Approach:</a:t>
            </a:r>
          </a:p>
          <a:p>
            <a:pPr marL="158478" marR="21979" lvl="0" indent="3072" algn="l" rtl="0">
              <a:lnSpc>
                <a:spcPct val="107960"/>
              </a:lnSpc>
              <a:spcBef>
                <a:spcPts val="36"/>
              </a:spcBef>
              <a:spcAft>
                <a:spcPts val="0"/>
              </a:spcAft>
              <a:buNone/>
            </a:pPr>
            <a:r>
              <a:rPr lang="en" sz="1350" dirty="0" smtClean="0">
                <a:solidFill>
                  <a:srgbClr val="000000"/>
                </a:solidFill>
                <a:latin typeface="Bahnschrift Light" pitchFamily="34" charset="0"/>
              </a:rPr>
              <a:t>The </a:t>
            </a:r>
            <a:r>
              <a:rPr lang="en" sz="1350" dirty="0">
                <a:solidFill>
                  <a:srgbClr val="000000"/>
                </a:solidFill>
                <a:latin typeface="Bahnschrift Light" pitchFamily="34" charset="0"/>
              </a:rPr>
              <a:t>above described algorithm to divide the array into smaller components takes </a:t>
            </a:r>
            <a:r>
              <a:rPr lang="en" sz="1350" b="1" dirty="0">
                <a:solidFill>
                  <a:srgbClr val="000000"/>
                </a:solidFill>
                <a:latin typeface="Bahnschrift Light" pitchFamily="34" charset="0"/>
              </a:rPr>
              <a:t>O(n*n*n)</a:t>
            </a:r>
            <a:r>
              <a:rPr lang="en" sz="1350" dirty="0">
                <a:solidFill>
                  <a:srgbClr val="000000"/>
                </a:solidFill>
                <a:latin typeface="Bahnschrift Light" pitchFamily="34" charset="0"/>
              </a:rPr>
              <a:t> </a:t>
            </a:r>
            <a:r>
              <a:rPr lang="en" sz="1350" b="1" dirty="0">
                <a:solidFill>
                  <a:srgbClr val="000000"/>
                </a:solidFill>
                <a:latin typeface="Bahnschrift Light" pitchFamily="34" charset="0"/>
              </a:rPr>
              <a:t>time </a:t>
            </a:r>
            <a:r>
              <a:rPr lang="en" sz="1350" dirty="0">
                <a:solidFill>
                  <a:srgbClr val="000000"/>
                </a:solidFill>
                <a:latin typeface="Bahnschrift Light" pitchFamily="34" charset="0"/>
              </a:rPr>
              <a:t>complexity in both the best and worst cases. </a:t>
            </a:r>
            <a:r>
              <a:rPr lang="en" sz="1350" b="1" dirty="0">
                <a:solidFill>
                  <a:srgbClr val="000000"/>
                </a:solidFill>
                <a:latin typeface="Bahnschrift Light" pitchFamily="34" charset="0"/>
              </a:rPr>
              <a:t>Space </a:t>
            </a:r>
            <a:r>
              <a:rPr lang="en" sz="1350" dirty="0">
                <a:solidFill>
                  <a:srgbClr val="000000"/>
                </a:solidFill>
                <a:latin typeface="Bahnschrift Light" pitchFamily="34" charset="0"/>
              </a:rPr>
              <a:t>complexity = </a:t>
            </a:r>
            <a:r>
              <a:rPr lang="en" sz="1350" b="1" dirty="0">
                <a:solidFill>
                  <a:srgbClr val="000000"/>
                </a:solidFill>
                <a:latin typeface="Bahnschrift Light" pitchFamily="34" charset="0"/>
              </a:rPr>
              <a:t>O(logn*n*n)</a:t>
            </a:r>
            <a:endParaRPr sz="1399" b="1" dirty="0">
              <a:solidFill>
                <a:srgbClr val="000000"/>
              </a:solidFill>
              <a:latin typeface="Bahnschrift Light" pitchFamily="34" charset="0"/>
            </a:endParaRPr>
          </a:p>
          <a:p>
            <a:pPr marL="155406" lvl="0" indent="0" algn="l" rtl="0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400" b="1" baseline="-25000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best</a:t>
            </a: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399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when n=0, = O(0) = 0 ms </a:t>
            </a:r>
            <a:endParaRPr sz="1399" dirty="0">
              <a:solidFill>
                <a:srgbClr val="000000"/>
              </a:solidFill>
              <a:latin typeface="Bahnschrift Light" pitchFamily="34" charset="0"/>
              <a:ea typeface="Times New Roman"/>
              <a:cs typeface="Times New Roman"/>
              <a:sym typeface="Times New Roman"/>
            </a:endParaRPr>
          </a:p>
          <a:p>
            <a:pPr marL="153869" marR="22360" lvl="0" indent="1536" algn="l" rtl="0">
              <a:lnSpc>
                <a:spcPct val="84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400" b="1" baseline="-25000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worst</a:t>
            </a: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399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when n=50 , t</a:t>
            </a:r>
            <a:r>
              <a:rPr lang="en" sz="1399" baseline="-25000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worst </a:t>
            </a:r>
            <a:r>
              <a:rPr lang="en" sz="1399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 = O(125000) </a:t>
            </a:r>
            <a:endParaRPr sz="1600" dirty="0">
              <a:solidFill>
                <a:srgbClr val="000000"/>
              </a:solidFill>
              <a:latin typeface="Bahnschrift Light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161550" lvl="0" indent="0" algn="l" rtl="0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None/>
            </a:pPr>
            <a:r>
              <a:rPr lang="en" sz="1350" b="1" dirty="0" smtClean="0">
                <a:solidFill>
                  <a:srgbClr val="000000"/>
                </a:solidFill>
                <a:latin typeface="Bahnschrift Light" pitchFamily="34" charset="0"/>
              </a:rPr>
              <a:t>Strassens’ Algo:</a:t>
            </a:r>
          </a:p>
          <a:p>
            <a:pPr marL="161550" lvl="0" indent="0" algn="l" rtl="0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None/>
            </a:pPr>
            <a:r>
              <a:rPr lang="en" sz="1350" dirty="0" smtClean="0">
                <a:solidFill>
                  <a:srgbClr val="000000"/>
                </a:solidFill>
                <a:latin typeface="Bahnschrift Light" pitchFamily="34" charset="0"/>
              </a:rPr>
              <a:t>Addition </a:t>
            </a:r>
            <a:r>
              <a:rPr lang="en" sz="1350" dirty="0">
                <a:solidFill>
                  <a:srgbClr val="000000"/>
                </a:solidFill>
                <a:latin typeface="Bahnschrift Light" pitchFamily="34" charset="0"/>
              </a:rPr>
              <a:t>and Subtraction of two matrices takes $O(N^2)$ time. So time complexity can be written as:</a:t>
            </a:r>
            <a:endParaRPr sz="1350" dirty="0">
              <a:solidFill>
                <a:srgbClr val="000000"/>
              </a:solidFill>
              <a:latin typeface="Bahnschrift Light" pitchFamily="34" charset="0"/>
            </a:endParaRPr>
          </a:p>
          <a:p>
            <a:pPr marL="161550" lvl="0" indent="0" algn="l" rtl="0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00"/>
                </a:solidFill>
                <a:latin typeface="Bahnschrift Light" pitchFamily="34" charset="0"/>
              </a:rPr>
              <a:t>T(N) = 7T(N/2) + O(N^2)</a:t>
            </a:r>
            <a:r>
              <a:rPr lang="en" sz="1399" dirty="0">
                <a:solidFill>
                  <a:srgbClr val="000000"/>
                </a:solidFill>
                <a:latin typeface="Bahnschrift Light" pitchFamily="34" charset="0"/>
              </a:rPr>
              <a:t>  = O(N^log7) = </a:t>
            </a: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</a:rPr>
              <a:t>O(N^2.8) time.</a:t>
            </a:r>
            <a:endParaRPr sz="1399" b="1" dirty="0">
              <a:solidFill>
                <a:srgbClr val="000000"/>
              </a:solidFill>
              <a:latin typeface="Bahnschrift Light" pitchFamily="34" charset="0"/>
            </a:endParaRPr>
          </a:p>
          <a:p>
            <a:pPr marL="161550" lvl="0" indent="0" algn="l" rtl="0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None/>
            </a:pP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</a:rPr>
              <a:t>Space = O(logn* n^2)</a:t>
            </a:r>
            <a:endParaRPr sz="1399" b="1" dirty="0">
              <a:solidFill>
                <a:srgbClr val="000000"/>
              </a:solidFill>
              <a:latin typeface="Bahnschrift Light" pitchFamily="34" charset="0"/>
            </a:endParaRPr>
          </a:p>
          <a:p>
            <a:pPr marL="155406" lvl="0" indent="0" algn="l" rtl="0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400" b="1" baseline="-25000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best</a:t>
            </a: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399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when n=0, = O(0) = 0 ms</a:t>
            </a:r>
            <a:endParaRPr sz="1399" dirty="0">
              <a:solidFill>
                <a:srgbClr val="000000"/>
              </a:solidFill>
              <a:latin typeface="Bahnschrift Light" pitchFamily="34" charset="0"/>
              <a:ea typeface="Times New Roman"/>
              <a:cs typeface="Times New Roman"/>
              <a:sym typeface="Times New Roman"/>
            </a:endParaRPr>
          </a:p>
          <a:p>
            <a:pPr marL="155406" lvl="0" indent="0" algn="l" rtl="0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399" b="1" baseline="-25000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worst</a:t>
            </a:r>
            <a:r>
              <a:rPr lang="en" sz="1399" b="1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 : </a:t>
            </a:r>
            <a:r>
              <a:rPr lang="en" sz="1399" dirty="0">
                <a:solidFill>
                  <a:srgbClr val="000000"/>
                </a:solidFill>
                <a:latin typeface="Bahnschrift Light" pitchFamily="34" charset="0"/>
                <a:ea typeface="Times New Roman"/>
                <a:cs typeface="Times New Roman"/>
                <a:sym typeface="Times New Roman"/>
              </a:rPr>
              <a:t>when n=50 ,</a:t>
            </a:r>
            <a:endParaRPr sz="1600" dirty="0">
              <a:solidFill>
                <a:srgbClr val="000000"/>
              </a:solidFill>
              <a:latin typeface="Bahnschrift Light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4" name="5-Point Star 3"/>
          <p:cNvSpPr/>
          <p:nvPr/>
        </p:nvSpPr>
        <p:spPr>
          <a:xfrm>
            <a:off x="7920217" y="220006"/>
            <a:ext cx="666893" cy="6462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</TotalTime>
  <Words>561</Words>
  <Application>Microsoft Office PowerPoint</Application>
  <PresentationFormat>On-screen Show (16:9)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Times New Roman</vt:lpstr>
      <vt:lpstr>Perpetua</vt:lpstr>
      <vt:lpstr>Wingdings 2</vt:lpstr>
      <vt:lpstr>Segoe UI Semibold</vt:lpstr>
      <vt:lpstr>Franklin Gothic Book</vt:lpstr>
      <vt:lpstr>Bahnschrift SemiLight</vt:lpstr>
      <vt:lpstr>Segoe UI Symbol</vt:lpstr>
      <vt:lpstr>Courier New</vt:lpstr>
      <vt:lpstr>Segoe UI Light</vt:lpstr>
      <vt:lpstr>Roboto Mono</vt:lpstr>
      <vt:lpstr>Bahnschrift Light</vt:lpstr>
      <vt:lpstr>Calibri</vt:lpstr>
      <vt:lpstr>Equity</vt:lpstr>
      <vt:lpstr> Strassen’s Matrix Algorithm</vt:lpstr>
      <vt:lpstr>Abstract</vt:lpstr>
      <vt:lpstr>Contents</vt:lpstr>
      <vt:lpstr>INTRODUCTION</vt:lpstr>
      <vt:lpstr>ALGORITHMIC DESIGN</vt:lpstr>
      <vt:lpstr>Slide 6</vt:lpstr>
      <vt:lpstr>ALGORITHMIC DESIGN</vt:lpstr>
      <vt:lpstr>Slide 8</vt:lpstr>
      <vt:lpstr>ALGORITHM ANALYSIS</vt:lpstr>
      <vt:lpstr>VALUES OF O(N) FOR BOTH ALGORITHMS</vt:lpstr>
      <vt:lpstr>TIME COMPLEXITIES OF ALGO 1 &amp; 2</vt:lpstr>
      <vt:lpstr>CONCLUSION</vt:lpstr>
      <vt:lpstr>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Strassen’s Matrix Algorithm</dc:title>
  <cp:lastModifiedBy>lenovo</cp:lastModifiedBy>
  <cp:revision>18</cp:revision>
  <dcterms:modified xsi:type="dcterms:W3CDTF">2021-03-21T13:22:40Z</dcterms:modified>
</cp:coreProperties>
</file>