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480573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4"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615"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6"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17" name="Footer Placeholder 4"/>
          <p:cNvSpPr>
            <a:spLocks noGrp="1"/>
          </p:cNvSpPr>
          <p:nvPr>
            <p:ph type="ftr" sz="quarter" idx="11"/>
          </p:nvPr>
        </p:nvSpPr>
        <p:spPr/>
        <p:txBody>
          <a:bodyPr/>
          <a:lstStyle/>
          <a:p>
            <a:endParaRPr lang="en-IN"/>
          </a:p>
        </p:txBody>
      </p:sp>
      <p:sp>
        <p:nvSpPr>
          <p:cNvPr id="1048618"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15"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16"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7" name="Date Placeholder 4"/>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18" name="Footer Placeholder 5"/>
          <p:cNvSpPr>
            <a:spLocks noGrp="1"/>
          </p:cNvSpPr>
          <p:nvPr>
            <p:ph type="ftr" sz="quarter" idx="11"/>
          </p:nvPr>
        </p:nvSpPr>
        <p:spPr/>
        <p:txBody>
          <a:bodyPr/>
          <a:lstStyle/>
          <a:p>
            <a:endParaRPr lang="en-IN"/>
          </a:p>
        </p:txBody>
      </p:sp>
      <p:sp>
        <p:nvSpPr>
          <p:cNvPr id="1048719" name="Slide Number Placeholder 6"/>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65"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67" name="Footer Placeholder 4"/>
          <p:cNvSpPr>
            <a:spLocks noGrp="1"/>
          </p:cNvSpPr>
          <p:nvPr>
            <p:ph type="ftr" sz="quarter" idx="11"/>
          </p:nvPr>
        </p:nvSpPr>
        <p:spPr/>
        <p:txBody>
          <a:bodyPr/>
          <a:lstStyle/>
          <a:p>
            <a:endParaRPr lang="en-IN"/>
          </a:p>
        </p:txBody>
      </p:sp>
      <p:sp>
        <p:nvSpPr>
          <p:cNvPr id="1048668"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707"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48708"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9"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10" name="Footer Placeholder 4"/>
          <p:cNvSpPr>
            <a:spLocks noGrp="1"/>
          </p:cNvSpPr>
          <p:nvPr>
            <p:ph type="ftr" sz="quarter" idx="11"/>
          </p:nvPr>
        </p:nvSpPr>
        <p:spPr/>
        <p:txBody>
          <a:bodyPr/>
          <a:lstStyle/>
          <a:p>
            <a:endParaRPr lang="en-IN"/>
          </a:p>
        </p:txBody>
      </p:sp>
      <p:sp>
        <p:nvSpPr>
          <p:cNvPr id="1048711" name="Slide Number Placeholder 5"/>
          <p:cNvSpPr>
            <a:spLocks noGrp="1"/>
          </p:cNvSpPr>
          <p:nvPr>
            <p:ph type="sldNum" sz="quarter" idx="12"/>
          </p:nvPr>
        </p:nvSpPr>
        <p:spPr/>
        <p:txBody>
          <a:bodyPr/>
          <a:lstStyle/>
          <a:p>
            <a:fld id="{C6E25633-91CC-4738-A00A-46D082066090}" type="slidenum">
              <a:rPr lang="en-IN" smtClean="0"/>
              <a:t>‹#›</a:t>
            </a:fld>
            <a:endParaRPr lang="en-IN"/>
          </a:p>
        </p:txBody>
      </p:sp>
      <p:sp>
        <p:nvSpPr>
          <p:cNvPr id="1048712"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048713"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9"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60"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62" name="Footer Placeholder 4"/>
          <p:cNvSpPr>
            <a:spLocks noGrp="1"/>
          </p:cNvSpPr>
          <p:nvPr>
            <p:ph type="ftr" sz="quarter" idx="11"/>
          </p:nvPr>
        </p:nvSpPr>
        <p:spPr/>
        <p:txBody>
          <a:bodyPr/>
          <a:lstStyle/>
          <a:p>
            <a:endParaRPr lang="en-IN"/>
          </a:p>
        </p:txBody>
      </p:sp>
      <p:sp>
        <p:nvSpPr>
          <p:cNvPr id="1048663"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20"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21"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3"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4"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5"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6"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27"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28" name="Footer Placeholder 4"/>
          <p:cNvSpPr>
            <a:spLocks noGrp="1"/>
          </p:cNvSpPr>
          <p:nvPr>
            <p:ph type="ftr" sz="quarter" idx="11"/>
          </p:nvPr>
        </p:nvSpPr>
        <p:spPr/>
        <p:txBody>
          <a:bodyPr/>
          <a:lstStyle/>
          <a:p>
            <a:endParaRPr lang="en-IN"/>
          </a:p>
        </p:txBody>
      </p:sp>
      <p:sp>
        <p:nvSpPr>
          <p:cNvPr id="1048729"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76"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7"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8"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9"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1"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85"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86" name="Footer Placeholder 4"/>
          <p:cNvSpPr>
            <a:spLocks noGrp="1"/>
          </p:cNvSpPr>
          <p:nvPr>
            <p:ph type="ftr" sz="quarter" idx="11"/>
          </p:nvPr>
        </p:nvSpPr>
        <p:spPr/>
        <p:txBody>
          <a:bodyPr/>
          <a:lstStyle/>
          <a:p>
            <a:endParaRPr lang="en-IN"/>
          </a:p>
        </p:txBody>
      </p:sp>
      <p:sp>
        <p:nvSpPr>
          <p:cNvPr id="1048687"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endParaRPr lang="en-US" dirty="0"/>
          </a:p>
        </p:txBody>
      </p:sp>
      <p:sp>
        <p:nvSpPr>
          <p:cNvPr id="1048737"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8"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39" name="Footer Placeholder 4"/>
          <p:cNvSpPr>
            <a:spLocks noGrp="1"/>
          </p:cNvSpPr>
          <p:nvPr>
            <p:ph type="ftr" sz="quarter" idx="11"/>
          </p:nvPr>
        </p:nvSpPr>
        <p:spPr/>
        <p:txBody>
          <a:bodyPr/>
          <a:lstStyle/>
          <a:p>
            <a:endParaRPr lang="en-IN"/>
          </a:p>
        </p:txBody>
      </p:sp>
      <p:sp>
        <p:nvSpPr>
          <p:cNvPr id="1048740"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1"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1048702"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04" name="Footer Placeholder 4"/>
          <p:cNvSpPr>
            <a:spLocks noGrp="1"/>
          </p:cNvSpPr>
          <p:nvPr>
            <p:ph type="ftr" sz="quarter" idx="11"/>
          </p:nvPr>
        </p:nvSpPr>
        <p:spPr/>
        <p:txBody>
          <a:bodyPr/>
          <a:lstStyle/>
          <a:p>
            <a:endParaRPr lang="en-IN"/>
          </a:p>
        </p:txBody>
      </p:sp>
      <p:sp>
        <p:nvSpPr>
          <p:cNvPr id="1048705"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8"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89"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91" name="Footer Placeholder 4"/>
          <p:cNvSpPr>
            <a:spLocks noGrp="1"/>
          </p:cNvSpPr>
          <p:nvPr>
            <p:ph type="ftr" sz="quarter" idx="11"/>
          </p:nvPr>
        </p:nvSpPr>
        <p:spPr/>
        <p:txBody>
          <a:bodyPr/>
          <a:lstStyle/>
          <a:p>
            <a:endParaRPr lang="en-IN"/>
          </a:p>
        </p:txBody>
      </p:sp>
      <p:sp>
        <p:nvSpPr>
          <p:cNvPr id="1048692" name="Slide Number Placeholder 5"/>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US" dirty="0"/>
          </a:p>
        </p:txBody>
      </p:sp>
      <p:sp>
        <p:nvSpPr>
          <p:cNvPr id="1048630"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1"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2" name="Date Placeholder 4"/>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33" name="Footer Placeholder 5"/>
          <p:cNvSpPr>
            <a:spLocks noGrp="1"/>
          </p:cNvSpPr>
          <p:nvPr>
            <p:ph type="ftr" sz="quarter" idx="11"/>
          </p:nvPr>
        </p:nvSpPr>
        <p:spPr/>
        <p:txBody>
          <a:bodyPr/>
          <a:lstStyle/>
          <a:p>
            <a:endParaRPr lang="en-IN"/>
          </a:p>
        </p:txBody>
      </p:sp>
      <p:sp>
        <p:nvSpPr>
          <p:cNvPr id="1048634" name="Slide Number Placeholder 6"/>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US" dirty="0"/>
          </a:p>
        </p:txBody>
      </p:sp>
      <p:sp>
        <p:nvSpPr>
          <p:cNvPr id="1048694"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Date Placeholder 6"/>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99" name="Footer Placeholder 7"/>
          <p:cNvSpPr>
            <a:spLocks noGrp="1"/>
          </p:cNvSpPr>
          <p:nvPr>
            <p:ph type="ftr" sz="quarter" idx="11"/>
          </p:nvPr>
        </p:nvSpPr>
        <p:spPr/>
        <p:txBody>
          <a:bodyPr/>
          <a:lstStyle/>
          <a:p>
            <a:endParaRPr lang="en-IN"/>
          </a:p>
        </p:txBody>
      </p:sp>
      <p:sp>
        <p:nvSpPr>
          <p:cNvPr id="1048700" name="Slide Number Placeholder 8"/>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a:t>Click to edit Master title style</a:t>
            </a:r>
            <a:endParaRPr lang="en-US" dirty="0"/>
          </a:p>
        </p:txBody>
      </p:sp>
      <p:sp>
        <p:nvSpPr>
          <p:cNvPr id="1048601" name="Date Placeholder 2"/>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02" name="Footer Placeholder 3"/>
          <p:cNvSpPr>
            <a:spLocks noGrp="1"/>
          </p:cNvSpPr>
          <p:nvPr>
            <p:ph type="ftr" sz="quarter" idx="11"/>
          </p:nvPr>
        </p:nvSpPr>
        <p:spPr/>
        <p:txBody>
          <a:bodyPr/>
          <a:lstStyle/>
          <a:p>
            <a:endParaRPr lang="en-IN"/>
          </a:p>
        </p:txBody>
      </p:sp>
      <p:sp>
        <p:nvSpPr>
          <p:cNvPr id="1048603" name="Slide Number Placeholder 4"/>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3" name="Date Placeholder 1"/>
          <p:cNvSpPr>
            <a:spLocks noGrp="1"/>
          </p:cNvSpPr>
          <p:nvPr>
            <p:ph type="dt" sz="half" idx="10"/>
          </p:nvPr>
        </p:nvSpPr>
        <p:spPr/>
        <p:txBody>
          <a:bodyPr/>
          <a:lstStyle/>
          <a:p>
            <a:fld id="{521C4174-C0F2-447E-B7F5-156C66CF9CD5}" type="datetimeFigureOut">
              <a:rPr lang="en-IN" smtClean="0"/>
              <a:t>18-11-2020</a:t>
            </a:fld>
            <a:endParaRPr lang="en-IN"/>
          </a:p>
        </p:txBody>
      </p:sp>
      <p:sp>
        <p:nvSpPr>
          <p:cNvPr id="1048584" name="Footer Placeholder 2"/>
          <p:cNvSpPr>
            <a:spLocks noGrp="1"/>
          </p:cNvSpPr>
          <p:nvPr>
            <p:ph type="ftr" sz="quarter" idx="11"/>
          </p:nvPr>
        </p:nvSpPr>
        <p:spPr/>
        <p:txBody>
          <a:bodyPr/>
          <a:lstStyle/>
          <a:p>
            <a:endParaRPr lang="en-IN"/>
          </a:p>
        </p:txBody>
      </p:sp>
      <p:sp>
        <p:nvSpPr>
          <p:cNvPr id="1048585" name="Slide Number Placeholder 3"/>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31"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2"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3" name="Date Placeholder 4"/>
          <p:cNvSpPr>
            <a:spLocks noGrp="1"/>
          </p:cNvSpPr>
          <p:nvPr>
            <p:ph type="dt" sz="half" idx="10"/>
          </p:nvPr>
        </p:nvSpPr>
        <p:spPr/>
        <p:txBody>
          <a:bodyPr/>
          <a:lstStyle/>
          <a:p>
            <a:fld id="{521C4174-C0F2-447E-B7F5-156C66CF9CD5}" type="datetimeFigureOut">
              <a:rPr lang="en-IN" smtClean="0"/>
              <a:t>18-11-2020</a:t>
            </a:fld>
            <a:endParaRPr lang="en-IN"/>
          </a:p>
        </p:txBody>
      </p:sp>
      <p:sp>
        <p:nvSpPr>
          <p:cNvPr id="1048734" name="Footer Placeholder 5"/>
          <p:cNvSpPr>
            <a:spLocks noGrp="1"/>
          </p:cNvSpPr>
          <p:nvPr>
            <p:ph type="ftr" sz="quarter" idx="11"/>
          </p:nvPr>
        </p:nvSpPr>
        <p:spPr/>
        <p:txBody>
          <a:bodyPr/>
          <a:lstStyle/>
          <a:p>
            <a:endParaRPr lang="en-IN"/>
          </a:p>
        </p:txBody>
      </p:sp>
      <p:sp>
        <p:nvSpPr>
          <p:cNvPr id="1048735" name="Slide Number Placeholder 6"/>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70"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1"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lstStyle/>
          <a:p>
            <a:fld id="{521C4174-C0F2-447E-B7F5-156C66CF9CD5}" type="datetimeFigureOut">
              <a:rPr lang="en-IN" smtClean="0"/>
              <a:t>18-11-2020</a:t>
            </a:fld>
            <a:endParaRPr lang="en-IN"/>
          </a:p>
        </p:txBody>
      </p:sp>
      <p:sp>
        <p:nvSpPr>
          <p:cNvPr id="1048673" name="Footer Placeholder 5"/>
          <p:cNvSpPr>
            <a:spLocks noGrp="1"/>
          </p:cNvSpPr>
          <p:nvPr>
            <p:ph type="ftr" sz="quarter" idx="11"/>
          </p:nvPr>
        </p:nvSpPr>
        <p:spPr/>
        <p:txBody>
          <a:bodyPr/>
          <a:lstStyle/>
          <a:p>
            <a:endParaRPr lang="en-IN"/>
          </a:p>
        </p:txBody>
      </p:sp>
      <p:sp>
        <p:nvSpPr>
          <p:cNvPr id="1048674" name="Slide Number Placeholder 6"/>
          <p:cNvSpPr>
            <a:spLocks noGrp="1"/>
          </p:cNvSpPr>
          <p:nvPr>
            <p:ph type="sldNum" sz="quarter" idx="12"/>
          </p:nvPr>
        </p:nvSpPr>
        <p:spPr/>
        <p:txBody>
          <a:bodyPr/>
          <a:lstStyle/>
          <a:p>
            <a:fld id="{C6E25633-91CC-4738-A00A-46D08206609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53"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57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55"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57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48579"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1C4174-C0F2-447E-B7F5-156C66CF9CD5}" type="datetimeFigureOut">
              <a:rPr lang="en-IN" smtClean="0"/>
              <a:t>18-11-2020</a:t>
            </a:fld>
            <a:endParaRPr lang="en-IN"/>
          </a:p>
        </p:txBody>
      </p:sp>
      <p:sp>
        <p:nvSpPr>
          <p:cNvPr id="1048581"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1048582"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E25633-91CC-4738-A00A-46D08206609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idx="4294967295"/>
          </p:nvPr>
        </p:nvSpPr>
        <p:spPr>
          <a:xfrm>
            <a:off x="319535" y="-555211"/>
            <a:ext cx="9404350" cy="2554037"/>
          </a:xfrm>
        </p:spPr>
        <p:txBody>
          <a:bodyPr anchor="t"/>
          <a:lstStyle/>
          <a:p>
            <a:pPr algn="ctr"/>
            <a:r>
              <a:rPr lang="en-US" dirty="0">
                <a:solidFill>
                  <a:schemeClr val="accent3">
                    <a:lumMod val="20000"/>
                    <a:lumOff val="80000"/>
                  </a:schemeClr>
                </a:solidFill>
              </a:rPr>
              <a:t>                 </a:t>
            </a:r>
            <a:br>
              <a:rPr lang="en-US" dirty="0">
                <a:solidFill>
                  <a:schemeClr val="accent3">
                    <a:lumMod val="20000"/>
                    <a:lumOff val="80000"/>
                  </a:schemeClr>
                </a:solidFill>
              </a:rPr>
            </a:br>
            <a:r>
              <a:rPr lang="en-US" dirty="0">
                <a:solidFill>
                  <a:schemeClr val="accent3">
                    <a:lumMod val="20000"/>
                    <a:lumOff val="80000"/>
                  </a:schemeClr>
                </a:solidFill>
              </a:rPr>
              <a:t/>
            </a:r>
            <a:br>
              <a:rPr lang="en-US" dirty="0">
                <a:solidFill>
                  <a:schemeClr val="accent3">
                    <a:lumMod val="20000"/>
                    <a:lumOff val="80000"/>
                  </a:schemeClr>
                </a:solidFill>
              </a:rPr>
            </a:br>
            <a:r>
              <a:rPr lang="en-US" dirty="0">
                <a:solidFill>
                  <a:schemeClr val="accent3">
                    <a:lumMod val="20000"/>
                    <a:lumOff val="80000"/>
                  </a:schemeClr>
                </a:solidFill>
              </a:rPr>
              <a:t>	 </a:t>
            </a:r>
            <a:r>
              <a:rPr lang="en-US" sz="6800" u="sng" dirty="0" smtClean="0">
                <a:solidFill>
                  <a:srgbClr val="FFFF00"/>
                </a:solidFill>
              </a:rPr>
              <a:t>FOOD </a:t>
            </a:r>
            <a:r>
              <a:rPr lang="en-US" sz="6800" u="sng" dirty="0">
                <a:solidFill>
                  <a:srgbClr val="FFFF00"/>
                </a:solidFill>
              </a:rPr>
              <a:t>PROCESSING</a:t>
            </a:r>
            <a:r>
              <a:rPr lang="en-US" sz="4800" dirty="0">
                <a:solidFill>
                  <a:schemeClr val="accent3">
                    <a:lumMod val="20000"/>
                    <a:lumOff val="80000"/>
                  </a:schemeClr>
                </a:solidFill>
              </a:rPr>
              <a:t> </a:t>
            </a:r>
            <a:endParaRPr lang="en-IN" sz="4800" dirty="0">
              <a:solidFill>
                <a:schemeClr val="accent3">
                  <a:lumMod val="20000"/>
                  <a:lumOff val="80000"/>
                </a:schemeClr>
              </a:solidFill>
            </a:endParaRPr>
          </a:p>
        </p:txBody>
      </p:sp>
      <p:sp>
        <p:nvSpPr>
          <p:cNvPr id="1048587" name="Subtitle 2"/>
          <p:cNvSpPr>
            <a:spLocks noGrp="1"/>
          </p:cNvSpPr>
          <p:nvPr>
            <p:ph idx="4294967295"/>
          </p:nvPr>
        </p:nvSpPr>
        <p:spPr>
          <a:xfrm>
            <a:off x="1694065" y="1998825"/>
            <a:ext cx="8481759" cy="4107278"/>
          </a:xfrm>
        </p:spPr>
        <p:txBody>
          <a:bodyPr/>
          <a:lstStyle/>
          <a:p>
            <a:pPr marL="0" indent="0">
              <a:buNone/>
            </a:pPr>
            <a:endParaRPr lang="en-US" u="sng" dirty="0"/>
          </a:p>
        </p:txBody>
      </p:sp>
      <p:pic>
        <p:nvPicPr>
          <p:cNvPr id="2097156" name="Picture 2097155"/>
          <p:cNvPicPr>
            <a:picLocks/>
          </p:cNvPicPr>
          <p:nvPr/>
        </p:nvPicPr>
        <p:blipFill>
          <a:blip r:embed="rId2"/>
          <a:stretch>
            <a:fillRect/>
          </a:stretch>
        </p:blipFill>
        <p:spPr>
          <a:xfrm>
            <a:off x="1131927" y="1998825"/>
            <a:ext cx="8591958" cy="4141622"/>
          </a:xfrm>
          <a:prstGeom prst="rect">
            <a:avLst/>
          </a:prstGeom>
        </p:spPr>
      </p:pic>
      <p:pic>
        <p:nvPicPr>
          <p:cNvPr id="2097171" name="Picture 2097170"/>
          <p:cNvPicPr>
            <a:picLocks/>
          </p:cNvPicPr>
          <p:nvPr/>
        </p:nvPicPr>
        <p:blipFill>
          <a:blip r:embed="rId3"/>
          <a:stretch>
            <a:fillRect/>
          </a:stretch>
        </p:blipFill>
        <p:spPr>
          <a:xfrm>
            <a:off x="10774303" y="5513852"/>
            <a:ext cx="1417697" cy="13441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607"/>
          <p:cNvSpPr>
            <a:spLocks noGrp="1"/>
          </p:cNvSpPr>
          <p:nvPr>
            <p:ph type="title"/>
          </p:nvPr>
        </p:nvSpPr>
        <p:spPr>
          <a:xfrm>
            <a:off x="209398" y="317367"/>
            <a:ext cx="9841436" cy="6315228"/>
          </a:xfrm>
        </p:spPr>
        <p:txBody>
          <a:bodyPr/>
          <a:lstStyle/>
          <a:p>
            <a:r>
              <a:rPr lang="en-US" altLang="en-IN" dirty="0">
                <a:solidFill>
                  <a:srgbClr val="FFCB00"/>
                </a:solidFill>
              </a:rPr>
              <a:t>PASTEURIZATION:-</a:t>
            </a:r>
            <a:r>
              <a:rPr lang="en-US" altLang="en-IN" sz="2900" dirty="0" err="1"/>
              <a:t>Pasteurisation</a:t>
            </a:r>
            <a:r>
              <a:rPr lang="en-US" altLang="en-IN" sz="2900" dirty="0"/>
              <a:t> is food processing method where a mild heat treatment is applied to a food to kill harmful bacteria and extend shelf </a:t>
            </a:r>
            <a:r>
              <a:rPr lang="en-US" altLang="en-IN" sz="2900" dirty="0" smtClean="0"/>
              <a:t>life.1</a:t>
            </a:r>
            <a:r>
              <a:rPr lang="en-US" altLang="en-IN" sz="2900" dirty="0"/>
              <a:t>) Used for milk , liquid </a:t>
            </a:r>
            <a:r>
              <a:rPr lang="en-US" altLang="en-IN" sz="2900" dirty="0" err="1"/>
              <a:t>eggs,fruit</a:t>
            </a:r>
            <a:r>
              <a:rPr lang="en-US" altLang="en-IN" sz="2900" dirty="0"/>
              <a:t> juices and </a:t>
            </a:r>
            <a:r>
              <a:rPr lang="en-US" altLang="en-IN" sz="2900" dirty="0" smtClean="0"/>
              <a:t>beer.      </a:t>
            </a:r>
            <a:r>
              <a:rPr lang="en-US" altLang="en-IN" sz="2900" smtClean="0"/>
              <a:t>2</a:t>
            </a:r>
            <a:r>
              <a:rPr lang="en-US" altLang="en-IN" sz="2900" dirty="0"/>
              <a:t>) destroy </a:t>
            </a:r>
            <a:r>
              <a:rPr lang="en-US" altLang="en-IN" sz="2900"/>
              <a:t>pathogens </a:t>
            </a:r>
            <a:r>
              <a:rPr lang="en-US" altLang="en-IN" sz="2900" smtClean="0"/>
              <a:t/>
            </a:r>
            <a:br>
              <a:rPr lang="en-US" altLang="en-IN" sz="2900" smtClean="0"/>
            </a:br>
            <a:r>
              <a:rPr lang="en-US" altLang="en-IN" sz="2900"/>
              <a:t> </a:t>
            </a:r>
            <a:r>
              <a:rPr lang="en-US" altLang="en-IN" sz="2900" smtClean="0"/>
              <a:t>              </a:t>
            </a:r>
            <a:r>
              <a:rPr lang="en-US" altLang="en-IN" sz="2900" smtClean="0"/>
              <a:t>3</a:t>
            </a:r>
            <a:r>
              <a:rPr lang="en-US" altLang="en-IN" sz="2900" dirty="0"/>
              <a:t>) reduce microbial </a:t>
            </a:r>
            <a:r>
              <a:rPr lang="en-US" altLang="en-IN" sz="2900"/>
              <a:t>growth </a:t>
            </a:r>
            <a:r>
              <a:rPr lang="en-US" altLang="en-IN" sz="2900"/>
              <a:t>n</a:t>
            </a:r>
            <a:r>
              <a:rPr lang="en-US" altLang="en-IN" sz="2900" smtClean="0"/>
              <a:t> </a:t>
            </a:r>
            <a:r>
              <a:rPr lang="en-US" altLang="en-IN" sz="2900" dirty="0"/>
              <a:t>extend shelf life</a:t>
            </a:r>
            <a:br>
              <a:rPr lang="en-US" altLang="en-IN" sz="2900" dirty="0"/>
            </a:br>
            <a:r>
              <a:rPr lang="en-US" altLang="en-IN" sz="2900" dirty="0">
                <a:solidFill>
                  <a:srgbClr val="FF6600"/>
                </a:solidFill>
              </a:rPr>
              <a:t> Types :- </a:t>
            </a:r>
            <a:r>
              <a:rPr lang="en-US" altLang="en-IN" sz="2900" dirty="0" err="1" smtClean="0"/>
              <a:t>Milk,Egg</a:t>
            </a:r>
            <a:r>
              <a:rPr lang="en-US" altLang="en-IN" sz="2900" dirty="0" smtClean="0"/>
              <a:t> ,Fruit</a:t>
            </a:r>
            <a:r>
              <a:rPr lang="en-US" altLang="en-IN" sz="2900" dirty="0" smtClean="0"/>
              <a:t> </a:t>
            </a:r>
            <a:r>
              <a:rPr lang="en-US" altLang="en-IN" sz="2900" dirty="0" err="1" smtClean="0"/>
              <a:t>pasteur,Beer</a:t>
            </a:r>
            <a:r>
              <a:rPr lang="en-US" altLang="en-IN" sz="2900" dirty="0" smtClean="0"/>
              <a:t> </a:t>
            </a:r>
            <a:r>
              <a:rPr lang="en-US" altLang="en-IN" sz="2900" dirty="0" err="1" smtClean="0"/>
              <a:t>pasteurisation</a:t>
            </a:r>
            <a:r>
              <a:rPr lang="en-US" altLang="en-IN" sz="2900" dirty="0" smtClean="0"/>
              <a:t>.</a:t>
            </a:r>
            <a:r>
              <a:rPr lang="en-US" altLang="en-IN" dirty="0" smtClean="0"/>
              <a:t>  </a:t>
            </a:r>
            <a:endParaRPr lang="en-GB" sz="3300" dirty="0"/>
          </a:p>
        </p:txBody>
      </p:sp>
      <p:pic>
        <p:nvPicPr>
          <p:cNvPr id="2097161" name="Picture 2097160"/>
          <p:cNvPicPr>
            <a:picLocks/>
          </p:cNvPicPr>
          <p:nvPr/>
        </p:nvPicPr>
        <p:blipFill>
          <a:blip r:embed="rId2"/>
          <a:stretch>
            <a:fillRect/>
          </a:stretch>
        </p:blipFill>
        <p:spPr>
          <a:xfrm>
            <a:off x="2850653" y="3874869"/>
            <a:ext cx="7200181" cy="2880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646111" y="452718"/>
            <a:ext cx="9404723" cy="6160209"/>
          </a:xfrm>
        </p:spPr>
        <p:txBody>
          <a:bodyPr/>
          <a:lstStyle/>
          <a:p>
            <a:r>
              <a:rPr lang="en-US" altLang="en-IN">
                <a:solidFill>
                  <a:srgbClr val="FFCB00"/>
                </a:solidFill>
              </a:rPr>
              <a:t>CANNING:-</a:t>
            </a:r>
            <a:r>
              <a:rPr lang="en-US" altLang="en-IN"/>
              <a:t> </a:t>
            </a:r>
            <a:r>
              <a:rPr lang="en-US" altLang="en-IN" sz="3600"/>
              <a:t>Comes under commercial sterile product.Canning is process of use of heat and absence of oxygen to prevent the spoilage foods.</a:t>
            </a:r>
            <a:br>
              <a:rPr lang="en-US" altLang="en-IN" sz="3600"/>
            </a:br>
            <a:r>
              <a:rPr lang="en-US" altLang="en-IN" sz="3600">
                <a:solidFill>
                  <a:srgbClr val="FF6600"/>
                </a:solidFill>
              </a:rPr>
              <a:t>Methods:-</a:t>
            </a:r>
            <a:r>
              <a:rPr lang="en-US" altLang="en-IN" sz="3600"/>
              <a:t> </a:t>
            </a:r>
            <a:r>
              <a:rPr lang="en-US" altLang="en-IN" sz="3300"/>
              <a:t>1) Still retort</a:t>
            </a:r>
            <a:br>
              <a:rPr lang="en-US" altLang="en-IN" sz="3300"/>
            </a:br>
            <a:r>
              <a:rPr lang="en-US" altLang="en-IN" sz="3300"/>
              <a:t>                         2)Agitation</a:t>
            </a:r>
            <a:br>
              <a:rPr lang="en-US" altLang="en-IN" sz="3300"/>
            </a:br>
            <a:r>
              <a:rPr lang="en-US" altLang="en-IN" sz="3300"/>
              <a:t>                         3) Aseptic</a:t>
            </a:r>
            <a:br>
              <a:rPr lang="en-US" altLang="en-IN" sz="3300"/>
            </a:br>
            <a:r>
              <a:rPr lang="en-US" altLang="en-IN" sz="3300"/>
              <a:t>                         4) Ohmic</a:t>
            </a:r>
            <a:br>
              <a:rPr lang="en-US" altLang="en-IN" sz="3300"/>
            </a:br>
            <a:r>
              <a:rPr lang="en-US" altLang="en-IN" sz="3300"/>
              <a:t>                         5) pressure</a:t>
            </a:r>
            <a:br>
              <a:rPr lang="en-US" altLang="en-IN" sz="3300"/>
            </a:br>
            <a:r>
              <a:rPr lang="en-US" altLang="en-IN" sz="3300"/>
              <a:t>                         6)Sous vide( under vacuum)</a:t>
            </a:r>
            <a:br>
              <a:rPr lang="en-US" altLang="en-IN" sz="3300"/>
            </a:br>
            <a:r>
              <a:rPr lang="en-US" altLang="en-IN" sz="3300"/>
              <a:t>                         7)Microwave</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048609"/>
          <p:cNvSpPr>
            <a:spLocks noGrp="1"/>
          </p:cNvSpPr>
          <p:nvPr>
            <p:ph type="title"/>
          </p:nvPr>
        </p:nvSpPr>
        <p:spPr>
          <a:xfrm>
            <a:off x="1101823" y="330691"/>
            <a:ext cx="8342258" cy="6196616"/>
          </a:xfrm>
        </p:spPr>
        <p:txBody>
          <a:bodyPr/>
          <a:lstStyle/>
          <a:p>
            <a:r>
              <a:rPr lang="en-US" altLang="en-IN">
                <a:solidFill>
                  <a:srgbClr val="FFCB00"/>
                </a:solidFill>
              </a:rPr>
              <a:t>PACKAGING:-</a:t>
            </a:r>
            <a:r>
              <a:rPr lang="en-US" altLang="en-IN"/>
              <a:t> </a:t>
            </a:r>
            <a:r>
              <a:rPr lang="en-US" altLang="en-IN" sz="3100"/>
              <a:t> </a:t>
            </a:r>
            <a:r>
              <a:rPr lang="en-US" altLang="en-IN" sz="2400"/>
              <a:t>Packing foods for further transportation or storing purpose.</a:t>
            </a:r>
            <a:br>
              <a:rPr lang="en-US" altLang="en-IN" sz="2400"/>
            </a:br>
            <a:r>
              <a:rPr lang="en-US" altLang="en-IN" sz="2400"/>
              <a:t/>
            </a:r>
            <a:br>
              <a:rPr lang="en-US" altLang="en-IN" sz="2400"/>
            </a:br>
            <a:r>
              <a:rPr lang="en-US" altLang="en-IN" sz="2400">
                <a:solidFill>
                  <a:srgbClr val="FF6600"/>
                </a:solidFill>
              </a:rPr>
              <a:t>Packaging can be made through these things:-</a:t>
            </a:r>
            <a:br>
              <a:rPr lang="en-US" altLang="en-IN" sz="2400">
                <a:solidFill>
                  <a:srgbClr val="FF6600"/>
                </a:solidFill>
              </a:rPr>
            </a:br>
            <a:r>
              <a:rPr lang="en-US" altLang="en-IN" sz="2400"/>
              <a:t>1) Metal : Tin /Iron / Tin cans. Or Aluminium</a:t>
            </a:r>
            <a:br>
              <a:rPr lang="en-US" altLang="en-IN" sz="2400"/>
            </a:br>
            <a:r>
              <a:rPr lang="en-US" altLang="en-IN" sz="2400"/>
              <a:t>2) Glass</a:t>
            </a:r>
            <a:br>
              <a:rPr lang="en-US" altLang="en-IN" sz="2400"/>
            </a:br>
            <a:r>
              <a:rPr lang="en-US" altLang="en-IN" sz="2400"/>
              <a:t>3) plastic /Metal/ Fiber flexible pouches</a:t>
            </a:r>
            <a:br>
              <a:rPr lang="en-US" altLang="en-IN" sz="2400"/>
            </a:br>
            <a:r>
              <a:rPr lang="en-US" altLang="en-IN" sz="2400"/>
              <a:t> </a:t>
            </a:r>
            <a:r>
              <a:rPr lang="en-US" altLang="en-IN" sz="3100"/>
              <a:t>   </a:t>
            </a:r>
            <a:br>
              <a:rPr lang="en-US" altLang="en-IN" sz="3100"/>
            </a:br>
            <a:r>
              <a:rPr lang="en-US" altLang="en-IN" sz="2700">
                <a:solidFill>
                  <a:srgbClr val="FFCB00"/>
                </a:solidFill>
              </a:rPr>
              <a:t>Over all quality of Canned food :- </a:t>
            </a:r>
            <a:br>
              <a:rPr lang="en-US" altLang="en-IN" sz="2700">
                <a:solidFill>
                  <a:srgbClr val="FFCB00"/>
                </a:solidFill>
              </a:rPr>
            </a:br>
            <a:r>
              <a:rPr lang="en-US" altLang="en-IN" sz="2700">
                <a:solidFill>
                  <a:srgbClr val="FF6600"/>
                </a:solidFill>
              </a:rPr>
              <a:t>1) Protein:-</a:t>
            </a:r>
            <a:r>
              <a:rPr lang="en-US" altLang="en-IN" sz="2700"/>
              <a:t> it can be improved or impaired</a:t>
            </a:r>
            <a:br>
              <a:rPr lang="en-US" altLang="en-IN" sz="2700"/>
            </a:br>
            <a:r>
              <a:rPr lang="en-US" altLang="en-IN" sz="2700">
                <a:solidFill>
                  <a:srgbClr val="FF6600"/>
                </a:solidFill>
              </a:rPr>
              <a:t>2)Fats:-</a:t>
            </a:r>
            <a:r>
              <a:rPr lang="en-US" altLang="en-IN" sz="2700"/>
              <a:t> Oxidative rancidity can be increased if oxygen not properly removed from cans</a:t>
            </a:r>
            <a:br>
              <a:rPr lang="en-US" altLang="en-IN" sz="2700"/>
            </a:br>
            <a:r>
              <a:rPr lang="en-US" altLang="en-IN" sz="2700">
                <a:solidFill>
                  <a:srgbClr val="FF6600"/>
                </a:solidFill>
              </a:rPr>
              <a:t>3) Carbohydrates:-</a:t>
            </a:r>
            <a:r>
              <a:rPr lang="en-US" altLang="en-IN" sz="2700"/>
              <a:t>Non enzymatic browning increases</a:t>
            </a:r>
            <a:br>
              <a:rPr lang="en-US" altLang="en-IN" sz="2700"/>
            </a:br>
            <a:r>
              <a:rPr lang="en-US" altLang="en-IN" sz="2700">
                <a:solidFill>
                  <a:srgbClr val="FF6600"/>
                </a:solidFill>
              </a:rPr>
              <a:t>4)Vitamins:-</a:t>
            </a:r>
            <a:r>
              <a:rPr lang="en-US" altLang="en-IN" sz="2700"/>
              <a:t> Some water soluble vitamins lost. ex :-Thiamin,Vitamin C</a:t>
            </a:r>
            <a:endParaRPr lang="en-GB" sz="2700"/>
          </a:p>
        </p:txBody>
      </p:sp>
      <p:pic>
        <p:nvPicPr>
          <p:cNvPr id="2097162" name="Picture 2097161"/>
          <p:cNvPicPr>
            <a:picLocks/>
          </p:cNvPicPr>
          <p:nvPr/>
        </p:nvPicPr>
        <p:blipFill>
          <a:blip r:embed="rId2"/>
          <a:stretch>
            <a:fillRect/>
          </a:stretch>
        </p:blipFill>
        <p:spPr>
          <a:xfrm>
            <a:off x="7643071" y="1173959"/>
            <a:ext cx="3674804" cy="2452820"/>
          </a:xfrm>
          <a:prstGeom prst="rect">
            <a:avLst/>
          </a:prstGeom>
        </p:spPr>
      </p:pic>
      <p:pic>
        <p:nvPicPr>
          <p:cNvPr id="2097163" name="Picture 2097162"/>
          <p:cNvPicPr>
            <a:picLocks/>
          </p:cNvPicPr>
          <p:nvPr/>
        </p:nvPicPr>
        <p:blipFill>
          <a:blip r:embed="rId3"/>
          <a:stretch>
            <a:fillRect/>
          </a:stretch>
        </p:blipFill>
        <p:spPr>
          <a:xfrm>
            <a:off x="9448939" y="4007528"/>
            <a:ext cx="2509563" cy="251977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10"/>
          <p:cNvSpPr>
            <a:spLocks noGrp="1"/>
          </p:cNvSpPr>
          <p:nvPr>
            <p:ph type="title"/>
          </p:nvPr>
        </p:nvSpPr>
        <p:spPr>
          <a:xfrm>
            <a:off x="646111" y="452718"/>
            <a:ext cx="9404723" cy="6225770"/>
          </a:xfrm>
        </p:spPr>
        <p:txBody>
          <a:bodyPr/>
          <a:lstStyle/>
          <a:p>
            <a:r>
              <a:rPr lang="en-US" altLang="en-IN" sz="3400" dirty="0">
                <a:solidFill>
                  <a:srgbClr val="FFCB00"/>
                </a:solidFill>
              </a:rPr>
              <a:t>Preservation of foods by lowering temperature</a:t>
            </a:r>
            <a:br>
              <a:rPr lang="en-US" altLang="en-IN" sz="3400" dirty="0">
                <a:solidFill>
                  <a:srgbClr val="FFCB00"/>
                </a:solidFill>
              </a:rPr>
            </a:br>
            <a:r>
              <a:rPr lang="en-US" altLang="en-IN" sz="3000" dirty="0">
                <a:solidFill>
                  <a:srgbClr val="FF6600"/>
                </a:solidFill>
              </a:rPr>
              <a:t>1) Refrigeration:-</a:t>
            </a:r>
            <a:r>
              <a:rPr lang="en-US" altLang="en-IN" sz="3000" dirty="0"/>
              <a:t> Here temperature typically between </a:t>
            </a:r>
            <a:r>
              <a:rPr lang="en-US" altLang="en-IN" sz="3000" dirty="0">
                <a:solidFill>
                  <a:srgbClr val="65FF65"/>
                </a:solidFill>
              </a:rPr>
              <a:t>45- 32 </a:t>
            </a:r>
            <a:r>
              <a:rPr lang="en-IN" altLang="en-IN" sz="3000" dirty="0">
                <a:solidFill>
                  <a:srgbClr val="65FF65"/>
                </a:solidFill>
              </a:rPr>
              <a:t>°</a:t>
            </a:r>
            <a:r>
              <a:rPr lang="en-US" altLang="en-IN" sz="3000" dirty="0">
                <a:solidFill>
                  <a:srgbClr val="65FF65"/>
                </a:solidFill>
              </a:rPr>
              <a:t>F (7.2 - 0</a:t>
            </a:r>
            <a:r>
              <a:rPr lang="en-IN" altLang="en-IN" sz="3000" dirty="0">
                <a:solidFill>
                  <a:srgbClr val="65FF65"/>
                </a:solidFill>
              </a:rPr>
              <a:t>℃</a:t>
            </a:r>
            <a:r>
              <a:rPr lang="en-US" altLang="en-IN" sz="3000" dirty="0" smtClean="0">
                <a:solidFill>
                  <a:srgbClr val="65FF65"/>
                </a:solidFill>
              </a:rPr>
              <a:t>)</a:t>
            </a:r>
            <a:r>
              <a:rPr lang="en-US" altLang="en-IN" sz="3000" dirty="0" smtClean="0"/>
              <a:t>Prefer </a:t>
            </a:r>
            <a:r>
              <a:rPr lang="en-US" altLang="en-IN" sz="3000" dirty="0"/>
              <a:t>below 38</a:t>
            </a:r>
            <a:r>
              <a:rPr lang="en-IN" altLang="en-IN" sz="3000" dirty="0"/>
              <a:t>°</a:t>
            </a:r>
            <a:r>
              <a:rPr lang="en-US" altLang="en-IN" sz="3000" dirty="0"/>
              <a:t>F</a:t>
            </a:r>
            <a:br>
              <a:rPr lang="en-US" altLang="en-IN" sz="3000" dirty="0"/>
            </a:br>
            <a:r>
              <a:rPr lang="en-US" altLang="en-IN" sz="3000" dirty="0"/>
              <a:t>Lower temperature will reduce spoilage</a:t>
            </a:r>
            <a:br>
              <a:rPr lang="en-US" altLang="en-IN" sz="3000" dirty="0"/>
            </a:br>
            <a:r>
              <a:rPr lang="en-US" altLang="en-IN" sz="3000" dirty="0" smtClean="0">
                <a:solidFill>
                  <a:srgbClr val="FF6600"/>
                </a:solidFill>
              </a:rPr>
              <a:t>2</a:t>
            </a:r>
            <a:r>
              <a:rPr lang="en-US" altLang="en-IN" sz="3000" dirty="0">
                <a:solidFill>
                  <a:srgbClr val="FF6600"/>
                </a:solidFill>
              </a:rPr>
              <a:t>) Freezing </a:t>
            </a:r>
            <a:r>
              <a:rPr lang="en-US" altLang="en-IN" sz="3000" dirty="0" smtClean="0">
                <a:solidFill>
                  <a:srgbClr val="FF6600"/>
                </a:solidFill>
              </a:rPr>
              <a:t>:-</a:t>
            </a:r>
            <a:r>
              <a:rPr lang="en-US" altLang="en-IN" sz="3000" dirty="0" smtClean="0"/>
              <a:t>Temperature </a:t>
            </a:r>
            <a:r>
              <a:rPr lang="en-US" altLang="en-IN" sz="3000" dirty="0"/>
              <a:t>is</a:t>
            </a:r>
            <a:r>
              <a:rPr lang="en-US" altLang="en-IN" sz="3000" dirty="0">
                <a:solidFill>
                  <a:srgbClr val="65FF65"/>
                </a:solidFill>
              </a:rPr>
              <a:t> &lt;32</a:t>
            </a:r>
            <a:r>
              <a:rPr lang="en-IN" altLang="en-IN" sz="3000" dirty="0">
                <a:solidFill>
                  <a:srgbClr val="65FF65"/>
                </a:solidFill>
              </a:rPr>
              <a:t>°</a:t>
            </a:r>
            <a:r>
              <a:rPr lang="en-US" altLang="en-IN" sz="3000" dirty="0">
                <a:solidFill>
                  <a:srgbClr val="65FF65"/>
                </a:solidFill>
              </a:rPr>
              <a:t>F (0</a:t>
            </a:r>
            <a:r>
              <a:rPr lang="en-IN" altLang="en-IN" sz="3000" dirty="0">
                <a:solidFill>
                  <a:srgbClr val="65FF65"/>
                </a:solidFill>
              </a:rPr>
              <a:t>℃</a:t>
            </a:r>
            <a:r>
              <a:rPr lang="en-US" altLang="en-IN" sz="3000" dirty="0" smtClean="0">
                <a:solidFill>
                  <a:srgbClr val="65FF65"/>
                </a:solidFill>
              </a:rPr>
              <a:t>)</a:t>
            </a:r>
            <a:br>
              <a:rPr lang="en-US" altLang="en-IN" sz="3000" dirty="0" smtClean="0">
                <a:solidFill>
                  <a:srgbClr val="65FF65"/>
                </a:solidFill>
              </a:rPr>
            </a:br>
            <a:r>
              <a:rPr lang="en-US" altLang="en-IN" sz="3000" dirty="0" smtClean="0"/>
              <a:t> </a:t>
            </a:r>
            <a:r>
              <a:rPr lang="en-US" altLang="en-IN" sz="3000" dirty="0"/>
              <a:t>Change in liquid form to solid</a:t>
            </a:r>
            <a:br>
              <a:rPr lang="en-US" altLang="en-IN" sz="3000" dirty="0"/>
            </a:br>
            <a:r>
              <a:rPr lang="en-US" altLang="en-IN" sz="2500" dirty="0">
                <a:solidFill>
                  <a:srgbClr val="98CC00"/>
                </a:solidFill>
              </a:rPr>
              <a:t>In the case of refrigeration, the idea is to slow bacterial action to a crawl so that it takes food much longer (perhaps a week or two, rather than half a day) to spoil. ... In the case of freezing, the idea is to stop bacterial action altogether. Frozen bacteria are completely </a:t>
            </a:r>
            <a:r>
              <a:rPr lang="en-US" altLang="en-IN" sz="2500" dirty="0" err="1">
                <a:solidFill>
                  <a:srgbClr val="98CC00"/>
                </a:solidFill>
              </a:rPr>
              <a:t>inactive.erence</a:t>
            </a:r>
            <a:r>
              <a:rPr lang="en-US" altLang="en-IN" sz="2500" dirty="0">
                <a:solidFill>
                  <a:srgbClr val="98CC00"/>
                </a:solidFill>
              </a:rPr>
              <a:t> </a:t>
            </a:r>
            <a:r>
              <a:rPr lang="en-US" altLang="en-IN" sz="2500" dirty="0" err="1">
                <a:solidFill>
                  <a:srgbClr val="98CC00"/>
                </a:solidFill>
              </a:rPr>
              <a:t>btwn</a:t>
            </a:r>
            <a:r>
              <a:rPr lang="en-US" altLang="en-IN" sz="2500" dirty="0">
                <a:solidFill>
                  <a:srgbClr val="98CC00"/>
                </a:solidFill>
              </a:rPr>
              <a:t> Refrigeration and Freezing:</a:t>
            </a:r>
            <a:br>
              <a:rPr lang="en-US" altLang="en-IN" sz="2500" dirty="0">
                <a:solidFill>
                  <a:srgbClr val="98CC00"/>
                </a:solidFill>
              </a:rPr>
            </a:br>
            <a:r>
              <a:rPr lang="en-US" altLang="en-IN" sz="3000" dirty="0">
                <a:solidFill>
                  <a:srgbClr val="98CC00"/>
                </a:solidFill>
              </a:rPr>
              <a:t/>
            </a:r>
            <a:br>
              <a:rPr lang="en-US" altLang="en-IN" sz="3000" dirty="0">
                <a:solidFill>
                  <a:srgbClr val="98CC00"/>
                </a:solidFill>
              </a:rPr>
            </a:br>
            <a:endParaRPr lang="en-GB" sz="3000" dirty="0">
              <a:solidFill>
                <a:srgbClr val="98CC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a:xfrm>
            <a:off x="646111" y="452718"/>
            <a:ext cx="9404723" cy="6284774"/>
          </a:xfrm>
        </p:spPr>
        <p:txBody>
          <a:bodyPr/>
          <a:lstStyle/>
          <a:p>
            <a:r>
              <a:rPr lang="en-US" altLang="en-IN" sz="3200" dirty="0">
                <a:solidFill>
                  <a:srgbClr val="FFCB00"/>
                </a:solidFill>
              </a:rPr>
              <a:t>DRYING:-</a:t>
            </a:r>
            <a:r>
              <a:rPr lang="en-US" altLang="en-IN" sz="2500" dirty="0"/>
              <a:t> Process of removal of water or another solvent by a evaporation from a </a:t>
            </a:r>
            <a:r>
              <a:rPr lang="en-US" altLang="en-IN" sz="2500" dirty="0" err="1"/>
              <a:t>solid,semi</a:t>
            </a:r>
            <a:r>
              <a:rPr lang="en-US" altLang="en-IN" sz="2500" dirty="0"/>
              <a:t> solid or liquid. This process is often used as final production step before selling or packaging products.</a:t>
            </a:r>
            <a:br>
              <a:rPr lang="en-US" altLang="en-IN" sz="2500" dirty="0"/>
            </a:br>
            <a:r>
              <a:rPr lang="en-US" altLang="en-IN" sz="2500" dirty="0"/>
              <a:t>     Drying is the oldest form of food preservation</a:t>
            </a:r>
            <a:br>
              <a:rPr lang="en-US" altLang="en-IN" sz="2500" dirty="0"/>
            </a:br>
            <a:r>
              <a:rPr lang="en-US" altLang="en-IN" sz="2500" dirty="0"/>
              <a:t>      Most widely used preservative method</a:t>
            </a:r>
            <a:br>
              <a:rPr lang="en-US" altLang="en-IN" sz="2500" dirty="0"/>
            </a:br>
            <a:r>
              <a:rPr lang="en-US" altLang="en-IN" sz="2500" dirty="0">
                <a:solidFill>
                  <a:srgbClr val="FF6600"/>
                </a:solidFill>
              </a:rPr>
              <a:t>Types:</a:t>
            </a:r>
            <a:r>
              <a:rPr lang="en-US" altLang="en-IN" sz="2500" dirty="0"/>
              <a:t> 1)Sun drying: drying seeds</a:t>
            </a:r>
            <a:br>
              <a:rPr lang="en-US" altLang="en-IN" sz="2500" dirty="0"/>
            </a:br>
            <a:r>
              <a:rPr lang="en-US" altLang="en-IN" sz="2500" dirty="0"/>
              <a:t>            2)Hot air </a:t>
            </a:r>
            <a:r>
              <a:rPr lang="en-US" altLang="en-IN" sz="2500" dirty="0" err="1"/>
              <a:t>drying:to</a:t>
            </a:r>
            <a:r>
              <a:rPr lang="en-US" altLang="en-IN" sz="2500" dirty="0"/>
              <a:t> dry some fruits or vegetables</a:t>
            </a:r>
            <a:br>
              <a:rPr lang="en-US" altLang="en-IN" sz="2500" dirty="0"/>
            </a:br>
            <a:r>
              <a:rPr lang="en-US" altLang="en-IN" sz="2500" dirty="0"/>
              <a:t>            3)Drum drying: for potato pastes ,slurries</a:t>
            </a:r>
            <a:br>
              <a:rPr lang="en-US" altLang="en-IN" sz="2500" dirty="0"/>
            </a:br>
            <a:r>
              <a:rPr lang="en-US" altLang="en-IN" sz="2500" dirty="0"/>
              <a:t>            4)Spray </a:t>
            </a:r>
            <a:r>
              <a:rPr lang="en-US" altLang="en-IN" sz="2500" dirty="0" err="1" smtClean="0"/>
              <a:t>drying:used</a:t>
            </a:r>
            <a:r>
              <a:rPr lang="en-US" altLang="en-IN" sz="2500" dirty="0" smtClean="0"/>
              <a:t> </a:t>
            </a:r>
            <a:r>
              <a:rPr lang="en-US" altLang="en-IN" sz="2500" dirty="0"/>
              <a:t>only for liquid like </a:t>
            </a:r>
            <a:r>
              <a:rPr lang="en-US" altLang="en-IN" sz="2500" dirty="0" err="1" smtClean="0"/>
              <a:t>milk,Coffee</a:t>
            </a:r>
            <a:r>
              <a:rPr lang="en-US" altLang="en-IN" sz="2500" dirty="0"/>
              <a:t/>
            </a:r>
            <a:br>
              <a:rPr lang="en-US" altLang="en-IN" sz="2500" dirty="0"/>
            </a:br>
            <a:r>
              <a:rPr lang="en-US" altLang="en-IN" sz="2500" dirty="0"/>
              <a:t>            5)Puff drying</a:t>
            </a:r>
            <a:br>
              <a:rPr lang="en-US" altLang="en-IN" sz="2500" dirty="0"/>
            </a:br>
            <a:r>
              <a:rPr lang="en-US" altLang="en-IN" sz="2500" dirty="0"/>
              <a:t>            6) Freeze drying</a:t>
            </a:r>
            <a:br>
              <a:rPr lang="en-US" altLang="en-IN" sz="2500" dirty="0"/>
            </a:br>
            <a:r>
              <a:rPr lang="en-US" altLang="en-IN" sz="2500" dirty="0"/>
              <a:t>            7)Hot oil</a:t>
            </a:r>
            <a:br>
              <a:rPr lang="en-US" altLang="en-IN" sz="2500" dirty="0"/>
            </a:br>
            <a:r>
              <a:rPr lang="en-US" altLang="en-IN" sz="2500" dirty="0"/>
              <a:t>            8) Chemical drying</a:t>
            </a:r>
            <a:br>
              <a:rPr lang="en-US" altLang="en-IN" sz="2500" dirty="0"/>
            </a:br>
            <a:r>
              <a:rPr lang="en-US" altLang="en-IN" sz="2500" dirty="0"/>
              <a:t>            9) Smoking </a:t>
            </a:r>
            <a:r>
              <a:rPr lang="en-US" altLang="en-IN" sz="2900" dirty="0"/>
              <a:t> </a:t>
            </a:r>
            <a:endParaRPr lang="en-GB"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46111" y="452718"/>
            <a:ext cx="9958290" cy="6275941"/>
          </a:xfrm>
        </p:spPr>
        <p:txBody>
          <a:bodyPr/>
          <a:lstStyle/>
          <a:p>
            <a:r>
              <a:rPr lang="en-US" altLang="en-IN" sz="3700">
                <a:solidFill>
                  <a:srgbClr val="FFCB00"/>
                </a:solidFill>
              </a:rPr>
              <a:t>FERMENTATION:-</a:t>
            </a:r>
            <a:r>
              <a:rPr lang="en-US" altLang="en-IN" sz="2500"/>
              <a:t>Use of microorganisms to convert foods into a more stable form.Typically conversion of carbohydrates into acid or alcohol.</a:t>
            </a:r>
            <a:br>
              <a:rPr lang="en-US" altLang="en-IN" sz="2500"/>
            </a:br>
            <a:r>
              <a:rPr lang="en-US" altLang="en-IN" sz="2500"/>
              <a:t>   </a:t>
            </a:r>
            <a:r>
              <a:rPr lang="en-US" altLang="en-IN" sz="2500">
                <a:solidFill>
                  <a:srgbClr val="FFFF00"/>
                </a:solidFill>
              </a:rPr>
              <a:t>Note:- Reduce the pH(acidic medium)of the food or produce substances which make the environment uninhabitable by other organisms.</a:t>
            </a:r>
            <a:br>
              <a:rPr lang="en-US" altLang="en-IN" sz="2500">
                <a:solidFill>
                  <a:srgbClr val="FFFF00"/>
                </a:solidFill>
              </a:rPr>
            </a:br>
            <a:r>
              <a:rPr lang="en-US" altLang="en-IN" sz="2700">
                <a:solidFill>
                  <a:srgbClr val="FF6600"/>
                </a:solidFill>
              </a:rPr>
              <a:t>Factors influence fermentation:-</a:t>
            </a:r>
            <a:br>
              <a:rPr lang="en-US" altLang="en-IN" sz="2700">
                <a:solidFill>
                  <a:srgbClr val="FF6600"/>
                </a:solidFill>
              </a:rPr>
            </a:br>
            <a:r>
              <a:rPr lang="en-US" altLang="en-IN" sz="2700"/>
              <a:t>1) Types of organisms             5)pH</a:t>
            </a:r>
            <a:br>
              <a:rPr lang="en-US" altLang="en-IN" sz="2700"/>
            </a:br>
            <a:r>
              <a:rPr lang="en-US" altLang="en-IN" sz="2700"/>
              <a:t>2) Source of energy                 6)Aw           </a:t>
            </a:r>
            <a:br>
              <a:rPr lang="en-US" altLang="en-IN" sz="2700"/>
            </a:br>
            <a:r>
              <a:rPr lang="en-US" altLang="en-IN" sz="2700"/>
              <a:t>3)Oxygen availability</a:t>
            </a:r>
            <a:br>
              <a:rPr lang="en-US" altLang="en-IN" sz="2700"/>
            </a:br>
            <a:r>
              <a:rPr lang="en-US" altLang="en-IN" sz="2700"/>
              <a:t>4) Temperature</a:t>
            </a:r>
            <a:br>
              <a:rPr lang="en-US" altLang="en-IN" sz="2700"/>
            </a:br>
            <a:r>
              <a:rPr lang="en-US" altLang="en-IN" sz="2700"/>
              <a:t/>
            </a:r>
            <a:br>
              <a:rPr lang="en-US" altLang="en-IN" sz="2700"/>
            </a:br>
            <a:r>
              <a:rPr lang="en-US" altLang="en-IN" sz="2700"/>
              <a:t>Ex:- Cheese,Yogurt,Wine beer,Pickles,Vinegar,Soy sauce.</a:t>
            </a:r>
            <a:r>
              <a:rPr lang="en-US" altLang="en-IN" sz="3700"/>
              <a:t>  </a:t>
            </a:r>
            <a:endParaRPr lang="en-GB" sz="3700"/>
          </a:p>
        </p:txBody>
      </p:sp>
      <p:pic>
        <p:nvPicPr>
          <p:cNvPr id="2097164" name="Picture 2097163"/>
          <p:cNvPicPr>
            <a:picLocks/>
          </p:cNvPicPr>
          <p:nvPr/>
        </p:nvPicPr>
        <p:blipFill>
          <a:blip r:embed="rId2"/>
          <a:stretch>
            <a:fillRect/>
          </a:stretch>
        </p:blipFill>
        <p:spPr>
          <a:xfrm>
            <a:off x="7638933" y="2544467"/>
            <a:ext cx="4290745" cy="277214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618"/>
          <p:cNvSpPr>
            <a:spLocks noGrp="1"/>
          </p:cNvSpPr>
          <p:nvPr>
            <p:ph type="ctrTitle"/>
          </p:nvPr>
        </p:nvSpPr>
        <p:spPr>
          <a:xfrm>
            <a:off x="1646254" y="648855"/>
            <a:ext cx="8334357" cy="3759399"/>
          </a:xfrm>
        </p:spPr>
        <p:txBody>
          <a:bodyPr/>
          <a:lstStyle/>
          <a:p>
            <a:pPr algn="ctr"/>
            <a:r>
              <a:rPr lang="en-US" altLang="en-IN" sz="6200" b="1" i="1" u="sng">
                <a:solidFill>
                  <a:srgbClr val="FFFF00"/>
                </a:solidFill>
              </a:rPr>
              <a:t>FOOD PROCESSING TECHNOLOGIES</a:t>
            </a:r>
            <a:endParaRPr lang="en-GB" sz="6200" b="1" i="1" u="sng">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a:xfrm>
            <a:off x="646111" y="452718"/>
            <a:ext cx="9404723" cy="5812739"/>
          </a:xfrm>
        </p:spPr>
        <p:txBody>
          <a:bodyPr/>
          <a:lstStyle/>
          <a:p>
            <a:r>
              <a:rPr lang="en-US" altLang="en-IN">
                <a:solidFill>
                  <a:srgbClr val="FFFF00"/>
                </a:solidFill>
              </a:rPr>
              <a:t>Introduction:-</a:t>
            </a:r>
            <a:br>
              <a:rPr lang="en-US" altLang="en-IN">
                <a:solidFill>
                  <a:srgbClr val="FFFF00"/>
                </a:solidFill>
              </a:rPr>
            </a:br>
            <a:r>
              <a:rPr lang="en-US" altLang="en-IN">
                <a:solidFill>
                  <a:srgbClr val="FFFF00"/>
                </a:solidFill>
              </a:rPr>
              <a:t> </a:t>
            </a:r>
            <a:br>
              <a:rPr lang="en-US" altLang="en-IN">
                <a:solidFill>
                  <a:srgbClr val="FFFF00"/>
                </a:solidFill>
              </a:rPr>
            </a:br>
            <a:r>
              <a:rPr lang="en-US" altLang="en-IN" sz="2800"/>
              <a:t>Indias diverse agro- climatic conditions allows production of many fruits and vegetables.</a:t>
            </a:r>
            <a:endParaRPr lang="en-GB" sz="2800"/>
          </a:p>
        </p:txBody>
      </p:sp>
      <p:sp>
        <p:nvSpPr>
          <p:cNvPr id="1048621" name="Rectangle: Rounded Corners 1048620"/>
          <p:cNvSpPr/>
          <p:nvPr/>
        </p:nvSpPr>
        <p:spPr>
          <a:xfrm>
            <a:off x="646110" y="3012968"/>
            <a:ext cx="3181439" cy="1896457"/>
          </a:xfrm>
          <a:prstGeom prst="roundRect">
            <a:avLst/>
          </a:prstGeom>
          <a:solidFill>
            <a:srgbClr val="FFFFFF"/>
          </a:solidFill>
          <a:ln w="25400">
            <a:solidFill>
              <a:srgbClr val="666666"/>
            </a:solidFill>
          </a:ln>
        </p:spPr>
        <p:txBody>
          <a:bodyPr anchor="ctr"/>
          <a:lstStyle/>
          <a:p>
            <a:pPr algn="ctr"/>
            <a:r>
              <a:rPr lang="en-US" altLang="en-IN"/>
              <a:t>52</a:t>
            </a:r>
            <a:r>
              <a:rPr lang="en-US" altLang="en-IN">
                <a:solidFill>
                  <a:srgbClr val="800000"/>
                </a:solidFill>
              </a:rPr>
              <a:t>52% cultivable land compared to 11%  world avg.</a:t>
            </a:r>
            <a:endParaRPr lang="en-GB"/>
          </a:p>
        </p:txBody>
      </p:sp>
      <p:sp>
        <p:nvSpPr>
          <p:cNvPr id="1048622" name="Rectangle: Rounded Corners 1048621"/>
          <p:cNvSpPr/>
          <p:nvPr/>
        </p:nvSpPr>
        <p:spPr>
          <a:xfrm>
            <a:off x="4456754" y="3012967"/>
            <a:ext cx="3323484" cy="1862370"/>
          </a:xfrm>
          <a:prstGeom prst="roundRect">
            <a:avLst/>
          </a:prstGeom>
          <a:solidFill>
            <a:srgbClr val="FFFFFF"/>
          </a:solidFill>
          <a:ln w="25400">
            <a:solidFill>
              <a:srgbClr val="666666"/>
            </a:solidFill>
          </a:ln>
        </p:spPr>
        <p:txBody>
          <a:bodyPr anchor="ctr"/>
          <a:lstStyle/>
          <a:p>
            <a:pPr algn="ctr"/>
            <a:r>
              <a:rPr lang="en-US" altLang="en-IN">
                <a:solidFill>
                  <a:srgbClr val="800000"/>
                </a:solidFill>
              </a:rPr>
              <a:t>All 15 major climates in the world exists in India</a:t>
            </a:r>
            <a:endParaRPr lang="en-GB"/>
          </a:p>
        </p:txBody>
      </p:sp>
      <p:sp>
        <p:nvSpPr>
          <p:cNvPr id="1048623" name="Rectangle: Rounded Corners 1048622"/>
          <p:cNvSpPr/>
          <p:nvPr/>
        </p:nvSpPr>
        <p:spPr>
          <a:xfrm>
            <a:off x="8526834" y="3012967"/>
            <a:ext cx="3048000" cy="1874470"/>
          </a:xfrm>
          <a:prstGeom prst="roundRect">
            <a:avLst/>
          </a:prstGeom>
          <a:solidFill>
            <a:srgbClr val="FFFFFF"/>
          </a:solidFill>
          <a:ln w="25400">
            <a:solidFill>
              <a:srgbClr val="666666"/>
            </a:solidFill>
          </a:ln>
        </p:spPr>
        <p:txBody>
          <a:bodyPr anchor="ctr"/>
          <a:lstStyle/>
          <a:p>
            <a:pPr algn="ctr"/>
            <a:r>
              <a:rPr lang="en-US" altLang="en-IN">
                <a:solidFill>
                  <a:srgbClr val="800000"/>
                </a:solidFill>
              </a:rPr>
              <a:t>46 out of 60 soil types exists in India</a:t>
            </a:r>
            <a:endParaRPr lang="en-GB"/>
          </a:p>
        </p:txBody>
      </p:sp>
      <p:sp>
        <p:nvSpPr>
          <p:cNvPr id="1048624" name="Rectangle: Rounded Corners 1048623"/>
          <p:cNvSpPr/>
          <p:nvPr/>
        </p:nvSpPr>
        <p:spPr>
          <a:xfrm>
            <a:off x="4594495" y="5243020"/>
            <a:ext cx="3048000" cy="1513081"/>
          </a:xfrm>
          <a:prstGeom prst="roundRect">
            <a:avLst/>
          </a:prstGeom>
          <a:solidFill>
            <a:srgbClr val="FFFFFF"/>
          </a:solidFill>
          <a:ln w="25400">
            <a:solidFill>
              <a:srgbClr val="666666"/>
            </a:solidFill>
          </a:ln>
        </p:spPr>
        <p:txBody>
          <a:bodyPr anchor="ctr"/>
          <a:lstStyle/>
          <a:p>
            <a:pPr algn="ctr"/>
            <a:r>
              <a:rPr lang="en-US" altLang="en-IN">
                <a:solidFill>
                  <a:srgbClr val="800000"/>
                </a:solidFill>
              </a:rPr>
              <a:t>20 agri- climate regions</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title"/>
          </p:nvPr>
        </p:nvSpPr>
        <p:spPr>
          <a:xfrm>
            <a:off x="646111" y="452718"/>
            <a:ext cx="9404723" cy="5589835"/>
          </a:xfrm>
        </p:spPr>
        <p:txBody>
          <a:bodyPr/>
          <a:lstStyle/>
          <a:p>
            <a:r>
              <a:rPr lang="en-US" altLang="en-IN" sz="4100" b="1" i="0" u="sng">
                <a:solidFill>
                  <a:srgbClr val="FFCB00"/>
                </a:solidFill>
              </a:rPr>
              <a:t>Emerging Food processing Technologies</a:t>
            </a:r>
            <a:br>
              <a:rPr lang="en-US" altLang="en-IN" sz="4100" b="1" i="0" u="sng">
                <a:solidFill>
                  <a:srgbClr val="FFCB00"/>
                </a:solidFill>
              </a:rPr>
            </a:br>
            <a:r>
              <a:rPr lang="en-US" altLang="en-IN" sz="3700" b="0" i="0" u="none">
                <a:solidFill>
                  <a:srgbClr val="FFFFFF"/>
                </a:solidFill>
              </a:rPr>
              <a:t/>
            </a:r>
            <a:br>
              <a:rPr lang="en-US" altLang="en-IN" sz="3700" b="0" i="0" u="none">
                <a:solidFill>
                  <a:srgbClr val="FFFFFF"/>
                </a:solidFill>
              </a:rPr>
            </a:br>
            <a:r>
              <a:rPr lang="en-US" altLang="en-IN" sz="3300" b="0" i="0" u="none">
                <a:solidFill>
                  <a:srgbClr val="FFFFFF"/>
                </a:solidFill>
              </a:rPr>
              <a:t>1)Ohmic heating</a:t>
            </a:r>
            <a:br>
              <a:rPr lang="en-US" altLang="en-IN" sz="3300" b="0" i="0" u="none">
                <a:solidFill>
                  <a:srgbClr val="FFFFFF"/>
                </a:solidFill>
              </a:rPr>
            </a:br>
            <a:r>
              <a:rPr lang="en-US" altLang="en-IN" sz="3300" b="0" i="0" u="none">
                <a:solidFill>
                  <a:srgbClr val="FFFFFF"/>
                </a:solidFill>
              </a:rPr>
              <a:t>2) Microwave heating</a:t>
            </a:r>
            <a:br>
              <a:rPr lang="en-US" altLang="en-IN" sz="3300" b="0" i="0" u="none">
                <a:solidFill>
                  <a:srgbClr val="FFFFFF"/>
                </a:solidFill>
              </a:rPr>
            </a:br>
            <a:r>
              <a:rPr lang="en-US" altLang="en-IN" sz="3300" b="0" i="0" u="none">
                <a:solidFill>
                  <a:srgbClr val="FFFFFF"/>
                </a:solidFill>
              </a:rPr>
              <a:t>3) Pulsed electric field</a:t>
            </a:r>
            <a:br>
              <a:rPr lang="en-US" altLang="en-IN" sz="3300" b="0" i="0" u="none">
                <a:solidFill>
                  <a:srgbClr val="FFFFFF"/>
                </a:solidFill>
              </a:rPr>
            </a:br>
            <a:r>
              <a:rPr lang="en-US" altLang="en-IN" sz="3300" b="0" i="0" u="none">
                <a:solidFill>
                  <a:srgbClr val="FFFFFF"/>
                </a:solidFill>
              </a:rPr>
              <a:t>4)Pulsed light technology</a:t>
            </a:r>
            <a:br>
              <a:rPr lang="en-US" altLang="en-IN" sz="3300" b="0" i="0" u="none">
                <a:solidFill>
                  <a:srgbClr val="FFFFFF"/>
                </a:solidFill>
              </a:rPr>
            </a:br>
            <a:r>
              <a:rPr lang="en-US" altLang="en-IN" sz="3300" b="0" i="0" u="none">
                <a:solidFill>
                  <a:srgbClr val="FFFFFF"/>
                </a:solidFill>
              </a:rPr>
              <a:t>5)High pressure processing</a:t>
            </a:r>
            <a:br>
              <a:rPr lang="en-US" altLang="en-IN" sz="3300" b="0" i="0" u="none">
                <a:solidFill>
                  <a:srgbClr val="FFFFFF"/>
                </a:solidFill>
              </a:rPr>
            </a:br>
            <a:r>
              <a:rPr lang="en-US" altLang="en-IN" sz="3300" b="0" i="0" u="none">
                <a:solidFill>
                  <a:srgbClr val="FFFFFF"/>
                </a:solidFill>
              </a:rPr>
              <a:t>6) Ultrasound</a:t>
            </a:r>
            <a:br>
              <a:rPr lang="en-US" altLang="en-IN" sz="3300" b="0" i="0" u="none">
                <a:solidFill>
                  <a:srgbClr val="FFFFFF"/>
                </a:solidFill>
              </a:rPr>
            </a:br>
            <a:endParaRPr lang="en-GB" sz="3300" b="1" i="0" u="sng">
              <a:solidFill>
                <a:srgbClr val="FFCB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a:off x="646111" y="452718"/>
            <a:ext cx="9404723" cy="6107761"/>
          </a:xfrm>
        </p:spPr>
        <p:txBody>
          <a:bodyPr/>
          <a:lstStyle/>
          <a:p>
            <a:r>
              <a:rPr lang="en-US" altLang="en-IN" sz="4100">
                <a:solidFill>
                  <a:srgbClr val="FFCB00"/>
                </a:solidFill>
              </a:rPr>
              <a:t>Why we have to use these technologies?</a:t>
            </a:r>
            <a:r>
              <a:rPr lang="en-US" altLang="en-IN" sz="3800">
                <a:solidFill>
                  <a:srgbClr val="FFCB00"/>
                </a:solidFill>
              </a:rPr>
              <a:t/>
            </a:r>
            <a:br>
              <a:rPr lang="en-US" altLang="en-IN" sz="3800">
                <a:solidFill>
                  <a:srgbClr val="FFCB00"/>
                </a:solidFill>
              </a:rPr>
            </a:br>
            <a:r>
              <a:rPr lang="en-US" altLang="en-IN" sz="3800">
                <a:solidFill>
                  <a:srgbClr val="FFCB00"/>
                </a:solidFill>
              </a:rPr>
              <a:t/>
            </a:r>
            <a:br>
              <a:rPr lang="en-US" altLang="en-IN" sz="3800">
                <a:solidFill>
                  <a:srgbClr val="FFCB00"/>
                </a:solidFill>
              </a:rPr>
            </a:br>
            <a:r>
              <a:rPr lang="en-IN" altLang="en-IN" sz="3100">
                <a:solidFill>
                  <a:srgbClr val="FF0000"/>
                </a:solidFill>
              </a:rPr>
              <a:t>×</a:t>
            </a:r>
            <a:r>
              <a:rPr lang="en-US" altLang="en-IN" sz="3100">
                <a:solidFill>
                  <a:srgbClr val="FF0000"/>
                </a:solidFill>
              </a:rPr>
              <a:t> </a:t>
            </a:r>
            <a:r>
              <a:rPr lang="en-US" altLang="en-IN" sz="3100"/>
              <a:t>Maintains nutritional quality of product by processing at mild temperature.</a:t>
            </a:r>
            <a:br>
              <a:rPr lang="en-US" altLang="en-IN" sz="3100"/>
            </a:br>
            <a:r>
              <a:rPr lang="en-IN" altLang="en-IN" sz="3100">
                <a:solidFill>
                  <a:srgbClr val="FF0000"/>
                </a:solidFill>
              </a:rPr>
              <a:t>×</a:t>
            </a:r>
            <a:r>
              <a:rPr lang="en-US" altLang="en-IN" sz="3100"/>
              <a:t> Do not emits combustion gases in atmosphere.</a:t>
            </a:r>
            <a:br>
              <a:rPr lang="en-US" altLang="en-IN" sz="3100"/>
            </a:br>
            <a:r>
              <a:rPr lang="en-IN" altLang="en-IN" sz="3100">
                <a:solidFill>
                  <a:srgbClr val="FF0000"/>
                </a:solidFill>
              </a:rPr>
              <a:t>×</a:t>
            </a:r>
            <a:r>
              <a:rPr lang="en-US" altLang="en-IN" sz="3100">
                <a:solidFill>
                  <a:srgbClr val="FF0000"/>
                </a:solidFill>
              </a:rPr>
              <a:t> </a:t>
            </a:r>
            <a:r>
              <a:rPr lang="en-US" altLang="en-IN" sz="3100"/>
              <a:t>Shorter processing time</a:t>
            </a:r>
            <a:br>
              <a:rPr lang="en-US" altLang="en-IN" sz="3100"/>
            </a:br>
            <a:r>
              <a:rPr lang="en-IN" altLang="en-IN" sz="3100">
                <a:solidFill>
                  <a:srgbClr val="FF0000"/>
                </a:solidFill>
              </a:rPr>
              <a:t>×</a:t>
            </a:r>
            <a:r>
              <a:rPr lang="en-US" altLang="en-IN" sz="3100">
                <a:solidFill>
                  <a:srgbClr val="FF0000"/>
                </a:solidFill>
              </a:rPr>
              <a:t> </a:t>
            </a:r>
            <a:r>
              <a:rPr lang="en-US" altLang="en-IN" sz="3100"/>
              <a:t>Automatic control</a:t>
            </a:r>
            <a:br>
              <a:rPr lang="en-US" altLang="en-IN" sz="3100"/>
            </a:br>
            <a:r>
              <a:rPr lang="en-IN" altLang="en-IN" sz="3100">
                <a:solidFill>
                  <a:srgbClr val="FF0000"/>
                </a:solidFill>
              </a:rPr>
              <a:t>×</a:t>
            </a:r>
            <a:r>
              <a:rPr lang="en-US" altLang="en-IN" sz="3100">
                <a:solidFill>
                  <a:srgbClr val="FF0000"/>
                </a:solidFill>
              </a:rPr>
              <a:t> </a:t>
            </a:r>
            <a:r>
              <a:rPr lang="en-US" altLang="en-IN" sz="3100"/>
              <a:t>Uniform heating</a:t>
            </a:r>
            <a:endParaRPr lang="en-GB" sz="31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1"/>
          <p:cNvPicPr>
            <a:picLocks noChangeAspect="1"/>
          </p:cNvPicPr>
          <p:nvPr/>
        </p:nvPicPr>
        <p:blipFill>
          <a:blip r:embed="rId2"/>
          <a:stretch>
            <a:fillRect/>
          </a:stretch>
        </p:blipFill>
        <p:spPr>
          <a:xfrm>
            <a:off x="320110" y="346614"/>
            <a:ext cx="4972274" cy="2991156"/>
          </a:xfrm>
          <a:prstGeom prst="rect">
            <a:avLst/>
          </a:prstGeom>
        </p:spPr>
      </p:pic>
      <p:pic>
        <p:nvPicPr>
          <p:cNvPr id="2097158" name="Picture 2"/>
          <p:cNvPicPr>
            <a:picLocks noChangeAspect="1"/>
          </p:cNvPicPr>
          <p:nvPr/>
        </p:nvPicPr>
        <p:blipFill>
          <a:blip r:embed="rId3"/>
          <a:stretch>
            <a:fillRect/>
          </a:stretch>
        </p:blipFill>
        <p:spPr>
          <a:xfrm rot="21598104">
            <a:off x="5591549" y="348244"/>
            <a:ext cx="4235469" cy="1845243"/>
          </a:xfrm>
          <a:prstGeom prst="rect">
            <a:avLst/>
          </a:prstGeom>
        </p:spPr>
      </p:pic>
      <p:sp>
        <p:nvSpPr>
          <p:cNvPr id="1048588" name="TextBox 1048587"/>
          <p:cNvSpPr txBox="1"/>
          <p:nvPr/>
        </p:nvSpPr>
        <p:spPr>
          <a:xfrm>
            <a:off x="6096000" y="4406403"/>
            <a:ext cx="4572000" cy="510541"/>
          </a:xfrm>
          <a:prstGeom prst="rect">
            <a:avLst/>
          </a:prstGeom>
        </p:spPr>
        <p:txBody>
          <a:bodyPr wrap="square" rtlCol="0">
            <a:spAutoFit/>
          </a:bodyPr>
          <a:lstStyle/>
          <a:p>
            <a:endParaRPr lang="en-GB" sz="2800">
              <a:solidFill>
                <a:srgbClr val="000000"/>
              </a:solidFill>
            </a:endParaRPr>
          </a:p>
        </p:txBody>
      </p:sp>
      <p:pic>
        <p:nvPicPr>
          <p:cNvPr id="2097159" name="Picture 2097158"/>
          <p:cNvPicPr>
            <a:picLocks/>
          </p:cNvPicPr>
          <p:nvPr/>
        </p:nvPicPr>
        <p:blipFill>
          <a:blip r:embed="rId4"/>
          <a:stretch>
            <a:fillRect/>
          </a:stretch>
        </p:blipFill>
        <p:spPr>
          <a:xfrm rot="21600000">
            <a:off x="5495365" y="2376504"/>
            <a:ext cx="5849143" cy="3978326"/>
          </a:xfrm>
          <a:prstGeom prst="rect">
            <a:avLst/>
          </a:prstGeom>
        </p:spPr>
      </p:pic>
      <p:pic>
        <p:nvPicPr>
          <p:cNvPr id="2097160" name="Picture 2097159"/>
          <p:cNvPicPr>
            <a:picLocks/>
          </p:cNvPicPr>
          <p:nvPr/>
        </p:nvPicPr>
        <p:blipFill>
          <a:blip r:embed="rId5"/>
          <a:stretch>
            <a:fillRect/>
          </a:stretch>
        </p:blipFill>
        <p:spPr>
          <a:xfrm>
            <a:off x="-149896" y="3824053"/>
            <a:ext cx="5442279" cy="252319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646111" y="452718"/>
            <a:ext cx="9700951" cy="6219214"/>
          </a:xfrm>
        </p:spPr>
        <p:txBody>
          <a:bodyPr/>
          <a:lstStyle/>
          <a:p>
            <a:pPr marL="576263" indent="-571500">
              <a:buFont typeface="Arial"/>
              <a:buChar char="•"/>
            </a:pPr>
            <a:r>
              <a:rPr lang="en-US" altLang="en-IN" sz="3800">
                <a:solidFill>
                  <a:srgbClr val="FFFF00"/>
                </a:solidFill>
              </a:rPr>
              <a:t>Ohmic Heating:-</a:t>
            </a:r>
            <a:br>
              <a:rPr lang="en-US" altLang="en-IN" sz="3800">
                <a:solidFill>
                  <a:srgbClr val="FFFF00"/>
                </a:solidFill>
              </a:rPr>
            </a:br>
            <a:r>
              <a:rPr lang="en-IN" altLang="en-IN" sz="2800">
                <a:solidFill>
                  <a:srgbClr val="CC99FF"/>
                </a:solidFill>
              </a:rPr>
              <a:t>×</a:t>
            </a:r>
            <a:r>
              <a:rPr lang="en-US" altLang="en-IN" sz="2800">
                <a:solidFill>
                  <a:srgbClr val="CC99FF"/>
                </a:solidFill>
              </a:rPr>
              <a:t> Advanced thermal processing method.</a:t>
            </a:r>
            <a:br>
              <a:rPr lang="en-US" altLang="en-IN" sz="2800">
                <a:solidFill>
                  <a:srgbClr val="CC99FF"/>
                </a:solidFill>
              </a:rPr>
            </a:br>
            <a:r>
              <a:rPr lang="en-IN" altLang="en-IN" sz="2800">
                <a:solidFill>
                  <a:srgbClr val="CC99FF"/>
                </a:solidFill>
              </a:rPr>
              <a:t>×</a:t>
            </a:r>
            <a:r>
              <a:rPr lang="en-US" altLang="en-IN" sz="2800">
                <a:solidFill>
                  <a:srgbClr val="CC99FF"/>
                </a:solidFill>
              </a:rPr>
              <a:t> Developed by </a:t>
            </a:r>
            <a:r>
              <a:rPr lang="en-US" altLang="en-IN" sz="2800">
                <a:solidFill>
                  <a:srgbClr val="FF0000"/>
                </a:solidFill>
              </a:rPr>
              <a:t>United Kingdom Electrical Research Development center.</a:t>
            </a:r>
            <a:br>
              <a:rPr lang="en-US" altLang="en-IN" sz="2800">
                <a:solidFill>
                  <a:srgbClr val="FF0000"/>
                </a:solidFill>
              </a:rPr>
            </a:br>
            <a:r>
              <a:rPr lang="en-IN" altLang="en-IN" sz="2800">
                <a:solidFill>
                  <a:srgbClr val="CC99FF"/>
                </a:solidFill>
              </a:rPr>
              <a:t>×</a:t>
            </a:r>
            <a:r>
              <a:rPr lang="en-US" altLang="en-IN" sz="2800">
                <a:solidFill>
                  <a:srgbClr val="CC99FF"/>
                </a:solidFill>
              </a:rPr>
              <a:t> Licensed to APV baker Ltd. for commercial exploitation.</a:t>
            </a:r>
            <a:br>
              <a:rPr lang="en-US" altLang="en-IN" sz="2800">
                <a:solidFill>
                  <a:srgbClr val="CC99FF"/>
                </a:solidFill>
              </a:rPr>
            </a:br>
            <a:r>
              <a:rPr lang="en-IN" altLang="en-IN" sz="2800">
                <a:solidFill>
                  <a:srgbClr val="CC99FF"/>
                </a:solidFill>
              </a:rPr>
              <a:t>×</a:t>
            </a:r>
            <a:r>
              <a:rPr lang="en-US" altLang="en-IN" sz="2800">
                <a:solidFill>
                  <a:srgbClr val="CC99FF"/>
                </a:solidFill>
              </a:rPr>
              <a:t> Also called </a:t>
            </a:r>
            <a:r>
              <a:rPr lang="en-US" altLang="en-IN" sz="2800">
                <a:solidFill>
                  <a:srgbClr val="FFFF00"/>
                </a:solidFill>
              </a:rPr>
              <a:t>Electrical resistance heating, Joule heating,or electro heating.</a:t>
            </a:r>
            <a:br>
              <a:rPr lang="en-US" altLang="en-IN" sz="2800">
                <a:solidFill>
                  <a:srgbClr val="FFFF00"/>
                </a:solidFill>
              </a:rPr>
            </a:br>
            <a:r>
              <a:rPr lang="en-IN" altLang="en-IN" sz="2800">
                <a:solidFill>
                  <a:srgbClr val="CC99FF"/>
                </a:solidFill>
              </a:rPr>
              <a:t>×</a:t>
            </a:r>
            <a:r>
              <a:rPr lang="en-US" altLang="en-IN" sz="2800">
                <a:solidFill>
                  <a:srgbClr val="CC99FF"/>
                </a:solidFill>
              </a:rPr>
              <a:t> Food material is heated by passing electric current through it</a:t>
            </a:r>
            <a:br>
              <a:rPr lang="en-US" altLang="en-IN" sz="2800">
                <a:solidFill>
                  <a:srgbClr val="CC99FF"/>
                </a:solidFill>
              </a:rPr>
            </a:br>
            <a:r>
              <a:rPr lang="en-IN" altLang="en-IN" sz="2800">
                <a:solidFill>
                  <a:srgbClr val="CC99FF"/>
                </a:solidFill>
              </a:rPr>
              <a:t>×</a:t>
            </a:r>
            <a:r>
              <a:rPr lang="en-US" altLang="en-IN" sz="2800">
                <a:solidFill>
                  <a:srgbClr val="CC99FF"/>
                </a:solidFill>
              </a:rPr>
              <a:t> Electric resistance of the food causes power to be translated directly into heat.</a:t>
            </a:r>
            <a:br>
              <a:rPr lang="en-US" altLang="en-IN" sz="2800">
                <a:solidFill>
                  <a:srgbClr val="CC99FF"/>
                </a:solidFill>
              </a:rPr>
            </a:br>
            <a:r>
              <a:rPr lang="en-IN" altLang="en-IN" sz="2800">
                <a:solidFill>
                  <a:srgbClr val="CC99FF"/>
                </a:solidFill>
              </a:rPr>
              <a:t>×</a:t>
            </a:r>
            <a:r>
              <a:rPr lang="en-US" altLang="en-IN" sz="2800">
                <a:solidFill>
                  <a:srgbClr val="CC99FF"/>
                </a:solidFill>
              </a:rPr>
              <a:t> Electrical energy dissipated into heat, which results in rapid and uniform heating.</a:t>
            </a:r>
            <a:endParaRPr lang="en-GB" sz="3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1048627"/>
          <p:cNvSpPr>
            <a:spLocks noGrp="1"/>
          </p:cNvSpPr>
          <p:nvPr>
            <p:ph idx="1"/>
          </p:nvPr>
        </p:nvSpPr>
        <p:spPr>
          <a:xfrm>
            <a:off x="1103312" y="4848103"/>
            <a:ext cx="9349436" cy="1400296"/>
          </a:xfrm>
        </p:spPr>
        <p:txBody>
          <a:bodyPr/>
          <a:lstStyle/>
          <a:p>
            <a:r>
              <a:rPr lang="en-US" altLang="en-IN" sz="2500">
                <a:solidFill>
                  <a:srgbClr val="FFFF00"/>
                </a:solidFill>
              </a:rPr>
              <a:t>Applications:-</a:t>
            </a:r>
            <a:r>
              <a:rPr lang="en-US" altLang="en-IN" sz="2500"/>
              <a:t> Rice bran stabilization, Blanching, Sterilisation,Juice extraction,Oil extraction, Pasteurization, Evaporation, Dehydration, Fermentation,peeling etc</a:t>
            </a:r>
            <a:endParaRPr lang="en-GB" sz="2500"/>
          </a:p>
        </p:txBody>
      </p:sp>
      <p:pic>
        <p:nvPicPr>
          <p:cNvPr id="2097165" name="Picture 2097164"/>
          <p:cNvPicPr>
            <a:picLocks/>
          </p:cNvPicPr>
          <p:nvPr/>
        </p:nvPicPr>
        <p:blipFill>
          <a:blip r:embed="rId2"/>
          <a:stretch>
            <a:fillRect/>
          </a:stretch>
        </p:blipFill>
        <p:spPr>
          <a:xfrm>
            <a:off x="1659421" y="912612"/>
            <a:ext cx="7378100" cy="347559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34"/>
          <p:cNvSpPr>
            <a:spLocks noGrp="1"/>
          </p:cNvSpPr>
          <p:nvPr>
            <p:ph type="title"/>
          </p:nvPr>
        </p:nvSpPr>
        <p:spPr>
          <a:xfrm>
            <a:off x="1332620" y="279256"/>
            <a:ext cx="7313917" cy="1071191"/>
          </a:xfrm>
        </p:spPr>
        <p:txBody>
          <a:bodyPr/>
          <a:lstStyle/>
          <a:p>
            <a:r>
              <a:rPr lang="en-US" altLang="en-IN" sz="2700">
                <a:solidFill>
                  <a:srgbClr val="FFFF00"/>
                </a:solidFill>
              </a:rPr>
              <a:t>Advantages and Limitations of Ohmic heating</a:t>
            </a:r>
            <a:endParaRPr lang="en-GB" sz="2700">
              <a:solidFill>
                <a:srgbClr val="FFFF00"/>
              </a:solidFill>
            </a:endParaRPr>
          </a:p>
        </p:txBody>
      </p:sp>
      <p:sp>
        <p:nvSpPr>
          <p:cNvPr id="1048636" name="Content Placeholder 1048635"/>
          <p:cNvSpPr>
            <a:spLocks noGrp="1"/>
          </p:cNvSpPr>
          <p:nvPr>
            <p:ph sz="half" idx="1"/>
          </p:nvPr>
        </p:nvSpPr>
        <p:spPr>
          <a:xfrm rot="21562566">
            <a:off x="1021428" y="1331118"/>
            <a:ext cx="4396339" cy="4195763"/>
          </a:xfrm>
        </p:spPr>
        <p:txBody>
          <a:bodyPr>
            <a:normAutofit lnSpcReduction="10000"/>
          </a:bodyPr>
          <a:lstStyle/>
          <a:p>
            <a:r>
              <a:rPr lang="en-US" altLang="en-IN" u="sng">
                <a:solidFill>
                  <a:srgbClr val="FF0000"/>
                </a:solidFill>
              </a:rPr>
              <a:t>ADVANTAGES</a:t>
            </a:r>
            <a:endParaRPr lang="en-GB" u="sng">
              <a:solidFill>
                <a:srgbClr val="FF0000"/>
              </a:solidFill>
            </a:endParaRPr>
          </a:p>
          <a:p>
            <a:r>
              <a:rPr lang="en-US" altLang="en-IN"/>
              <a:t>High energy efficiency because 90% electrical energy converted into heat.</a:t>
            </a:r>
            <a:endParaRPr lang="en-GB"/>
          </a:p>
          <a:p>
            <a:r>
              <a:rPr lang="en-US" altLang="en-IN"/>
              <a:t>Reducing risks of burning of food product.</a:t>
            </a:r>
            <a:endParaRPr lang="en-GB"/>
          </a:p>
          <a:p>
            <a:r>
              <a:rPr lang="en-US" altLang="en-IN"/>
              <a:t>Suitable for continues operation.</a:t>
            </a:r>
            <a:endParaRPr lang="en-GB"/>
          </a:p>
          <a:p>
            <a:r>
              <a:rPr lang="en-US" altLang="en-IN"/>
              <a:t>Uniform heating of particulars food with faster heating rates.</a:t>
            </a:r>
            <a:endParaRPr lang="en-GB"/>
          </a:p>
          <a:p>
            <a:r>
              <a:rPr lang="en-US" altLang="en-IN"/>
              <a:t>Easy to operate and no residual heat transfer after the current is shut off</a:t>
            </a:r>
            <a:endParaRPr lang="en-GB"/>
          </a:p>
          <a:p>
            <a:r>
              <a:rPr lang="en-US" altLang="en-IN"/>
              <a:t>Environment friendly system.</a:t>
            </a:r>
            <a:endParaRPr lang="en-GB"/>
          </a:p>
        </p:txBody>
      </p:sp>
      <p:sp>
        <p:nvSpPr>
          <p:cNvPr id="1048637" name="Content Placeholder 1048636"/>
          <p:cNvSpPr>
            <a:spLocks noGrp="1"/>
          </p:cNvSpPr>
          <p:nvPr>
            <p:ph sz="half" idx="2"/>
          </p:nvPr>
        </p:nvSpPr>
        <p:spPr>
          <a:xfrm>
            <a:off x="5731862" y="1350447"/>
            <a:ext cx="4396341" cy="4200245"/>
          </a:xfrm>
        </p:spPr>
        <p:txBody>
          <a:bodyPr>
            <a:normAutofit lnSpcReduction="10000"/>
          </a:bodyPr>
          <a:lstStyle/>
          <a:p>
            <a:r>
              <a:rPr lang="en-US" altLang="en-IN" u="sng">
                <a:solidFill>
                  <a:srgbClr val="FF0000"/>
                </a:solidFill>
              </a:rPr>
              <a:t>LIMITATIONS</a:t>
            </a:r>
            <a:endParaRPr lang="en-GB" u="sng">
              <a:solidFill>
                <a:srgbClr val="FF0000"/>
              </a:solidFill>
            </a:endParaRPr>
          </a:p>
          <a:p>
            <a:r>
              <a:rPr lang="en-US" altLang="en-IN"/>
              <a:t>Only suitable for liquid  or particles in liquid.</a:t>
            </a:r>
            <a:endParaRPr lang="en-GB"/>
          </a:p>
          <a:p>
            <a:r>
              <a:rPr lang="en-US" altLang="en-IN"/>
              <a:t>Lack of generalized information</a:t>
            </a:r>
            <a:endParaRPr lang="en-GB"/>
          </a:p>
          <a:p>
            <a:r>
              <a:rPr lang="en-US" altLang="en-IN"/>
              <a:t>Narrow frequency band</a:t>
            </a:r>
            <a:endParaRPr lang="en-GB"/>
          </a:p>
          <a:p>
            <a:r>
              <a:rPr lang="en-US" altLang="en-IN"/>
              <a:t>Requested adjustment according to conductivity of dairy liquid.</a:t>
            </a:r>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228016" y="357080"/>
            <a:ext cx="10255751" cy="6143841"/>
          </a:xfrm>
        </p:spPr>
        <p:txBody>
          <a:bodyPr/>
          <a:lstStyle/>
          <a:p>
            <a:r>
              <a:rPr lang="en-US" altLang="en-IN" sz="3500">
                <a:solidFill>
                  <a:srgbClr val="FFFF00"/>
                </a:solidFill>
              </a:rPr>
              <a:t>Microwave heating:-</a:t>
            </a:r>
            <a:br>
              <a:rPr lang="en-US" altLang="en-IN" sz="3500">
                <a:solidFill>
                  <a:srgbClr val="FFFF00"/>
                </a:solidFill>
              </a:rPr>
            </a:br>
            <a:r>
              <a:rPr lang="en-IN" altLang="en-IN" sz="2800">
                <a:solidFill>
                  <a:srgbClr val="CC99FF"/>
                </a:solidFill>
              </a:rPr>
              <a:t>×</a:t>
            </a:r>
            <a:r>
              <a:rPr lang="en-US" altLang="en-IN" sz="2800">
                <a:solidFill>
                  <a:srgbClr val="CC99FF"/>
                </a:solidFill>
              </a:rPr>
              <a:t> It uses electromagnetic waves of frequencies</a:t>
            </a:r>
            <a:r>
              <a:rPr lang="en-US" altLang="en-IN" sz="2800">
                <a:solidFill>
                  <a:srgbClr val="C00000"/>
                </a:solidFill>
              </a:rPr>
              <a:t> (3MHz to 300GHz).</a:t>
            </a:r>
            <a:br>
              <a:rPr lang="en-US" altLang="en-IN" sz="2800">
                <a:solidFill>
                  <a:srgbClr val="C00000"/>
                </a:solidFill>
              </a:rPr>
            </a:br>
            <a:r>
              <a:rPr lang="en-IN" altLang="en-IN" sz="2800">
                <a:solidFill>
                  <a:srgbClr val="CC99FF"/>
                </a:solidFill>
              </a:rPr>
              <a:t>×</a:t>
            </a:r>
            <a:r>
              <a:rPr lang="en-US" altLang="en-IN" sz="2800">
                <a:solidFill>
                  <a:srgbClr val="CC99FF"/>
                </a:solidFill>
              </a:rPr>
              <a:t> Polar water molecules will rotate according to the alternating electromagnetic field.</a:t>
            </a:r>
            <a:br>
              <a:rPr lang="en-US" altLang="en-IN" sz="2800">
                <a:solidFill>
                  <a:srgbClr val="CC99FF"/>
                </a:solidFill>
              </a:rPr>
            </a:br>
            <a:r>
              <a:rPr lang="en-IN" altLang="en-IN" sz="2800">
                <a:solidFill>
                  <a:srgbClr val="CC99FF"/>
                </a:solidFill>
              </a:rPr>
              <a:t>×</a:t>
            </a:r>
            <a:r>
              <a:rPr lang="en-US" altLang="en-IN" sz="2800">
                <a:solidFill>
                  <a:srgbClr val="CC99FF"/>
                </a:solidFill>
              </a:rPr>
              <a:t> Water molecule is</a:t>
            </a:r>
            <a:r>
              <a:rPr lang="en-US" altLang="en-IN" sz="2800">
                <a:solidFill>
                  <a:srgbClr val="C00000"/>
                </a:solidFill>
              </a:rPr>
              <a:t> 'Dipole'</a:t>
            </a:r>
            <a:br>
              <a:rPr lang="en-US" altLang="en-IN" sz="2800">
                <a:solidFill>
                  <a:srgbClr val="C00000"/>
                </a:solidFill>
              </a:rPr>
            </a:br>
            <a:r>
              <a:rPr lang="en-IN" altLang="en-IN" sz="2800">
                <a:solidFill>
                  <a:srgbClr val="CC99FF"/>
                </a:solidFill>
              </a:rPr>
              <a:t>×</a:t>
            </a:r>
            <a:r>
              <a:rPr lang="en-US" altLang="en-IN" sz="2800">
                <a:solidFill>
                  <a:srgbClr val="CC99FF"/>
                </a:solidFill>
              </a:rPr>
              <a:t> Dipoles will orient themselves when they subjected to em waves</a:t>
            </a:r>
            <a:br>
              <a:rPr lang="en-US" altLang="en-IN" sz="2800">
                <a:solidFill>
                  <a:srgbClr val="CC99FF"/>
                </a:solidFill>
              </a:rPr>
            </a:br>
            <a:r>
              <a:rPr lang="en-IN" altLang="en-IN" sz="2800">
                <a:solidFill>
                  <a:srgbClr val="CC99FF"/>
                </a:solidFill>
              </a:rPr>
              <a:t>×</a:t>
            </a:r>
            <a:r>
              <a:rPr lang="en-US" altLang="en-IN" sz="2800">
                <a:solidFill>
                  <a:srgbClr val="CC99FF"/>
                </a:solidFill>
              </a:rPr>
              <a:t> Rotate about 24 billions times per second</a:t>
            </a:r>
            <a:br>
              <a:rPr lang="en-US" altLang="en-IN" sz="2800">
                <a:solidFill>
                  <a:srgbClr val="CC99FF"/>
                </a:solidFill>
              </a:rPr>
            </a:br>
            <a:r>
              <a:rPr lang="en-IN" altLang="en-IN" sz="2800">
                <a:solidFill>
                  <a:srgbClr val="CC99FF"/>
                </a:solidFill>
              </a:rPr>
              <a:t>×</a:t>
            </a:r>
            <a:r>
              <a:rPr lang="en-US" altLang="en-IN" sz="2800">
                <a:solidFill>
                  <a:srgbClr val="CC99FF"/>
                </a:solidFill>
              </a:rPr>
              <a:t> Ionic compounds can also be accelerated by electromagnetic field.</a:t>
            </a:r>
            <a:br>
              <a:rPr lang="en-US" altLang="en-IN" sz="2800">
                <a:solidFill>
                  <a:srgbClr val="CC99FF"/>
                </a:solidFill>
              </a:rPr>
            </a:br>
            <a:r>
              <a:rPr lang="en-IN" altLang="en-IN" sz="2800">
                <a:solidFill>
                  <a:srgbClr val="CC99FF"/>
                </a:solidFill>
              </a:rPr>
              <a:t>×</a:t>
            </a:r>
            <a:r>
              <a:rPr lang="en-US" altLang="en-IN" sz="2800">
                <a:solidFill>
                  <a:srgbClr val="CC99FF"/>
                </a:solidFill>
              </a:rPr>
              <a:t> This orientation of water molecules cause huge friction inside the product and hence generation of heat take place inside the product.</a:t>
            </a:r>
            <a:r>
              <a:rPr lang="en-US" altLang="en-IN" sz="3700"/>
              <a:t> </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ontent Placeholder 1048638"/>
          <p:cNvSpPr>
            <a:spLocks noGrp="1"/>
          </p:cNvSpPr>
          <p:nvPr>
            <p:ph idx="1"/>
          </p:nvPr>
        </p:nvSpPr>
        <p:spPr>
          <a:xfrm>
            <a:off x="1103312" y="4917673"/>
            <a:ext cx="8946541" cy="1330726"/>
          </a:xfrm>
        </p:spPr>
        <p:txBody>
          <a:bodyPr/>
          <a:lstStyle/>
          <a:p>
            <a:r>
              <a:rPr lang="en-US" altLang="en-IN">
                <a:solidFill>
                  <a:srgbClr val="FFC000"/>
                </a:solidFill>
              </a:rPr>
              <a:t>Applications:-</a:t>
            </a:r>
            <a:r>
              <a:rPr lang="en-US" altLang="en-IN"/>
              <a:t> Pasteurization, Sterilization, dehydration, baking, cooking, boiling</a:t>
            </a:r>
            <a:endParaRPr lang="en-GB"/>
          </a:p>
        </p:txBody>
      </p:sp>
      <p:pic>
        <p:nvPicPr>
          <p:cNvPr id="2097166" name="Picture 2097165"/>
          <p:cNvPicPr>
            <a:picLocks/>
          </p:cNvPicPr>
          <p:nvPr/>
        </p:nvPicPr>
        <p:blipFill>
          <a:blip r:embed="rId2"/>
          <a:stretch>
            <a:fillRect/>
          </a:stretch>
        </p:blipFill>
        <p:spPr>
          <a:xfrm>
            <a:off x="1822420" y="826330"/>
            <a:ext cx="7508324" cy="330849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048639"/>
          <p:cNvSpPr>
            <a:spLocks noGrp="1"/>
          </p:cNvSpPr>
          <p:nvPr>
            <p:ph type="title"/>
          </p:nvPr>
        </p:nvSpPr>
        <p:spPr/>
        <p:txBody>
          <a:bodyPr/>
          <a:lstStyle/>
          <a:p>
            <a:r>
              <a:rPr lang="en-US" altLang="en-IN" sz="3200">
                <a:solidFill>
                  <a:srgbClr val="FFCB00"/>
                </a:solidFill>
              </a:rPr>
              <a:t>Advantages and Limitations of Microwave heating</a:t>
            </a:r>
            <a:endParaRPr lang="en-GB">
              <a:solidFill>
                <a:srgbClr val="FFCB00"/>
              </a:solidFill>
            </a:endParaRPr>
          </a:p>
        </p:txBody>
      </p:sp>
      <p:sp>
        <p:nvSpPr>
          <p:cNvPr id="1048641" name="Content Placeholder 1048640"/>
          <p:cNvSpPr>
            <a:spLocks noGrp="1"/>
          </p:cNvSpPr>
          <p:nvPr>
            <p:ph sz="half" idx="1"/>
          </p:nvPr>
        </p:nvSpPr>
        <p:spPr/>
        <p:txBody>
          <a:bodyPr/>
          <a:lstStyle/>
          <a:p>
            <a:r>
              <a:rPr lang="en-US" altLang="en-IN" u="sng">
                <a:solidFill>
                  <a:srgbClr val="FF6600"/>
                </a:solidFill>
              </a:rPr>
              <a:t>Advantages</a:t>
            </a:r>
            <a:endParaRPr lang="en-GB" u="sng">
              <a:solidFill>
                <a:srgbClr val="FF6600"/>
              </a:solidFill>
            </a:endParaRPr>
          </a:p>
          <a:p>
            <a:r>
              <a:rPr lang="en-US" altLang="en-IN"/>
              <a:t>Rapid and uniform heating</a:t>
            </a:r>
            <a:endParaRPr lang="en-GB"/>
          </a:p>
          <a:p>
            <a:r>
              <a:rPr lang="en-US" altLang="en-IN"/>
              <a:t>High heating efficiency (abive 80% can be achieved)</a:t>
            </a:r>
            <a:endParaRPr lang="en-GB"/>
          </a:p>
          <a:p>
            <a:r>
              <a:rPr lang="en-US" altLang="en-IN"/>
              <a:t>Equipment is small, compact, clean in operation.</a:t>
            </a:r>
            <a:endParaRPr lang="en-GB"/>
          </a:p>
          <a:p>
            <a:r>
              <a:rPr lang="en-US" altLang="en-IN"/>
              <a:t>Surface of the food does not over heat</a:t>
            </a:r>
            <a:endParaRPr lang="en-GB"/>
          </a:p>
          <a:p>
            <a:r>
              <a:rPr lang="en-US" altLang="en-IN"/>
              <a:t>Automatic process control </a:t>
            </a:r>
            <a:endParaRPr lang="en-GB"/>
          </a:p>
        </p:txBody>
      </p:sp>
      <p:sp>
        <p:nvSpPr>
          <p:cNvPr id="1048642" name="Content Placeholder 1048641"/>
          <p:cNvSpPr>
            <a:spLocks noGrp="1"/>
          </p:cNvSpPr>
          <p:nvPr>
            <p:ph sz="half" idx="2"/>
          </p:nvPr>
        </p:nvSpPr>
        <p:spPr/>
        <p:txBody>
          <a:bodyPr/>
          <a:lstStyle/>
          <a:p>
            <a:r>
              <a:rPr lang="en-US" altLang="en-IN" u="sng">
                <a:solidFill>
                  <a:srgbClr val="FF6600"/>
                </a:solidFill>
              </a:rPr>
              <a:t>Limitations</a:t>
            </a:r>
            <a:endParaRPr lang="en-GB" u="sng">
              <a:solidFill>
                <a:srgbClr val="FF6600"/>
              </a:solidFill>
            </a:endParaRPr>
          </a:p>
          <a:p>
            <a:r>
              <a:rPr lang="en-US" altLang="en-IN" u="none"/>
              <a:t>High initial cost</a:t>
            </a:r>
            <a:endParaRPr lang="en-GB" u="none"/>
          </a:p>
          <a:p>
            <a:r>
              <a:rPr lang="en-US" altLang="en-IN" u="none"/>
              <a:t>Non uniform heating when using large size product</a:t>
            </a:r>
            <a:endParaRPr lang="en-GB" u="none"/>
          </a:p>
          <a:p>
            <a:r>
              <a:rPr lang="en-US" altLang="en-IN" u="none"/>
              <a:t>Less energy efficient than ohmic heating</a:t>
            </a:r>
            <a:endParaRPr lang="en-GB" u="non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048642"/>
          <p:cNvSpPr>
            <a:spLocks noGrp="1"/>
          </p:cNvSpPr>
          <p:nvPr>
            <p:ph type="title"/>
          </p:nvPr>
        </p:nvSpPr>
        <p:spPr>
          <a:xfrm rot="35048">
            <a:off x="646111" y="452718"/>
            <a:ext cx="9404723" cy="6212658"/>
          </a:xfrm>
        </p:spPr>
        <p:txBody>
          <a:bodyPr/>
          <a:lstStyle/>
          <a:p>
            <a:r>
              <a:rPr lang="en-US" altLang="en-IN" sz="4400">
                <a:solidFill>
                  <a:srgbClr val="FFCB00"/>
                </a:solidFill>
              </a:rPr>
              <a:t>Pulsed Electric Field:-</a:t>
            </a:r>
            <a:br>
              <a:rPr lang="en-US" altLang="en-IN" sz="4400">
                <a:solidFill>
                  <a:srgbClr val="FFCB00"/>
                </a:solidFill>
              </a:rPr>
            </a:br>
            <a:r>
              <a:rPr lang="en-IN" altLang="en-IN" sz="3300"/>
              <a:t>×</a:t>
            </a:r>
            <a:r>
              <a:rPr lang="en-US" altLang="en-IN" sz="3300"/>
              <a:t> Also called as </a:t>
            </a:r>
            <a:r>
              <a:rPr lang="en-US" altLang="en-IN" sz="3300">
                <a:solidFill>
                  <a:srgbClr val="C00000"/>
                </a:solidFill>
              </a:rPr>
              <a:t>High Intensity Pulsed Electric Field</a:t>
            </a:r>
            <a:br>
              <a:rPr lang="en-US" altLang="en-IN" sz="3300">
                <a:solidFill>
                  <a:srgbClr val="C00000"/>
                </a:solidFill>
              </a:rPr>
            </a:br>
            <a:r>
              <a:rPr lang="en-IN" altLang="en-IN" sz="3300"/>
              <a:t>×</a:t>
            </a:r>
            <a:r>
              <a:rPr lang="en-US" altLang="en-IN" sz="3300"/>
              <a:t> Mainly used to inactivate deteriorative microorganisms</a:t>
            </a:r>
            <a:br>
              <a:rPr lang="en-US" altLang="en-IN" sz="3300"/>
            </a:br>
            <a:r>
              <a:rPr lang="en-IN" altLang="en-IN" sz="3300"/>
              <a:t>×</a:t>
            </a:r>
            <a:r>
              <a:rPr lang="en-US" altLang="en-IN" sz="3300"/>
              <a:t> Pulses of high voltage ( 20-80kV/cm) passed over the product placed between electrodes for an extremely short period of time (1-100us).</a:t>
            </a:r>
            <a:br>
              <a:rPr lang="en-US" altLang="en-IN" sz="3300"/>
            </a:br>
            <a:r>
              <a:rPr lang="en-IN" altLang="en-IN" sz="3300"/>
              <a:t>×</a:t>
            </a:r>
            <a:r>
              <a:rPr lang="en-US" altLang="en-IN" sz="3300"/>
              <a:t> The gap between two electrodes is called as the treatment gap.</a:t>
            </a:r>
            <a:r>
              <a:rPr lang="en-US" altLang="en-IN" sz="2900"/>
              <a:t>  </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Content Placeholder 1048643"/>
          <p:cNvSpPr>
            <a:spLocks noGrp="1"/>
          </p:cNvSpPr>
          <p:nvPr>
            <p:ph idx="1"/>
          </p:nvPr>
        </p:nvSpPr>
        <p:spPr>
          <a:xfrm rot="21600000">
            <a:off x="1304293" y="5003132"/>
            <a:ext cx="8946541" cy="1330495"/>
          </a:xfrm>
        </p:spPr>
        <p:txBody>
          <a:bodyPr/>
          <a:lstStyle/>
          <a:p>
            <a:r>
              <a:rPr lang="en-US" altLang="en-IN">
                <a:solidFill>
                  <a:srgbClr val="FF6600"/>
                </a:solidFill>
              </a:rPr>
              <a:t>Applications:- </a:t>
            </a:r>
            <a:r>
              <a:rPr lang="en-IN" altLang="en-IN"/>
              <a:t>×</a:t>
            </a:r>
            <a:r>
              <a:rPr lang="en-US" altLang="en-IN"/>
              <a:t> Used for preservation of pumpable fluid or semi fluid food</a:t>
            </a:r>
            <a:endParaRPr lang="en-GB"/>
          </a:p>
          <a:p>
            <a:r>
              <a:rPr lang="en-US" altLang="en-IN"/>
              <a:t>Pasteurization of fruit juices, soups,milk.</a:t>
            </a:r>
            <a:endParaRPr lang="en-GB"/>
          </a:p>
        </p:txBody>
      </p:sp>
      <p:pic>
        <p:nvPicPr>
          <p:cNvPr id="2097167" name="Picture 2097166"/>
          <p:cNvPicPr>
            <a:picLocks/>
          </p:cNvPicPr>
          <p:nvPr/>
        </p:nvPicPr>
        <p:blipFill>
          <a:blip r:embed="rId2"/>
          <a:stretch>
            <a:fillRect/>
          </a:stretch>
        </p:blipFill>
        <p:spPr>
          <a:xfrm>
            <a:off x="1760496" y="903054"/>
            <a:ext cx="8034135" cy="338451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048644"/>
          <p:cNvSpPr>
            <a:spLocks noGrp="1"/>
          </p:cNvSpPr>
          <p:nvPr>
            <p:ph type="title"/>
          </p:nvPr>
        </p:nvSpPr>
        <p:spPr/>
        <p:txBody>
          <a:bodyPr/>
          <a:lstStyle/>
          <a:p>
            <a:r>
              <a:rPr lang="en-US" altLang="en-IN" sz="3200">
                <a:solidFill>
                  <a:srgbClr val="FFCB00"/>
                </a:solidFill>
              </a:rPr>
              <a:t>Advantages and Limitations of Pulsed electric field</a:t>
            </a:r>
            <a:endParaRPr lang="en-GB" sz="3200">
              <a:solidFill>
                <a:srgbClr val="FFCB00"/>
              </a:solidFill>
            </a:endParaRPr>
          </a:p>
        </p:txBody>
      </p:sp>
      <p:sp>
        <p:nvSpPr>
          <p:cNvPr id="1048646" name="Content Placeholder 1048645"/>
          <p:cNvSpPr>
            <a:spLocks noGrp="1"/>
          </p:cNvSpPr>
          <p:nvPr>
            <p:ph sz="half" idx="1"/>
          </p:nvPr>
        </p:nvSpPr>
        <p:spPr/>
        <p:txBody>
          <a:bodyPr/>
          <a:lstStyle/>
          <a:p>
            <a:r>
              <a:rPr lang="en-US" altLang="en-IN" sz="2300">
                <a:solidFill>
                  <a:srgbClr val="FF6600"/>
                </a:solidFill>
              </a:rPr>
              <a:t>Advantages</a:t>
            </a:r>
            <a:endParaRPr lang="en-GB" sz="2300">
              <a:solidFill>
                <a:srgbClr val="FF6600"/>
              </a:solidFill>
            </a:endParaRPr>
          </a:p>
          <a:p>
            <a:r>
              <a:rPr lang="en-US" altLang="en-IN" sz="2300"/>
              <a:t>Kills vegetative cells</a:t>
            </a:r>
            <a:endParaRPr lang="en-GB" sz="2300"/>
          </a:p>
          <a:p>
            <a:r>
              <a:rPr lang="en-US" altLang="en-IN" sz="2300"/>
              <a:t>Colors, flavours, nutrients are preserved</a:t>
            </a:r>
            <a:endParaRPr lang="en-GB" sz="2300"/>
          </a:p>
          <a:p>
            <a:r>
              <a:rPr lang="en-US" altLang="en-IN" sz="2300"/>
              <a:t>No evidence of toxicity</a:t>
            </a:r>
            <a:endParaRPr lang="en-GB" sz="2300"/>
          </a:p>
          <a:p>
            <a:r>
              <a:rPr lang="en-US" altLang="en-IN" sz="2300"/>
              <a:t>Relatively short treatment time</a:t>
            </a:r>
            <a:endParaRPr lang="en-GB" sz="2300"/>
          </a:p>
        </p:txBody>
      </p:sp>
      <p:sp>
        <p:nvSpPr>
          <p:cNvPr id="1048647" name="Content Placeholder 1048646"/>
          <p:cNvSpPr>
            <a:spLocks noGrp="1"/>
          </p:cNvSpPr>
          <p:nvPr>
            <p:ph sz="half" idx="2"/>
          </p:nvPr>
        </p:nvSpPr>
        <p:spPr/>
        <p:txBody>
          <a:bodyPr/>
          <a:lstStyle/>
          <a:p>
            <a:r>
              <a:rPr lang="en-US" altLang="en-IN" sz="2300">
                <a:solidFill>
                  <a:srgbClr val="FF6600"/>
                </a:solidFill>
              </a:rPr>
              <a:t>Limitations</a:t>
            </a:r>
            <a:endParaRPr lang="en-GB" sz="2300">
              <a:solidFill>
                <a:srgbClr val="FF6600"/>
              </a:solidFill>
            </a:endParaRPr>
          </a:p>
          <a:p>
            <a:r>
              <a:rPr lang="en-US" altLang="en-IN" sz="2300"/>
              <a:t>Only suitable for liquids or particles in liquids</a:t>
            </a:r>
            <a:endParaRPr lang="en-GB" sz="2300"/>
          </a:p>
          <a:p>
            <a:r>
              <a:rPr lang="en-US" altLang="en-IN" sz="2300"/>
              <a:t>Only effective in combination of heat</a:t>
            </a:r>
            <a:endParaRPr lang="en-GB" sz="2300"/>
          </a:p>
          <a:p>
            <a:r>
              <a:rPr lang="en-US" altLang="en-IN" sz="2300"/>
              <a:t>Energy efficiency not yet certain</a:t>
            </a:r>
            <a:endParaRPr lang="en-GB" sz="2300"/>
          </a:p>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a:xfrm>
            <a:off x="646111" y="452718"/>
            <a:ext cx="9404723" cy="5911080"/>
          </a:xfrm>
        </p:spPr>
        <p:txBody>
          <a:bodyPr/>
          <a:lstStyle/>
          <a:p>
            <a:r>
              <a:rPr lang="en-US" altLang="en-IN" sz="3600">
                <a:solidFill>
                  <a:srgbClr val="FFCB00"/>
                </a:solidFill>
              </a:rPr>
              <a:t>Pulsed light Technology:-</a:t>
            </a:r>
            <a:r>
              <a:rPr lang="en-US" altLang="en-IN" sz="3100">
                <a:solidFill>
                  <a:srgbClr val="FFCB00"/>
                </a:solidFill>
              </a:rPr>
              <a:t/>
            </a:r>
            <a:br>
              <a:rPr lang="en-US" altLang="en-IN" sz="3100">
                <a:solidFill>
                  <a:srgbClr val="FFCB00"/>
                </a:solidFill>
              </a:rPr>
            </a:br>
            <a:r>
              <a:rPr lang="en-IN" altLang="en-IN" sz="2700"/>
              <a:t>×</a:t>
            </a:r>
            <a:r>
              <a:rPr lang="en-US" altLang="en-IN" sz="2700"/>
              <a:t> Also called as </a:t>
            </a:r>
            <a:r>
              <a:rPr lang="en-US" altLang="en-IN" sz="2700">
                <a:solidFill>
                  <a:srgbClr val="FF6600"/>
                </a:solidFill>
              </a:rPr>
              <a:t>High Intensity Light</a:t>
            </a:r>
            <a:br>
              <a:rPr lang="en-US" altLang="en-IN" sz="2700">
                <a:solidFill>
                  <a:srgbClr val="FF6600"/>
                </a:solidFill>
              </a:rPr>
            </a:br>
            <a:r>
              <a:rPr lang="en-IN" altLang="en-IN" sz="2700"/>
              <a:t>×</a:t>
            </a:r>
            <a:r>
              <a:rPr lang="en-US" altLang="en-IN" sz="2700"/>
              <a:t> Contains a broad spectrum of'White' light ,from UV wavelength of 200nm to NIR wavelength of 1000nm</a:t>
            </a:r>
            <a:br>
              <a:rPr lang="en-US" altLang="en-IN" sz="2700"/>
            </a:br>
            <a:r>
              <a:rPr lang="en-IN" altLang="en-IN" sz="2700"/>
              <a:t>×</a:t>
            </a:r>
            <a:r>
              <a:rPr lang="en-US" altLang="en-IN" sz="2700"/>
              <a:t> Peak emissions between 400 -500nm</a:t>
            </a:r>
            <a:br>
              <a:rPr lang="en-US" altLang="en-IN" sz="2700"/>
            </a:br>
            <a:r>
              <a:rPr lang="en-IN" altLang="en-IN" sz="2700"/>
              <a:t>×</a:t>
            </a:r>
            <a:r>
              <a:rPr lang="en-US" altLang="en-IN" sz="2700"/>
              <a:t> Emit 1-20 flashes per second of electromagnetic energy</a:t>
            </a:r>
            <a:br>
              <a:rPr lang="en-US" altLang="en-IN" sz="2700"/>
            </a:br>
            <a:r>
              <a:rPr lang="en-IN" altLang="en-IN" sz="2700"/>
              <a:t>×</a:t>
            </a:r>
            <a:r>
              <a:rPr lang="en-US" altLang="en-IN" sz="2700"/>
              <a:t> The antimicrobial effects of IV wavelengths are due to absorption of the energy by highly conjugated double carbon bonds and nuceic acid</a:t>
            </a:r>
            <a:br>
              <a:rPr lang="en-US" altLang="en-IN" sz="2700"/>
            </a:br>
            <a:r>
              <a:rPr lang="en-IN" altLang="en-IN" sz="2700"/>
              <a:t>×</a:t>
            </a:r>
            <a:r>
              <a:rPr lang="en-US" altLang="en-IN" sz="2700"/>
              <a:t> Which leads to structural changes in the DNA, as well as ion flow, increased cell membrane permeability and depolarization of cell membrane</a:t>
            </a:r>
            <a:r>
              <a:rPr lang="en-US" altLang="en-IN" sz="3100"/>
              <a:t> </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altLang="en-IN" sz="4400" dirty="0">
                <a:solidFill>
                  <a:srgbClr val="FFCB00"/>
                </a:solidFill>
              </a:rPr>
              <a:t>DEFINITION:-</a:t>
            </a:r>
            <a:endParaRPr lang="en-IN" sz="4400" dirty="0">
              <a:solidFill>
                <a:srgbClr val="FFCB00"/>
              </a:solidFill>
            </a:endParaRPr>
          </a:p>
        </p:txBody>
      </p:sp>
      <p:sp>
        <p:nvSpPr>
          <p:cNvPr id="1048595" name="Content Placeholder 2"/>
          <p:cNvSpPr>
            <a:spLocks noGrp="1"/>
          </p:cNvSpPr>
          <p:nvPr>
            <p:ph idx="1"/>
          </p:nvPr>
        </p:nvSpPr>
        <p:spPr/>
        <p:txBody>
          <a:bodyPr/>
          <a:lstStyle/>
          <a:p>
            <a:r>
              <a:rPr lang="en-US" sz="2800" dirty="0"/>
              <a:t>Food processing Technology includes set of physical and chemical techniques in the transformation of food ingredients or agricultural products into food. </a:t>
            </a:r>
          </a:p>
          <a:p>
            <a:r>
              <a:rPr lang="en-US" sz="2600" dirty="0"/>
              <a:t>It includes many forms of processing foods, such as grinding grain to make raw flour to home cooking and complex industrial methods used to make convenience foods.</a:t>
            </a:r>
            <a:endParaRPr lang="en-IN" sz="2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ontent Placeholder 1048648"/>
          <p:cNvSpPr>
            <a:spLocks noGrp="1"/>
          </p:cNvSpPr>
          <p:nvPr>
            <p:ph idx="1"/>
          </p:nvPr>
        </p:nvSpPr>
        <p:spPr>
          <a:xfrm>
            <a:off x="1636820" y="4677074"/>
            <a:ext cx="8728526" cy="984414"/>
          </a:xfrm>
        </p:spPr>
        <p:txBody>
          <a:bodyPr>
            <a:normAutofit fontScale="87500" lnSpcReduction="10000"/>
          </a:bodyPr>
          <a:lstStyle/>
          <a:p>
            <a:r>
              <a:rPr lang="en-US" altLang="en-IN">
                <a:solidFill>
                  <a:srgbClr val="FF6600"/>
                </a:solidFill>
              </a:rPr>
              <a:t>Applications:-</a:t>
            </a:r>
            <a:r>
              <a:rPr lang="en-US" altLang="en-IN"/>
              <a:t>Used in decontamination of vegetables, fruits, baked products</a:t>
            </a:r>
            <a:endParaRPr lang="en-GB"/>
          </a:p>
          <a:p>
            <a:r>
              <a:rPr lang="en-US" altLang="en-IN"/>
              <a:t>Microbial inactivation of water, and sanitation of packaging materials.  </a:t>
            </a:r>
            <a:endParaRPr lang="en-GB"/>
          </a:p>
        </p:txBody>
      </p:sp>
      <p:pic>
        <p:nvPicPr>
          <p:cNvPr id="2097168" name="Picture 2097167"/>
          <p:cNvPicPr>
            <a:picLocks/>
          </p:cNvPicPr>
          <p:nvPr/>
        </p:nvPicPr>
        <p:blipFill>
          <a:blip r:embed="rId2"/>
          <a:stretch>
            <a:fillRect/>
          </a:stretch>
        </p:blipFill>
        <p:spPr>
          <a:xfrm>
            <a:off x="1636820" y="562910"/>
            <a:ext cx="8573958" cy="390151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r>
              <a:rPr lang="en-US" altLang="en-IN" sz="2900">
                <a:solidFill>
                  <a:srgbClr val="FFCB00"/>
                </a:solidFill>
              </a:rPr>
              <a:t>Advantages and Limitations of Pulsed light Technology</a:t>
            </a:r>
            <a:endParaRPr lang="en-GB" sz="2900">
              <a:solidFill>
                <a:srgbClr val="FFCB00"/>
              </a:solidFill>
            </a:endParaRPr>
          </a:p>
        </p:txBody>
      </p:sp>
      <p:sp>
        <p:nvSpPr>
          <p:cNvPr id="1048651" name="Content Placeholder 1048650"/>
          <p:cNvSpPr>
            <a:spLocks noGrp="1"/>
          </p:cNvSpPr>
          <p:nvPr>
            <p:ph sz="half" idx="1"/>
          </p:nvPr>
        </p:nvSpPr>
        <p:spPr>
          <a:xfrm>
            <a:off x="952132" y="1331118"/>
            <a:ext cx="4396339" cy="4195763"/>
          </a:xfrm>
        </p:spPr>
        <p:txBody>
          <a:bodyPr/>
          <a:lstStyle/>
          <a:p>
            <a:r>
              <a:rPr lang="en-US" altLang="en-IN" sz="3300">
                <a:solidFill>
                  <a:srgbClr val="FF6600"/>
                </a:solidFill>
              </a:rPr>
              <a:t>Advantages:-</a:t>
            </a:r>
            <a:endParaRPr lang="en-GB" sz="3300">
              <a:solidFill>
                <a:srgbClr val="FF6600"/>
              </a:solidFill>
            </a:endParaRPr>
          </a:p>
          <a:p>
            <a:r>
              <a:rPr lang="en-US" altLang="en-IN" sz="3300"/>
              <a:t>Medium cost</a:t>
            </a:r>
            <a:endParaRPr lang="en-GB" sz="3300"/>
          </a:p>
          <a:p>
            <a:r>
              <a:rPr lang="en-US" altLang="en-IN" sz="3300"/>
              <a:t>Very rapid process</a:t>
            </a:r>
            <a:endParaRPr lang="en-GB" sz="3300"/>
          </a:p>
          <a:p>
            <a:r>
              <a:rPr lang="en-US" altLang="en-IN" sz="3300"/>
              <a:t>Little or no changes to foods</a:t>
            </a:r>
            <a:endParaRPr lang="en-GB" sz="3300"/>
          </a:p>
          <a:p>
            <a:r>
              <a:rPr lang="en-US" altLang="en-IN" sz="3300"/>
              <a:t>Suitable for dry food</a:t>
            </a:r>
            <a:endParaRPr lang="en-GB" sz="3300"/>
          </a:p>
        </p:txBody>
      </p:sp>
      <p:sp>
        <p:nvSpPr>
          <p:cNvPr id="1048652" name="Content Placeholder 1048651"/>
          <p:cNvSpPr>
            <a:spLocks noGrp="1"/>
          </p:cNvSpPr>
          <p:nvPr>
            <p:ph sz="half" idx="2"/>
          </p:nvPr>
        </p:nvSpPr>
        <p:spPr>
          <a:xfrm>
            <a:off x="5733673" y="1455894"/>
            <a:ext cx="4317161" cy="3946212"/>
          </a:xfrm>
        </p:spPr>
        <p:txBody>
          <a:bodyPr/>
          <a:lstStyle/>
          <a:p>
            <a:r>
              <a:rPr lang="en-US" altLang="en-IN" sz="3300">
                <a:solidFill>
                  <a:srgbClr val="FF6600"/>
                </a:solidFill>
              </a:rPr>
              <a:t>Limitations:-</a:t>
            </a:r>
            <a:endParaRPr lang="en-GB" sz="3300">
              <a:solidFill>
                <a:srgbClr val="FF6600"/>
              </a:solidFill>
            </a:endParaRPr>
          </a:p>
          <a:p>
            <a:r>
              <a:rPr lang="en-US" altLang="en-IN" sz="3300"/>
              <a:t>Difficult to use with complex surfaces</a:t>
            </a:r>
            <a:endParaRPr lang="en-GB" sz="3300"/>
          </a:p>
          <a:p>
            <a:r>
              <a:rPr lang="en-US" altLang="en-IN" sz="3300"/>
              <a:t>Not prooven effective against spores</a:t>
            </a:r>
            <a:endParaRPr lang="en-GB" sz="3300"/>
          </a:p>
          <a:p>
            <a:endParaRPr lang="en-GB" sz="2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a:xfrm>
            <a:off x="646111" y="452718"/>
            <a:ext cx="9404723" cy="6186433"/>
          </a:xfrm>
        </p:spPr>
        <p:txBody>
          <a:bodyPr/>
          <a:lstStyle/>
          <a:p>
            <a:r>
              <a:rPr lang="en-US" altLang="en-IN" sz="3800">
                <a:solidFill>
                  <a:srgbClr val="FFCB00"/>
                </a:solidFill>
              </a:rPr>
              <a:t>High pressure Processing:-</a:t>
            </a:r>
            <a:br>
              <a:rPr lang="en-US" altLang="en-IN" sz="3800">
                <a:solidFill>
                  <a:srgbClr val="FFCB00"/>
                </a:solidFill>
              </a:rPr>
            </a:br>
            <a:r>
              <a:rPr lang="en-IN" altLang="en-IN" sz="3300"/>
              <a:t>×</a:t>
            </a:r>
            <a:r>
              <a:rPr lang="en-US" altLang="en-IN" sz="3300"/>
              <a:t>Also called as </a:t>
            </a:r>
            <a:r>
              <a:rPr lang="en-US" altLang="en-IN" sz="3300">
                <a:solidFill>
                  <a:srgbClr val="FF6600"/>
                </a:solidFill>
              </a:rPr>
              <a:t>High hydrostatic pressure processing</a:t>
            </a:r>
            <a:br>
              <a:rPr lang="en-US" altLang="en-IN" sz="3300">
                <a:solidFill>
                  <a:srgbClr val="FF6600"/>
                </a:solidFill>
              </a:rPr>
            </a:br>
            <a:r>
              <a:rPr lang="en-IN" altLang="en-IN" sz="3300"/>
              <a:t>×</a:t>
            </a:r>
            <a:r>
              <a:rPr lang="en-US" altLang="en-IN" sz="3300"/>
              <a:t> High pressure up to 1000Mpa are applied to food packages submerged in a liquid</a:t>
            </a:r>
            <a:br>
              <a:rPr lang="en-US" altLang="en-IN" sz="3300"/>
            </a:br>
            <a:r>
              <a:rPr lang="en-IN" altLang="en-IN" sz="3300"/>
              <a:t>×</a:t>
            </a:r>
            <a:r>
              <a:rPr lang="en-US" altLang="en-IN" sz="3300"/>
              <a:t> Pressure causes destruction of microorganisms</a:t>
            </a:r>
            <a:br>
              <a:rPr lang="en-US" altLang="en-IN" sz="3300"/>
            </a:br>
            <a:r>
              <a:rPr lang="en-IN" altLang="en-IN" sz="3300"/>
              <a:t>×</a:t>
            </a:r>
            <a:r>
              <a:rPr lang="en-US" altLang="en-IN" sz="3300"/>
              <a:t> High pressure is applied in an isostatic manner such that all regions of the food experience a uniform pressure.</a:t>
            </a:r>
            <a:endParaRPr lang="en-GB" sz="33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1048653"/>
          <p:cNvSpPr>
            <a:spLocks noGrp="1"/>
          </p:cNvSpPr>
          <p:nvPr>
            <p:ph idx="1"/>
          </p:nvPr>
        </p:nvSpPr>
        <p:spPr>
          <a:xfrm>
            <a:off x="1104292" y="4944129"/>
            <a:ext cx="8946541" cy="1170265"/>
          </a:xfrm>
        </p:spPr>
        <p:txBody>
          <a:bodyPr/>
          <a:lstStyle/>
          <a:p>
            <a:r>
              <a:rPr lang="en-US" altLang="en-IN">
                <a:solidFill>
                  <a:srgbClr val="FF6600"/>
                </a:solidFill>
              </a:rPr>
              <a:t>Applications:-</a:t>
            </a:r>
            <a:r>
              <a:rPr lang="en-US" altLang="en-IN"/>
              <a:t> Pasteurization and sterilization of fruits, fruit product, sauces, pickles, yogurt and vegetables</a:t>
            </a:r>
            <a:endParaRPr lang="en-GB"/>
          </a:p>
        </p:txBody>
      </p:sp>
      <p:pic>
        <p:nvPicPr>
          <p:cNvPr id="2097169" name="Picture 2097168"/>
          <p:cNvPicPr>
            <a:picLocks/>
          </p:cNvPicPr>
          <p:nvPr/>
        </p:nvPicPr>
        <p:blipFill>
          <a:blip r:embed="rId2"/>
          <a:stretch>
            <a:fillRect/>
          </a:stretch>
        </p:blipFill>
        <p:spPr>
          <a:xfrm rot="21578096">
            <a:off x="1664789" y="759129"/>
            <a:ext cx="7874374" cy="391260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646111" y="452718"/>
            <a:ext cx="9404723" cy="6114317"/>
          </a:xfrm>
        </p:spPr>
        <p:txBody>
          <a:bodyPr/>
          <a:lstStyle/>
          <a:p>
            <a:r>
              <a:rPr lang="en-US" altLang="en-IN" sz="3600">
                <a:solidFill>
                  <a:srgbClr val="FFCB00"/>
                </a:solidFill>
              </a:rPr>
              <a:t>Ultrasound:- </a:t>
            </a:r>
            <a:br>
              <a:rPr lang="en-US" altLang="en-IN" sz="3600">
                <a:solidFill>
                  <a:srgbClr val="FFCB00"/>
                </a:solidFill>
              </a:rPr>
            </a:br>
            <a:r>
              <a:rPr lang="en-IN" altLang="en-IN" sz="2300"/>
              <a:t>×</a:t>
            </a:r>
            <a:r>
              <a:rPr lang="en-US" altLang="en-IN" sz="2300"/>
              <a:t>Also called as</a:t>
            </a:r>
            <a:r>
              <a:rPr lang="en-US" altLang="en-IN" sz="2300">
                <a:solidFill>
                  <a:srgbClr val="FF6600"/>
                </a:solidFill>
              </a:rPr>
              <a:t> Ultrasonication</a:t>
            </a:r>
            <a:br>
              <a:rPr lang="en-US" altLang="en-IN" sz="2300">
                <a:solidFill>
                  <a:srgbClr val="FF6600"/>
                </a:solidFill>
              </a:rPr>
            </a:br>
            <a:r>
              <a:rPr lang="en-IN" altLang="en-IN" sz="2300"/>
              <a:t>×</a:t>
            </a:r>
            <a:r>
              <a:rPr lang="en-US" altLang="en-IN" sz="2300">
                <a:solidFill>
                  <a:srgbClr val="98CC00"/>
                </a:solidFill>
              </a:rPr>
              <a:t> The freq.of sound waves audible to human ear ranges from 20Hz to 20 kHz. Ferq.below 20Hz are Infrasound and above 20 kHz are ultrasound.</a:t>
            </a:r>
            <a:br>
              <a:rPr lang="en-US" altLang="en-IN" sz="2300">
                <a:solidFill>
                  <a:srgbClr val="98CC00"/>
                </a:solidFill>
              </a:rPr>
            </a:br>
            <a:r>
              <a:rPr lang="en-IN" altLang="en-IN" sz="2300"/>
              <a:t>×</a:t>
            </a:r>
            <a:r>
              <a:rPr lang="en-US" altLang="en-IN" sz="2300"/>
              <a:t> When ultrasound waves meet medium,it creates regions of alternating compression and expansion.</a:t>
            </a:r>
            <a:br>
              <a:rPr lang="en-US" altLang="en-IN" sz="2300"/>
            </a:br>
            <a:r>
              <a:rPr lang="en-IN" altLang="en-IN" sz="2300"/>
              <a:t>×</a:t>
            </a:r>
            <a:r>
              <a:rPr lang="en-US" altLang="en-IN" sz="2300"/>
              <a:t> These compression and expansion cause formation of bubbles in the medium that is cavitations.</a:t>
            </a:r>
            <a:br>
              <a:rPr lang="en-US" altLang="en-IN" sz="2300"/>
            </a:br>
            <a:r>
              <a:rPr lang="en-IN" altLang="en-IN" sz="2300"/>
              <a:t>×</a:t>
            </a:r>
            <a:r>
              <a:rPr lang="en-US" altLang="en-IN" sz="2300"/>
              <a:t> These bubbles are larger in size during expansion cycle, which iincreases gas diffusion, causing the bubble to expand</a:t>
            </a:r>
            <a:br>
              <a:rPr lang="en-US" altLang="en-IN" sz="2300"/>
            </a:br>
            <a:r>
              <a:rPr lang="en-IN" altLang="en-IN" sz="2300"/>
              <a:t>×</a:t>
            </a:r>
            <a:r>
              <a:rPr lang="en-US" altLang="en-IN" sz="2300"/>
              <a:t> when ultrasonic energy is insufficient to retain the vapour phase in the bubbles then rapid condensation occurs.</a:t>
            </a:r>
            <a:br>
              <a:rPr lang="en-US" altLang="en-IN" sz="2300"/>
            </a:br>
            <a:r>
              <a:rPr lang="en-IN" altLang="en-IN" sz="2300"/>
              <a:t>×</a:t>
            </a:r>
            <a:r>
              <a:rPr lang="en-US" altLang="en-IN" sz="2300"/>
              <a:t> The condensed molecules collide and create shock waves which create regions  high temperature and pressure</a:t>
            </a:r>
            <a:r>
              <a:rPr lang="en-US" altLang="en-IN" sz="2900"/>
              <a:t>  </a:t>
            </a:r>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a:xfrm>
            <a:off x="646111" y="452718"/>
            <a:ext cx="9404723" cy="6133985"/>
          </a:xfrm>
        </p:spPr>
        <p:txBody>
          <a:bodyPr/>
          <a:lstStyle/>
          <a:p>
            <a:r>
              <a:rPr lang="en-US" altLang="en-IN">
                <a:solidFill>
                  <a:srgbClr val="FFCB00"/>
                </a:solidFill>
              </a:rPr>
              <a:t>Types of ultrasounds:-</a:t>
            </a:r>
            <a:br>
              <a:rPr lang="en-US" altLang="en-IN">
                <a:solidFill>
                  <a:srgbClr val="FFCB00"/>
                </a:solidFill>
              </a:rPr>
            </a:br>
            <a:r>
              <a:rPr lang="en-IN" altLang="en-IN" sz="3200">
                <a:solidFill>
                  <a:srgbClr val="FF6600"/>
                </a:solidFill>
              </a:rPr>
              <a:t>×</a:t>
            </a:r>
            <a:r>
              <a:rPr lang="en-US" altLang="en-IN" sz="3200">
                <a:solidFill>
                  <a:srgbClr val="FF6600"/>
                </a:solidFill>
              </a:rPr>
              <a:t> Low energy ultrasounds:-</a:t>
            </a:r>
            <a:r>
              <a:rPr lang="en-US" altLang="en-IN" sz="3200"/>
              <a:t> Frequencies &gt;100kHz,low power and low intensity.    And it is non-destructive, provide information such as physiochemical properties of food.</a:t>
            </a:r>
            <a:br>
              <a:rPr lang="en-US" altLang="en-IN" sz="3200"/>
            </a:br>
            <a:r>
              <a:rPr lang="en-US" altLang="en-IN" sz="3200"/>
              <a:t/>
            </a:r>
            <a:br>
              <a:rPr lang="en-US" altLang="en-IN" sz="3200"/>
            </a:br>
            <a:r>
              <a:rPr lang="en-US" altLang="en-IN" sz="3200"/>
              <a:t/>
            </a:r>
            <a:br>
              <a:rPr lang="en-US" altLang="en-IN" sz="3200"/>
            </a:br>
            <a:r>
              <a:rPr lang="en-IN" altLang="en-IN" sz="3200">
                <a:solidFill>
                  <a:srgbClr val="FF6600"/>
                </a:solidFill>
              </a:rPr>
              <a:t>×</a:t>
            </a:r>
            <a:r>
              <a:rPr lang="en-US" altLang="en-IN" sz="3200">
                <a:solidFill>
                  <a:srgbClr val="FF6600"/>
                </a:solidFill>
              </a:rPr>
              <a:t>High energy ultrasounds:- </a:t>
            </a:r>
            <a:r>
              <a:rPr lang="en-US" altLang="en-IN" sz="3200"/>
              <a:t>Frequencies between 18 to 100kHz high power and high intensity</a:t>
            </a:r>
            <a:br>
              <a:rPr lang="en-US" altLang="en-IN" sz="3200"/>
            </a:br>
            <a:r>
              <a:rPr lang="en-US" altLang="en-IN" sz="3200"/>
              <a:t>And used for physical disruption and chemical reaction</a:t>
            </a:r>
            <a:endParaRPr lang="en-GB" sz="3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1048656"/>
          <p:cNvSpPr>
            <a:spLocks noGrp="1"/>
          </p:cNvSpPr>
          <p:nvPr>
            <p:ph idx="1"/>
          </p:nvPr>
        </p:nvSpPr>
        <p:spPr>
          <a:xfrm rot="18306">
            <a:off x="1307560" y="4691114"/>
            <a:ext cx="8946541" cy="1020477"/>
          </a:xfrm>
        </p:spPr>
        <p:txBody>
          <a:bodyPr/>
          <a:lstStyle/>
          <a:p>
            <a:r>
              <a:rPr lang="en-US" altLang="en-IN">
                <a:solidFill>
                  <a:srgbClr val="FF6600"/>
                </a:solidFill>
              </a:rPr>
              <a:t>Applications:-</a:t>
            </a:r>
            <a:r>
              <a:rPr lang="en-US" altLang="en-IN"/>
              <a:t> Used for crystalization, foams destruction, filtration, drying, freezing,mixing, homogenization, growth modification in living cells, alteration of enzymes activity.</a:t>
            </a:r>
            <a:endParaRPr lang="en-GB"/>
          </a:p>
        </p:txBody>
      </p:sp>
      <p:pic>
        <p:nvPicPr>
          <p:cNvPr id="2097170" name="Picture 2097169"/>
          <p:cNvPicPr>
            <a:picLocks/>
          </p:cNvPicPr>
          <p:nvPr/>
        </p:nvPicPr>
        <p:blipFill>
          <a:blip r:embed="rId2"/>
          <a:stretch>
            <a:fillRect/>
          </a:stretch>
        </p:blipFill>
        <p:spPr>
          <a:xfrm>
            <a:off x="1510828" y="611722"/>
            <a:ext cx="8540006" cy="386402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a:xfrm>
            <a:off x="3667203" y="2876689"/>
            <a:ext cx="5179065" cy="1104622"/>
          </a:xfrm>
        </p:spPr>
        <p:txBody>
          <a:bodyPr/>
          <a:lstStyle/>
          <a:p>
            <a:r>
              <a:rPr lang="en-US" altLang="en-IN" sz="7200">
                <a:solidFill>
                  <a:srgbClr val="FFFF00"/>
                </a:solidFill>
              </a:rPr>
              <a:t>THANK YOU</a:t>
            </a:r>
            <a:endParaRPr lang="en-GB" sz="720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sz="5200" dirty="0">
                <a:solidFill>
                  <a:srgbClr val="FF9900"/>
                </a:solidFill>
              </a:rPr>
              <a:t>WHY PROCESS FOOD ?</a:t>
            </a:r>
            <a:endParaRPr lang="en-IN" sz="5200" dirty="0">
              <a:solidFill>
                <a:srgbClr val="FF9900"/>
              </a:solidFill>
            </a:endParaRPr>
          </a:p>
        </p:txBody>
      </p:sp>
      <p:sp>
        <p:nvSpPr>
          <p:cNvPr id="1048597" name="Content Placeholder 2"/>
          <p:cNvSpPr>
            <a:spLocks noGrp="1"/>
          </p:cNvSpPr>
          <p:nvPr>
            <p:ph idx="1"/>
          </p:nvPr>
        </p:nvSpPr>
        <p:spPr/>
        <p:txBody>
          <a:bodyPr/>
          <a:lstStyle/>
          <a:p>
            <a:r>
              <a:rPr lang="en-US" sz="2800" dirty="0"/>
              <a:t>EXTEND SHELF LIFE.</a:t>
            </a:r>
          </a:p>
          <a:p>
            <a:r>
              <a:rPr lang="en-US" sz="2800" dirty="0"/>
              <a:t>MAINTAIN SENSORY PROPERTIES.</a:t>
            </a:r>
          </a:p>
          <a:p>
            <a:r>
              <a:rPr lang="en-US" sz="2800" dirty="0"/>
              <a:t>MAINTAIN AND IMPROVE NUTRITUVE VALUES.</a:t>
            </a:r>
          </a:p>
          <a:p>
            <a:r>
              <a:rPr lang="en-US" sz="2800" dirty="0"/>
              <a:t>ENSURE SAFETY.</a:t>
            </a:r>
          </a:p>
          <a:p>
            <a:r>
              <a:rPr lang="en-US" sz="2800" dirty="0"/>
              <a:t>MAKE MORE CONVENIENT.</a:t>
            </a:r>
          </a:p>
          <a:p>
            <a:r>
              <a:rPr lang="en-US" sz="2800" dirty="0"/>
              <a:t>INCREASE THE ECONOMIC VALUE.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97"/>
          <p:cNvSpPr>
            <a:spLocks noGrp="1"/>
          </p:cNvSpPr>
          <p:nvPr>
            <p:ph type="title"/>
          </p:nvPr>
        </p:nvSpPr>
        <p:spPr>
          <a:xfrm>
            <a:off x="969013" y="372246"/>
            <a:ext cx="8845403" cy="1072437"/>
          </a:xfrm>
        </p:spPr>
        <p:txBody>
          <a:bodyPr/>
          <a:lstStyle/>
          <a:p>
            <a:r>
              <a:rPr lang="en-US" altLang="en-IN">
                <a:solidFill>
                  <a:srgbClr val="FF6600"/>
                </a:solidFill>
              </a:rPr>
              <a:t>HEAT PROCESSING:</a:t>
            </a:r>
            <a:r>
              <a:rPr lang="en-US" altLang="en-IN" sz="2800"/>
              <a:t>Use of high temperature to destroy the enzymes t</a:t>
            </a:r>
            <a:r>
              <a:rPr lang="en-US" altLang="en-IN" sz="2900"/>
              <a:t>hat could lead to safety of food and better quality of food. </a:t>
            </a:r>
            <a:r>
              <a:rPr lang="en-US" altLang="en-IN" sz="2800"/>
              <a:t> </a:t>
            </a:r>
            <a:r>
              <a:rPr lang="en-US" altLang="en-IN"/>
              <a:t> </a:t>
            </a:r>
            <a:endParaRPr lang="en-GB"/>
          </a:p>
        </p:txBody>
      </p:sp>
      <p:sp>
        <p:nvSpPr>
          <p:cNvPr id="1048599" name="Content Placeholder 1048598"/>
          <p:cNvSpPr>
            <a:spLocks noGrp="1"/>
          </p:cNvSpPr>
          <p:nvPr>
            <p:ph idx="1"/>
          </p:nvPr>
        </p:nvSpPr>
        <p:spPr/>
        <p:txBody>
          <a:bodyPr>
            <a:normAutofit lnSpcReduction="10000"/>
          </a:bodyPr>
          <a:lstStyle/>
          <a:p>
            <a:pPr marL="0" indent="0">
              <a:buNone/>
            </a:pPr>
            <a:r>
              <a:rPr lang="en-US" altLang="en-IN" sz="2600">
                <a:solidFill>
                  <a:srgbClr val="FFCB00"/>
                </a:solidFill>
              </a:rPr>
              <a:t>1) BLANCHING:-</a:t>
            </a:r>
            <a:r>
              <a:rPr lang="en-US" altLang="en-IN" sz="2600"/>
              <a:t>  A mild heat treatment that primarily destroys the enzymes and reduces the microbial load,further preservation methods needed to extend shelf life.</a:t>
            </a:r>
            <a:endParaRPr lang="en-GB" sz="2100"/>
          </a:p>
          <a:p>
            <a:pPr marL="0" indent="0">
              <a:buNone/>
            </a:pPr>
            <a:r>
              <a:rPr lang="en-US" altLang="en-IN" sz="2600"/>
              <a:t>Examples :-Boiling vegetables</a:t>
            </a:r>
            <a:endParaRPr lang="en-GB" sz="2100"/>
          </a:p>
          <a:p>
            <a:pPr marL="0" indent="0">
              <a:buNone/>
            </a:pPr>
            <a:r>
              <a:rPr lang="en-US" altLang="en-IN" sz="2800">
                <a:solidFill>
                  <a:srgbClr val="FFCB00"/>
                </a:solidFill>
              </a:rPr>
              <a:t>2) PASTEURIZATION:-</a:t>
            </a:r>
            <a:r>
              <a:rPr lang="en-US" altLang="en-IN" sz="2800"/>
              <a:t>A mild heat treatment that primarily destroys pathogenic organisms but it also reduces microbial load. Requires additional preservation method to extend shelf life.</a:t>
            </a:r>
            <a:endParaRPr lang="en-GB" sz="2100"/>
          </a:p>
          <a:p>
            <a:pPr marL="0" indent="0">
              <a:buNone/>
            </a:pPr>
            <a:r>
              <a:rPr lang="en-US" altLang="en-IN" sz="2800"/>
              <a:t>Examples :-Refrigeration ,Drying         </a:t>
            </a:r>
            <a:r>
              <a:rPr lang="en-US" altLang="en-IN" sz="2600"/>
              <a:t>         </a:t>
            </a:r>
            <a:endParaRPr lang="en-GB" sz="21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473003" y="324555"/>
            <a:ext cx="9404723" cy="6208889"/>
          </a:xfrm>
        </p:spPr>
        <p:txBody>
          <a:bodyPr/>
          <a:lstStyle/>
          <a:p>
            <a:r>
              <a:rPr lang="en-US" altLang="en-IN" sz="3600">
                <a:solidFill>
                  <a:srgbClr val="FFCB00"/>
                </a:solidFill>
              </a:rPr>
              <a:t>3) COMMERCIAL STERILIZATION (Canning) :-</a:t>
            </a:r>
            <a:r>
              <a:rPr lang="en-US" altLang="en-IN"/>
              <a:t> </a:t>
            </a:r>
            <a:r>
              <a:rPr lang="en-US" altLang="en-IN" sz="3200"/>
              <a:t>A severe heat treatment that destroys pathogenic and many microorganisms that could spoil food,that extends shelf life.</a:t>
            </a:r>
            <a:br>
              <a:rPr lang="en-US" altLang="en-IN" sz="3200"/>
            </a:br>
            <a:r>
              <a:rPr lang="en-US" altLang="en-IN" sz="3200"/>
              <a:t>Ex:- canned foods</a:t>
            </a:r>
            <a:br>
              <a:rPr lang="en-US" altLang="en-IN" sz="3200"/>
            </a:br>
            <a:r>
              <a:rPr lang="en-US" altLang="en-IN" sz="3200"/>
              <a:t/>
            </a:r>
            <a:br>
              <a:rPr lang="en-US" altLang="en-IN" sz="3200"/>
            </a:br>
            <a:r>
              <a:rPr lang="en-US" altLang="en-IN" sz="3900">
                <a:solidFill>
                  <a:srgbClr val="FFCB00"/>
                </a:solidFill>
              </a:rPr>
              <a:t>4) STERILIZATION:-</a:t>
            </a:r>
            <a:r>
              <a:rPr lang="en-US" altLang="en-IN">
                <a:solidFill>
                  <a:srgbClr val="FFCB00"/>
                </a:solidFill>
              </a:rPr>
              <a:t> </a:t>
            </a:r>
            <a:r>
              <a:rPr lang="en-US" altLang="en-IN" sz="2900"/>
              <a:t>A very severe heat treatment that destroys all microorganismsHydrogen peroxide, Nitrogen dioxide, Glutaraldehyde and formaldehyde solutions, Phthalaldehyde, and Peracetic acid are other examples of chemicals used for sterilization.</a:t>
            </a:r>
            <a:r>
              <a:rPr lang="en-US" altLang="en-IN"/>
              <a:t>          </a:t>
            </a: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097172"/>
          <p:cNvPicPr>
            <a:picLocks/>
          </p:cNvPicPr>
          <p:nvPr/>
        </p:nvPicPr>
        <p:blipFill>
          <a:blip r:embed="rId2"/>
          <a:stretch>
            <a:fillRect/>
          </a:stretch>
        </p:blipFill>
        <p:spPr>
          <a:xfrm rot="22976">
            <a:off x="8414506" y="4205555"/>
            <a:ext cx="3788219" cy="2639815"/>
          </a:xfrm>
          <a:prstGeom prst="rect">
            <a:avLst/>
          </a:prstGeom>
        </p:spPr>
      </p:pic>
      <p:sp>
        <p:nvSpPr>
          <p:cNvPr id="1048605" name="Title 1048604"/>
          <p:cNvSpPr>
            <a:spLocks noGrp="1"/>
          </p:cNvSpPr>
          <p:nvPr>
            <p:ph type="title"/>
          </p:nvPr>
        </p:nvSpPr>
        <p:spPr>
          <a:xfrm>
            <a:off x="382264" y="452718"/>
            <a:ext cx="9926352" cy="6153653"/>
          </a:xfrm>
        </p:spPr>
        <p:txBody>
          <a:bodyPr/>
          <a:lstStyle/>
          <a:p>
            <a:r>
              <a:rPr lang="en-US" altLang="en-IN" sz="3800" dirty="0">
                <a:solidFill>
                  <a:srgbClr val="FFCB00"/>
                </a:solidFill>
              </a:rPr>
              <a:t>Methods of Heat Transfer</a:t>
            </a:r>
            <a:br>
              <a:rPr lang="en-US" altLang="en-IN" sz="3800" dirty="0">
                <a:solidFill>
                  <a:srgbClr val="FFCB00"/>
                </a:solidFill>
              </a:rPr>
            </a:br>
            <a:r>
              <a:rPr lang="en-US" altLang="en-IN" sz="3400" dirty="0"/>
              <a:t> </a:t>
            </a:r>
            <a:r>
              <a:rPr lang="en-US" altLang="en-IN" sz="3400" dirty="0">
                <a:solidFill>
                  <a:srgbClr val="FF6600"/>
                </a:solidFill>
              </a:rPr>
              <a:t>Conduction :- </a:t>
            </a:r>
            <a:r>
              <a:rPr lang="en-US" altLang="en-IN" sz="3400" dirty="0"/>
              <a:t>Heating solids ; Slow hearing; Heating of fixed molecules in a row</a:t>
            </a:r>
            <a:br>
              <a:rPr lang="en-US" altLang="en-IN" sz="3400" dirty="0"/>
            </a:br>
            <a:r>
              <a:rPr lang="en-US" altLang="en-IN" sz="3400" dirty="0"/>
              <a:t>Ex: hot stove to a pot or </a:t>
            </a:r>
            <a:r>
              <a:rPr lang="en-US" altLang="en-IN" sz="3400" dirty="0" err="1"/>
              <a:t>pan,chocolate</a:t>
            </a:r>
            <a:r>
              <a:rPr lang="en-US" altLang="en-IN" sz="3400" dirty="0"/>
              <a:t> melting</a:t>
            </a:r>
            <a:br>
              <a:rPr lang="en-US" altLang="en-IN" sz="3400" dirty="0"/>
            </a:br>
            <a:r>
              <a:rPr lang="en-US" altLang="en-IN" sz="3400" dirty="0"/>
              <a:t> </a:t>
            </a:r>
            <a:r>
              <a:rPr lang="en-US" altLang="en-IN" sz="3400" dirty="0" smtClean="0">
                <a:solidFill>
                  <a:srgbClr val="FF6600"/>
                </a:solidFill>
              </a:rPr>
              <a:t>Convection </a:t>
            </a:r>
            <a:r>
              <a:rPr lang="en-US" altLang="en-IN" sz="3400" dirty="0">
                <a:solidFill>
                  <a:srgbClr val="FF6600"/>
                </a:solidFill>
              </a:rPr>
              <a:t>:-</a:t>
            </a:r>
            <a:r>
              <a:rPr lang="en-US" altLang="en-IN" sz="3400" dirty="0"/>
              <a:t> Faster heating of liquids and gas ; hot liquids and gases raise ,cooler portions sink.</a:t>
            </a:r>
            <a:br>
              <a:rPr lang="en-US" altLang="en-IN" sz="3400" dirty="0"/>
            </a:br>
            <a:r>
              <a:rPr lang="en-US" altLang="en-IN" sz="3400" dirty="0"/>
              <a:t>Ex : Steam in tea, Ice melting</a:t>
            </a:r>
            <a:br>
              <a:rPr lang="en-US" altLang="en-IN" sz="3400" dirty="0"/>
            </a:br>
            <a:r>
              <a:rPr lang="en-US" altLang="en-IN" sz="3400" dirty="0"/>
              <a:t> </a:t>
            </a:r>
            <a:endParaRPr lang="en-GB" dirty="0"/>
          </a:p>
        </p:txBody>
      </p:sp>
      <p:pic>
        <p:nvPicPr>
          <p:cNvPr id="2097172" name="Picture 2097171"/>
          <p:cNvPicPr>
            <a:picLocks/>
          </p:cNvPicPr>
          <p:nvPr/>
        </p:nvPicPr>
        <p:blipFill>
          <a:blip r:embed="rId3"/>
          <a:stretch>
            <a:fillRect/>
          </a:stretch>
        </p:blipFill>
        <p:spPr>
          <a:xfrm>
            <a:off x="9354891" y="1396132"/>
            <a:ext cx="2837109" cy="17130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a:xfrm>
            <a:off x="588489" y="360931"/>
            <a:ext cx="9391438" cy="4186844"/>
          </a:xfrm>
        </p:spPr>
        <p:txBody>
          <a:bodyPr/>
          <a:lstStyle/>
          <a:p>
            <a:r>
              <a:rPr lang="en-US" altLang="en-IN" sz="3100">
                <a:solidFill>
                  <a:srgbClr val="FF6600"/>
                </a:solidFill>
              </a:rPr>
              <a:t>Radiation :-</a:t>
            </a:r>
            <a:r>
              <a:rPr lang="en-US" altLang="en-IN" sz="3100"/>
              <a:t> This is through Electromagnetic waves.It is different from conduction and convection as it requires no matter or medium to be present.The radioactive energy will pass perfectly through vacuum as well as clear air .</a:t>
            </a:r>
            <a:br>
              <a:rPr lang="en-US" altLang="en-IN" sz="3100"/>
            </a:br>
            <a:r>
              <a:rPr lang="en-US" altLang="en-IN" sz="3100"/>
              <a:t>Ex: UV lights from sun ,visible lights from candle,microwaves from microoven.</a:t>
            </a:r>
            <a:r>
              <a:rPr lang="en-US" altLang="en-IN" sz="3500"/>
              <a:t> </a:t>
            </a:r>
            <a:endParaRPr lang="en-GB" sz="3500"/>
          </a:p>
        </p:txBody>
      </p:sp>
      <p:pic>
        <p:nvPicPr>
          <p:cNvPr id="2097174" name="Picture 2097173"/>
          <p:cNvPicPr>
            <a:picLocks/>
          </p:cNvPicPr>
          <p:nvPr/>
        </p:nvPicPr>
        <p:blipFill>
          <a:blip r:embed="rId2"/>
          <a:stretch>
            <a:fillRect/>
          </a:stretch>
        </p:blipFill>
        <p:spPr>
          <a:xfrm rot="21590174">
            <a:off x="2580897" y="3698093"/>
            <a:ext cx="7394543" cy="31493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a:xfrm>
            <a:off x="646111" y="452718"/>
            <a:ext cx="9404723" cy="6114317"/>
          </a:xfrm>
        </p:spPr>
        <p:txBody>
          <a:bodyPr/>
          <a:lstStyle/>
          <a:p>
            <a:r>
              <a:rPr lang="en-US" altLang="en-IN">
                <a:solidFill>
                  <a:srgbClr val="FF6600"/>
                </a:solidFill>
              </a:rPr>
              <a:t>BLANCHING:-</a:t>
            </a:r>
            <a:r>
              <a:rPr lang="en-US" altLang="en-IN"/>
              <a:t> </a:t>
            </a:r>
            <a:r>
              <a:rPr lang="en-US" altLang="en-IN" sz="3400"/>
              <a:t>Blanching is a process of scalding vegetables in boiling water or steam for a short time .</a:t>
            </a:r>
            <a:br>
              <a:rPr lang="en-US" altLang="en-IN" sz="3400"/>
            </a:br>
            <a:r>
              <a:rPr lang="en-US" altLang="en-IN" sz="3400"/>
              <a:t>It stops enzyme actions which can cause loss of flavour ,color and texture.Balnching cleanses the surface of dirt and organisms,brightens the color and helps retard loss of vitamins </a:t>
            </a:r>
            <a:br>
              <a:rPr lang="en-US" altLang="en-IN" sz="3400"/>
            </a:br>
            <a:r>
              <a:rPr lang="en-US" altLang="en-IN" sz="3400">
                <a:solidFill>
                  <a:srgbClr val="FF6600"/>
                </a:solidFill>
              </a:rPr>
              <a:t>Objectives:-</a:t>
            </a:r>
            <a:r>
              <a:rPr lang="en-US" altLang="en-IN" sz="3400"/>
              <a:t>  1) Inactive enzymes </a:t>
            </a:r>
            <a:br>
              <a:rPr lang="en-US" altLang="en-IN" sz="3400"/>
            </a:br>
            <a:r>
              <a:rPr lang="en-US" altLang="en-IN" sz="3400"/>
              <a:t> </a:t>
            </a:r>
            <a:r>
              <a:rPr lang="en-US" altLang="en-IN"/>
              <a:t>                     </a:t>
            </a:r>
            <a:r>
              <a:rPr lang="en-US" altLang="en-IN" sz="3400"/>
              <a:t>2)lower microbial load</a:t>
            </a:r>
            <a:br>
              <a:rPr lang="en-US" altLang="en-IN" sz="3400"/>
            </a:br>
            <a:r>
              <a:rPr lang="en-US" altLang="en-IN" sz="3400"/>
              <a:t>                         3)removes dirt leaves </a:t>
            </a:r>
            <a:endParaRPr lang="en-GB" sz="34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820</Words>
  <Application>Microsoft Office PowerPoint</Application>
  <PresentationFormat>Widescreen</PresentationFormat>
  <Paragraphs>93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                     FOOD PROCESSING </vt:lpstr>
      <vt:lpstr>PowerPoint Presentation</vt:lpstr>
      <vt:lpstr>DEFINITION:-</vt:lpstr>
      <vt:lpstr>WHY PROCESS FOOD ?</vt:lpstr>
      <vt:lpstr>HEAT PROCESSING:Use of high temperature to destroy the enzymes that could lead to safety of food and better quality of food.   </vt:lpstr>
      <vt:lpstr>3) COMMERCIAL STERILIZATION (Canning) :- A severe heat treatment that destroys pathogenic and many microorganisms that could spoil food,that extends shelf life. Ex:- canned foods  4) STERILIZATION:- A very severe heat treatment that destroys all microorganismsHydrogen peroxide, Nitrogen dioxide, Glutaraldehyde and formaldehyde solutions, Phthalaldehyde, and Peracetic acid are other examples of chemicals used for sterilization.          </vt:lpstr>
      <vt:lpstr>Methods of Heat Transfer  Conduction :- Heating solids ; Slow hearing; Heating of fixed molecules in a row Ex: hot stove to a pot or pan,chocolate melting  Convection :- Faster heating of liquids and gas ; hot liquids and gases raise ,cooler portions sink. Ex : Steam in tea, Ice melting  </vt:lpstr>
      <vt:lpstr>Radiation :- This is through Electromagnetic waves.It is different from conduction and convection as it requires no matter or medium to be present.The radioactive energy will pass perfectly through vacuum as well as clear air . Ex: UV lights from sun ,visible lights from candle,microwaves from microoven. </vt:lpstr>
      <vt:lpstr>BLANCHING:- Blanching is a process of scalding vegetables in boiling water or steam for a short time . It stops enzyme actions which can cause loss of flavour ,color and texture.Balnching cleanses the surface of dirt and organisms,brightens the color and helps retard loss of vitamins  Objectives:-  1) Inactive enzymes                        2)lower microbial load                          3)removes dirt leaves </vt:lpstr>
      <vt:lpstr>PASTEURIZATION:-Pasteurisation is food processing method where a mild heat treatment is applied to a food to kill harmful bacteria and extend shelf life.1) Used for milk , liquid eggs,fruit juices and beer.      2) destroy pathogens                 3) reduce microbial growth n extend shelf life  Types :- Milk,Egg ,Fruit pasteur,Beer pasteurisation.  </vt:lpstr>
      <vt:lpstr>CANNING:- Comes under commercial sterile product.Canning is process of use of heat and absence of oxygen to prevent the spoilage foods. Methods:- 1) Still retort                          2)Agitation                          3) Aseptic                          4) Ohmic                          5) pressure                          6)Sous vide( under vacuum)                          7)Microwave</vt:lpstr>
      <vt:lpstr>PACKAGING:-  Packing foods for further transportation or storing purpose.  Packaging can be made through these things:- 1) Metal : Tin /Iron / Tin cans. Or Aluminium 2) Glass 3) plastic /Metal/ Fiber flexible pouches      Over all quality of Canned food :-  1) Protein:- it can be improved or impaired 2)Fats:- Oxidative rancidity can be increased if oxygen not properly removed from cans 3) Carbohydrates:-Non enzymatic browning increases 4)Vitamins:- Some water soluble vitamins lost. ex :-Thiamin,Vitamin C</vt:lpstr>
      <vt:lpstr>Preservation of foods by lowering temperature 1) Refrigeration:- Here temperature typically between 45- 32 °F (7.2 - 0℃)Prefer below 38°F Lower temperature will reduce spoilage 2) Freezing :-Temperature is &lt;32°F (0℃)  Change in liquid form to solid In the case of refrigeration, the idea is to slow bacterial action to a crawl so that it takes food much longer (perhaps a week or two, rather than half a day) to spoil. ... In the case of freezing, the idea is to stop bacterial action altogether. Frozen bacteria are completely inactive.erence btwn Refrigeration and Freezing:  </vt:lpstr>
      <vt:lpstr>DRYING:- Process of removal of water or another solvent by a evaporation from a solid,semi solid or liquid. This process is often used as final production step before selling or packaging products.      Drying is the oldest form of food preservation       Most widely used preservative method Types: 1)Sun drying: drying seeds             2)Hot air drying:to dry some fruits or vegetables             3)Drum drying: for potato pastes ,slurries             4)Spray drying:used only for liquid like milk,Coffee             5)Puff drying             6) Freeze drying             7)Hot oil             8) Chemical drying             9) Smoking  </vt:lpstr>
      <vt:lpstr>FERMENTATION:-Use of microorganisms to convert foods into a more stable form.Typically conversion of carbohydrates into acid or alcohol.    Note:- Reduce the pH(acidic medium)of the food or produce substances which make the environment uninhabitable by other organisms. Factors influence fermentation:- 1) Types of organisms             5)pH 2) Source of energy                 6)Aw            3)Oxygen availability 4) Temperature  Ex:- Cheese,Yogurt,Wine beer,Pickles,Vinegar,Soy sauce.  </vt:lpstr>
      <vt:lpstr>FOOD PROCESSING TECHNOLOGIES</vt:lpstr>
      <vt:lpstr>Introduction:-   Indias diverse agro- climatic conditions allows production of many fruits and vegetables.</vt:lpstr>
      <vt:lpstr>Emerging Food processing Technologies  1)Ohmic heating 2) Microwave heating 3) Pulsed electric field 4)Pulsed light technology 5)High pressure processing 6) Ultrasound </vt:lpstr>
      <vt:lpstr>Why we have to use these technologies?  × Maintains nutritional quality of product by processing at mild temperature. × Do not emits combustion gases in atmosphere. × Shorter processing time × Automatic control × Uniform heating</vt:lpstr>
      <vt:lpstr>Ohmic Heating:- × Advanced thermal processing method. × Developed by United Kingdom Electrical Research Development center. × Licensed to APV baker Ltd. for commercial exploitation. × Also called Electrical resistance heating, Joule heating,or electro heating. × Food material is heated by passing electric current through it × Electric resistance of the food causes power to be translated directly into heat. × Electrical energy dissipated into heat, which results in rapid and uniform heating.</vt:lpstr>
      <vt:lpstr>PowerPoint Presentation</vt:lpstr>
      <vt:lpstr>Advantages and Limitations of Ohmic heating</vt:lpstr>
      <vt:lpstr>Microwave heating:- × It uses electromagnetic waves of frequencies (3MHz to 300GHz). × Polar water molecules will rotate according to the alternating electromagnetic field. × Water molecule is 'Dipole' × Dipoles will orient themselves when they subjected to em waves × Rotate about 24 billions times per second × Ionic compounds can also be accelerated by electromagnetic field. × This orientation of water molecules cause huge friction inside the product and hence generation of heat take place inside the product. </vt:lpstr>
      <vt:lpstr>PowerPoint Presentation</vt:lpstr>
      <vt:lpstr>Advantages and Limitations of Microwave heating</vt:lpstr>
      <vt:lpstr>Pulsed Electric Field:- × Also called as High Intensity Pulsed Electric Field × Mainly used to inactivate deteriorative microorganisms × Pulses of high voltage ( 20-80kV/cm) passed over the product placed between electrodes for an extremely short period of time (1-100us). × The gap between two electrodes is called as the treatment gap.  </vt:lpstr>
      <vt:lpstr>PowerPoint Presentation</vt:lpstr>
      <vt:lpstr>Advantages and Limitations of Pulsed electric field</vt:lpstr>
      <vt:lpstr>Pulsed light Technology:- × Also called as High Intensity Light × Contains a broad spectrum of'White' light ,from UV wavelength of 200nm to NIR wavelength of 1000nm × Peak emissions between 400 -500nm × Emit 1-20 flashes per second of electromagnetic energy × The antimicrobial effects of IV wavelengths are due to absorption of the energy by highly conjugated double carbon bonds and nuceic acid × Which leads to structural changes in the DNA, as well as ion flow, increased cell membrane permeability and depolarization of cell membrane </vt:lpstr>
      <vt:lpstr>PowerPoint Presentation</vt:lpstr>
      <vt:lpstr>Advantages and Limitations of Pulsed light Technology</vt:lpstr>
      <vt:lpstr>High pressure Processing:- ×Also called as High hydrostatic pressure processing × High pressure up to 1000Mpa are applied to food packages submerged in a liquid × Pressure causes destruction of microorganisms × High pressure is applied in an isostatic manner such that all regions of the food experience a uniform pressure.</vt:lpstr>
      <vt:lpstr>PowerPoint Presentation</vt:lpstr>
      <vt:lpstr>Ultrasound:-  ×Also called as Ultrasonication × The freq.of sound waves audible to human ear ranges from 20Hz to 20 kHz. Ferq.below 20Hz are Infrasound and above 20 kHz are ultrasound. × When ultrasound waves meet medium,it creates regions of alternating compression and expansion. × These compression and expansion cause formation of bubbles in the medium that is cavitations. × These bubbles are larger in size during expansion cycle, which iincreases gas diffusion, causing the bubble to expand × when ultrasonic energy is insufficient to retain the vapour phase in the bubbles then rapid condensation occurs. × The condensed molecules collide and create shock waves which create regions  high temperature and pressure  </vt:lpstr>
      <vt:lpstr>Types of ultrasounds:- × Low energy ultrasounds:- Frequencies &gt;100kHz,low power and low intensity.    And it is non-destructive, provide information such as physiochemical properties of food.   ×High energy ultrasounds:- Frequencies between 18 to 100kHz high power and high intensity And used for physical disruption and chemical reaction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Pollu</dc:creator>
  <cp:lastModifiedBy>Lenovo</cp:lastModifiedBy>
  <cp:revision>3</cp:revision>
  <dcterms:created xsi:type="dcterms:W3CDTF">2020-11-13T02:42:03Z</dcterms:created>
  <dcterms:modified xsi:type="dcterms:W3CDTF">2020-11-18T03:15:58Z</dcterms:modified>
</cp:coreProperties>
</file>