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4" r:id="rId7"/>
    <p:sldId id="265" r:id="rId8"/>
    <p:sldId id="267" r:id="rId9"/>
    <p:sldId id="279" r:id="rId10"/>
    <p:sldId id="268" r:id="rId11"/>
    <p:sldId id="275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80" r:id="rId22"/>
    <p:sldId id="281" r:id="rId23"/>
    <p:sldId id="288" r:id="rId24"/>
    <p:sldId id="289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494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0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8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7585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8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8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8684" y="129539"/>
            <a:ext cx="11911584" cy="6547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822191" y="2843783"/>
            <a:ext cx="4544568" cy="569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92023"/>
            <a:ext cx="193675" cy="6209030"/>
          </a:xfrm>
          <a:custGeom>
            <a:avLst/>
            <a:gdLst/>
            <a:ahLst/>
            <a:cxnLst/>
            <a:rect l="l" t="t" r="r" b="b"/>
            <a:pathLst>
              <a:path w="193675" h="6209030">
                <a:moveTo>
                  <a:pt x="0" y="6208775"/>
                </a:moveTo>
                <a:lnTo>
                  <a:pt x="193548" y="6208775"/>
                </a:lnTo>
                <a:lnTo>
                  <a:pt x="193548" y="0"/>
                </a:lnTo>
                <a:lnTo>
                  <a:pt x="0" y="0"/>
                </a:lnTo>
                <a:lnTo>
                  <a:pt x="0" y="6208775"/>
                </a:lnTo>
                <a:close/>
              </a:path>
            </a:pathLst>
          </a:custGeom>
          <a:solidFill>
            <a:srgbClr val="D7E0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1995404" y="192023"/>
            <a:ext cx="193675" cy="6209030"/>
          </a:xfrm>
          <a:custGeom>
            <a:avLst/>
            <a:gdLst/>
            <a:ahLst/>
            <a:cxnLst/>
            <a:rect l="l" t="t" r="r" b="b"/>
            <a:pathLst>
              <a:path w="193675" h="6209030">
                <a:moveTo>
                  <a:pt x="0" y="6208775"/>
                </a:moveTo>
                <a:lnTo>
                  <a:pt x="193548" y="6208775"/>
                </a:lnTo>
                <a:lnTo>
                  <a:pt x="193548" y="0"/>
                </a:lnTo>
                <a:lnTo>
                  <a:pt x="0" y="0"/>
                </a:lnTo>
                <a:lnTo>
                  <a:pt x="0" y="6208775"/>
                </a:lnTo>
                <a:close/>
              </a:path>
            </a:pathLst>
          </a:custGeom>
          <a:solidFill>
            <a:srgbClr val="D7E0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D7E0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0"/>
            <a:ext cx="12189460" cy="192405"/>
          </a:xfrm>
          <a:custGeom>
            <a:avLst/>
            <a:gdLst/>
            <a:ahLst/>
            <a:cxnLst/>
            <a:rect l="l" t="t" r="r" b="b"/>
            <a:pathLst>
              <a:path w="12189460" h="192405">
                <a:moveTo>
                  <a:pt x="0" y="192024"/>
                </a:moveTo>
                <a:lnTo>
                  <a:pt x="12188952" y="192024"/>
                </a:lnTo>
                <a:lnTo>
                  <a:pt x="12188952" y="0"/>
                </a:lnTo>
                <a:lnTo>
                  <a:pt x="0" y="0"/>
                </a:lnTo>
                <a:lnTo>
                  <a:pt x="0" y="192024"/>
                </a:lnTo>
                <a:close/>
              </a:path>
            </a:pathLst>
          </a:custGeom>
          <a:solidFill>
            <a:srgbClr val="D7E0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67639"/>
            <a:ext cx="193675" cy="6209030"/>
          </a:xfrm>
          <a:custGeom>
            <a:avLst/>
            <a:gdLst/>
            <a:ahLst/>
            <a:cxnLst/>
            <a:rect l="l" t="t" r="r" b="b"/>
            <a:pathLst>
              <a:path w="193675" h="6209030">
                <a:moveTo>
                  <a:pt x="0" y="6208775"/>
                </a:moveTo>
                <a:lnTo>
                  <a:pt x="193548" y="6208775"/>
                </a:lnTo>
                <a:lnTo>
                  <a:pt x="193548" y="0"/>
                </a:lnTo>
                <a:lnTo>
                  <a:pt x="0" y="0"/>
                </a:lnTo>
                <a:lnTo>
                  <a:pt x="0" y="6208775"/>
                </a:lnTo>
                <a:close/>
              </a:path>
            </a:pathLst>
          </a:custGeom>
          <a:solidFill>
            <a:srgbClr val="D7E0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993880" y="167639"/>
            <a:ext cx="195580" cy="6209030"/>
          </a:xfrm>
          <a:custGeom>
            <a:avLst/>
            <a:gdLst/>
            <a:ahLst/>
            <a:cxnLst/>
            <a:rect l="l" t="t" r="r" b="b"/>
            <a:pathLst>
              <a:path w="195579" h="6209030">
                <a:moveTo>
                  <a:pt x="0" y="6208775"/>
                </a:moveTo>
                <a:lnTo>
                  <a:pt x="195072" y="6208775"/>
                </a:lnTo>
                <a:lnTo>
                  <a:pt x="195072" y="0"/>
                </a:lnTo>
                <a:lnTo>
                  <a:pt x="0" y="0"/>
                </a:lnTo>
                <a:lnTo>
                  <a:pt x="0" y="6208775"/>
                </a:lnTo>
                <a:close/>
              </a:path>
            </a:pathLst>
          </a:custGeom>
          <a:solidFill>
            <a:srgbClr val="D7E0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376415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D7E0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12189460" cy="167640"/>
          </a:xfrm>
          <a:custGeom>
            <a:avLst/>
            <a:gdLst/>
            <a:ahLst/>
            <a:cxnLst/>
            <a:rect l="l" t="t" r="r" b="b"/>
            <a:pathLst>
              <a:path w="12189460" h="167640">
                <a:moveTo>
                  <a:pt x="0" y="167640"/>
                </a:moveTo>
                <a:lnTo>
                  <a:pt x="12188952" y="167640"/>
                </a:lnTo>
                <a:lnTo>
                  <a:pt x="12188952" y="0"/>
                </a:lnTo>
                <a:lnTo>
                  <a:pt x="0" y="0"/>
                </a:lnTo>
                <a:lnTo>
                  <a:pt x="0" y="167640"/>
                </a:lnTo>
                <a:close/>
              </a:path>
            </a:pathLst>
          </a:custGeom>
          <a:solidFill>
            <a:srgbClr val="D7E0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4832" y="1577086"/>
            <a:ext cx="443865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8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9176" y="2446146"/>
            <a:ext cx="11153647" cy="170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7585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jpg"/><Relationship Id="rId7" Type="http://schemas.openxmlformats.org/officeDocument/2006/relationships/image" Target="../media/image42.jp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11" Type="http://schemas.openxmlformats.org/officeDocument/2006/relationships/image" Target="../media/image46.png"/><Relationship Id="rId5" Type="http://schemas.openxmlformats.org/officeDocument/2006/relationships/image" Target="../media/image40.jp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jpg"/><Relationship Id="rId3" Type="http://schemas.openxmlformats.org/officeDocument/2006/relationships/image" Target="../media/image49.jpg"/><Relationship Id="rId7" Type="http://schemas.openxmlformats.org/officeDocument/2006/relationships/image" Target="../media/image53.jpg"/><Relationship Id="rId12" Type="http://schemas.openxmlformats.org/officeDocument/2006/relationships/image" Target="../media/image58.jpg"/><Relationship Id="rId17" Type="http://schemas.openxmlformats.org/officeDocument/2006/relationships/image" Target="../media/image63.jpg"/><Relationship Id="rId2" Type="http://schemas.openxmlformats.org/officeDocument/2006/relationships/image" Target="../media/image48.jpg"/><Relationship Id="rId16" Type="http://schemas.openxmlformats.org/officeDocument/2006/relationships/image" Target="../media/image6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jp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jpg"/><Relationship Id="rId14" Type="http://schemas.openxmlformats.org/officeDocument/2006/relationships/image" Target="../media/image6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7" Type="http://schemas.openxmlformats.org/officeDocument/2006/relationships/image" Target="../media/image68.jp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jpg"/><Relationship Id="rId7" Type="http://schemas.openxmlformats.org/officeDocument/2006/relationships/image" Target="../media/image74.png"/><Relationship Id="rId12" Type="http://schemas.openxmlformats.org/officeDocument/2006/relationships/image" Target="../media/image4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3.jpg"/><Relationship Id="rId11" Type="http://schemas.openxmlformats.org/officeDocument/2006/relationships/image" Target="../media/image78.jp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jpg"/><Relationship Id="rId4" Type="http://schemas.openxmlformats.org/officeDocument/2006/relationships/image" Target="../media/image8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10" Type="http://schemas.openxmlformats.org/officeDocument/2006/relationships/image" Target="../media/image34.jp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jpg"/><Relationship Id="rId3" Type="http://schemas.openxmlformats.org/officeDocument/2006/relationships/image" Target="../media/image97.jpg"/><Relationship Id="rId7" Type="http://schemas.openxmlformats.org/officeDocument/2006/relationships/image" Target="../media/image101.jp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12" Type="http://schemas.openxmlformats.org/officeDocument/2006/relationships/image" Target="../media/image116.jpg"/><Relationship Id="rId2" Type="http://schemas.openxmlformats.org/officeDocument/2006/relationships/image" Target="../media/image10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0" Type="http://schemas.openxmlformats.org/officeDocument/2006/relationships/image" Target="../media/image114.jp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jpg"/><Relationship Id="rId13" Type="http://schemas.openxmlformats.org/officeDocument/2006/relationships/image" Target="../media/image128.png"/><Relationship Id="rId18" Type="http://schemas.openxmlformats.org/officeDocument/2006/relationships/image" Target="../media/image133.jpg"/><Relationship Id="rId3" Type="http://schemas.openxmlformats.org/officeDocument/2006/relationships/image" Target="../media/image118.png"/><Relationship Id="rId7" Type="http://schemas.openxmlformats.org/officeDocument/2006/relationships/image" Target="../media/image122.jpg"/><Relationship Id="rId12" Type="http://schemas.openxmlformats.org/officeDocument/2006/relationships/image" Target="../media/image127.png"/><Relationship Id="rId17" Type="http://schemas.openxmlformats.org/officeDocument/2006/relationships/image" Target="../media/image132.jpg"/><Relationship Id="rId2" Type="http://schemas.openxmlformats.org/officeDocument/2006/relationships/image" Target="../media/image117.png"/><Relationship Id="rId16" Type="http://schemas.openxmlformats.org/officeDocument/2006/relationships/image" Target="../media/image131.jpg"/><Relationship Id="rId20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jpg"/><Relationship Id="rId11" Type="http://schemas.openxmlformats.org/officeDocument/2006/relationships/image" Target="../media/image126.png"/><Relationship Id="rId5" Type="http://schemas.openxmlformats.org/officeDocument/2006/relationships/image" Target="../media/image120.jpg"/><Relationship Id="rId15" Type="http://schemas.openxmlformats.org/officeDocument/2006/relationships/image" Target="../media/image130.jpg"/><Relationship Id="rId10" Type="http://schemas.openxmlformats.org/officeDocument/2006/relationships/image" Target="../media/image125.jpg"/><Relationship Id="rId19" Type="http://schemas.openxmlformats.org/officeDocument/2006/relationships/image" Target="../media/image134.jpg"/><Relationship Id="rId4" Type="http://schemas.openxmlformats.org/officeDocument/2006/relationships/image" Target="../media/image119.jpg"/><Relationship Id="rId9" Type="http://schemas.openxmlformats.org/officeDocument/2006/relationships/image" Target="../media/image124.jpg"/><Relationship Id="rId14" Type="http://schemas.openxmlformats.org/officeDocument/2006/relationships/image" Target="../media/image1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jp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51000">
              <a:srgbClr val="FF0000"/>
            </a:gs>
            <a:gs pos="1000">
              <a:srgbClr val="081320"/>
            </a:gs>
            <a:gs pos="0">
              <a:schemeClr val="tx2">
                <a:lumMod val="50000"/>
              </a:schemeClr>
            </a:gs>
            <a:gs pos="100000">
              <a:srgbClr val="FB4949"/>
            </a:gs>
            <a:gs pos="29000">
              <a:schemeClr val="bg1">
                <a:lumMod val="9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1044428" y="222504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09" h="33654">
                <a:moveTo>
                  <a:pt x="25653" y="0"/>
                </a:moveTo>
                <a:lnTo>
                  <a:pt x="7366" y="0"/>
                </a:lnTo>
                <a:lnTo>
                  <a:pt x="0" y="7366"/>
                </a:lnTo>
                <a:lnTo>
                  <a:pt x="0" y="25653"/>
                </a:lnTo>
                <a:lnTo>
                  <a:pt x="7366" y="33147"/>
                </a:lnTo>
                <a:lnTo>
                  <a:pt x="25653" y="33147"/>
                </a:lnTo>
                <a:lnTo>
                  <a:pt x="29210" y="29591"/>
                </a:lnTo>
                <a:lnTo>
                  <a:pt x="9398" y="29591"/>
                </a:lnTo>
                <a:lnTo>
                  <a:pt x="3555" y="23622"/>
                </a:lnTo>
                <a:lnTo>
                  <a:pt x="3555" y="9398"/>
                </a:lnTo>
                <a:lnTo>
                  <a:pt x="9398" y="3428"/>
                </a:lnTo>
                <a:lnTo>
                  <a:pt x="29082" y="3428"/>
                </a:lnTo>
                <a:lnTo>
                  <a:pt x="256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68177" y="225933"/>
            <a:ext cx="9525" cy="26670"/>
          </a:xfrm>
          <a:custGeom>
            <a:avLst/>
            <a:gdLst/>
            <a:ahLst/>
            <a:cxnLst/>
            <a:rect l="l" t="t" r="r" b="b"/>
            <a:pathLst>
              <a:path w="9525" h="26670">
                <a:moveTo>
                  <a:pt x="5333" y="0"/>
                </a:moveTo>
                <a:lnTo>
                  <a:pt x="0" y="0"/>
                </a:lnTo>
                <a:lnTo>
                  <a:pt x="5969" y="5969"/>
                </a:lnTo>
                <a:lnTo>
                  <a:pt x="5969" y="20193"/>
                </a:lnTo>
                <a:lnTo>
                  <a:pt x="0" y="26162"/>
                </a:lnTo>
                <a:lnTo>
                  <a:pt x="5461" y="26162"/>
                </a:lnTo>
                <a:lnTo>
                  <a:pt x="9271" y="22225"/>
                </a:lnTo>
                <a:lnTo>
                  <a:pt x="9271" y="3937"/>
                </a:lnTo>
                <a:lnTo>
                  <a:pt x="53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304800" y="2057400"/>
            <a:ext cx="7467600" cy="1200329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FF0000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SIEBEL CRM IP 2019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NEW FEATURES &amp; RELEASE UPDATES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52800"/>
            <a:ext cx="4572000" cy="30376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956553" y="1463802"/>
            <a:ext cx="0" cy="4419600"/>
          </a:xfrm>
          <a:custGeom>
            <a:avLst/>
            <a:gdLst/>
            <a:ahLst/>
            <a:cxnLst/>
            <a:rect l="l" t="t" r="r" b="b"/>
            <a:pathLst>
              <a:path h="4419600">
                <a:moveTo>
                  <a:pt x="0" y="0"/>
                </a:moveTo>
                <a:lnTo>
                  <a:pt x="0" y="4419600"/>
                </a:lnTo>
              </a:path>
            </a:pathLst>
          </a:custGeom>
          <a:ln w="19812">
            <a:solidFill>
              <a:srgbClr val="C7D9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500" y="224739"/>
            <a:ext cx="4034790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54"/>
              </a:lnSpc>
              <a:spcBef>
                <a:spcPts val="100"/>
              </a:spcBef>
            </a:pPr>
            <a:r>
              <a:rPr sz="3600" spc="-225" dirty="0">
                <a:solidFill>
                  <a:srgbClr val="57585B"/>
                </a:solidFill>
                <a:latin typeface="Arial"/>
                <a:cs typeface="Arial"/>
              </a:rPr>
              <a:t>Users:</a:t>
            </a:r>
            <a:r>
              <a:rPr sz="3600" spc="-195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3600" spc="-155" dirty="0">
                <a:solidFill>
                  <a:srgbClr val="57585B"/>
                </a:solidFill>
                <a:latin typeface="Arial"/>
                <a:cs typeface="Arial"/>
              </a:rPr>
              <a:t>Insights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2615"/>
              </a:lnSpc>
            </a:pPr>
            <a:r>
              <a:rPr sz="2400" spc="-95" dirty="0">
                <a:solidFill>
                  <a:srgbClr val="FF0000"/>
                </a:solidFill>
                <a:latin typeface="Arial"/>
                <a:cs typeface="Arial"/>
              </a:rPr>
              <a:t>Data-driven </a:t>
            </a:r>
            <a:r>
              <a:rPr sz="2400" spc="-85" dirty="0">
                <a:solidFill>
                  <a:srgbClr val="FF0000"/>
                </a:solidFill>
                <a:latin typeface="Arial"/>
                <a:cs typeface="Arial"/>
              </a:rPr>
              <a:t>visualization </a:t>
            </a:r>
            <a:r>
              <a:rPr sz="2400" spc="35" dirty="0">
                <a:solidFill>
                  <a:srgbClr val="FF0000"/>
                </a:solidFill>
                <a:latin typeface="Arial"/>
                <a:cs typeface="Arial"/>
              </a:rPr>
              <a:t>&amp;</a:t>
            </a:r>
            <a:r>
              <a:rPr sz="2400" spc="-2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FF0000"/>
                </a:solidFill>
                <a:latin typeface="Arial"/>
                <a:cs typeface="Arial"/>
              </a:rPr>
              <a:t>tasks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4364735"/>
            <a:ext cx="5328285" cy="1815464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34340" indent="-342900">
              <a:lnSpc>
                <a:spcPct val="100000"/>
              </a:lnSpc>
              <a:spcBef>
                <a:spcPts val="180"/>
              </a:spcBef>
              <a:buChar char="•"/>
              <a:tabLst>
                <a:tab pos="433705" algn="l"/>
                <a:tab pos="434340" algn="l"/>
              </a:tabLst>
            </a:pPr>
            <a:r>
              <a:rPr sz="2800" spc="-75" dirty="0">
                <a:solidFill>
                  <a:srgbClr val="57585B"/>
                </a:solidFill>
                <a:latin typeface="Arial"/>
                <a:cs typeface="Arial"/>
              </a:rPr>
              <a:t>Prebuilt</a:t>
            </a:r>
            <a:r>
              <a:rPr sz="2800" spc="-125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57585B"/>
                </a:solidFill>
                <a:latin typeface="Arial"/>
                <a:cs typeface="Arial"/>
              </a:rPr>
              <a:t>charts</a:t>
            </a:r>
            <a:endParaRPr sz="2800">
              <a:latin typeface="Arial"/>
              <a:cs typeface="Arial"/>
            </a:endParaRPr>
          </a:p>
          <a:p>
            <a:pPr marL="434340" indent="-342900">
              <a:lnSpc>
                <a:spcPct val="100000"/>
              </a:lnSpc>
              <a:buChar char="•"/>
              <a:tabLst>
                <a:tab pos="433705" algn="l"/>
                <a:tab pos="434340" algn="l"/>
              </a:tabLst>
            </a:pPr>
            <a:r>
              <a:rPr sz="2800" spc="-114" dirty="0">
                <a:solidFill>
                  <a:srgbClr val="57585B"/>
                </a:solidFill>
                <a:latin typeface="Arial"/>
                <a:cs typeface="Arial"/>
              </a:rPr>
              <a:t>Predefined</a:t>
            </a:r>
            <a:r>
              <a:rPr sz="2800" spc="-120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57585B"/>
                </a:solidFill>
                <a:latin typeface="Arial"/>
                <a:cs typeface="Arial"/>
              </a:rPr>
              <a:t>dashboards</a:t>
            </a:r>
            <a:endParaRPr sz="2800">
              <a:latin typeface="Arial"/>
              <a:cs typeface="Arial"/>
            </a:endParaRPr>
          </a:p>
          <a:p>
            <a:pPr marL="434340" indent="-342900">
              <a:lnSpc>
                <a:spcPct val="100000"/>
              </a:lnSpc>
              <a:buChar char="•"/>
              <a:tabLst>
                <a:tab pos="433705" algn="l"/>
                <a:tab pos="434340" algn="l"/>
              </a:tabLst>
            </a:pPr>
            <a:r>
              <a:rPr sz="2800" spc="-195" dirty="0">
                <a:solidFill>
                  <a:srgbClr val="57585B"/>
                </a:solidFill>
                <a:latin typeface="Arial"/>
                <a:cs typeface="Arial"/>
              </a:rPr>
              <a:t>Responsive across</a:t>
            </a:r>
            <a:r>
              <a:rPr sz="2800" spc="-55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800" spc="-160" dirty="0">
                <a:solidFill>
                  <a:srgbClr val="57585B"/>
                </a:solidFill>
                <a:latin typeface="Arial"/>
                <a:cs typeface="Arial"/>
              </a:rPr>
              <a:t>devices</a:t>
            </a:r>
            <a:endParaRPr sz="2800">
              <a:latin typeface="Arial"/>
              <a:cs typeface="Arial"/>
            </a:endParaRPr>
          </a:p>
          <a:p>
            <a:pPr marL="434340" indent="-342900">
              <a:lnSpc>
                <a:spcPct val="100000"/>
              </a:lnSpc>
              <a:buChar char="•"/>
              <a:tabLst>
                <a:tab pos="433705" algn="l"/>
                <a:tab pos="434340" algn="l"/>
              </a:tabLst>
            </a:pPr>
            <a:r>
              <a:rPr sz="2800" spc="-125" dirty="0">
                <a:solidFill>
                  <a:srgbClr val="57585B"/>
                </a:solidFill>
                <a:latin typeface="Arial"/>
                <a:cs typeface="Arial"/>
              </a:rPr>
              <a:t>Chatbots, </a:t>
            </a:r>
            <a:r>
              <a:rPr sz="2800" spc="-175" dirty="0">
                <a:solidFill>
                  <a:srgbClr val="57585B"/>
                </a:solidFill>
                <a:latin typeface="Arial"/>
                <a:cs typeface="Arial"/>
              </a:rPr>
              <a:t>Voice</a:t>
            </a:r>
            <a:r>
              <a:rPr sz="2800" spc="-145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57585B"/>
                </a:solidFill>
                <a:latin typeface="Arial"/>
                <a:cs typeface="Arial"/>
              </a:rPr>
              <a:t>recognition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6615" y="1601724"/>
            <a:ext cx="3510534" cy="27119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1638300"/>
            <a:ext cx="3316224" cy="2517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627" y="1633727"/>
            <a:ext cx="3325495" cy="2527300"/>
          </a:xfrm>
          <a:custGeom>
            <a:avLst/>
            <a:gdLst/>
            <a:ahLst/>
            <a:cxnLst/>
            <a:rect l="l" t="t" r="r" b="b"/>
            <a:pathLst>
              <a:path w="3325495" h="2527300">
                <a:moveTo>
                  <a:pt x="0" y="2526792"/>
                </a:moveTo>
                <a:lnTo>
                  <a:pt x="3325367" y="2526792"/>
                </a:lnTo>
                <a:lnTo>
                  <a:pt x="3325367" y="0"/>
                </a:lnTo>
                <a:lnTo>
                  <a:pt x="0" y="0"/>
                </a:lnTo>
                <a:lnTo>
                  <a:pt x="0" y="2526792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29027" y="1178052"/>
            <a:ext cx="3819905" cy="2833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29611" y="1214627"/>
            <a:ext cx="3625596" cy="26395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25039" y="1210055"/>
            <a:ext cx="3634740" cy="2649220"/>
          </a:xfrm>
          <a:custGeom>
            <a:avLst/>
            <a:gdLst/>
            <a:ahLst/>
            <a:cxnLst/>
            <a:rect l="l" t="t" r="r" b="b"/>
            <a:pathLst>
              <a:path w="3634740" h="2649220">
                <a:moveTo>
                  <a:pt x="0" y="2648712"/>
                </a:moveTo>
                <a:lnTo>
                  <a:pt x="3634740" y="2648712"/>
                </a:lnTo>
                <a:lnTo>
                  <a:pt x="3634740" y="0"/>
                </a:lnTo>
                <a:lnTo>
                  <a:pt x="0" y="0"/>
                </a:lnTo>
                <a:lnTo>
                  <a:pt x="0" y="2648712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69252" y="1037844"/>
            <a:ext cx="4654296" cy="2607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79792" y="2357627"/>
            <a:ext cx="3631692" cy="20132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31323" y="1819655"/>
            <a:ext cx="1982724" cy="25435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66376" y="1854707"/>
            <a:ext cx="1862327" cy="24231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61804" y="1850135"/>
            <a:ext cx="1871980" cy="2432685"/>
          </a:xfrm>
          <a:custGeom>
            <a:avLst/>
            <a:gdLst/>
            <a:ahLst/>
            <a:cxnLst/>
            <a:rect l="l" t="t" r="r" b="b"/>
            <a:pathLst>
              <a:path w="1871979" h="2432685">
                <a:moveTo>
                  <a:pt x="0" y="2432304"/>
                </a:moveTo>
                <a:lnTo>
                  <a:pt x="1871472" y="2432304"/>
                </a:lnTo>
                <a:lnTo>
                  <a:pt x="1871472" y="0"/>
                </a:lnTo>
                <a:lnTo>
                  <a:pt x="0" y="0"/>
                </a:lnTo>
                <a:lnTo>
                  <a:pt x="0" y="2432304"/>
                </a:lnTo>
                <a:close/>
              </a:path>
            </a:pathLst>
          </a:custGeom>
          <a:ln w="9144">
            <a:solidFill>
              <a:srgbClr val="575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66103" y="1620011"/>
            <a:ext cx="2465831" cy="24841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96736" y="1649704"/>
            <a:ext cx="2356205" cy="23749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94678" y="1647570"/>
            <a:ext cx="2360930" cy="2379345"/>
          </a:xfrm>
          <a:custGeom>
            <a:avLst/>
            <a:gdLst/>
            <a:ahLst/>
            <a:cxnLst/>
            <a:rect l="l" t="t" r="r" b="b"/>
            <a:pathLst>
              <a:path w="2360929" h="2379345">
                <a:moveTo>
                  <a:pt x="0" y="852424"/>
                </a:moveTo>
                <a:lnTo>
                  <a:pt x="1482852" y="0"/>
                </a:lnTo>
                <a:lnTo>
                  <a:pt x="2360549" y="1526793"/>
                </a:lnTo>
                <a:lnTo>
                  <a:pt x="877570" y="2379217"/>
                </a:lnTo>
                <a:lnTo>
                  <a:pt x="0" y="852424"/>
                </a:lnTo>
                <a:close/>
              </a:path>
            </a:pathLst>
          </a:custGeom>
          <a:ln w="3175">
            <a:solidFill>
              <a:srgbClr val="575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112764" y="4576571"/>
            <a:ext cx="5803900" cy="1385570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434340" indent="-342900">
              <a:lnSpc>
                <a:spcPct val="100000"/>
              </a:lnSpc>
              <a:spcBef>
                <a:spcPts val="185"/>
              </a:spcBef>
              <a:buChar char="•"/>
              <a:tabLst>
                <a:tab pos="433705" algn="l"/>
                <a:tab pos="434340" algn="l"/>
              </a:tabLst>
            </a:pPr>
            <a:r>
              <a:rPr sz="2800" spc="-145" dirty="0">
                <a:solidFill>
                  <a:srgbClr val="57585B"/>
                </a:solidFill>
                <a:latin typeface="Arial"/>
                <a:cs typeface="Arial"/>
              </a:rPr>
              <a:t>Guided </a:t>
            </a:r>
            <a:r>
              <a:rPr sz="2800" spc="-135" dirty="0">
                <a:solidFill>
                  <a:srgbClr val="57585B"/>
                </a:solidFill>
                <a:latin typeface="Arial"/>
                <a:cs typeface="Arial"/>
              </a:rPr>
              <a:t>user</a:t>
            </a:r>
            <a:r>
              <a:rPr sz="2800" spc="-130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57585B"/>
                </a:solidFill>
                <a:latin typeface="Arial"/>
                <a:cs typeface="Arial"/>
              </a:rPr>
              <a:t>journeys</a:t>
            </a:r>
            <a:endParaRPr sz="2800">
              <a:latin typeface="Arial"/>
              <a:cs typeface="Arial"/>
            </a:endParaRPr>
          </a:p>
          <a:p>
            <a:pPr marL="434340" indent="-342900">
              <a:lnSpc>
                <a:spcPct val="100000"/>
              </a:lnSpc>
              <a:buChar char="•"/>
              <a:tabLst>
                <a:tab pos="433705" algn="l"/>
                <a:tab pos="434340" algn="l"/>
              </a:tabLst>
            </a:pPr>
            <a:r>
              <a:rPr sz="2800" spc="-200" dirty="0">
                <a:solidFill>
                  <a:srgbClr val="57585B"/>
                </a:solidFill>
                <a:latin typeface="Arial"/>
                <a:cs typeface="Arial"/>
              </a:rPr>
              <a:t>Usage-based </a:t>
            </a:r>
            <a:r>
              <a:rPr sz="2800" spc="-35" dirty="0">
                <a:solidFill>
                  <a:srgbClr val="57585B"/>
                </a:solidFill>
                <a:latin typeface="Arial"/>
                <a:cs typeface="Arial"/>
              </a:rPr>
              <a:t>workflow</a:t>
            </a:r>
            <a:r>
              <a:rPr sz="2800" spc="-55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57585B"/>
                </a:solidFill>
                <a:latin typeface="Arial"/>
                <a:cs typeface="Arial"/>
              </a:rPr>
              <a:t>identification</a:t>
            </a:r>
            <a:endParaRPr sz="2800">
              <a:latin typeface="Arial"/>
              <a:cs typeface="Arial"/>
            </a:endParaRPr>
          </a:p>
          <a:p>
            <a:pPr marL="434340" indent="-342900">
              <a:lnSpc>
                <a:spcPct val="100000"/>
              </a:lnSpc>
              <a:buChar char="•"/>
              <a:tabLst>
                <a:tab pos="433705" algn="l"/>
                <a:tab pos="434340" algn="l"/>
              </a:tabLst>
            </a:pPr>
            <a:r>
              <a:rPr sz="2800" spc="-165" dirty="0">
                <a:solidFill>
                  <a:srgbClr val="57585B"/>
                </a:solidFill>
                <a:latin typeface="Arial"/>
                <a:cs typeface="Arial"/>
              </a:rPr>
              <a:t>Path </a:t>
            </a:r>
            <a:r>
              <a:rPr sz="2800" spc="20" dirty="0">
                <a:solidFill>
                  <a:srgbClr val="57585B"/>
                </a:solidFill>
                <a:latin typeface="Arial"/>
                <a:cs typeface="Arial"/>
              </a:rPr>
              <a:t>to </a:t>
            </a:r>
            <a:r>
              <a:rPr sz="2800" spc="-85" dirty="0">
                <a:solidFill>
                  <a:srgbClr val="57585B"/>
                </a:solidFill>
                <a:latin typeface="Arial"/>
                <a:cs typeface="Arial"/>
              </a:rPr>
              <a:t>automated</a:t>
            </a:r>
            <a:r>
              <a:rPr sz="2800" spc="-295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800" spc="-175" dirty="0">
                <a:solidFill>
                  <a:srgbClr val="57585B"/>
                </a:solidFill>
                <a:latin typeface="Arial"/>
                <a:cs typeface="Arial"/>
              </a:rPr>
              <a:t>tasks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245595" y="160020"/>
            <a:ext cx="755903" cy="7025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48055" y="1100327"/>
            <a:ext cx="3602990" cy="45275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577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Open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UI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7491" y="1100327"/>
            <a:ext cx="3571240" cy="452755"/>
          </a:xfrm>
          <a:prstGeom prst="rect">
            <a:avLst/>
          </a:prstGeom>
          <a:solidFill>
            <a:srgbClr val="9A9B9D"/>
          </a:solidFill>
        </p:spPr>
        <p:txBody>
          <a:bodyPr vert="horz" wrap="square" lIns="0" tIns="577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Mobility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33588" y="1100327"/>
            <a:ext cx="3602990" cy="452755"/>
          </a:xfrm>
          <a:prstGeom prst="rect">
            <a:avLst/>
          </a:prstGeom>
          <a:solidFill>
            <a:srgbClr val="FF8D13"/>
          </a:solidFill>
        </p:spPr>
        <p:txBody>
          <a:bodyPr vert="horz" wrap="square" lIns="0" tIns="5778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55"/>
              </a:spcBef>
            </a:pP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Portals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224739"/>
            <a:ext cx="163131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5" dirty="0">
                <a:solidFill>
                  <a:srgbClr val="57585B"/>
                </a:solidFill>
                <a:latin typeface="Arial"/>
                <a:cs typeface="Arial"/>
              </a:rPr>
              <a:t>U</a:t>
            </a:r>
            <a:r>
              <a:rPr sz="3600" spc="-295" dirty="0">
                <a:solidFill>
                  <a:srgbClr val="57585B"/>
                </a:solidFill>
                <a:latin typeface="Arial"/>
                <a:cs typeface="Arial"/>
              </a:rPr>
              <a:t>s</a:t>
            </a:r>
            <a:r>
              <a:rPr sz="3600" spc="-40" dirty="0">
                <a:solidFill>
                  <a:srgbClr val="57585B"/>
                </a:solidFill>
                <a:latin typeface="Arial"/>
                <a:cs typeface="Arial"/>
              </a:rPr>
              <a:t>ability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500" y="706882"/>
            <a:ext cx="2654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Customer</a:t>
            </a:r>
            <a:r>
              <a:rPr sz="2400" spc="-2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FF0000"/>
                </a:solidFill>
                <a:latin typeface="Arial"/>
                <a:cs typeface="Arial"/>
              </a:rPr>
              <a:t>Experience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132" y="1563751"/>
            <a:ext cx="3406775" cy="2788584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295275" indent="-228600">
              <a:lnSpc>
                <a:spcPts val="1939"/>
              </a:lnSpc>
              <a:spcBef>
                <a:spcPts val="345"/>
              </a:spcBef>
              <a:buClr>
                <a:srgbClr val="9A9B9D"/>
              </a:buClr>
              <a:buChar char="•"/>
              <a:tabLst>
                <a:tab pos="240665" algn="l"/>
                <a:tab pos="241300" algn="l"/>
              </a:tabLst>
            </a:pPr>
            <a:r>
              <a:rPr sz="1800" spc="-80" dirty="0">
                <a:solidFill>
                  <a:srgbClr val="57585B"/>
                </a:solidFill>
                <a:latin typeface="Arial"/>
                <a:cs typeface="Arial"/>
              </a:rPr>
              <a:t>Continuous </a:t>
            </a:r>
            <a:r>
              <a:rPr sz="1800" spc="-60" dirty="0">
                <a:solidFill>
                  <a:srgbClr val="57585B"/>
                </a:solidFill>
                <a:latin typeface="Arial"/>
                <a:cs typeface="Arial"/>
              </a:rPr>
              <a:t>improvements</a:t>
            </a:r>
            <a:r>
              <a:rPr sz="1800" spc="-165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7585B"/>
                </a:solidFill>
                <a:latin typeface="Arial"/>
                <a:cs typeface="Arial"/>
              </a:rPr>
              <a:t>and  </a:t>
            </a:r>
            <a:r>
              <a:rPr sz="1800" spc="-65" dirty="0">
                <a:solidFill>
                  <a:srgbClr val="57585B"/>
                </a:solidFill>
                <a:latin typeface="Arial"/>
                <a:cs typeface="Arial"/>
              </a:rPr>
              <a:t>features </a:t>
            </a:r>
            <a:r>
              <a:rPr sz="1800" spc="-85" dirty="0">
                <a:solidFill>
                  <a:srgbClr val="57585B"/>
                </a:solidFill>
                <a:latin typeface="Arial"/>
                <a:cs typeface="Arial"/>
              </a:rPr>
              <a:t>added </a:t>
            </a:r>
            <a:r>
              <a:rPr sz="1800" spc="15" dirty="0">
                <a:solidFill>
                  <a:srgbClr val="57585B"/>
                </a:solidFill>
                <a:latin typeface="Arial"/>
                <a:cs typeface="Arial"/>
              </a:rPr>
              <a:t>to </a:t>
            </a:r>
            <a:r>
              <a:rPr lang="en-US" spc="-110" dirty="0" smtClean="0">
                <a:solidFill>
                  <a:srgbClr val="57585B"/>
                </a:solidFill>
                <a:latin typeface="Arial"/>
                <a:cs typeface="Arial"/>
              </a:rPr>
              <a:t>Open UI</a:t>
            </a:r>
            <a:endParaRPr sz="1800" dirty="0">
              <a:latin typeface="Arial"/>
              <a:cs typeface="Arial"/>
            </a:endParaRPr>
          </a:p>
          <a:p>
            <a:pPr marL="241300" marR="60960" indent="-228600">
              <a:lnSpc>
                <a:spcPts val="1939"/>
              </a:lnSpc>
              <a:spcBef>
                <a:spcPts val="1210"/>
              </a:spcBef>
              <a:buClr>
                <a:srgbClr val="9A9B9D"/>
              </a:buClr>
              <a:buChar char="•"/>
              <a:tabLst>
                <a:tab pos="240665" algn="l"/>
                <a:tab pos="241300" algn="l"/>
              </a:tabLst>
            </a:pPr>
            <a:r>
              <a:rPr sz="1800" spc="-80" dirty="0">
                <a:solidFill>
                  <a:srgbClr val="57585B"/>
                </a:solidFill>
                <a:latin typeface="Arial"/>
                <a:cs typeface="Arial"/>
              </a:rPr>
              <a:t>Full </a:t>
            </a:r>
            <a:r>
              <a:rPr sz="1800" spc="-185" dirty="0">
                <a:solidFill>
                  <a:srgbClr val="57585B"/>
                </a:solidFill>
                <a:latin typeface="Arial"/>
                <a:cs typeface="Arial"/>
              </a:rPr>
              <a:t>RWD, </a:t>
            </a:r>
            <a:r>
              <a:rPr sz="1800" spc="-70" dirty="0">
                <a:solidFill>
                  <a:srgbClr val="57585B"/>
                </a:solidFill>
                <a:latin typeface="Arial"/>
                <a:cs typeface="Arial"/>
              </a:rPr>
              <a:t>elastic </a:t>
            </a:r>
            <a:r>
              <a:rPr sz="1800" spc="-25" dirty="0">
                <a:solidFill>
                  <a:srgbClr val="57585B"/>
                </a:solidFill>
                <a:latin typeface="Arial"/>
                <a:cs typeface="Arial"/>
              </a:rPr>
              <a:t>list </a:t>
            </a:r>
            <a:r>
              <a:rPr sz="1800" spc="-65" dirty="0">
                <a:solidFill>
                  <a:srgbClr val="57585B"/>
                </a:solidFill>
                <a:latin typeface="Arial"/>
                <a:cs typeface="Arial"/>
              </a:rPr>
              <a:t>applets,  </a:t>
            </a:r>
            <a:r>
              <a:rPr sz="1800" spc="-70" dirty="0">
                <a:solidFill>
                  <a:srgbClr val="57585B"/>
                </a:solidFill>
                <a:latin typeface="Arial"/>
                <a:cs typeface="Arial"/>
              </a:rPr>
              <a:t>themes, </a:t>
            </a:r>
            <a:r>
              <a:rPr sz="1800" spc="-15" dirty="0">
                <a:solidFill>
                  <a:srgbClr val="57585B"/>
                </a:solidFill>
                <a:latin typeface="Arial"/>
                <a:cs typeface="Arial"/>
              </a:rPr>
              <a:t>intuitive </a:t>
            </a:r>
            <a:r>
              <a:rPr sz="1800" spc="-130" dirty="0">
                <a:solidFill>
                  <a:srgbClr val="57585B"/>
                </a:solidFill>
                <a:latin typeface="Arial"/>
                <a:cs typeface="Arial"/>
              </a:rPr>
              <a:t>Search, </a:t>
            </a:r>
            <a:r>
              <a:rPr sz="1800" spc="-55" dirty="0" smtClean="0">
                <a:solidFill>
                  <a:srgbClr val="57585B"/>
                </a:solidFill>
                <a:latin typeface="Arial"/>
                <a:cs typeface="Arial"/>
              </a:rPr>
              <a:t>Outlook</a:t>
            </a:r>
            <a:r>
              <a:rPr lang="en-US" sz="1800" spc="-55" dirty="0" smtClean="0">
                <a:solidFill>
                  <a:srgbClr val="57585B"/>
                </a:solidFill>
                <a:latin typeface="Arial"/>
                <a:cs typeface="Arial"/>
              </a:rPr>
              <a:t>,</a:t>
            </a:r>
            <a:r>
              <a:rPr sz="1800" spc="-55" dirty="0" smtClean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1800" spc="-65" dirty="0" smtClean="0">
                <a:solidFill>
                  <a:srgbClr val="57585B"/>
                </a:solidFill>
                <a:latin typeface="Arial"/>
                <a:cs typeface="Arial"/>
              </a:rPr>
              <a:t>chat </a:t>
            </a:r>
            <a:r>
              <a:rPr sz="1800" spc="-40" dirty="0" smtClean="0">
                <a:solidFill>
                  <a:srgbClr val="57585B"/>
                </a:solidFill>
                <a:latin typeface="Arial"/>
                <a:cs typeface="Arial"/>
              </a:rPr>
              <a:t>integration</a:t>
            </a:r>
            <a:r>
              <a:rPr lang="en-US" sz="1800" spc="-40" dirty="0" smtClean="0">
                <a:solidFill>
                  <a:srgbClr val="57585B"/>
                </a:solidFill>
                <a:latin typeface="Arial"/>
                <a:cs typeface="Arial"/>
              </a:rPr>
              <a:t> &amp; Inbuilt </a:t>
            </a:r>
            <a:r>
              <a:rPr lang="en-US" sz="1800" spc="-40" dirty="0" err="1" smtClean="0">
                <a:solidFill>
                  <a:srgbClr val="57585B"/>
                </a:solidFill>
                <a:latin typeface="Arial"/>
                <a:cs typeface="Arial"/>
              </a:rPr>
              <a:t>Elasticsearch</a:t>
            </a:r>
            <a:r>
              <a:rPr lang="en-US" sz="1800" spc="-40" dirty="0" smtClean="0">
                <a:solidFill>
                  <a:srgbClr val="57585B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241300" marR="5080" indent="-228600">
              <a:lnSpc>
                <a:spcPts val="1939"/>
              </a:lnSpc>
              <a:spcBef>
                <a:spcPts val="1215"/>
              </a:spcBef>
              <a:buClr>
                <a:srgbClr val="9A9B9D"/>
              </a:buClr>
              <a:buChar char="•"/>
              <a:tabLst>
                <a:tab pos="240665" algn="l"/>
                <a:tab pos="241300" algn="l"/>
              </a:tabLst>
            </a:pPr>
            <a:r>
              <a:rPr sz="1800" spc="-85" dirty="0">
                <a:solidFill>
                  <a:srgbClr val="57585B"/>
                </a:solidFill>
                <a:latin typeface="Arial"/>
                <a:cs typeface="Arial"/>
              </a:rPr>
              <a:t>Fully </a:t>
            </a:r>
            <a:r>
              <a:rPr sz="1800" spc="-70" dirty="0">
                <a:solidFill>
                  <a:srgbClr val="57585B"/>
                </a:solidFill>
                <a:latin typeface="Arial"/>
                <a:cs typeface="Arial"/>
              </a:rPr>
              <a:t>extendable, </a:t>
            </a:r>
            <a:r>
              <a:rPr sz="1800" spc="-55" dirty="0">
                <a:solidFill>
                  <a:srgbClr val="57585B"/>
                </a:solidFill>
                <a:latin typeface="Arial"/>
                <a:cs typeface="Arial"/>
              </a:rPr>
              <a:t>improved  </a:t>
            </a:r>
            <a:r>
              <a:rPr sz="1800" spc="-65" dirty="0">
                <a:solidFill>
                  <a:srgbClr val="57585B"/>
                </a:solidFill>
                <a:latin typeface="Arial"/>
                <a:cs typeface="Arial"/>
              </a:rPr>
              <a:t>performance helping </a:t>
            </a:r>
            <a:r>
              <a:rPr sz="1800" spc="-90" dirty="0">
                <a:solidFill>
                  <a:srgbClr val="57585B"/>
                </a:solidFill>
                <a:latin typeface="Arial"/>
                <a:cs typeface="Arial"/>
              </a:rPr>
              <a:t>customers  </a:t>
            </a:r>
            <a:r>
              <a:rPr sz="1800" spc="-50" dirty="0">
                <a:solidFill>
                  <a:srgbClr val="57585B"/>
                </a:solidFill>
                <a:latin typeface="Arial"/>
                <a:cs typeface="Arial"/>
              </a:rPr>
              <a:t>deliver </a:t>
            </a:r>
            <a:r>
              <a:rPr sz="1800" spc="-55" dirty="0">
                <a:solidFill>
                  <a:srgbClr val="57585B"/>
                </a:solidFill>
                <a:latin typeface="Arial"/>
                <a:cs typeface="Arial"/>
              </a:rPr>
              <a:t>innovative </a:t>
            </a:r>
            <a:r>
              <a:rPr sz="1800" spc="-60" dirty="0">
                <a:solidFill>
                  <a:srgbClr val="57585B"/>
                </a:solidFill>
                <a:latin typeface="Arial"/>
                <a:cs typeface="Arial"/>
              </a:rPr>
              <a:t>solutions </a:t>
            </a:r>
            <a:r>
              <a:rPr sz="1800" spc="15" dirty="0">
                <a:solidFill>
                  <a:srgbClr val="57585B"/>
                </a:solidFill>
                <a:latin typeface="Arial"/>
                <a:cs typeface="Arial"/>
              </a:rPr>
              <a:t>to</a:t>
            </a:r>
            <a:r>
              <a:rPr sz="1800" spc="-229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7585B"/>
                </a:solidFill>
                <a:latin typeface="Arial"/>
                <a:cs typeface="Arial"/>
              </a:rPr>
              <a:t>the  </a:t>
            </a:r>
            <a:r>
              <a:rPr sz="1800" spc="-50" dirty="0">
                <a:solidFill>
                  <a:srgbClr val="57585B"/>
                </a:solidFill>
                <a:latin typeface="Arial"/>
                <a:cs typeface="Arial"/>
              </a:rPr>
              <a:t>modern</a:t>
            </a:r>
            <a:r>
              <a:rPr sz="1800" spc="-90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7585B"/>
                </a:solidFill>
                <a:latin typeface="Arial"/>
                <a:cs typeface="Arial"/>
              </a:rPr>
              <a:t>consumer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82566" y="1581099"/>
            <a:ext cx="3481070" cy="2334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055"/>
              </a:lnSpc>
              <a:spcBef>
                <a:spcPts val="100"/>
              </a:spcBef>
              <a:buClr>
                <a:srgbClr val="9A9B9D"/>
              </a:buClr>
              <a:buChar char="•"/>
              <a:tabLst>
                <a:tab pos="240665" algn="l"/>
                <a:tab pos="241300" algn="l"/>
              </a:tabLst>
            </a:pPr>
            <a:r>
              <a:rPr sz="1800" spc="-30" dirty="0">
                <a:solidFill>
                  <a:srgbClr val="57585B"/>
                </a:solidFill>
                <a:latin typeface="Arial"/>
                <a:cs typeface="Arial"/>
              </a:rPr>
              <a:t>Mobile </a:t>
            </a:r>
            <a:r>
              <a:rPr sz="1800" spc="-114" dirty="0">
                <a:solidFill>
                  <a:srgbClr val="57585B"/>
                </a:solidFill>
                <a:latin typeface="Arial"/>
                <a:cs typeface="Arial"/>
              </a:rPr>
              <a:t>apps </a:t>
            </a:r>
            <a:r>
              <a:rPr sz="1800" spc="10" dirty="0">
                <a:solidFill>
                  <a:srgbClr val="57585B"/>
                </a:solidFill>
                <a:latin typeface="Arial"/>
                <a:cs typeface="Arial"/>
              </a:rPr>
              <a:t>with </a:t>
            </a:r>
            <a:r>
              <a:rPr sz="1800" spc="-114" dirty="0">
                <a:solidFill>
                  <a:srgbClr val="57585B"/>
                </a:solidFill>
                <a:latin typeface="Arial"/>
                <a:cs typeface="Arial"/>
              </a:rPr>
              <a:t>seem-less</a:t>
            </a:r>
            <a:r>
              <a:rPr sz="1800" spc="-275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7585B"/>
                </a:solidFill>
                <a:latin typeface="Arial"/>
                <a:cs typeface="Arial"/>
              </a:rPr>
              <a:t>offline</a:t>
            </a:r>
            <a:endParaRPr sz="1800" dirty="0">
              <a:latin typeface="Arial"/>
              <a:cs typeface="Arial"/>
            </a:endParaRPr>
          </a:p>
          <a:p>
            <a:pPr marL="241300">
              <a:lnSpc>
                <a:spcPts val="2055"/>
              </a:lnSpc>
            </a:pPr>
            <a:r>
              <a:rPr sz="1800" spc="-45" dirty="0">
                <a:solidFill>
                  <a:srgbClr val="57585B"/>
                </a:solidFill>
                <a:latin typeface="Arial"/>
                <a:cs typeface="Arial"/>
              </a:rPr>
              <a:t>support</a:t>
            </a:r>
            <a:endParaRPr sz="1800" dirty="0">
              <a:latin typeface="Arial"/>
              <a:cs typeface="Arial"/>
            </a:endParaRPr>
          </a:p>
          <a:p>
            <a:pPr marL="241300" marR="80010" indent="-228600">
              <a:lnSpc>
                <a:spcPts val="1939"/>
              </a:lnSpc>
              <a:spcBef>
                <a:spcPts val="1235"/>
              </a:spcBef>
              <a:buClr>
                <a:srgbClr val="9A9B9D"/>
              </a:buClr>
              <a:buChar char="•"/>
              <a:tabLst>
                <a:tab pos="240665" algn="l"/>
                <a:tab pos="241300" algn="l"/>
              </a:tabLst>
            </a:pPr>
            <a:r>
              <a:rPr sz="1800" spc="-55" dirty="0">
                <a:solidFill>
                  <a:srgbClr val="5F5F5F"/>
                </a:solidFill>
                <a:latin typeface="Arial"/>
                <a:cs typeface="Arial"/>
              </a:rPr>
              <a:t>Integrated </a:t>
            </a:r>
            <a:r>
              <a:rPr sz="1800" spc="-114" dirty="0">
                <a:solidFill>
                  <a:srgbClr val="5F5F5F"/>
                </a:solidFill>
                <a:latin typeface="Arial"/>
                <a:cs typeface="Arial"/>
              </a:rPr>
              <a:t>apps </a:t>
            </a:r>
            <a:r>
              <a:rPr sz="1800" spc="-5" dirty="0">
                <a:solidFill>
                  <a:srgbClr val="5F5F5F"/>
                </a:solidFill>
                <a:latin typeface="Arial"/>
                <a:cs typeface="Arial"/>
              </a:rPr>
              <a:t>for </a:t>
            </a:r>
            <a:r>
              <a:rPr sz="1800" spc="-25" dirty="0">
                <a:solidFill>
                  <a:srgbClr val="5F5F5F"/>
                </a:solidFill>
                <a:latin typeface="Arial"/>
                <a:cs typeface="Arial"/>
              </a:rPr>
              <a:t>the </a:t>
            </a:r>
            <a:r>
              <a:rPr sz="1800" spc="-45" dirty="0">
                <a:solidFill>
                  <a:srgbClr val="5F5F5F"/>
                </a:solidFill>
                <a:latin typeface="Arial"/>
                <a:cs typeface="Arial"/>
              </a:rPr>
              <a:t>mobile  </a:t>
            </a:r>
            <a:r>
              <a:rPr sz="1800" spc="-70" dirty="0">
                <a:solidFill>
                  <a:srgbClr val="5F5F5F"/>
                </a:solidFill>
                <a:latin typeface="Arial"/>
                <a:cs typeface="Arial"/>
              </a:rPr>
              <a:t>customer </a:t>
            </a:r>
            <a:r>
              <a:rPr sz="1800" spc="-114" dirty="0">
                <a:solidFill>
                  <a:srgbClr val="5F5F5F"/>
                </a:solidFill>
                <a:latin typeface="Arial"/>
                <a:cs typeface="Arial"/>
              </a:rPr>
              <a:t>based </a:t>
            </a:r>
            <a:r>
              <a:rPr sz="1800" spc="-60" dirty="0">
                <a:solidFill>
                  <a:srgbClr val="5F5F5F"/>
                </a:solidFill>
                <a:latin typeface="Arial"/>
                <a:cs typeface="Arial"/>
              </a:rPr>
              <a:t>on </a:t>
            </a:r>
            <a:r>
              <a:rPr sz="1800" spc="-5" dirty="0">
                <a:solidFill>
                  <a:srgbClr val="5F5F5F"/>
                </a:solidFill>
                <a:latin typeface="Arial"/>
                <a:cs typeface="Arial"/>
              </a:rPr>
              <a:t>their </a:t>
            </a:r>
            <a:r>
              <a:rPr sz="1800" spc="-105" dirty="0">
                <a:solidFill>
                  <a:srgbClr val="5F5F5F"/>
                </a:solidFill>
                <a:latin typeface="Arial"/>
                <a:cs typeface="Arial"/>
              </a:rPr>
              <a:t>needs  </a:t>
            </a:r>
            <a:r>
              <a:rPr sz="1800" spc="-95" dirty="0">
                <a:solidFill>
                  <a:srgbClr val="5F5F5F"/>
                </a:solidFill>
                <a:latin typeface="Arial"/>
                <a:cs typeface="Arial"/>
              </a:rPr>
              <a:t>using calendar, </a:t>
            </a:r>
            <a:r>
              <a:rPr sz="1800" spc="-30" dirty="0">
                <a:solidFill>
                  <a:srgbClr val="5F5F5F"/>
                </a:solidFill>
                <a:latin typeface="Arial"/>
                <a:cs typeface="Arial"/>
              </a:rPr>
              <a:t>timeline,</a:t>
            </a:r>
            <a:r>
              <a:rPr sz="1800" spc="-7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5F5F5F"/>
                </a:solidFill>
                <a:latin typeface="Arial"/>
                <a:cs typeface="Arial"/>
              </a:rPr>
              <a:t>barcodes</a:t>
            </a:r>
            <a:endParaRPr sz="1800" dirty="0">
              <a:latin typeface="Arial"/>
              <a:cs typeface="Arial"/>
            </a:endParaRPr>
          </a:p>
          <a:p>
            <a:pPr marL="241300" marR="138430" indent="-228600">
              <a:lnSpc>
                <a:spcPct val="90100"/>
              </a:lnSpc>
              <a:spcBef>
                <a:spcPts val="1175"/>
              </a:spcBef>
              <a:buClr>
                <a:srgbClr val="9A9B9D"/>
              </a:buClr>
              <a:buChar char="•"/>
              <a:tabLst>
                <a:tab pos="240665" algn="l"/>
                <a:tab pos="241300" algn="l"/>
              </a:tabLst>
            </a:pPr>
            <a:r>
              <a:rPr sz="1800" spc="-105" dirty="0">
                <a:solidFill>
                  <a:srgbClr val="5F5F5F"/>
                </a:solidFill>
                <a:latin typeface="Arial"/>
                <a:cs typeface="Arial"/>
              </a:rPr>
              <a:t>Purpose </a:t>
            </a:r>
            <a:r>
              <a:rPr sz="1800" spc="-5" dirty="0">
                <a:solidFill>
                  <a:srgbClr val="5F5F5F"/>
                </a:solidFill>
                <a:latin typeface="Arial"/>
                <a:cs typeface="Arial"/>
              </a:rPr>
              <a:t>built </a:t>
            </a:r>
            <a:r>
              <a:rPr sz="1800" spc="-114" dirty="0">
                <a:solidFill>
                  <a:srgbClr val="5F5F5F"/>
                </a:solidFill>
                <a:latin typeface="Arial"/>
                <a:cs typeface="Arial"/>
              </a:rPr>
              <a:t>apps </a:t>
            </a:r>
            <a:r>
              <a:rPr sz="1800" spc="-5" dirty="0">
                <a:solidFill>
                  <a:srgbClr val="5F5F5F"/>
                </a:solidFill>
                <a:latin typeface="Arial"/>
                <a:cs typeface="Arial"/>
              </a:rPr>
              <a:t>for </a:t>
            </a:r>
            <a:r>
              <a:rPr lang="en-US" sz="1800" spc="-5" dirty="0" smtClean="0">
                <a:solidFill>
                  <a:srgbClr val="5F5F5F"/>
                </a:solidFill>
                <a:latin typeface="Arial"/>
                <a:cs typeface="Arial"/>
              </a:rPr>
              <a:t>Field S</a:t>
            </a:r>
            <a:r>
              <a:rPr sz="1800" spc="-125" dirty="0" smtClean="0">
                <a:solidFill>
                  <a:srgbClr val="5F5F5F"/>
                </a:solidFill>
                <a:latin typeface="Arial"/>
                <a:cs typeface="Arial"/>
              </a:rPr>
              <a:t>ervices </a:t>
            </a:r>
            <a:r>
              <a:rPr sz="1800" spc="-85" dirty="0">
                <a:solidFill>
                  <a:srgbClr val="5F5F5F"/>
                </a:solidFill>
                <a:latin typeface="Arial"/>
                <a:cs typeface="Arial"/>
              </a:rPr>
              <a:t>,Life </a:t>
            </a:r>
            <a:r>
              <a:rPr sz="1800" spc="-135" dirty="0">
                <a:solidFill>
                  <a:srgbClr val="5F5F5F"/>
                </a:solidFill>
                <a:latin typeface="Arial"/>
                <a:cs typeface="Arial"/>
              </a:rPr>
              <a:t>Sciences, </a:t>
            </a:r>
            <a:r>
              <a:rPr sz="1800" spc="-110" dirty="0">
                <a:solidFill>
                  <a:srgbClr val="5F5F5F"/>
                </a:solidFill>
                <a:latin typeface="Arial"/>
                <a:cs typeface="Arial"/>
              </a:rPr>
              <a:t>Consumer  </a:t>
            </a:r>
            <a:r>
              <a:rPr sz="1800" spc="-125" dirty="0">
                <a:solidFill>
                  <a:srgbClr val="5F5F5F"/>
                </a:solidFill>
                <a:latin typeface="Arial"/>
                <a:cs typeface="Arial"/>
              </a:rPr>
              <a:t>Goods </a:t>
            </a:r>
            <a:r>
              <a:rPr sz="1800" spc="25" dirty="0">
                <a:solidFill>
                  <a:srgbClr val="5F5F5F"/>
                </a:solidFill>
                <a:latin typeface="Arial"/>
                <a:cs typeface="Arial"/>
              </a:rPr>
              <a:t>&amp; </a:t>
            </a:r>
            <a:r>
              <a:rPr sz="1800" spc="-85" dirty="0" smtClean="0">
                <a:solidFill>
                  <a:srgbClr val="5F5F5F"/>
                </a:solidFill>
                <a:latin typeface="Arial"/>
                <a:cs typeface="Arial"/>
              </a:rPr>
              <a:t>Fi</a:t>
            </a:r>
            <a:r>
              <a:rPr lang="en-US" spc="-85" dirty="0" smtClean="0">
                <a:solidFill>
                  <a:srgbClr val="5F5F5F"/>
                </a:solidFill>
                <a:latin typeface="Arial"/>
                <a:cs typeface="Arial"/>
              </a:rPr>
              <a:t>nancial…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21522" y="1731390"/>
            <a:ext cx="3433445" cy="21805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1300" marR="274320" indent="-228600">
              <a:lnSpc>
                <a:spcPct val="90000"/>
              </a:lnSpc>
              <a:spcBef>
                <a:spcPts val="315"/>
              </a:spcBef>
              <a:buClr>
                <a:srgbClr val="9A9B9D"/>
              </a:buClr>
              <a:buChar char="•"/>
              <a:tabLst>
                <a:tab pos="240665" algn="l"/>
                <a:tab pos="241300" algn="l"/>
              </a:tabLst>
            </a:pPr>
            <a:r>
              <a:rPr sz="1800" spc="-90" dirty="0">
                <a:solidFill>
                  <a:srgbClr val="57585B"/>
                </a:solidFill>
                <a:latin typeface="Arial"/>
                <a:cs typeface="Arial"/>
              </a:rPr>
              <a:t>New </a:t>
            </a:r>
            <a:r>
              <a:rPr sz="1800" spc="-110" dirty="0">
                <a:solidFill>
                  <a:srgbClr val="57585B"/>
                </a:solidFill>
                <a:latin typeface="Arial"/>
                <a:cs typeface="Arial"/>
              </a:rPr>
              <a:t>Open </a:t>
            </a:r>
            <a:r>
              <a:rPr sz="1800" spc="-100" dirty="0">
                <a:solidFill>
                  <a:srgbClr val="57585B"/>
                </a:solidFill>
                <a:latin typeface="Arial"/>
                <a:cs typeface="Arial"/>
              </a:rPr>
              <a:t>UI </a:t>
            </a:r>
            <a:r>
              <a:rPr sz="1800" spc="-50" dirty="0">
                <a:solidFill>
                  <a:srgbClr val="57585B"/>
                </a:solidFill>
                <a:latin typeface="Arial"/>
                <a:cs typeface="Arial"/>
              </a:rPr>
              <a:t>portals </a:t>
            </a:r>
            <a:r>
              <a:rPr sz="1800" spc="-55" dirty="0">
                <a:solidFill>
                  <a:srgbClr val="57585B"/>
                </a:solidFill>
                <a:latin typeface="Arial"/>
                <a:cs typeface="Arial"/>
              </a:rPr>
              <a:t>allowing  </a:t>
            </a:r>
            <a:r>
              <a:rPr sz="1800" spc="-90" dirty="0">
                <a:solidFill>
                  <a:srgbClr val="57585B"/>
                </a:solidFill>
                <a:latin typeface="Arial"/>
                <a:cs typeface="Arial"/>
              </a:rPr>
              <a:t>customers </a:t>
            </a:r>
            <a:r>
              <a:rPr sz="1800" spc="15" dirty="0">
                <a:solidFill>
                  <a:srgbClr val="57585B"/>
                </a:solidFill>
                <a:latin typeface="Arial"/>
                <a:cs typeface="Arial"/>
              </a:rPr>
              <a:t>to </a:t>
            </a:r>
            <a:r>
              <a:rPr sz="1800" spc="-50" dirty="0">
                <a:solidFill>
                  <a:srgbClr val="57585B"/>
                </a:solidFill>
                <a:latin typeface="Arial"/>
                <a:cs typeface="Arial"/>
              </a:rPr>
              <a:t>deliver</a:t>
            </a:r>
            <a:r>
              <a:rPr sz="1800" spc="-220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57585B"/>
                </a:solidFill>
                <a:latin typeface="Arial"/>
                <a:cs typeface="Arial"/>
              </a:rPr>
              <a:t>innovative  </a:t>
            </a:r>
            <a:r>
              <a:rPr sz="1800" spc="-85" dirty="0">
                <a:solidFill>
                  <a:srgbClr val="57585B"/>
                </a:solidFill>
                <a:latin typeface="Arial"/>
                <a:cs typeface="Arial"/>
              </a:rPr>
              <a:t>user </a:t>
            </a:r>
            <a:r>
              <a:rPr sz="1800" spc="-50" dirty="0">
                <a:solidFill>
                  <a:srgbClr val="57585B"/>
                </a:solidFill>
                <a:latin typeface="Arial"/>
                <a:cs typeface="Arial"/>
              </a:rPr>
              <a:t>interactions </a:t>
            </a:r>
            <a:r>
              <a:rPr sz="1800" spc="-5" dirty="0">
                <a:solidFill>
                  <a:srgbClr val="57585B"/>
                </a:solidFill>
                <a:latin typeface="Arial"/>
                <a:cs typeface="Arial"/>
              </a:rPr>
              <a:t>for their  </a:t>
            </a:r>
            <a:r>
              <a:rPr sz="1800" spc="-75" dirty="0">
                <a:solidFill>
                  <a:srgbClr val="57585B"/>
                </a:solidFill>
                <a:latin typeface="Arial"/>
                <a:cs typeface="Arial"/>
              </a:rPr>
              <a:t>connected</a:t>
            </a:r>
            <a:r>
              <a:rPr sz="1800" spc="-70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7585B"/>
                </a:solidFill>
                <a:latin typeface="Arial"/>
                <a:cs typeface="Arial"/>
              </a:rPr>
              <a:t>customers</a:t>
            </a:r>
            <a:endParaRPr sz="1800" dirty="0">
              <a:latin typeface="Arial"/>
              <a:cs typeface="Arial"/>
            </a:endParaRPr>
          </a:p>
          <a:p>
            <a:pPr marL="241300" marR="5080" indent="-228600">
              <a:lnSpc>
                <a:spcPts val="1939"/>
              </a:lnSpc>
              <a:spcBef>
                <a:spcPts val="1230"/>
              </a:spcBef>
              <a:buClr>
                <a:srgbClr val="9A9B9D"/>
              </a:buClr>
              <a:buChar char="•"/>
              <a:tabLst>
                <a:tab pos="240665" algn="l"/>
                <a:tab pos="241300" algn="l"/>
              </a:tabLst>
            </a:pPr>
            <a:r>
              <a:rPr sz="1800" spc="-70" dirty="0">
                <a:solidFill>
                  <a:srgbClr val="57585B"/>
                </a:solidFill>
                <a:latin typeface="Arial"/>
                <a:cs typeface="Arial"/>
              </a:rPr>
              <a:t>Partner </a:t>
            </a:r>
            <a:r>
              <a:rPr sz="1800" spc="-30" dirty="0">
                <a:solidFill>
                  <a:srgbClr val="57585B"/>
                </a:solidFill>
                <a:latin typeface="Arial"/>
                <a:cs typeface="Arial"/>
              </a:rPr>
              <a:t>portal </a:t>
            </a:r>
            <a:r>
              <a:rPr sz="1800" spc="-114" dirty="0">
                <a:solidFill>
                  <a:srgbClr val="57585B"/>
                </a:solidFill>
                <a:latin typeface="Arial"/>
                <a:cs typeface="Arial"/>
              </a:rPr>
              <a:t>based </a:t>
            </a:r>
            <a:r>
              <a:rPr sz="1800" spc="-60" dirty="0">
                <a:solidFill>
                  <a:srgbClr val="57585B"/>
                </a:solidFill>
                <a:latin typeface="Arial"/>
                <a:cs typeface="Arial"/>
              </a:rPr>
              <a:t>on </a:t>
            </a:r>
            <a:r>
              <a:rPr sz="1800" spc="-85" dirty="0">
                <a:solidFill>
                  <a:srgbClr val="57585B"/>
                </a:solidFill>
                <a:latin typeface="Arial"/>
                <a:cs typeface="Arial"/>
              </a:rPr>
              <a:t>user  </a:t>
            </a:r>
            <a:r>
              <a:rPr sz="1800" spc="-50" dirty="0">
                <a:solidFill>
                  <a:srgbClr val="57585B"/>
                </a:solidFill>
                <a:latin typeface="Arial"/>
                <a:cs typeface="Arial"/>
              </a:rPr>
              <a:t>interactions </a:t>
            </a:r>
            <a:r>
              <a:rPr sz="1800" spc="-60" dirty="0">
                <a:solidFill>
                  <a:srgbClr val="57585B"/>
                </a:solidFill>
                <a:latin typeface="Arial"/>
                <a:cs typeface="Arial"/>
              </a:rPr>
              <a:t>when </a:t>
            </a:r>
            <a:r>
              <a:rPr sz="1800" spc="-85" dirty="0">
                <a:solidFill>
                  <a:srgbClr val="57585B"/>
                </a:solidFill>
                <a:latin typeface="Arial"/>
                <a:cs typeface="Arial"/>
              </a:rPr>
              <a:t>and </a:t>
            </a:r>
            <a:r>
              <a:rPr sz="1800" spc="-60" dirty="0">
                <a:solidFill>
                  <a:srgbClr val="57585B"/>
                </a:solidFill>
                <a:latin typeface="Arial"/>
                <a:cs typeface="Arial"/>
              </a:rPr>
              <a:t>where</a:t>
            </a:r>
            <a:r>
              <a:rPr sz="1800" spc="-170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57585B"/>
                </a:solidFill>
                <a:latin typeface="Arial"/>
                <a:cs typeface="Arial"/>
              </a:rPr>
              <a:t>they  </a:t>
            </a:r>
            <a:r>
              <a:rPr sz="1800" spc="-85" dirty="0">
                <a:solidFill>
                  <a:srgbClr val="57585B"/>
                </a:solidFill>
                <a:latin typeface="Arial"/>
                <a:cs typeface="Arial"/>
              </a:rPr>
              <a:t>need </a:t>
            </a:r>
            <a:r>
              <a:rPr sz="1800" spc="-30" dirty="0">
                <a:solidFill>
                  <a:srgbClr val="57585B"/>
                </a:solidFill>
                <a:latin typeface="Arial"/>
                <a:cs typeface="Arial"/>
              </a:rPr>
              <a:t>them </a:t>
            </a:r>
            <a:r>
              <a:rPr sz="1800" spc="-105" dirty="0">
                <a:solidFill>
                  <a:srgbClr val="57585B"/>
                </a:solidFill>
                <a:latin typeface="Arial"/>
                <a:cs typeface="Arial"/>
              </a:rPr>
              <a:t>– </a:t>
            </a:r>
            <a:r>
              <a:rPr sz="1800" spc="-140" dirty="0">
                <a:solidFill>
                  <a:srgbClr val="57585B"/>
                </a:solidFill>
                <a:latin typeface="Arial"/>
                <a:cs typeface="Arial"/>
              </a:rPr>
              <a:t>eSales, </a:t>
            </a:r>
            <a:r>
              <a:rPr sz="1800" spc="-95" dirty="0">
                <a:solidFill>
                  <a:srgbClr val="57585B"/>
                </a:solidFill>
                <a:latin typeface="Arial"/>
                <a:cs typeface="Arial"/>
              </a:rPr>
              <a:t>eCustomer  </a:t>
            </a:r>
            <a:r>
              <a:rPr sz="1800" spc="-85" dirty="0">
                <a:solidFill>
                  <a:srgbClr val="57585B"/>
                </a:solidFill>
                <a:latin typeface="Arial"/>
                <a:cs typeface="Arial"/>
              </a:rPr>
              <a:t>and </a:t>
            </a:r>
            <a:r>
              <a:rPr sz="1800" spc="-105" dirty="0">
                <a:solidFill>
                  <a:srgbClr val="57585B"/>
                </a:solidFill>
                <a:latin typeface="Arial"/>
                <a:cs typeface="Arial"/>
              </a:rPr>
              <a:t>Self-Service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75859" y="4593335"/>
            <a:ext cx="2316480" cy="1613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90159" y="4657344"/>
            <a:ext cx="1985772" cy="14889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31152" y="4340352"/>
            <a:ext cx="362711" cy="3642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64735" y="5330952"/>
            <a:ext cx="1908048" cy="9829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32730" y="3927197"/>
            <a:ext cx="1706202" cy="22040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22407" y="4143755"/>
            <a:ext cx="1321307" cy="17617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65235" y="4535423"/>
            <a:ext cx="2077211" cy="16200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78595" y="4742688"/>
            <a:ext cx="1647444" cy="12054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9140" y="4251959"/>
            <a:ext cx="2987040" cy="18943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44267" y="3956316"/>
            <a:ext cx="2173224" cy="21532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39339" y="4283964"/>
            <a:ext cx="1603248" cy="15834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475211" y="334645"/>
            <a:ext cx="391795" cy="382270"/>
          </a:xfrm>
          <a:custGeom>
            <a:avLst/>
            <a:gdLst/>
            <a:ahLst/>
            <a:cxnLst/>
            <a:rect l="l" t="t" r="r" b="b"/>
            <a:pathLst>
              <a:path w="391795" h="382270">
                <a:moveTo>
                  <a:pt x="345567" y="326389"/>
                </a:moveTo>
                <a:lnTo>
                  <a:pt x="341630" y="326389"/>
                </a:lnTo>
                <a:lnTo>
                  <a:pt x="339217" y="328929"/>
                </a:lnTo>
                <a:lnTo>
                  <a:pt x="338328" y="330199"/>
                </a:lnTo>
                <a:lnTo>
                  <a:pt x="337312" y="330199"/>
                </a:lnTo>
                <a:lnTo>
                  <a:pt x="336550" y="331469"/>
                </a:lnTo>
                <a:lnTo>
                  <a:pt x="336042" y="332739"/>
                </a:lnTo>
                <a:lnTo>
                  <a:pt x="335153" y="334009"/>
                </a:lnTo>
                <a:lnTo>
                  <a:pt x="334899" y="335279"/>
                </a:lnTo>
                <a:lnTo>
                  <a:pt x="334899" y="336549"/>
                </a:lnTo>
                <a:lnTo>
                  <a:pt x="335280" y="336549"/>
                </a:lnTo>
                <a:lnTo>
                  <a:pt x="352298" y="353059"/>
                </a:lnTo>
                <a:lnTo>
                  <a:pt x="335026" y="370839"/>
                </a:lnTo>
                <a:lnTo>
                  <a:pt x="334772" y="372109"/>
                </a:lnTo>
                <a:lnTo>
                  <a:pt x="334518" y="372109"/>
                </a:lnTo>
                <a:lnTo>
                  <a:pt x="334391" y="373379"/>
                </a:lnTo>
                <a:lnTo>
                  <a:pt x="334772" y="374649"/>
                </a:lnTo>
                <a:lnTo>
                  <a:pt x="335407" y="375919"/>
                </a:lnTo>
                <a:lnTo>
                  <a:pt x="336677" y="377189"/>
                </a:lnTo>
                <a:lnTo>
                  <a:pt x="337566" y="378459"/>
                </a:lnTo>
                <a:lnTo>
                  <a:pt x="338582" y="378459"/>
                </a:lnTo>
                <a:lnTo>
                  <a:pt x="340614" y="380999"/>
                </a:lnTo>
                <a:lnTo>
                  <a:pt x="341503" y="380999"/>
                </a:lnTo>
                <a:lnTo>
                  <a:pt x="342265" y="382269"/>
                </a:lnTo>
                <a:lnTo>
                  <a:pt x="346329" y="382269"/>
                </a:lnTo>
                <a:lnTo>
                  <a:pt x="363728" y="363219"/>
                </a:lnTo>
                <a:lnTo>
                  <a:pt x="384389" y="363219"/>
                </a:lnTo>
                <a:lnTo>
                  <a:pt x="373761" y="353059"/>
                </a:lnTo>
                <a:lnTo>
                  <a:pt x="382972" y="342899"/>
                </a:lnTo>
                <a:lnTo>
                  <a:pt x="362458" y="342899"/>
                </a:lnTo>
                <a:lnTo>
                  <a:pt x="345567" y="326389"/>
                </a:lnTo>
                <a:close/>
              </a:path>
              <a:path w="391795" h="382270">
                <a:moveTo>
                  <a:pt x="384389" y="363219"/>
                </a:moveTo>
                <a:lnTo>
                  <a:pt x="363728" y="363219"/>
                </a:lnTo>
                <a:lnTo>
                  <a:pt x="380492" y="379729"/>
                </a:lnTo>
                <a:lnTo>
                  <a:pt x="384556" y="379729"/>
                </a:lnTo>
                <a:lnTo>
                  <a:pt x="385318" y="378459"/>
                </a:lnTo>
                <a:lnTo>
                  <a:pt x="386969" y="377189"/>
                </a:lnTo>
                <a:lnTo>
                  <a:pt x="387858" y="375919"/>
                </a:lnTo>
                <a:lnTo>
                  <a:pt x="388874" y="375919"/>
                </a:lnTo>
                <a:lnTo>
                  <a:pt x="390144" y="373379"/>
                </a:lnTo>
                <a:lnTo>
                  <a:pt x="391033" y="372109"/>
                </a:lnTo>
                <a:lnTo>
                  <a:pt x="391287" y="372109"/>
                </a:lnTo>
                <a:lnTo>
                  <a:pt x="391414" y="369569"/>
                </a:lnTo>
                <a:lnTo>
                  <a:pt x="391033" y="369569"/>
                </a:lnTo>
                <a:lnTo>
                  <a:pt x="384389" y="363219"/>
                </a:lnTo>
                <a:close/>
              </a:path>
              <a:path w="391795" h="382270">
                <a:moveTo>
                  <a:pt x="270129" y="295909"/>
                </a:moveTo>
                <a:lnTo>
                  <a:pt x="266573" y="295909"/>
                </a:lnTo>
                <a:lnTo>
                  <a:pt x="265303" y="297179"/>
                </a:lnTo>
                <a:lnTo>
                  <a:pt x="263652" y="299719"/>
                </a:lnTo>
                <a:lnTo>
                  <a:pt x="262763" y="299719"/>
                </a:lnTo>
                <a:lnTo>
                  <a:pt x="261874" y="300989"/>
                </a:lnTo>
                <a:lnTo>
                  <a:pt x="261239" y="302259"/>
                </a:lnTo>
                <a:lnTo>
                  <a:pt x="260096" y="303529"/>
                </a:lnTo>
                <a:lnTo>
                  <a:pt x="259842" y="303529"/>
                </a:lnTo>
                <a:lnTo>
                  <a:pt x="259461" y="304799"/>
                </a:lnTo>
                <a:lnTo>
                  <a:pt x="259207" y="304799"/>
                </a:lnTo>
                <a:lnTo>
                  <a:pt x="259080" y="306069"/>
                </a:lnTo>
                <a:lnTo>
                  <a:pt x="258826" y="306069"/>
                </a:lnTo>
                <a:lnTo>
                  <a:pt x="258826" y="307339"/>
                </a:lnTo>
                <a:lnTo>
                  <a:pt x="259207" y="308609"/>
                </a:lnTo>
                <a:lnTo>
                  <a:pt x="259715" y="309879"/>
                </a:lnTo>
                <a:lnTo>
                  <a:pt x="260223" y="312419"/>
                </a:lnTo>
                <a:lnTo>
                  <a:pt x="261112" y="313689"/>
                </a:lnTo>
                <a:lnTo>
                  <a:pt x="263398" y="317499"/>
                </a:lnTo>
                <a:lnTo>
                  <a:pt x="264795" y="320039"/>
                </a:lnTo>
                <a:lnTo>
                  <a:pt x="268351" y="325119"/>
                </a:lnTo>
                <a:lnTo>
                  <a:pt x="270383" y="326389"/>
                </a:lnTo>
                <a:lnTo>
                  <a:pt x="272796" y="328929"/>
                </a:lnTo>
                <a:lnTo>
                  <a:pt x="293497" y="341629"/>
                </a:lnTo>
                <a:lnTo>
                  <a:pt x="297561" y="341629"/>
                </a:lnTo>
                <a:lnTo>
                  <a:pt x="301625" y="342899"/>
                </a:lnTo>
                <a:lnTo>
                  <a:pt x="322326" y="330199"/>
                </a:lnTo>
                <a:lnTo>
                  <a:pt x="323850" y="328929"/>
                </a:lnTo>
                <a:lnTo>
                  <a:pt x="324866" y="326389"/>
                </a:lnTo>
                <a:lnTo>
                  <a:pt x="325755" y="323849"/>
                </a:lnTo>
                <a:lnTo>
                  <a:pt x="326009" y="322579"/>
                </a:lnTo>
                <a:lnTo>
                  <a:pt x="293497" y="322579"/>
                </a:lnTo>
                <a:lnTo>
                  <a:pt x="291592" y="321309"/>
                </a:lnTo>
                <a:lnTo>
                  <a:pt x="289687" y="321309"/>
                </a:lnTo>
                <a:lnTo>
                  <a:pt x="287655" y="320039"/>
                </a:lnTo>
                <a:lnTo>
                  <a:pt x="283845" y="317499"/>
                </a:lnTo>
                <a:lnTo>
                  <a:pt x="281813" y="316229"/>
                </a:lnTo>
                <a:lnTo>
                  <a:pt x="279400" y="313689"/>
                </a:lnTo>
                <a:lnTo>
                  <a:pt x="277622" y="311149"/>
                </a:lnTo>
                <a:lnTo>
                  <a:pt x="276225" y="309879"/>
                </a:lnTo>
                <a:lnTo>
                  <a:pt x="274828" y="307339"/>
                </a:lnTo>
                <a:lnTo>
                  <a:pt x="273685" y="304799"/>
                </a:lnTo>
                <a:lnTo>
                  <a:pt x="272923" y="303529"/>
                </a:lnTo>
                <a:lnTo>
                  <a:pt x="272034" y="300989"/>
                </a:lnTo>
                <a:lnTo>
                  <a:pt x="271399" y="299719"/>
                </a:lnTo>
                <a:lnTo>
                  <a:pt x="271018" y="298449"/>
                </a:lnTo>
                <a:lnTo>
                  <a:pt x="270510" y="297179"/>
                </a:lnTo>
                <a:lnTo>
                  <a:pt x="270129" y="295909"/>
                </a:lnTo>
                <a:close/>
              </a:path>
              <a:path w="391795" h="382270">
                <a:moveTo>
                  <a:pt x="383921" y="323849"/>
                </a:moveTo>
                <a:lnTo>
                  <a:pt x="379730" y="323849"/>
                </a:lnTo>
                <a:lnTo>
                  <a:pt x="362458" y="342899"/>
                </a:lnTo>
                <a:lnTo>
                  <a:pt x="382972" y="342899"/>
                </a:lnTo>
                <a:lnTo>
                  <a:pt x="391033" y="334009"/>
                </a:lnTo>
                <a:lnTo>
                  <a:pt x="391668" y="334009"/>
                </a:lnTo>
                <a:lnTo>
                  <a:pt x="391795" y="332739"/>
                </a:lnTo>
                <a:lnTo>
                  <a:pt x="391541" y="331469"/>
                </a:lnTo>
                <a:lnTo>
                  <a:pt x="391287" y="331469"/>
                </a:lnTo>
                <a:lnTo>
                  <a:pt x="390779" y="330199"/>
                </a:lnTo>
                <a:lnTo>
                  <a:pt x="390144" y="330199"/>
                </a:lnTo>
                <a:lnTo>
                  <a:pt x="389636" y="328929"/>
                </a:lnTo>
                <a:lnTo>
                  <a:pt x="388747" y="327659"/>
                </a:lnTo>
                <a:lnTo>
                  <a:pt x="387604" y="327659"/>
                </a:lnTo>
                <a:lnTo>
                  <a:pt x="385572" y="325119"/>
                </a:lnTo>
                <a:lnTo>
                  <a:pt x="384810" y="325119"/>
                </a:lnTo>
                <a:lnTo>
                  <a:pt x="383921" y="323849"/>
                </a:lnTo>
                <a:close/>
              </a:path>
              <a:path w="391795" h="382270">
                <a:moveTo>
                  <a:pt x="344424" y="325119"/>
                </a:moveTo>
                <a:lnTo>
                  <a:pt x="343916" y="325119"/>
                </a:lnTo>
                <a:lnTo>
                  <a:pt x="342900" y="326389"/>
                </a:lnTo>
                <a:lnTo>
                  <a:pt x="345186" y="326389"/>
                </a:lnTo>
                <a:lnTo>
                  <a:pt x="344424" y="325119"/>
                </a:lnTo>
                <a:close/>
              </a:path>
              <a:path w="391795" h="382270">
                <a:moveTo>
                  <a:pt x="300863" y="275589"/>
                </a:moveTo>
                <a:lnTo>
                  <a:pt x="298450" y="275589"/>
                </a:lnTo>
                <a:lnTo>
                  <a:pt x="297815" y="276859"/>
                </a:lnTo>
                <a:lnTo>
                  <a:pt x="297053" y="276859"/>
                </a:lnTo>
                <a:lnTo>
                  <a:pt x="296418" y="278129"/>
                </a:lnTo>
                <a:lnTo>
                  <a:pt x="295529" y="278129"/>
                </a:lnTo>
                <a:lnTo>
                  <a:pt x="293497" y="280669"/>
                </a:lnTo>
                <a:lnTo>
                  <a:pt x="292735" y="281939"/>
                </a:lnTo>
                <a:lnTo>
                  <a:pt x="292100" y="281939"/>
                </a:lnTo>
                <a:lnTo>
                  <a:pt x="291592" y="283209"/>
                </a:lnTo>
                <a:lnTo>
                  <a:pt x="290957" y="284479"/>
                </a:lnTo>
                <a:lnTo>
                  <a:pt x="290830" y="285749"/>
                </a:lnTo>
                <a:lnTo>
                  <a:pt x="291084" y="285749"/>
                </a:lnTo>
                <a:lnTo>
                  <a:pt x="291338" y="287019"/>
                </a:lnTo>
                <a:lnTo>
                  <a:pt x="292100" y="287019"/>
                </a:lnTo>
                <a:lnTo>
                  <a:pt x="298196" y="293369"/>
                </a:lnTo>
                <a:lnTo>
                  <a:pt x="300736" y="295909"/>
                </a:lnTo>
                <a:lnTo>
                  <a:pt x="307086" y="311149"/>
                </a:lnTo>
                <a:lnTo>
                  <a:pt x="306451" y="312419"/>
                </a:lnTo>
                <a:lnTo>
                  <a:pt x="305943" y="314959"/>
                </a:lnTo>
                <a:lnTo>
                  <a:pt x="304800" y="316229"/>
                </a:lnTo>
                <a:lnTo>
                  <a:pt x="301879" y="318769"/>
                </a:lnTo>
                <a:lnTo>
                  <a:pt x="300355" y="320039"/>
                </a:lnTo>
                <a:lnTo>
                  <a:pt x="297053" y="321309"/>
                </a:lnTo>
                <a:lnTo>
                  <a:pt x="295275" y="322579"/>
                </a:lnTo>
                <a:lnTo>
                  <a:pt x="326009" y="322579"/>
                </a:lnTo>
                <a:lnTo>
                  <a:pt x="326263" y="321309"/>
                </a:lnTo>
                <a:lnTo>
                  <a:pt x="326263" y="314959"/>
                </a:lnTo>
                <a:lnTo>
                  <a:pt x="325755" y="312419"/>
                </a:lnTo>
                <a:lnTo>
                  <a:pt x="323723" y="307339"/>
                </a:lnTo>
                <a:lnTo>
                  <a:pt x="322072" y="304799"/>
                </a:lnTo>
                <a:lnTo>
                  <a:pt x="319913" y="302259"/>
                </a:lnTo>
                <a:lnTo>
                  <a:pt x="320040" y="300989"/>
                </a:lnTo>
                <a:lnTo>
                  <a:pt x="343153" y="300989"/>
                </a:lnTo>
                <a:lnTo>
                  <a:pt x="344297" y="299719"/>
                </a:lnTo>
                <a:lnTo>
                  <a:pt x="346456" y="298449"/>
                </a:lnTo>
                <a:lnTo>
                  <a:pt x="348488" y="295909"/>
                </a:lnTo>
                <a:lnTo>
                  <a:pt x="351028" y="293369"/>
                </a:lnTo>
                <a:lnTo>
                  <a:pt x="352933" y="290829"/>
                </a:lnTo>
                <a:lnTo>
                  <a:pt x="353847" y="288289"/>
                </a:lnTo>
                <a:lnTo>
                  <a:pt x="316230" y="288289"/>
                </a:lnTo>
                <a:lnTo>
                  <a:pt x="314198" y="287019"/>
                </a:lnTo>
                <a:lnTo>
                  <a:pt x="312039" y="285749"/>
                </a:lnTo>
                <a:lnTo>
                  <a:pt x="310007" y="284479"/>
                </a:lnTo>
                <a:lnTo>
                  <a:pt x="307848" y="281939"/>
                </a:lnTo>
                <a:lnTo>
                  <a:pt x="301371" y="276859"/>
                </a:lnTo>
                <a:lnTo>
                  <a:pt x="300863" y="275589"/>
                </a:lnTo>
                <a:close/>
              </a:path>
              <a:path w="391795" h="382270">
                <a:moveTo>
                  <a:pt x="337439" y="303529"/>
                </a:moveTo>
                <a:lnTo>
                  <a:pt x="325120" y="303529"/>
                </a:lnTo>
                <a:lnTo>
                  <a:pt x="330200" y="304799"/>
                </a:lnTo>
                <a:lnTo>
                  <a:pt x="332613" y="304799"/>
                </a:lnTo>
                <a:lnTo>
                  <a:pt x="337439" y="303529"/>
                </a:lnTo>
                <a:close/>
              </a:path>
              <a:path w="391795" h="382270">
                <a:moveTo>
                  <a:pt x="343153" y="300989"/>
                </a:moveTo>
                <a:lnTo>
                  <a:pt x="320040" y="300989"/>
                </a:lnTo>
                <a:lnTo>
                  <a:pt x="322580" y="303529"/>
                </a:lnTo>
                <a:lnTo>
                  <a:pt x="339725" y="303529"/>
                </a:lnTo>
                <a:lnTo>
                  <a:pt x="342011" y="302259"/>
                </a:lnTo>
                <a:lnTo>
                  <a:pt x="343153" y="300989"/>
                </a:lnTo>
                <a:close/>
              </a:path>
              <a:path w="391795" h="382270">
                <a:moveTo>
                  <a:pt x="213614" y="250189"/>
                </a:moveTo>
                <a:lnTo>
                  <a:pt x="209677" y="250189"/>
                </a:lnTo>
                <a:lnTo>
                  <a:pt x="208153" y="251459"/>
                </a:lnTo>
                <a:lnTo>
                  <a:pt x="206248" y="253999"/>
                </a:lnTo>
                <a:lnTo>
                  <a:pt x="205359" y="255269"/>
                </a:lnTo>
                <a:lnTo>
                  <a:pt x="203962" y="256539"/>
                </a:lnTo>
                <a:lnTo>
                  <a:pt x="203073" y="257809"/>
                </a:lnTo>
                <a:lnTo>
                  <a:pt x="202946" y="259079"/>
                </a:lnTo>
                <a:lnTo>
                  <a:pt x="202692" y="259079"/>
                </a:lnTo>
                <a:lnTo>
                  <a:pt x="202692" y="260349"/>
                </a:lnTo>
                <a:lnTo>
                  <a:pt x="202946" y="261619"/>
                </a:lnTo>
                <a:lnTo>
                  <a:pt x="203327" y="261619"/>
                </a:lnTo>
                <a:lnTo>
                  <a:pt x="241935" y="297179"/>
                </a:lnTo>
                <a:lnTo>
                  <a:pt x="242697" y="298449"/>
                </a:lnTo>
                <a:lnTo>
                  <a:pt x="243967" y="298449"/>
                </a:lnTo>
                <a:lnTo>
                  <a:pt x="245237" y="297179"/>
                </a:lnTo>
                <a:lnTo>
                  <a:pt x="246634" y="297179"/>
                </a:lnTo>
                <a:lnTo>
                  <a:pt x="247396" y="295909"/>
                </a:lnTo>
                <a:lnTo>
                  <a:pt x="248285" y="295909"/>
                </a:lnTo>
                <a:lnTo>
                  <a:pt x="249174" y="294639"/>
                </a:lnTo>
                <a:lnTo>
                  <a:pt x="250190" y="293369"/>
                </a:lnTo>
                <a:lnTo>
                  <a:pt x="251587" y="292099"/>
                </a:lnTo>
                <a:lnTo>
                  <a:pt x="252095" y="290829"/>
                </a:lnTo>
                <a:lnTo>
                  <a:pt x="252476" y="289559"/>
                </a:lnTo>
                <a:lnTo>
                  <a:pt x="252984" y="288289"/>
                </a:lnTo>
                <a:lnTo>
                  <a:pt x="252857" y="287019"/>
                </a:lnTo>
                <a:lnTo>
                  <a:pt x="252349" y="287019"/>
                </a:lnTo>
                <a:lnTo>
                  <a:pt x="240919" y="275589"/>
                </a:lnTo>
                <a:lnTo>
                  <a:pt x="253026" y="262889"/>
                </a:lnTo>
                <a:lnTo>
                  <a:pt x="226695" y="262889"/>
                </a:lnTo>
                <a:lnTo>
                  <a:pt x="213614" y="250189"/>
                </a:lnTo>
                <a:close/>
              </a:path>
              <a:path w="391795" h="382270">
                <a:moveTo>
                  <a:pt x="326390" y="247649"/>
                </a:moveTo>
                <a:lnTo>
                  <a:pt x="314833" y="247649"/>
                </a:lnTo>
                <a:lnTo>
                  <a:pt x="314198" y="248919"/>
                </a:lnTo>
                <a:lnTo>
                  <a:pt x="313563" y="248919"/>
                </a:lnTo>
                <a:lnTo>
                  <a:pt x="312928" y="250189"/>
                </a:lnTo>
                <a:lnTo>
                  <a:pt x="311023" y="251459"/>
                </a:lnTo>
                <a:lnTo>
                  <a:pt x="310261" y="252729"/>
                </a:lnTo>
                <a:lnTo>
                  <a:pt x="308991" y="253999"/>
                </a:lnTo>
                <a:lnTo>
                  <a:pt x="308610" y="255269"/>
                </a:lnTo>
                <a:lnTo>
                  <a:pt x="308229" y="256539"/>
                </a:lnTo>
                <a:lnTo>
                  <a:pt x="308483" y="257809"/>
                </a:lnTo>
                <a:lnTo>
                  <a:pt x="310261" y="257809"/>
                </a:lnTo>
                <a:lnTo>
                  <a:pt x="311785" y="259079"/>
                </a:lnTo>
                <a:lnTo>
                  <a:pt x="314960" y="259079"/>
                </a:lnTo>
                <a:lnTo>
                  <a:pt x="316865" y="260349"/>
                </a:lnTo>
                <a:lnTo>
                  <a:pt x="318770" y="260349"/>
                </a:lnTo>
                <a:lnTo>
                  <a:pt x="320929" y="261619"/>
                </a:lnTo>
                <a:lnTo>
                  <a:pt x="325247" y="262889"/>
                </a:lnTo>
                <a:lnTo>
                  <a:pt x="327279" y="264159"/>
                </a:lnTo>
                <a:lnTo>
                  <a:pt x="330835" y="267969"/>
                </a:lnTo>
                <a:lnTo>
                  <a:pt x="332105" y="269239"/>
                </a:lnTo>
                <a:lnTo>
                  <a:pt x="332867" y="271779"/>
                </a:lnTo>
                <a:lnTo>
                  <a:pt x="333629" y="273049"/>
                </a:lnTo>
                <a:lnTo>
                  <a:pt x="334137" y="274319"/>
                </a:lnTo>
                <a:lnTo>
                  <a:pt x="334010" y="278129"/>
                </a:lnTo>
                <a:lnTo>
                  <a:pt x="333883" y="279399"/>
                </a:lnTo>
                <a:lnTo>
                  <a:pt x="333248" y="280669"/>
                </a:lnTo>
                <a:lnTo>
                  <a:pt x="332740" y="281939"/>
                </a:lnTo>
                <a:lnTo>
                  <a:pt x="331851" y="283209"/>
                </a:lnTo>
                <a:lnTo>
                  <a:pt x="329184" y="285749"/>
                </a:lnTo>
                <a:lnTo>
                  <a:pt x="327660" y="287019"/>
                </a:lnTo>
                <a:lnTo>
                  <a:pt x="325882" y="288289"/>
                </a:lnTo>
                <a:lnTo>
                  <a:pt x="353847" y="288289"/>
                </a:lnTo>
                <a:lnTo>
                  <a:pt x="355219" y="284479"/>
                </a:lnTo>
                <a:lnTo>
                  <a:pt x="355600" y="281939"/>
                </a:lnTo>
                <a:lnTo>
                  <a:pt x="354838" y="275589"/>
                </a:lnTo>
                <a:lnTo>
                  <a:pt x="353695" y="271779"/>
                </a:lnTo>
                <a:lnTo>
                  <a:pt x="351790" y="269239"/>
                </a:lnTo>
                <a:lnTo>
                  <a:pt x="350012" y="265429"/>
                </a:lnTo>
                <a:lnTo>
                  <a:pt x="347345" y="262889"/>
                </a:lnTo>
                <a:lnTo>
                  <a:pt x="343916" y="259079"/>
                </a:lnTo>
                <a:lnTo>
                  <a:pt x="341376" y="256539"/>
                </a:lnTo>
                <a:lnTo>
                  <a:pt x="338709" y="255269"/>
                </a:lnTo>
                <a:lnTo>
                  <a:pt x="336042" y="252729"/>
                </a:lnTo>
                <a:lnTo>
                  <a:pt x="330962" y="250189"/>
                </a:lnTo>
                <a:lnTo>
                  <a:pt x="326390" y="247649"/>
                </a:lnTo>
                <a:close/>
              </a:path>
              <a:path w="391795" h="382270">
                <a:moveTo>
                  <a:pt x="287147" y="207009"/>
                </a:moveTo>
                <a:lnTo>
                  <a:pt x="249809" y="207009"/>
                </a:lnTo>
                <a:lnTo>
                  <a:pt x="249174" y="208279"/>
                </a:lnTo>
                <a:lnTo>
                  <a:pt x="248793" y="209549"/>
                </a:lnTo>
                <a:lnTo>
                  <a:pt x="248920" y="210819"/>
                </a:lnTo>
                <a:lnTo>
                  <a:pt x="249809" y="210819"/>
                </a:lnTo>
                <a:lnTo>
                  <a:pt x="250444" y="212089"/>
                </a:lnTo>
                <a:lnTo>
                  <a:pt x="252476" y="212089"/>
                </a:lnTo>
                <a:lnTo>
                  <a:pt x="269621" y="217169"/>
                </a:lnTo>
                <a:lnTo>
                  <a:pt x="226695" y="262889"/>
                </a:lnTo>
                <a:lnTo>
                  <a:pt x="253026" y="262889"/>
                </a:lnTo>
                <a:lnTo>
                  <a:pt x="295402" y="218439"/>
                </a:lnTo>
                <a:lnTo>
                  <a:pt x="295783" y="217169"/>
                </a:lnTo>
                <a:lnTo>
                  <a:pt x="296037" y="217169"/>
                </a:lnTo>
                <a:lnTo>
                  <a:pt x="295910" y="215899"/>
                </a:lnTo>
                <a:lnTo>
                  <a:pt x="295656" y="215899"/>
                </a:lnTo>
                <a:lnTo>
                  <a:pt x="293878" y="213359"/>
                </a:lnTo>
                <a:lnTo>
                  <a:pt x="293116" y="213359"/>
                </a:lnTo>
                <a:lnTo>
                  <a:pt x="292100" y="212089"/>
                </a:lnTo>
                <a:lnTo>
                  <a:pt x="290703" y="210819"/>
                </a:lnTo>
                <a:lnTo>
                  <a:pt x="289560" y="209549"/>
                </a:lnTo>
                <a:lnTo>
                  <a:pt x="288671" y="208279"/>
                </a:lnTo>
                <a:lnTo>
                  <a:pt x="287909" y="208279"/>
                </a:lnTo>
                <a:lnTo>
                  <a:pt x="287147" y="207009"/>
                </a:lnTo>
                <a:close/>
              </a:path>
              <a:path w="391795" h="382270">
                <a:moveTo>
                  <a:pt x="320802" y="246379"/>
                </a:moveTo>
                <a:lnTo>
                  <a:pt x="316738" y="246379"/>
                </a:lnTo>
                <a:lnTo>
                  <a:pt x="316357" y="247649"/>
                </a:lnTo>
                <a:lnTo>
                  <a:pt x="324358" y="247649"/>
                </a:lnTo>
                <a:lnTo>
                  <a:pt x="320802" y="246379"/>
                </a:lnTo>
                <a:close/>
              </a:path>
              <a:path w="391795" h="382270">
                <a:moveTo>
                  <a:pt x="213233" y="143509"/>
                </a:moveTo>
                <a:lnTo>
                  <a:pt x="208280" y="143509"/>
                </a:lnTo>
                <a:lnTo>
                  <a:pt x="198247" y="146049"/>
                </a:lnTo>
                <a:lnTo>
                  <a:pt x="193040" y="148589"/>
                </a:lnTo>
                <a:lnTo>
                  <a:pt x="187960" y="152399"/>
                </a:lnTo>
                <a:lnTo>
                  <a:pt x="182753" y="156209"/>
                </a:lnTo>
                <a:lnTo>
                  <a:pt x="177546" y="161289"/>
                </a:lnTo>
                <a:lnTo>
                  <a:pt x="172212" y="166369"/>
                </a:lnTo>
                <a:lnTo>
                  <a:pt x="167005" y="172719"/>
                </a:lnTo>
                <a:lnTo>
                  <a:pt x="162560" y="177799"/>
                </a:lnTo>
                <a:lnTo>
                  <a:pt x="155702" y="187959"/>
                </a:lnTo>
                <a:lnTo>
                  <a:pt x="153416" y="193039"/>
                </a:lnTo>
                <a:lnTo>
                  <a:pt x="152273" y="198119"/>
                </a:lnTo>
                <a:lnTo>
                  <a:pt x="151257" y="201929"/>
                </a:lnTo>
                <a:lnTo>
                  <a:pt x="186944" y="236219"/>
                </a:lnTo>
                <a:lnTo>
                  <a:pt x="191897" y="234949"/>
                </a:lnTo>
                <a:lnTo>
                  <a:pt x="196977" y="232409"/>
                </a:lnTo>
                <a:lnTo>
                  <a:pt x="202057" y="231139"/>
                </a:lnTo>
                <a:lnTo>
                  <a:pt x="207264" y="227329"/>
                </a:lnTo>
                <a:lnTo>
                  <a:pt x="212344" y="223519"/>
                </a:lnTo>
                <a:lnTo>
                  <a:pt x="217551" y="218439"/>
                </a:lnTo>
                <a:lnTo>
                  <a:pt x="179832" y="218439"/>
                </a:lnTo>
                <a:lnTo>
                  <a:pt x="178308" y="217169"/>
                </a:lnTo>
                <a:lnTo>
                  <a:pt x="176784" y="217169"/>
                </a:lnTo>
                <a:lnTo>
                  <a:pt x="175260" y="215899"/>
                </a:lnTo>
                <a:lnTo>
                  <a:pt x="173863" y="214629"/>
                </a:lnTo>
                <a:lnTo>
                  <a:pt x="172085" y="213359"/>
                </a:lnTo>
                <a:lnTo>
                  <a:pt x="170815" y="210819"/>
                </a:lnTo>
                <a:lnTo>
                  <a:pt x="169545" y="207009"/>
                </a:lnTo>
                <a:lnTo>
                  <a:pt x="169799" y="204469"/>
                </a:lnTo>
                <a:lnTo>
                  <a:pt x="170688" y="201929"/>
                </a:lnTo>
                <a:lnTo>
                  <a:pt x="171704" y="199389"/>
                </a:lnTo>
                <a:lnTo>
                  <a:pt x="173482" y="195579"/>
                </a:lnTo>
                <a:lnTo>
                  <a:pt x="176276" y="191769"/>
                </a:lnTo>
                <a:lnTo>
                  <a:pt x="178943" y="187959"/>
                </a:lnTo>
                <a:lnTo>
                  <a:pt x="182626" y="184149"/>
                </a:lnTo>
                <a:lnTo>
                  <a:pt x="187325" y="179069"/>
                </a:lnTo>
                <a:lnTo>
                  <a:pt x="191135" y="175259"/>
                </a:lnTo>
                <a:lnTo>
                  <a:pt x="194691" y="171449"/>
                </a:lnTo>
                <a:lnTo>
                  <a:pt x="201041" y="166369"/>
                </a:lnTo>
                <a:lnTo>
                  <a:pt x="204089" y="163829"/>
                </a:lnTo>
                <a:lnTo>
                  <a:pt x="206883" y="162559"/>
                </a:lnTo>
                <a:lnTo>
                  <a:pt x="209550" y="161289"/>
                </a:lnTo>
                <a:lnTo>
                  <a:pt x="239352" y="161289"/>
                </a:lnTo>
                <a:lnTo>
                  <a:pt x="237236" y="158749"/>
                </a:lnTo>
                <a:lnTo>
                  <a:pt x="227711" y="149859"/>
                </a:lnTo>
                <a:lnTo>
                  <a:pt x="223012" y="147319"/>
                </a:lnTo>
                <a:lnTo>
                  <a:pt x="218059" y="146049"/>
                </a:lnTo>
                <a:lnTo>
                  <a:pt x="213233" y="143509"/>
                </a:lnTo>
                <a:close/>
              </a:path>
              <a:path w="391795" h="382270">
                <a:moveTo>
                  <a:pt x="239352" y="161289"/>
                </a:moveTo>
                <a:lnTo>
                  <a:pt x="216916" y="161289"/>
                </a:lnTo>
                <a:lnTo>
                  <a:pt x="219075" y="162559"/>
                </a:lnTo>
                <a:lnTo>
                  <a:pt x="221234" y="165099"/>
                </a:lnTo>
                <a:lnTo>
                  <a:pt x="225298" y="173989"/>
                </a:lnTo>
                <a:lnTo>
                  <a:pt x="225044" y="175259"/>
                </a:lnTo>
                <a:lnTo>
                  <a:pt x="223774" y="179069"/>
                </a:lnTo>
                <a:lnTo>
                  <a:pt x="222631" y="181609"/>
                </a:lnTo>
                <a:lnTo>
                  <a:pt x="221234" y="184149"/>
                </a:lnTo>
                <a:lnTo>
                  <a:pt x="219964" y="185419"/>
                </a:lnTo>
                <a:lnTo>
                  <a:pt x="218059" y="187959"/>
                </a:lnTo>
                <a:lnTo>
                  <a:pt x="213614" y="194309"/>
                </a:lnTo>
                <a:lnTo>
                  <a:pt x="210947" y="196849"/>
                </a:lnTo>
                <a:lnTo>
                  <a:pt x="207899" y="200659"/>
                </a:lnTo>
                <a:lnTo>
                  <a:pt x="205232" y="203199"/>
                </a:lnTo>
                <a:lnTo>
                  <a:pt x="202819" y="205739"/>
                </a:lnTo>
                <a:lnTo>
                  <a:pt x="198247" y="209549"/>
                </a:lnTo>
                <a:lnTo>
                  <a:pt x="196215" y="212089"/>
                </a:lnTo>
                <a:lnTo>
                  <a:pt x="194056" y="213359"/>
                </a:lnTo>
                <a:lnTo>
                  <a:pt x="192024" y="214629"/>
                </a:lnTo>
                <a:lnTo>
                  <a:pt x="190119" y="215899"/>
                </a:lnTo>
                <a:lnTo>
                  <a:pt x="188341" y="217169"/>
                </a:lnTo>
                <a:lnTo>
                  <a:pt x="186436" y="217169"/>
                </a:lnTo>
                <a:lnTo>
                  <a:pt x="184658" y="218439"/>
                </a:lnTo>
                <a:lnTo>
                  <a:pt x="217551" y="218439"/>
                </a:lnTo>
                <a:lnTo>
                  <a:pt x="222885" y="213359"/>
                </a:lnTo>
                <a:lnTo>
                  <a:pt x="228219" y="207009"/>
                </a:lnTo>
                <a:lnTo>
                  <a:pt x="232537" y="201929"/>
                </a:lnTo>
                <a:lnTo>
                  <a:pt x="236093" y="196849"/>
                </a:lnTo>
                <a:lnTo>
                  <a:pt x="239522" y="191769"/>
                </a:lnTo>
                <a:lnTo>
                  <a:pt x="241808" y="186689"/>
                </a:lnTo>
                <a:lnTo>
                  <a:pt x="242824" y="181609"/>
                </a:lnTo>
                <a:lnTo>
                  <a:pt x="243967" y="177799"/>
                </a:lnTo>
                <a:lnTo>
                  <a:pt x="243713" y="172719"/>
                </a:lnTo>
                <a:lnTo>
                  <a:pt x="240411" y="162559"/>
                </a:lnTo>
                <a:lnTo>
                  <a:pt x="239352" y="161289"/>
                </a:lnTo>
                <a:close/>
              </a:path>
              <a:path w="391795" h="382270">
                <a:moveTo>
                  <a:pt x="258953" y="200659"/>
                </a:moveTo>
                <a:lnTo>
                  <a:pt x="255778" y="200659"/>
                </a:lnTo>
                <a:lnTo>
                  <a:pt x="255270" y="201929"/>
                </a:lnTo>
                <a:lnTo>
                  <a:pt x="254635" y="201929"/>
                </a:lnTo>
                <a:lnTo>
                  <a:pt x="254127" y="203199"/>
                </a:lnTo>
                <a:lnTo>
                  <a:pt x="253365" y="203199"/>
                </a:lnTo>
                <a:lnTo>
                  <a:pt x="252603" y="204469"/>
                </a:lnTo>
                <a:lnTo>
                  <a:pt x="250317" y="207009"/>
                </a:lnTo>
                <a:lnTo>
                  <a:pt x="286131" y="207009"/>
                </a:lnTo>
                <a:lnTo>
                  <a:pt x="285623" y="205739"/>
                </a:lnTo>
                <a:lnTo>
                  <a:pt x="283845" y="205739"/>
                </a:lnTo>
                <a:lnTo>
                  <a:pt x="258953" y="200659"/>
                </a:lnTo>
                <a:close/>
              </a:path>
              <a:path w="391795" h="382270">
                <a:moveTo>
                  <a:pt x="155194" y="87629"/>
                </a:moveTo>
                <a:lnTo>
                  <a:pt x="145415" y="87629"/>
                </a:lnTo>
                <a:lnTo>
                  <a:pt x="144780" y="88899"/>
                </a:lnTo>
                <a:lnTo>
                  <a:pt x="143637" y="88899"/>
                </a:lnTo>
                <a:lnTo>
                  <a:pt x="143002" y="90169"/>
                </a:lnTo>
                <a:lnTo>
                  <a:pt x="142240" y="91439"/>
                </a:lnTo>
                <a:lnTo>
                  <a:pt x="141097" y="92709"/>
                </a:lnTo>
                <a:lnTo>
                  <a:pt x="140081" y="92709"/>
                </a:lnTo>
                <a:lnTo>
                  <a:pt x="139446" y="93979"/>
                </a:lnTo>
                <a:lnTo>
                  <a:pt x="138684" y="95249"/>
                </a:lnTo>
                <a:lnTo>
                  <a:pt x="138176" y="96519"/>
                </a:lnTo>
                <a:lnTo>
                  <a:pt x="137541" y="96519"/>
                </a:lnTo>
                <a:lnTo>
                  <a:pt x="137414" y="99059"/>
                </a:lnTo>
                <a:lnTo>
                  <a:pt x="138430" y="99059"/>
                </a:lnTo>
                <a:lnTo>
                  <a:pt x="139319" y="100329"/>
                </a:lnTo>
                <a:lnTo>
                  <a:pt x="143637" y="100329"/>
                </a:lnTo>
                <a:lnTo>
                  <a:pt x="147447" y="101599"/>
                </a:lnTo>
                <a:lnTo>
                  <a:pt x="149352" y="102869"/>
                </a:lnTo>
                <a:lnTo>
                  <a:pt x="153670" y="104139"/>
                </a:lnTo>
                <a:lnTo>
                  <a:pt x="155829" y="106679"/>
                </a:lnTo>
                <a:lnTo>
                  <a:pt x="157988" y="107949"/>
                </a:lnTo>
                <a:lnTo>
                  <a:pt x="159512" y="109219"/>
                </a:lnTo>
                <a:lnTo>
                  <a:pt x="160655" y="110489"/>
                </a:lnTo>
                <a:lnTo>
                  <a:pt x="161290" y="113029"/>
                </a:lnTo>
                <a:lnTo>
                  <a:pt x="162052" y="114299"/>
                </a:lnTo>
                <a:lnTo>
                  <a:pt x="162306" y="115569"/>
                </a:lnTo>
                <a:lnTo>
                  <a:pt x="162306" y="118109"/>
                </a:lnTo>
                <a:lnTo>
                  <a:pt x="152781" y="130809"/>
                </a:lnTo>
                <a:lnTo>
                  <a:pt x="150749" y="130809"/>
                </a:lnTo>
                <a:lnTo>
                  <a:pt x="148209" y="132079"/>
                </a:lnTo>
                <a:lnTo>
                  <a:pt x="145796" y="133349"/>
                </a:lnTo>
                <a:lnTo>
                  <a:pt x="142875" y="133349"/>
                </a:lnTo>
                <a:lnTo>
                  <a:pt x="139446" y="134619"/>
                </a:lnTo>
                <a:lnTo>
                  <a:pt x="136017" y="134619"/>
                </a:lnTo>
                <a:lnTo>
                  <a:pt x="131826" y="135889"/>
                </a:lnTo>
                <a:lnTo>
                  <a:pt x="127127" y="135889"/>
                </a:lnTo>
                <a:lnTo>
                  <a:pt x="102743" y="137159"/>
                </a:lnTo>
                <a:lnTo>
                  <a:pt x="99949" y="137159"/>
                </a:lnTo>
                <a:lnTo>
                  <a:pt x="98933" y="138429"/>
                </a:lnTo>
                <a:lnTo>
                  <a:pt x="96012" y="138429"/>
                </a:lnTo>
                <a:lnTo>
                  <a:pt x="94234" y="139699"/>
                </a:lnTo>
                <a:lnTo>
                  <a:pt x="93218" y="140969"/>
                </a:lnTo>
                <a:lnTo>
                  <a:pt x="91313" y="142239"/>
                </a:lnTo>
                <a:lnTo>
                  <a:pt x="89027" y="144779"/>
                </a:lnTo>
                <a:lnTo>
                  <a:pt x="88138" y="146049"/>
                </a:lnTo>
                <a:lnTo>
                  <a:pt x="87503" y="147319"/>
                </a:lnTo>
                <a:lnTo>
                  <a:pt x="86995" y="147319"/>
                </a:lnTo>
                <a:lnTo>
                  <a:pt x="86614" y="148589"/>
                </a:lnTo>
                <a:lnTo>
                  <a:pt x="86614" y="149859"/>
                </a:lnTo>
                <a:lnTo>
                  <a:pt x="86868" y="151129"/>
                </a:lnTo>
                <a:lnTo>
                  <a:pt x="87249" y="151129"/>
                </a:lnTo>
                <a:lnTo>
                  <a:pt x="87757" y="152399"/>
                </a:lnTo>
                <a:lnTo>
                  <a:pt x="88265" y="152399"/>
                </a:lnTo>
                <a:lnTo>
                  <a:pt x="89154" y="153669"/>
                </a:lnTo>
                <a:lnTo>
                  <a:pt x="129413" y="191769"/>
                </a:lnTo>
                <a:lnTo>
                  <a:pt x="132969" y="191769"/>
                </a:lnTo>
                <a:lnTo>
                  <a:pt x="134366" y="190499"/>
                </a:lnTo>
                <a:lnTo>
                  <a:pt x="135255" y="190499"/>
                </a:lnTo>
                <a:lnTo>
                  <a:pt x="137033" y="187959"/>
                </a:lnTo>
                <a:lnTo>
                  <a:pt x="138049" y="186689"/>
                </a:lnTo>
                <a:lnTo>
                  <a:pt x="138811" y="185419"/>
                </a:lnTo>
                <a:lnTo>
                  <a:pt x="139446" y="185419"/>
                </a:lnTo>
                <a:lnTo>
                  <a:pt x="139954" y="184149"/>
                </a:lnTo>
                <a:lnTo>
                  <a:pt x="140335" y="184149"/>
                </a:lnTo>
                <a:lnTo>
                  <a:pt x="140843" y="181609"/>
                </a:lnTo>
                <a:lnTo>
                  <a:pt x="140716" y="180339"/>
                </a:lnTo>
                <a:lnTo>
                  <a:pt x="140081" y="180339"/>
                </a:lnTo>
                <a:lnTo>
                  <a:pt x="112395" y="153669"/>
                </a:lnTo>
                <a:lnTo>
                  <a:pt x="136525" y="153669"/>
                </a:lnTo>
                <a:lnTo>
                  <a:pt x="143129" y="152399"/>
                </a:lnTo>
                <a:lnTo>
                  <a:pt x="174244" y="142239"/>
                </a:lnTo>
                <a:lnTo>
                  <a:pt x="176530" y="140969"/>
                </a:lnTo>
                <a:lnTo>
                  <a:pt x="178689" y="138429"/>
                </a:lnTo>
                <a:lnTo>
                  <a:pt x="181229" y="135889"/>
                </a:lnTo>
                <a:lnTo>
                  <a:pt x="183007" y="133349"/>
                </a:lnTo>
                <a:lnTo>
                  <a:pt x="184277" y="129539"/>
                </a:lnTo>
                <a:lnTo>
                  <a:pt x="185547" y="126999"/>
                </a:lnTo>
                <a:lnTo>
                  <a:pt x="185928" y="123189"/>
                </a:lnTo>
                <a:lnTo>
                  <a:pt x="174244" y="99059"/>
                </a:lnTo>
                <a:lnTo>
                  <a:pt x="171958" y="96519"/>
                </a:lnTo>
                <a:lnTo>
                  <a:pt x="169545" y="95249"/>
                </a:lnTo>
                <a:lnTo>
                  <a:pt x="164465" y="92709"/>
                </a:lnTo>
                <a:lnTo>
                  <a:pt x="162052" y="90169"/>
                </a:lnTo>
                <a:lnTo>
                  <a:pt x="159639" y="90169"/>
                </a:lnTo>
                <a:lnTo>
                  <a:pt x="157353" y="88899"/>
                </a:lnTo>
                <a:lnTo>
                  <a:pt x="155194" y="87629"/>
                </a:lnTo>
                <a:close/>
              </a:path>
              <a:path w="391795" h="382270">
                <a:moveTo>
                  <a:pt x="98171" y="29209"/>
                </a:moveTo>
                <a:lnTo>
                  <a:pt x="93218" y="29209"/>
                </a:lnTo>
                <a:lnTo>
                  <a:pt x="89916" y="31749"/>
                </a:lnTo>
                <a:lnTo>
                  <a:pt x="30226" y="95249"/>
                </a:lnTo>
                <a:lnTo>
                  <a:pt x="29972" y="95249"/>
                </a:lnTo>
                <a:lnTo>
                  <a:pt x="29972" y="96519"/>
                </a:lnTo>
                <a:lnTo>
                  <a:pt x="30480" y="97789"/>
                </a:lnTo>
                <a:lnTo>
                  <a:pt x="30734" y="99059"/>
                </a:lnTo>
                <a:lnTo>
                  <a:pt x="31369" y="99059"/>
                </a:lnTo>
                <a:lnTo>
                  <a:pt x="32258" y="100329"/>
                </a:lnTo>
                <a:lnTo>
                  <a:pt x="33020" y="101599"/>
                </a:lnTo>
                <a:lnTo>
                  <a:pt x="35433" y="104139"/>
                </a:lnTo>
                <a:lnTo>
                  <a:pt x="36957" y="105409"/>
                </a:lnTo>
                <a:lnTo>
                  <a:pt x="38100" y="106679"/>
                </a:lnTo>
                <a:lnTo>
                  <a:pt x="39116" y="106679"/>
                </a:lnTo>
                <a:lnTo>
                  <a:pt x="40132" y="107949"/>
                </a:lnTo>
                <a:lnTo>
                  <a:pt x="41656" y="107949"/>
                </a:lnTo>
                <a:lnTo>
                  <a:pt x="42418" y="109219"/>
                </a:lnTo>
                <a:lnTo>
                  <a:pt x="44450" y="109219"/>
                </a:lnTo>
                <a:lnTo>
                  <a:pt x="44831" y="107949"/>
                </a:lnTo>
                <a:lnTo>
                  <a:pt x="65913" y="86359"/>
                </a:lnTo>
                <a:lnTo>
                  <a:pt x="91313" y="86359"/>
                </a:lnTo>
                <a:lnTo>
                  <a:pt x="89154" y="85089"/>
                </a:lnTo>
                <a:lnTo>
                  <a:pt x="87122" y="85089"/>
                </a:lnTo>
                <a:lnTo>
                  <a:pt x="84836" y="82549"/>
                </a:lnTo>
                <a:lnTo>
                  <a:pt x="76200" y="74929"/>
                </a:lnTo>
                <a:lnTo>
                  <a:pt x="98679" y="50799"/>
                </a:lnTo>
                <a:lnTo>
                  <a:pt x="120184" y="50799"/>
                </a:lnTo>
                <a:lnTo>
                  <a:pt x="119253" y="49529"/>
                </a:lnTo>
                <a:lnTo>
                  <a:pt x="116078" y="46989"/>
                </a:lnTo>
                <a:lnTo>
                  <a:pt x="99568" y="31749"/>
                </a:lnTo>
                <a:lnTo>
                  <a:pt x="98171" y="29209"/>
                </a:lnTo>
                <a:close/>
              </a:path>
              <a:path w="391795" h="382270">
                <a:moveTo>
                  <a:pt x="120184" y="50799"/>
                </a:moveTo>
                <a:lnTo>
                  <a:pt x="98679" y="50799"/>
                </a:lnTo>
                <a:lnTo>
                  <a:pt x="104648" y="57149"/>
                </a:lnTo>
                <a:lnTo>
                  <a:pt x="106172" y="58419"/>
                </a:lnTo>
                <a:lnTo>
                  <a:pt x="109855" y="62229"/>
                </a:lnTo>
                <a:lnTo>
                  <a:pt x="110744" y="64769"/>
                </a:lnTo>
                <a:lnTo>
                  <a:pt x="111379" y="66039"/>
                </a:lnTo>
                <a:lnTo>
                  <a:pt x="111887" y="68579"/>
                </a:lnTo>
                <a:lnTo>
                  <a:pt x="111887" y="71119"/>
                </a:lnTo>
                <a:lnTo>
                  <a:pt x="110617" y="74929"/>
                </a:lnTo>
                <a:lnTo>
                  <a:pt x="109093" y="77469"/>
                </a:lnTo>
                <a:lnTo>
                  <a:pt x="106807" y="80009"/>
                </a:lnTo>
                <a:lnTo>
                  <a:pt x="105156" y="82549"/>
                </a:lnTo>
                <a:lnTo>
                  <a:pt x="103251" y="83819"/>
                </a:lnTo>
                <a:lnTo>
                  <a:pt x="101346" y="83819"/>
                </a:lnTo>
                <a:lnTo>
                  <a:pt x="99314" y="85089"/>
                </a:lnTo>
                <a:lnTo>
                  <a:pt x="97409" y="86359"/>
                </a:lnTo>
                <a:lnTo>
                  <a:pt x="65913" y="86359"/>
                </a:lnTo>
                <a:lnTo>
                  <a:pt x="71755" y="91439"/>
                </a:lnTo>
                <a:lnTo>
                  <a:pt x="80899" y="99059"/>
                </a:lnTo>
                <a:lnTo>
                  <a:pt x="85344" y="101599"/>
                </a:lnTo>
                <a:lnTo>
                  <a:pt x="94107" y="104139"/>
                </a:lnTo>
                <a:lnTo>
                  <a:pt x="106934" y="104139"/>
                </a:lnTo>
                <a:lnTo>
                  <a:pt x="110998" y="101599"/>
                </a:lnTo>
                <a:lnTo>
                  <a:pt x="115062" y="100329"/>
                </a:lnTo>
                <a:lnTo>
                  <a:pt x="118999" y="96519"/>
                </a:lnTo>
                <a:lnTo>
                  <a:pt x="122682" y="92709"/>
                </a:lnTo>
                <a:lnTo>
                  <a:pt x="125349" y="90169"/>
                </a:lnTo>
                <a:lnTo>
                  <a:pt x="127381" y="87629"/>
                </a:lnTo>
                <a:lnTo>
                  <a:pt x="128778" y="83819"/>
                </a:lnTo>
                <a:lnTo>
                  <a:pt x="130048" y="81279"/>
                </a:lnTo>
                <a:lnTo>
                  <a:pt x="130810" y="78739"/>
                </a:lnTo>
                <a:lnTo>
                  <a:pt x="131064" y="72389"/>
                </a:lnTo>
                <a:lnTo>
                  <a:pt x="130556" y="68579"/>
                </a:lnTo>
                <a:lnTo>
                  <a:pt x="129413" y="66039"/>
                </a:lnTo>
                <a:lnTo>
                  <a:pt x="128397" y="62229"/>
                </a:lnTo>
                <a:lnTo>
                  <a:pt x="127000" y="59689"/>
                </a:lnTo>
                <a:lnTo>
                  <a:pt x="125222" y="57149"/>
                </a:lnTo>
                <a:lnTo>
                  <a:pt x="123571" y="54609"/>
                </a:lnTo>
                <a:lnTo>
                  <a:pt x="122047" y="53339"/>
                </a:lnTo>
                <a:lnTo>
                  <a:pt x="120184" y="50799"/>
                </a:lnTo>
                <a:close/>
              </a:path>
              <a:path w="391795" h="382270">
                <a:moveTo>
                  <a:pt x="151511" y="86359"/>
                </a:moveTo>
                <a:lnTo>
                  <a:pt x="147828" y="86359"/>
                </a:lnTo>
                <a:lnTo>
                  <a:pt x="146812" y="87629"/>
                </a:lnTo>
                <a:lnTo>
                  <a:pt x="153416" y="87629"/>
                </a:lnTo>
                <a:lnTo>
                  <a:pt x="151511" y="86359"/>
                </a:lnTo>
                <a:close/>
              </a:path>
              <a:path w="391795" h="382270">
                <a:moveTo>
                  <a:pt x="14097" y="80009"/>
                </a:moveTo>
                <a:lnTo>
                  <a:pt x="12446" y="80009"/>
                </a:lnTo>
                <a:lnTo>
                  <a:pt x="13081" y="81279"/>
                </a:lnTo>
                <a:lnTo>
                  <a:pt x="13589" y="81279"/>
                </a:lnTo>
                <a:lnTo>
                  <a:pt x="14097" y="80009"/>
                </a:lnTo>
                <a:close/>
              </a:path>
              <a:path w="391795" h="382270">
                <a:moveTo>
                  <a:pt x="66802" y="0"/>
                </a:moveTo>
                <a:lnTo>
                  <a:pt x="62992" y="0"/>
                </a:lnTo>
                <a:lnTo>
                  <a:pt x="635" y="66039"/>
                </a:lnTo>
                <a:lnTo>
                  <a:pt x="254" y="67309"/>
                </a:lnTo>
                <a:lnTo>
                  <a:pt x="0" y="67309"/>
                </a:lnTo>
                <a:lnTo>
                  <a:pt x="0" y="68579"/>
                </a:lnTo>
                <a:lnTo>
                  <a:pt x="127" y="68579"/>
                </a:lnTo>
                <a:lnTo>
                  <a:pt x="508" y="69849"/>
                </a:lnTo>
                <a:lnTo>
                  <a:pt x="889" y="69849"/>
                </a:lnTo>
                <a:lnTo>
                  <a:pt x="1524" y="71119"/>
                </a:lnTo>
                <a:lnTo>
                  <a:pt x="2286" y="72389"/>
                </a:lnTo>
                <a:lnTo>
                  <a:pt x="3175" y="73659"/>
                </a:lnTo>
                <a:lnTo>
                  <a:pt x="4191" y="73659"/>
                </a:lnTo>
                <a:lnTo>
                  <a:pt x="5588" y="76199"/>
                </a:lnTo>
                <a:lnTo>
                  <a:pt x="6985" y="77469"/>
                </a:lnTo>
                <a:lnTo>
                  <a:pt x="8255" y="77469"/>
                </a:lnTo>
                <a:lnTo>
                  <a:pt x="9271" y="78739"/>
                </a:lnTo>
                <a:lnTo>
                  <a:pt x="10160" y="80009"/>
                </a:lnTo>
                <a:lnTo>
                  <a:pt x="14859" y="80009"/>
                </a:lnTo>
                <a:lnTo>
                  <a:pt x="77216" y="13970"/>
                </a:lnTo>
                <a:lnTo>
                  <a:pt x="77597" y="13970"/>
                </a:lnTo>
                <a:lnTo>
                  <a:pt x="77724" y="12700"/>
                </a:lnTo>
                <a:lnTo>
                  <a:pt x="77851" y="12700"/>
                </a:lnTo>
                <a:lnTo>
                  <a:pt x="77724" y="11429"/>
                </a:lnTo>
                <a:lnTo>
                  <a:pt x="77343" y="10159"/>
                </a:lnTo>
                <a:lnTo>
                  <a:pt x="76962" y="10159"/>
                </a:lnTo>
                <a:lnTo>
                  <a:pt x="76327" y="8889"/>
                </a:lnTo>
                <a:lnTo>
                  <a:pt x="75565" y="8889"/>
                </a:lnTo>
                <a:lnTo>
                  <a:pt x="74803" y="7620"/>
                </a:lnTo>
                <a:lnTo>
                  <a:pt x="69723" y="2539"/>
                </a:lnTo>
                <a:lnTo>
                  <a:pt x="67691" y="1270"/>
                </a:lnTo>
                <a:lnTo>
                  <a:pt x="668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68340" y="4308347"/>
            <a:ext cx="2119884" cy="16611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49696" y="4472940"/>
            <a:ext cx="1758696" cy="13182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8536" y="4450079"/>
            <a:ext cx="2366772" cy="16779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4444" y="4475988"/>
            <a:ext cx="2264664" cy="157581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1123" y="4538471"/>
            <a:ext cx="1941576" cy="145694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956553" y="1463802"/>
            <a:ext cx="0" cy="4419600"/>
          </a:xfrm>
          <a:custGeom>
            <a:avLst/>
            <a:gdLst/>
            <a:ahLst/>
            <a:cxnLst/>
            <a:rect l="l" t="t" r="r" b="b"/>
            <a:pathLst>
              <a:path h="4419600">
                <a:moveTo>
                  <a:pt x="0" y="0"/>
                </a:moveTo>
                <a:lnTo>
                  <a:pt x="0" y="4419600"/>
                </a:lnTo>
              </a:path>
            </a:pathLst>
          </a:custGeom>
          <a:ln w="19812">
            <a:solidFill>
              <a:srgbClr val="C7D9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500" y="224739"/>
            <a:ext cx="4543425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54"/>
              </a:lnSpc>
              <a:spcBef>
                <a:spcPts val="100"/>
              </a:spcBef>
            </a:pPr>
            <a:r>
              <a:rPr sz="3600" spc="-175" dirty="0">
                <a:solidFill>
                  <a:srgbClr val="57585B"/>
                </a:solidFill>
                <a:latin typeface="Arial"/>
                <a:cs typeface="Arial"/>
              </a:rPr>
              <a:t>Developers:</a:t>
            </a:r>
            <a:r>
              <a:rPr sz="3600" spc="-265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3600" spc="-80" dirty="0">
                <a:solidFill>
                  <a:srgbClr val="57585B"/>
                </a:solidFill>
                <a:latin typeface="Arial"/>
                <a:cs typeface="Arial"/>
              </a:rPr>
              <a:t>Automation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ts val="2615"/>
              </a:lnSpc>
            </a:pPr>
            <a:r>
              <a:rPr sz="2400" spc="-95" dirty="0">
                <a:solidFill>
                  <a:srgbClr val="FF0000"/>
                </a:solidFill>
                <a:latin typeface="Arial"/>
                <a:cs typeface="Arial"/>
              </a:rPr>
              <a:t>Contextual </a:t>
            </a:r>
            <a:r>
              <a:rPr sz="2400" spc="-85" dirty="0">
                <a:solidFill>
                  <a:srgbClr val="FF0000"/>
                </a:solidFill>
                <a:latin typeface="Arial"/>
                <a:cs typeface="Arial"/>
              </a:rPr>
              <a:t>metadata</a:t>
            </a:r>
            <a:r>
              <a:rPr sz="2400" spc="-2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FF0000"/>
                </a:solidFill>
                <a:latin typeface="Arial"/>
                <a:cs typeface="Arial"/>
              </a:rPr>
              <a:t>generation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7719" y="2200655"/>
            <a:ext cx="4437888" cy="1818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3627" y="2226564"/>
            <a:ext cx="4335780" cy="1716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40536" y="1540763"/>
            <a:ext cx="4453128" cy="11018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66444" y="1566672"/>
            <a:ext cx="4351020" cy="9997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245595" y="160020"/>
            <a:ext cx="755903" cy="702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9995" y="4564379"/>
            <a:ext cx="4805680" cy="453329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434340" indent="-342900">
              <a:lnSpc>
                <a:spcPct val="100000"/>
              </a:lnSpc>
              <a:buChar char="•"/>
              <a:tabLst>
                <a:tab pos="434340" algn="l"/>
                <a:tab pos="434975" algn="l"/>
              </a:tabLst>
            </a:pPr>
            <a:r>
              <a:rPr sz="2800" spc="-135" dirty="0" smtClean="0">
                <a:solidFill>
                  <a:srgbClr val="57585B"/>
                </a:solidFill>
                <a:latin typeface="Arial"/>
                <a:cs typeface="Arial"/>
              </a:rPr>
              <a:t>Context-Sensitive</a:t>
            </a:r>
            <a:r>
              <a:rPr sz="2800" spc="-114" dirty="0" smtClean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800" spc="-120" dirty="0" smtClean="0">
                <a:solidFill>
                  <a:srgbClr val="57585B"/>
                </a:solidFill>
                <a:latin typeface="Arial"/>
                <a:cs typeface="Arial"/>
              </a:rPr>
              <a:t>Defaults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00215" y="4034028"/>
            <a:ext cx="5130165" cy="1367041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870" indent="-228600">
              <a:lnSpc>
                <a:spcPct val="100000"/>
              </a:lnSpc>
              <a:spcBef>
                <a:spcPts val="865"/>
              </a:spcBef>
              <a:buClr>
                <a:srgbClr val="9A9B9D"/>
              </a:buClr>
              <a:buChar char="•"/>
              <a:tabLst>
                <a:tab pos="229870" algn="l"/>
              </a:tabLst>
            </a:pPr>
            <a:r>
              <a:rPr sz="2800" spc="-160" dirty="0" smtClean="0">
                <a:solidFill>
                  <a:srgbClr val="57585B"/>
                </a:solidFill>
                <a:latin typeface="Arial"/>
                <a:cs typeface="Arial"/>
              </a:rPr>
              <a:t>Dynamic </a:t>
            </a:r>
            <a:r>
              <a:rPr sz="2800" spc="-105" dirty="0">
                <a:solidFill>
                  <a:srgbClr val="57585B"/>
                </a:solidFill>
                <a:latin typeface="Arial"/>
                <a:cs typeface="Arial"/>
              </a:rPr>
              <a:t>metadata</a:t>
            </a:r>
            <a:r>
              <a:rPr sz="2800" spc="-120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57585B"/>
                </a:solidFill>
                <a:latin typeface="Arial"/>
                <a:cs typeface="Arial"/>
              </a:rPr>
              <a:t>alignment</a:t>
            </a:r>
            <a:endParaRPr sz="2800" dirty="0">
              <a:latin typeface="Arial"/>
              <a:cs typeface="Arial"/>
            </a:endParaRPr>
          </a:p>
          <a:p>
            <a:pPr marL="229870" marR="83185" indent="-228600">
              <a:lnSpc>
                <a:spcPts val="3020"/>
              </a:lnSpc>
              <a:spcBef>
                <a:spcPts val="1250"/>
              </a:spcBef>
              <a:buClr>
                <a:srgbClr val="9A9B9D"/>
              </a:buClr>
              <a:buChar char="•"/>
              <a:tabLst>
                <a:tab pos="229870" algn="l"/>
              </a:tabLst>
            </a:pPr>
            <a:r>
              <a:rPr sz="2800" spc="-315" dirty="0">
                <a:solidFill>
                  <a:srgbClr val="57585B"/>
                </a:solidFill>
                <a:latin typeface="Arial"/>
                <a:cs typeface="Arial"/>
              </a:rPr>
              <a:t>Easy </a:t>
            </a:r>
            <a:r>
              <a:rPr sz="2800" spc="-95" dirty="0">
                <a:solidFill>
                  <a:srgbClr val="57585B"/>
                </a:solidFill>
                <a:latin typeface="Arial"/>
                <a:cs typeface="Arial"/>
              </a:rPr>
              <a:t>development, </a:t>
            </a:r>
            <a:r>
              <a:rPr sz="2800" spc="-100" dirty="0">
                <a:solidFill>
                  <a:srgbClr val="57585B"/>
                </a:solidFill>
                <a:latin typeface="Arial"/>
                <a:cs typeface="Arial"/>
              </a:rPr>
              <a:t>customization  </a:t>
            </a:r>
            <a:r>
              <a:rPr sz="2800" spc="-135" dirty="0">
                <a:solidFill>
                  <a:srgbClr val="57585B"/>
                </a:solidFill>
                <a:latin typeface="Arial"/>
                <a:cs typeface="Arial"/>
              </a:rPr>
              <a:t>and</a:t>
            </a:r>
            <a:r>
              <a:rPr sz="2800" spc="-140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57585B"/>
                </a:solidFill>
                <a:latin typeface="Arial"/>
                <a:cs typeface="Arial"/>
              </a:rPr>
              <a:t>deployment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23888" y="864499"/>
            <a:ext cx="4085844" cy="2991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956553" y="1463802"/>
            <a:ext cx="0" cy="4419600"/>
          </a:xfrm>
          <a:custGeom>
            <a:avLst/>
            <a:gdLst/>
            <a:ahLst/>
            <a:cxnLst/>
            <a:rect l="l" t="t" r="r" b="b"/>
            <a:pathLst>
              <a:path h="4419600">
                <a:moveTo>
                  <a:pt x="0" y="0"/>
                </a:moveTo>
                <a:lnTo>
                  <a:pt x="0" y="4419600"/>
                </a:lnTo>
              </a:path>
            </a:pathLst>
          </a:custGeom>
          <a:ln w="19812">
            <a:solidFill>
              <a:srgbClr val="C7D9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4500" y="224739"/>
            <a:ext cx="8807450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54"/>
              </a:lnSpc>
              <a:spcBef>
                <a:spcPts val="100"/>
              </a:spcBef>
            </a:pPr>
            <a:r>
              <a:rPr sz="3600" spc="-105" dirty="0">
                <a:solidFill>
                  <a:srgbClr val="57585B"/>
                </a:solidFill>
                <a:latin typeface="Arial"/>
                <a:cs typeface="Arial"/>
              </a:rPr>
              <a:t>Administrators: </a:t>
            </a:r>
            <a:r>
              <a:rPr sz="3600" spc="-110" dirty="0">
                <a:solidFill>
                  <a:srgbClr val="57585B"/>
                </a:solidFill>
                <a:latin typeface="Arial"/>
                <a:cs typeface="Arial"/>
              </a:rPr>
              <a:t>Automated </a:t>
            </a:r>
            <a:r>
              <a:rPr sz="3600" spc="-260" dirty="0">
                <a:solidFill>
                  <a:srgbClr val="57585B"/>
                </a:solidFill>
                <a:latin typeface="Arial"/>
                <a:cs typeface="Arial"/>
              </a:rPr>
              <a:t>Secure</a:t>
            </a:r>
            <a:r>
              <a:rPr sz="3600" spc="-440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3600" spc="-130" dirty="0">
                <a:solidFill>
                  <a:srgbClr val="57585B"/>
                </a:solidFill>
                <a:latin typeface="Arial"/>
                <a:cs typeface="Arial"/>
              </a:rPr>
              <a:t>Deployment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2615"/>
              </a:lnSpc>
            </a:pPr>
            <a:r>
              <a:rPr sz="2400" spc="-40" dirty="0">
                <a:solidFill>
                  <a:srgbClr val="FF0000"/>
                </a:solidFill>
                <a:latin typeface="Arial"/>
                <a:cs typeface="Arial"/>
              </a:rPr>
              <a:t>Migration </a:t>
            </a:r>
            <a:r>
              <a:rPr sz="2400" spc="-140"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2400" spc="-145" dirty="0">
                <a:solidFill>
                  <a:srgbClr val="FF0000"/>
                </a:solidFill>
                <a:latin typeface="Arial"/>
                <a:cs typeface="Arial"/>
              </a:rPr>
              <a:t>Synchronous 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2400" spc="-2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FF0000"/>
                </a:solidFill>
                <a:latin typeface="Arial"/>
                <a:cs typeface="Arial"/>
              </a:rPr>
              <a:t>Asynchronous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1123" y="1534667"/>
            <a:ext cx="4954524" cy="2548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7031" y="1560575"/>
            <a:ext cx="4852416" cy="2446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56208" y="2828036"/>
            <a:ext cx="8134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70" dirty="0">
                <a:solidFill>
                  <a:srgbClr val="57585B"/>
                </a:solidFill>
                <a:latin typeface="Arial"/>
                <a:cs typeface="Arial"/>
              </a:rPr>
              <a:t>Development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34739" y="2738120"/>
            <a:ext cx="6673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80" dirty="0">
                <a:solidFill>
                  <a:srgbClr val="57585B"/>
                </a:solidFill>
                <a:latin typeface="Arial"/>
                <a:cs typeface="Arial"/>
              </a:rPr>
              <a:t>Production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16529" y="3234308"/>
            <a:ext cx="6019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40" dirty="0">
                <a:solidFill>
                  <a:srgbClr val="57585B"/>
                </a:solidFill>
                <a:latin typeface="Arial"/>
                <a:cs typeface="Arial"/>
              </a:rPr>
              <a:t>M</a:t>
            </a:r>
            <a:r>
              <a:rPr sz="1100" b="1" spc="-35" dirty="0">
                <a:solidFill>
                  <a:srgbClr val="57585B"/>
                </a:solidFill>
                <a:latin typeface="Arial"/>
                <a:cs typeface="Arial"/>
              </a:rPr>
              <a:t>i</a:t>
            </a:r>
            <a:r>
              <a:rPr sz="1100" b="1" spc="-150" dirty="0">
                <a:solidFill>
                  <a:srgbClr val="57585B"/>
                </a:solidFill>
                <a:latin typeface="Arial"/>
                <a:cs typeface="Arial"/>
              </a:rPr>
              <a:t>g</a:t>
            </a:r>
            <a:r>
              <a:rPr sz="1100" b="1" spc="-40" dirty="0">
                <a:solidFill>
                  <a:srgbClr val="57585B"/>
                </a:solidFill>
                <a:latin typeface="Arial"/>
                <a:cs typeface="Arial"/>
              </a:rPr>
              <a:t>r</a:t>
            </a:r>
            <a:r>
              <a:rPr sz="1100" b="1" spc="-80" dirty="0">
                <a:solidFill>
                  <a:srgbClr val="57585B"/>
                </a:solidFill>
                <a:latin typeface="Arial"/>
                <a:cs typeface="Arial"/>
              </a:rPr>
              <a:t>a</a:t>
            </a:r>
            <a:r>
              <a:rPr sz="1100" b="1" spc="-10" dirty="0">
                <a:solidFill>
                  <a:srgbClr val="57585B"/>
                </a:solidFill>
                <a:latin typeface="Arial"/>
                <a:cs typeface="Arial"/>
              </a:rPr>
              <a:t>ti</a:t>
            </a:r>
            <a:r>
              <a:rPr sz="1100" b="1" spc="-90" dirty="0">
                <a:solidFill>
                  <a:srgbClr val="57585B"/>
                </a:solidFill>
                <a:latin typeface="Arial"/>
                <a:cs typeface="Arial"/>
              </a:rPr>
              <a:t>o</a:t>
            </a:r>
            <a:r>
              <a:rPr sz="1100" b="1" spc="-80" dirty="0">
                <a:solidFill>
                  <a:srgbClr val="57585B"/>
                </a:solidFill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46164" y="871727"/>
            <a:ext cx="4588764" cy="2939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77000" y="774191"/>
            <a:ext cx="4972811" cy="3336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72071" y="969263"/>
            <a:ext cx="4402835" cy="27660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60664" y="1348739"/>
            <a:ext cx="1333500" cy="227329"/>
          </a:xfrm>
          <a:custGeom>
            <a:avLst/>
            <a:gdLst/>
            <a:ahLst/>
            <a:cxnLst/>
            <a:rect l="l" t="t" r="r" b="b"/>
            <a:pathLst>
              <a:path w="1333500" h="227330">
                <a:moveTo>
                  <a:pt x="0" y="227075"/>
                </a:moveTo>
                <a:lnTo>
                  <a:pt x="1333500" y="227075"/>
                </a:lnTo>
                <a:lnTo>
                  <a:pt x="1333500" y="0"/>
                </a:lnTo>
                <a:lnTo>
                  <a:pt x="0" y="0"/>
                </a:lnTo>
                <a:lnTo>
                  <a:pt x="0" y="227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03719" y="1680972"/>
            <a:ext cx="1168907" cy="14706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297923" y="1601724"/>
            <a:ext cx="1168907" cy="14721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061072" y="1318387"/>
            <a:ext cx="10001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35" dirty="0">
                <a:solidFill>
                  <a:srgbClr val="57585B"/>
                </a:solidFill>
                <a:latin typeface="Arial"/>
                <a:cs typeface="Arial"/>
              </a:rPr>
              <a:t>D</a:t>
            </a:r>
            <a:r>
              <a:rPr sz="1400" spc="-114" dirty="0">
                <a:solidFill>
                  <a:srgbClr val="57585B"/>
                </a:solidFill>
                <a:latin typeface="Arial"/>
                <a:cs typeface="Arial"/>
              </a:rPr>
              <a:t>e</a:t>
            </a:r>
            <a:r>
              <a:rPr sz="1400" spc="-85" dirty="0">
                <a:solidFill>
                  <a:srgbClr val="57585B"/>
                </a:solidFill>
                <a:latin typeface="Arial"/>
                <a:cs typeface="Arial"/>
              </a:rPr>
              <a:t>v</a:t>
            </a:r>
            <a:r>
              <a:rPr sz="1400" spc="-35" dirty="0">
                <a:solidFill>
                  <a:srgbClr val="57585B"/>
                </a:solidFill>
                <a:latin typeface="Arial"/>
                <a:cs typeface="Arial"/>
              </a:rPr>
              <a:t>elop</a:t>
            </a:r>
            <a:r>
              <a:rPr sz="1400" spc="-70" dirty="0">
                <a:solidFill>
                  <a:srgbClr val="57585B"/>
                </a:solidFill>
                <a:latin typeface="Arial"/>
                <a:cs typeface="Arial"/>
              </a:rPr>
              <a:t>m</a:t>
            </a:r>
            <a:r>
              <a:rPr sz="1400" spc="-65" dirty="0">
                <a:solidFill>
                  <a:srgbClr val="57585B"/>
                </a:solidFill>
                <a:latin typeface="Arial"/>
                <a:cs typeface="Arial"/>
              </a:rPr>
              <a:t>e</a:t>
            </a:r>
            <a:r>
              <a:rPr sz="1400" spc="-85" dirty="0">
                <a:solidFill>
                  <a:srgbClr val="57585B"/>
                </a:solidFill>
                <a:latin typeface="Arial"/>
                <a:cs typeface="Arial"/>
              </a:rPr>
              <a:t>n</a:t>
            </a:r>
            <a:r>
              <a:rPr sz="1400" spc="80" dirty="0">
                <a:solidFill>
                  <a:srgbClr val="57585B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83928" y="1318387"/>
            <a:ext cx="82041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57585B"/>
                </a:solidFill>
                <a:latin typeface="Arial"/>
                <a:cs typeface="Arial"/>
              </a:rPr>
              <a:t>Production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991343" y="969263"/>
            <a:ext cx="1082040" cy="1028700"/>
          </a:xfrm>
          <a:custGeom>
            <a:avLst/>
            <a:gdLst/>
            <a:ahLst/>
            <a:cxnLst/>
            <a:rect l="l" t="t" r="r" b="b"/>
            <a:pathLst>
              <a:path w="1082040" h="1028700">
                <a:moveTo>
                  <a:pt x="1082039" y="0"/>
                </a:moveTo>
                <a:lnTo>
                  <a:pt x="0" y="0"/>
                </a:lnTo>
                <a:lnTo>
                  <a:pt x="1082039" y="1028700"/>
                </a:lnTo>
                <a:lnTo>
                  <a:pt x="10820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95300" y="4226052"/>
            <a:ext cx="5096510" cy="1772920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25"/>
              </a:lnSpc>
            </a:pPr>
            <a:r>
              <a:rPr sz="3200" spc="-105" dirty="0" smtClean="0">
                <a:solidFill>
                  <a:srgbClr val="57585B"/>
                </a:solidFill>
                <a:latin typeface="Trebuchet MS"/>
                <a:cs typeface="Trebuchet MS"/>
              </a:rPr>
              <a:t>IP-201</a:t>
            </a:r>
            <a:r>
              <a:rPr lang="en-US" sz="3200" spc="-105" dirty="0" smtClean="0">
                <a:solidFill>
                  <a:srgbClr val="57585B"/>
                </a:solidFill>
                <a:latin typeface="Trebuchet MS"/>
                <a:cs typeface="Trebuchet MS"/>
              </a:rPr>
              <a:t>7</a:t>
            </a:r>
            <a:endParaRPr sz="3200" dirty="0">
              <a:latin typeface="Trebuchet MS"/>
              <a:cs typeface="Trebuchet MS"/>
            </a:endParaRPr>
          </a:p>
          <a:p>
            <a:pPr marL="90805">
              <a:lnSpc>
                <a:spcPct val="100000"/>
              </a:lnSpc>
              <a:spcBef>
                <a:spcPts val="75"/>
              </a:spcBef>
            </a:pPr>
            <a:r>
              <a:rPr sz="2000" spc="-135" dirty="0">
                <a:solidFill>
                  <a:srgbClr val="57585B"/>
                </a:solidFill>
                <a:latin typeface="Arial"/>
                <a:cs typeface="Arial"/>
              </a:rPr>
              <a:t>Source </a:t>
            </a:r>
            <a:r>
              <a:rPr sz="2000" spc="-95" dirty="0">
                <a:solidFill>
                  <a:srgbClr val="57585B"/>
                </a:solidFill>
                <a:latin typeface="Arial"/>
                <a:cs typeface="Arial"/>
              </a:rPr>
              <a:t>and </a:t>
            </a:r>
            <a:r>
              <a:rPr sz="2000" spc="-130" dirty="0">
                <a:solidFill>
                  <a:srgbClr val="57585B"/>
                </a:solidFill>
                <a:latin typeface="Arial"/>
                <a:cs typeface="Arial"/>
              </a:rPr>
              <a:t>Target </a:t>
            </a:r>
            <a:r>
              <a:rPr sz="2000" spc="-110" dirty="0">
                <a:solidFill>
                  <a:srgbClr val="57585B"/>
                </a:solidFill>
                <a:latin typeface="Arial"/>
                <a:cs typeface="Arial"/>
              </a:rPr>
              <a:t>servers</a:t>
            </a:r>
            <a:r>
              <a:rPr sz="2000" spc="-45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57585B"/>
                </a:solidFill>
                <a:latin typeface="Arial"/>
                <a:cs typeface="Arial"/>
              </a:rPr>
              <a:t>available/connected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90805" marR="408940">
              <a:lnSpc>
                <a:spcPct val="100000"/>
              </a:lnSpc>
            </a:pPr>
            <a:r>
              <a:rPr sz="2000" spc="-110" dirty="0">
                <a:solidFill>
                  <a:srgbClr val="57585B"/>
                </a:solidFill>
                <a:latin typeface="Arial"/>
                <a:cs typeface="Arial"/>
              </a:rPr>
              <a:t>Discovery </a:t>
            </a:r>
            <a:r>
              <a:rPr sz="2000" spc="-105" dirty="0">
                <a:solidFill>
                  <a:srgbClr val="57585B"/>
                </a:solidFill>
                <a:latin typeface="Arial"/>
                <a:cs typeface="Arial"/>
              </a:rPr>
              <a:t>is </a:t>
            </a:r>
            <a:r>
              <a:rPr sz="2000" spc="-65" dirty="0">
                <a:solidFill>
                  <a:srgbClr val="57585B"/>
                </a:solidFill>
                <a:latin typeface="Arial"/>
                <a:cs typeface="Arial"/>
              </a:rPr>
              <a:t>dependent </a:t>
            </a:r>
            <a:r>
              <a:rPr sz="2000" spc="-60" dirty="0">
                <a:solidFill>
                  <a:srgbClr val="57585B"/>
                </a:solidFill>
                <a:latin typeface="Arial"/>
                <a:cs typeface="Arial"/>
              </a:rPr>
              <a:t>on </a:t>
            </a:r>
            <a:r>
              <a:rPr sz="2000" spc="-20" dirty="0">
                <a:solidFill>
                  <a:srgbClr val="57585B"/>
                </a:solidFill>
                <a:latin typeface="Arial"/>
                <a:cs typeface="Arial"/>
              </a:rPr>
              <a:t>the</a:t>
            </a:r>
            <a:r>
              <a:rPr sz="2000" spc="-225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57585B"/>
                </a:solidFill>
                <a:latin typeface="Arial"/>
                <a:cs typeface="Arial"/>
              </a:rPr>
              <a:t>source/target  </a:t>
            </a:r>
            <a:r>
              <a:rPr sz="2000" spc="-55" dirty="0">
                <a:solidFill>
                  <a:srgbClr val="57585B"/>
                </a:solidFill>
                <a:latin typeface="Arial"/>
                <a:cs typeface="Arial"/>
              </a:rPr>
              <a:t>availability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11467" y="3735323"/>
            <a:ext cx="5096510" cy="1713290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25"/>
              </a:lnSpc>
            </a:pPr>
            <a:r>
              <a:rPr sz="3200" spc="-165" dirty="0">
                <a:solidFill>
                  <a:srgbClr val="57585B"/>
                </a:solidFill>
                <a:latin typeface="Trebuchet MS"/>
                <a:cs typeface="Trebuchet MS"/>
              </a:rPr>
              <a:t>Siebel</a:t>
            </a:r>
            <a:r>
              <a:rPr sz="3200" spc="-235" dirty="0">
                <a:solidFill>
                  <a:srgbClr val="57585B"/>
                </a:solidFill>
                <a:latin typeface="Trebuchet MS"/>
                <a:cs typeface="Trebuchet MS"/>
              </a:rPr>
              <a:t> </a:t>
            </a:r>
            <a:r>
              <a:rPr sz="3200" spc="-60" dirty="0" smtClean="0">
                <a:solidFill>
                  <a:srgbClr val="57585B"/>
                </a:solidFill>
                <a:latin typeface="Trebuchet MS"/>
                <a:cs typeface="Trebuchet MS"/>
              </a:rPr>
              <a:t>201</a:t>
            </a:r>
            <a:r>
              <a:rPr lang="en-US" sz="3200" spc="-60" dirty="0" smtClean="0">
                <a:solidFill>
                  <a:srgbClr val="57585B"/>
                </a:solidFill>
                <a:latin typeface="Trebuchet MS"/>
                <a:cs typeface="Trebuchet MS"/>
              </a:rPr>
              <a:t>9</a:t>
            </a:r>
            <a:endParaRPr sz="3200" dirty="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70"/>
              </a:spcBef>
            </a:pPr>
            <a:r>
              <a:rPr sz="2000" spc="-90" dirty="0">
                <a:solidFill>
                  <a:srgbClr val="57585B"/>
                </a:solidFill>
                <a:latin typeface="Arial"/>
                <a:cs typeface="Arial"/>
              </a:rPr>
              <a:t>Eliminates </a:t>
            </a:r>
            <a:r>
              <a:rPr sz="2000" spc="-100" dirty="0">
                <a:solidFill>
                  <a:srgbClr val="57585B"/>
                </a:solidFill>
                <a:latin typeface="Arial"/>
                <a:cs typeface="Arial"/>
              </a:rPr>
              <a:t>dependencies </a:t>
            </a:r>
            <a:r>
              <a:rPr sz="2000" spc="-60" dirty="0">
                <a:solidFill>
                  <a:srgbClr val="57585B"/>
                </a:solidFill>
                <a:latin typeface="Arial"/>
                <a:cs typeface="Arial"/>
              </a:rPr>
              <a:t>on </a:t>
            </a:r>
            <a:r>
              <a:rPr sz="2000" spc="-135" dirty="0">
                <a:solidFill>
                  <a:srgbClr val="57585B"/>
                </a:solidFill>
                <a:latin typeface="Arial"/>
                <a:cs typeface="Arial"/>
              </a:rPr>
              <a:t>Source </a:t>
            </a:r>
            <a:r>
              <a:rPr sz="2000" spc="-95" dirty="0">
                <a:solidFill>
                  <a:srgbClr val="57585B"/>
                </a:solidFill>
                <a:latin typeface="Arial"/>
                <a:cs typeface="Arial"/>
              </a:rPr>
              <a:t>and</a:t>
            </a:r>
            <a:r>
              <a:rPr sz="2000" spc="-145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57585B"/>
                </a:solidFill>
                <a:latin typeface="Arial"/>
                <a:cs typeface="Arial"/>
              </a:rPr>
              <a:t>Target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000" spc="-100" dirty="0">
                <a:solidFill>
                  <a:srgbClr val="57585B"/>
                </a:solidFill>
                <a:latin typeface="Arial"/>
                <a:cs typeface="Arial"/>
              </a:rPr>
              <a:t>Organizations </a:t>
            </a:r>
            <a:r>
              <a:rPr sz="2000" spc="-125" dirty="0">
                <a:solidFill>
                  <a:srgbClr val="57585B"/>
                </a:solidFill>
                <a:latin typeface="Arial"/>
                <a:cs typeface="Arial"/>
              </a:rPr>
              <a:t>have </a:t>
            </a:r>
            <a:r>
              <a:rPr sz="2000" spc="-114" dirty="0">
                <a:solidFill>
                  <a:srgbClr val="57585B"/>
                </a:solidFill>
                <a:latin typeface="Arial"/>
                <a:cs typeface="Arial"/>
              </a:rPr>
              <a:t>Governance </a:t>
            </a:r>
            <a:r>
              <a:rPr sz="2000" spc="-5" dirty="0">
                <a:solidFill>
                  <a:srgbClr val="57585B"/>
                </a:solidFill>
                <a:latin typeface="Arial"/>
                <a:cs typeface="Arial"/>
              </a:rPr>
              <a:t>for</a:t>
            </a:r>
            <a:r>
              <a:rPr sz="2000" spc="-95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57585B"/>
                </a:solidFill>
                <a:latin typeface="Arial"/>
                <a:cs typeface="Arial"/>
              </a:rPr>
              <a:t>accepting</a:t>
            </a:r>
            <a:endParaRPr sz="2000" dirty="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2000" spc="-45" dirty="0">
                <a:solidFill>
                  <a:srgbClr val="57585B"/>
                </a:solidFill>
                <a:latin typeface="Arial"/>
                <a:cs typeface="Arial"/>
              </a:rPr>
              <a:t>migration </a:t>
            </a:r>
            <a:r>
              <a:rPr sz="2000" spc="-145" dirty="0">
                <a:solidFill>
                  <a:srgbClr val="57585B"/>
                </a:solidFill>
                <a:latin typeface="Arial"/>
                <a:cs typeface="Arial"/>
              </a:rPr>
              <a:t>packages </a:t>
            </a:r>
            <a:r>
              <a:rPr sz="2000" spc="-25" dirty="0">
                <a:solidFill>
                  <a:srgbClr val="57585B"/>
                </a:solidFill>
                <a:latin typeface="Arial"/>
                <a:cs typeface="Arial"/>
              </a:rPr>
              <a:t>from</a:t>
            </a:r>
            <a:r>
              <a:rPr sz="2000" spc="-145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57585B"/>
                </a:solidFill>
                <a:latin typeface="Arial"/>
                <a:cs typeface="Arial"/>
              </a:rPr>
              <a:t>SI/Vendors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613642" y="5636542"/>
            <a:ext cx="810580" cy="4007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13382" y="5578347"/>
            <a:ext cx="449603" cy="6162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94064" y="5530596"/>
            <a:ext cx="725424" cy="7254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111483" y="5573988"/>
            <a:ext cx="1026566" cy="57947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245595" y="160020"/>
            <a:ext cx="755903" cy="7025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542970" y="1197789"/>
            <a:ext cx="7332074" cy="5006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535918" y="6563969"/>
            <a:ext cx="13525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45" dirty="0">
                <a:solidFill>
                  <a:srgbClr val="57585B"/>
                </a:solidFill>
                <a:latin typeface="Arial"/>
                <a:cs typeface="Arial"/>
              </a:rPr>
              <a:t>16</a:t>
            </a:r>
            <a:endParaRPr sz="8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4500" y="224739"/>
            <a:ext cx="7054850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54"/>
              </a:lnSpc>
              <a:spcBef>
                <a:spcPts val="100"/>
              </a:spcBef>
            </a:pPr>
            <a:r>
              <a:rPr sz="3600" spc="-114" dirty="0">
                <a:solidFill>
                  <a:srgbClr val="57585B"/>
                </a:solidFill>
                <a:latin typeface="Arial"/>
                <a:cs typeface="Arial"/>
              </a:rPr>
              <a:t>Architects: </a:t>
            </a:r>
            <a:r>
              <a:rPr sz="3600" spc="-200" dirty="0">
                <a:solidFill>
                  <a:srgbClr val="57585B"/>
                </a:solidFill>
                <a:latin typeface="Arial"/>
                <a:cs typeface="Arial"/>
              </a:rPr>
              <a:t>Elastic</a:t>
            </a:r>
            <a:r>
              <a:rPr sz="3600" spc="-300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3600" spc="-100" dirty="0">
                <a:solidFill>
                  <a:srgbClr val="57585B"/>
                </a:solidFill>
                <a:latin typeface="Arial"/>
                <a:cs typeface="Arial"/>
              </a:rPr>
              <a:t>deployment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2615"/>
              </a:lnSpc>
            </a:pPr>
            <a:r>
              <a:rPr sz="2400" spc="-95" dirty="0">
                <a:solidFill>
                  <a:srgbClr val="FF0000"/>
                </a:solidFill>
                <a:latin typeface="Arial"/>
                <a:cs typeface="Arial"/>
              </a:rPr>
              <a:t>Microservices </a:t>
            </a:r>
            <a:r>
              <a:rPr sz="2400" spc="-25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2400" spc="-55" dirty="0">
                <a:solidFill>
                  <a:srgbClr val="FF0000"/>
                </a:solidFill>
                <a:latin typeface="Arial"/>
                <a:cs typeface="Arial"/>
              </a:rPr>
              <a:t>Distributing </a:t>
            </a:r>
            <a:r>
              <a:rPr sz="2400" spc="-140" dirty="0">
                <a:solidFill>
                  <a:srgbClr val="FF0000"/>
                </a:solidFill>
                <a:latin typeface="Arial"/>
                <a:cs typeface="Arial"/>
              </a:rPr>
              <a:t>apps, </a:t>
            </a:r>
            <a:r>
              <a:rPr sz="2400" spc="-75" dirty="0">
                <a:solidFill>
                  <a:srgbClr val="FF0000"/>
                </a:solidFill>
                <a:latin typeface="Arial"/>
                <a:cs typeface="Arial"/>
              </a:rPr>
              <a:t>repositories,</a:t>
            </a:r>
            <a:r>
              <a:rPr sz="2400" spc="-3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FF0000"/>
                </a:solidFill>
                <a:latin typeface="Arial"/>
                <a:cs typeface="Arial"/>
              </a:rPr>
              <a:t>databases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6740" y="1790700"/>
            <a:ext cx="3500754" cy="1790700"/>
          </a:xfrm>
          <a:custGeom>
            <a:avLst/>
            <a:gdLst/>
            <a:ahLst/>
            <a:cxnLst/>
            <a:rect l="l" t="t" r="r" b="b"/>
            <a:pathLst>
              <a:path w="3500754" h="1382395">
                <a:moveTo>
                  <a:pt x="0" y="1382267"/>
                </a:moveTo>
                <a:lnTo>
                  <a:pt x="3500628" y="1382267"/>
                </a:lnTo>
                <a:lnTo>
                  <a:pt x="3500628" y="0"/>
                </a:lnTo>
                <a:lnTo>
                  <a:pt x="0" y="0"/>
                </a:lnTo>
                <a:lnTo>
                  <a:pt x="0" y="1382267"/>
                </a:lnTo>
                <a:close/>
              </a:path>
            </a:pathLst>
          </a:custGeom>
          <a:ln w="9144">
            <a:solidFill>
              <a:srgbClr val="F8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9688" y="1703654"/>
            <a:ext cx="2919730" cy="21935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7615">
              <a:lnSpc>
                <a:spcPts val="3720"/>
              </a:lnSpc>
              <a:spcBef>
                <a:spcPts val="105"/>
              </a:spcBef>
            </a:pPr>
            <a:r>
              <a:rPr sz="3200" spc="-270" dirty="0">
                <a:solidFill>
                  <a:srgbClr val="57585B"/>
                </a:solidFill>
                <a:latin typeface="Arial"/>
                <a:cs typeface="Arial"/>
              </a:rPr>
              <a:t>Today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ts val="2615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50" dirty="0">
                <a:solidFill>
                  <a:srgbClr val="57585B"/>
                </a:solidFill>
                <a:latin typeface="Arial"/>
                <a:cs typeface="Arial"/>
              </a:rPr>
              <a:t>M</a:t>
            </a:r>
            <a:r>
              <a:rPr sz="2400" spc="-215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57585B"/>
                </a:solidFill>
                <a:latin typeface="Arial"/>
                <a:cs typeface="Arial"/>
              </a:rPr>
              <a:t>apps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ts val="259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120" dirty="0">
                <a:solidFill>
                  <a:srgbClr val="57585B"/>
                </a:solidFill>
                <a:latin typeface="Arial"/>
                <a:cs typeface="Arial"/>
              </a:rPr>
              <a:t>1 </a:t>
            </a:r>
            <a:r>
              <a:rPr sz="2400" spc="-30" dirty="0">
                <a:solidFill>
                  <a:srgbClr val="57585B"/>
                </a:solidFill>
                <a:latin typeface="Arial"/>
                <a:cs typeface="Arial"/>
              </a:rPr>
              <a:t>runtime</a:t>
            </a:r>
            <a:r>
              <a:rPr sz="2400" spc="-204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57585B"/>
                </a:solidFill>
                <a:latin typeface="Arial"/>
                <a:cs typeface="Arial"/>
              </a:rPr>
              <a:t>repository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ts val="2735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120" dirty="0">
                <a:solidFill>
                  <a:srgbClr val="57585B"/>
                </a:solidFill>
                <a:latin typeface="Arial"/>
                <a:cs typeface="Arial"/>
              </a:rPr>
              <a:t>1</a:t>
            </a:r>
            <a:r>
              <a:rPr sz="2400" spc="-140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400" spc="-130" dirty="0" smtClean="0">
                <a:solidFill>
                  <a:srgbClr val="57585B"/>
                </a:solidFill>
                <a:latin typeface="Arial"/>
                <a:cs typeface="Arial"/>
              </a:rPr>
              <a:t>database</a:t>
            </a:r>
            <a:endParaRPr lang="en-US" sz="2400" spc="-130" dirty="0" smtClean="0">
              <a:solidFill>
                <a:srgbClr val="57585B"/>
              </a:solidFill>
              <a:latin typeface="Arial"/>
              <a:cs typeface="Arial"/>
            </a:endParaRPr>
          </a:p>
          <a:p>
            <a:pPr marL="355600" indent="-342900">
              <a:lnSpc>
                <a:spcPts val="2735"/>
              </a:lnSpc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sz="2400" spc="-60" dirty="0" smtClean="0">
                <a:solidFill>
                  <a:srgbClr val="57585B"/>
                </a:solidFill>
                <a:latin typeface="Arial"/>
                <a:cs typeface="Arial"/>
              </a:rPr>
              <a:t>AI </a:t>
            </a:r>
            <a:r>
              <a:rPr lang="en-US" sz="2400" spc="-105" dirty="0" smtClean="0">
                <a:solidFill>
                  <a:srgbClr val="57585B"/>
                </a:solidFill>
                <a:latin typeface="Arial"/>
                <a:cs typeface="Arial"/>
              </a:rPr>
              <a:t>embedded</a:t>
            </a:r>
            <a:r>
              <a:rPr lang="en-US" sz="2400" spc="-215" dirty="0" smtClean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lang="en-US" sz="2400" spc="-155" dirty="0">
                <a:solidFill>
                  <a:srgbClr val="57585B"/>
                </a:solidFill>
                <a:latin typeface="Arial"/>
                <a:cs typeface="Arial"/>
              </a:rPr>
              <a:t>apps</a:t>
            </a:r>
            <a:endParaRPr lang="en-US" sz="2400" dirty="0">
              <a:latin typeface="Arial"/>
              <a:cs typeface="Arial"/>
            </a:endParaRPr>
          </a:p>
          <a:p>
            <a:pPr marL="355600" indent="-342900">
              <a:lnSpc>
                <a:spcPts val="2735"/>
              </a:lnSpc>
              <a:buChar char="•"/>
              <a:tabLst>
                <a:tab pos="354965" algn="l"/>
                <a:tab pos="355600" algn="l"/>
              </a:tabLst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740" y="4085844"/>
            <a:ext cx="3500754" cy="1866900"/>
          </a:xfrm>
          <a:prstGeom prst="rect">
            <a:avLst/>
          </a:prstGeom>
          <a:ln w="9144">
            <a:solidFill>
              <a:srgbClr val="F8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46505">
              <a:lnSpc>
                <a:spcPts val="3140"/>
              </a:lnSpc>
            </a:pPr>
            <a:r>
              <a:rPr sz="3200" spc="-114" dirty="0">
                <a:solidFill>
                  <a:srgbClr val="57585B"/>
                </a:solidFill>
                <a:latin typeface="Arial"/>
                <a:cs typeface="Arial"/>
              </a:rPr>
              <a:t>Future</a:t>
            </a:r>
            <a:endParaRPr sz="3200" dirty="0">
              <a:latin typeface="Arial"/>
              <a:cs typeface="Arial"/>
            </a:endParaRPr>
          </a:p>
          <a:p>
            <a:pPr marL="427990" indent="-342900">
              <a:lnSpc>
                <a:spcPts val="2615"/>
              </a:lnSpc>
              <a:buChar char="•"/>
              <a:tabLst>
                <a:tab pos="427990" algn="l"/>
                <a:tab pos="428625" algn="l"/>
              </a:tabLst>
            </a:pPr>
            <a:r>
              <a:rPr sz="2400" spc="50" dirty="0">
                <a:solidFill>
                  <a:srgbClr val="57585B"/>
                </a:solidFill>
                <a:latin typeface="Arial"/>
                <a:cs typeface="Arial"/>
              </a:rPr>
              <a:t>M</a:t>
            </a:r>
            <a:r>
              <a:rPr sz="2400" spc="-130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57585B"/>
                </a:solidFill>
                <a:latin typeface="Arial"/>
                <a:cs typeface="Arial"/>
              </a:rPr>
              <a:t>apps</a:t>
            </a:r>
            <a:endParaRPr sz="2400" dirty="0">
              <a:latin typeface="Arial"/>
              <a:cs typeface="Arial"/>
            </a:endParaRPr>
          </a:p>
          <a:p>
            <a:pPr marL="427990" indent="-342900">
              <a:lnSpc>
                <a:spcPts val="2590"/>
              </a:lnSpc>
              <a:buChar char="•"/>
              <a:tabLst>
                <a:tab pos="427990" algn="l"/>
                <a:tab pos="428625" algn="l"/>
              </a:tabLst>
            </a:pPr>
            <a:r>
              <a:rPr sz="2400" spc="-185" dirty="0">
                <a:solidFill>
                  <a:srgbClr val="57585B"/>
                </a:solidFill>
                <a:latin typeface="Arial"/>
                <a:cs typeface="Arial"/>
              </a:rPr>
              <a:t>N</a:t>
            </a:r>
            <a:r>
              <a:rPr sz="2400" spc="-130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57585B"/>
                </a:solidFill>
                <a:latin typeface="Arial"/>
                <a:cs typeface="Arial"/>
              </a:rPr>
              <a:t>repositories</a:t>
            </a:r>
            <a:endParaRPr sz="2400" dirty="0">
              <a:latin typeface="Arial"/>
              <a:cs typeface="Arial"/>
            </a:endParaRPr>
          </a:p>
          <a:p>
            <a:pPr marL="427990" indent="-342900">
              <a:lnSpc>
                <a:spcPts val="2590"/>
              </a:lnSpc>
              <a:buChar char="•"/>
              <a:tabLst>
                <a:tab pos="427990" algn="l"/>
                <a:tab pos="428625" algn="l"/>
              </a:tabLst>
            </a:pPr>
            <a:r>
              <a:rPr sz="2400" spc="-434" dirty="0">
                <a:solidFill>
                  <a:srgbClr val="57585B"/>
                </a:solidFill>
                <a:latin typeface="Arial"/>
                <a:cs typeface="Arial"/>
              </a:rPr>
              <a:t>J</a:t>
            </a:r>
            <a:r>
              <a:rPr sz="2400" spc="-375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57585B"/>
                </a:solidFill>
                <a:latin typeface="Arial"/>
                <a:cs typeface="Arial"/>
              </a:rPr>
              <a:t>Databases</a:t>
            </a:r>
            <a:endParaRPr sz="2400" dirty="0">
              <a:latin typeface="Arial"/>
              <a:cs typeface="Arial"/>
            </a:endParaRPr>
          </a:p>
          <a:p>
            <a:pPr marL="427990" indent="-342900">
              <a:lnSpc>
                <a:spcPts val="2735"/>
              </a:lnSpc>
              <a:buChar char="•"/>
              <a:tabLst>
                <a:tab pos="427990" algn="l"/>
                <a:tab pos="428625" algn="l"/>
              </a:tabLst>
            </a:pPr>
            <a:r>
              <a:rPr sz="2400" spc="-60" dirty="0">
                <a:solidFill>
                  <a:srgbClr val="57585B"/>
                </a:solidFill>
                <a:latin typeface="Arial"/>
                <a:cs typeface="Arial"/>
              </a:rPr>
              <a:t>AI/ML </a:t>
            </a:r>
            <a:r>
              <a:rPr sz="2400" spc="-105" dirty="0">
                <a:solidFill>
                  <a:srgbClr val="57585B"/>
                </a:solidFill>
                <a:latin typeface="Arial"/>
                <a:cs typeface="Arial"/>
              </a:rPr>
              <a:t>embedded</a:t>
            </a:r>
            <a:r>
              <a:rPr sz="2400" spc="-215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57585B"/>
                </a:solidFill>
                <a:latin typeface="Arial"/>
                <a:cs typeface="Arial"/>
              </a:rPr>
              <a:t>apps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3547" y="6376415"/>
            <a:ext cx="11802110" cy="24765"/>
          </a:xfrm>
          <a:custGeom>
            <a:avLst/>
            <a:gdLst/>
            <a:ahLst/>
            <a:cxnLst/>
            <a:rect l="l" t="t" r="r" b="b"/>
            <a:pathLst>
              <a:path w="11802110" h="24764">
                <a:moveTo>
                  <a:pt x="0" y="24383"/>
                </a:moveTo>
                <a:lnTo>
                  <a:pt x="11801856" y="24383"/>
                </a:lnTo>
                <a:lnTo>
                  <a:pt x="11801856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D7E0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22671" y="6603720"/>
            <a:ext cx="2952115" cy="108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0"/>
              </a:lnSpc>
            </a:pPr>
            <a:r>
              <a:rPr sz="850" spc="-35" dirty="0">
                <a:solidFill>
                  <a:srgbClr val="57585B"/>
                </a:solidFill>
                <a:latin typeface="Arial"/>
                <a:cs typeface="Arial"/>
              </a:rPr>
              <a:t>Copyright </a:t>
            </a:r>
            <a:r>
              <a:rPr sz="850" spc="80" dirty="0">
                <a:solidFill>
                  <a:srgbClr val="57585B"/>
                </a:solidFill>
                <a:latin typeface="Arial"/>
                <a:cs typeface="Arial"/>
              </a:rPr>
              <a:t>© </a:t>
            </a:r>
            <a:r>
              <a:rPr sz="850" spc="-40" dirty="0">
                <a:solidFill>
                  <a:srgbClr val="57585B"/>
                </a:solidFill>
                <a:latin typeface="Arial"/>
                <a:cs typeface="Arial"/>
              </a:rPr>
              <a:t>2018, </a:t>
            </a:r>
            <a:r>
              <a:rPr sz="850" spc="-45" dirty="0">
                <a:solidFill>
                  <a:srgbClr val="57585B"/>
                </a:solidFill>
                <a:latin typeface="Arial"/>
                <a:cs typeface="Arial"/>
              </a:rPr>
              <a:t>Oracle </a:t>
            </a:r>
            <a:r>
              <a:rPr sz="850" spc="-15" dirty="0">
                <a:solidFill>
                  <a:srgbClr val="57585B"/>
                </a:solidFill>
                <a:latin typeface="Arial"/>
                <a:cs typeface="Arial"/>
              </a:rPr>
              <a:t>and/or its </a:t>
            </a:r>
            <a:r>
              <a:rPr sz="850" spc="-20" dirty="0">
                <a:solidFill>
                  <a:srgbClr val="57585B"/>
                </a:solidFill>
                <a:latin typeface="Arial"/>
                <a:cs typeface="Arial"/>
              </a:rPr>
              <a:t>affiliates. </a:t>
            </a:r>
            <a:r>
              <a:rPr sz="850" spc="-25" dirty="0">
                <a:solidFill>
                  <a:srgbClr val="57585B"/>
                </a:solidFill>
                <a:latin typeface="Arial"/>
                <a:cs typeface="Arial"/>
              </a:rPr>
              <a:t>All rights </a:t>
            </a:r>
            <a:r>
              <a:rPr sz="850" spc="-40" dirty="0">
                <a:solidFill>
                  <a:srgbClr val="57585B"/>
                </a:solidFill>
                <a:latin typeface="Arial"/>
                <a:cs typeface="Arial"/>
              </a:rPr>
              <a:t>reserved.</a:t>
            </a:r>
            <a:r>
              <a:rPr sz="850" spc="10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850" spc="170" dirty="0">
                <a:solidFill>
                  <a:srgbClr val="57585B"/>
                </a:solidFill>
                <a:latin typeface="Arial"/>
                <a:cs typeface="Arial"/>
              </a:rPr>
              <a:t>|</a:t>
            </a:r>
            <a:endParaRPr sz="8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0351" y="6263639"/>
            <a:ext cx="1624584" cy="594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92023"/>
            <a:ext cx="193675" cy="6209030"/>
          </a:xfrm>
          <a:custGeom>
            <a:avLst/>
            <a:gdLst/>
            <a:ahLst/>
            <a:cxnLst/>
            <a:rect l="l" t="t" r="r" b="b"/>
            <a:pathLst>
              <a:path w="193675" h="6209030">
                <a:moveTo>
                  <a:pt x="0" y="6208775"/>
                </a:moveTo>
                <a:lnTo>
                  <a:pt x="193548" y="6208775"/>
                </a:lnTo>
                <a:lnTo>
                  <a:pt x="193548" y="0"/>
                </a:lnTo>
                <a:lnTo>
                  <a:pt x="0" y="0"/>
                </a:lnTo>
                <a:lnTo>
                  <a:pt x="0" y="6208775"/>
                </a:lnTo>
                <a:close/>
              </a:path>
            </a:pathLst>
          </a:custGeom>
          <a:solidFill>
            <a:srgbClr val="D7E0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95404" y="192023"/>
            <a:ext cx="193675" cy="6209030"/>
          </a:xfrm>
          <a:custGeom>
            <a:avLst/>
            <a:gdLst/>
            <a:ahLst/>
            <a:cxnLst/>
            <a:rect l="l" t="t" r="r" b="b"/>
            <a:pathLst>
              <a:path w="193675" h="6209030">
                <a:moveTo>
                  <a:pt x="0" y="6208775"/>
                </a:moveTo>
                <a:lnTo>
                  <a:pt x="193548" y="6208775"/>
                </a:lnTo>
                <a:lnTo>
                  <a:pt x="193548" y="0"/>
                </a:lnTo>
                <a:lnTo>
                  <a:pt x="0" y="0"/>
                </a:lnTo>
                <a:lnTo>
                  <a:pt x="0" y="6208775"/>
                </a:lnTo>
                <a:close/>
              </a:path>
            </a:pathLst>
          </a:custGeom>
          <a:solidFill>
            <a:srgbClr val="D7E0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D7E0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189460" cy="192405"/>
          </a:xfrm>
          <a:custGeom>
            <a:avLst/>
            <a:gdLst/>
            <a:ahLst/>
            <a:cxnLst/>
            <a:rect l="l" t="t" r="r" b="b"/>
            <a:pathLst>
              <a:path w="12189460" h="192405">
                <a:moveTo>
                  <a:pt x="0" y="192024"/>
                </a:moveTo>
                <a:lnTo>
                  <a:pt x="12188952" y="192024"/>
                </a:lnTo>
                <a:lnTo>
                  <a:pt x="12188952" y="0"/>
                </a:lnTo>
                <a:lnTo>
                  <a:pt x="0" y="0"/>
                </a:lnTo>
                <a:lnTo>
                  <a:pt x="0" y="192024"/>
                </a:lnTo>
                <a:close/>
              </a:path>
            </a:pathLst>
          </a:custGeom>
          <a:solidFill>
            <a:srgbClr val="D7E0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3547" y="181355"/>
            <a:ext cx="11801856" cy="6219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2023" y="185928"/>
            <a:ext cx="11801856" cy="6214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2692" y="3845052"/>
            <a:ext cx="4503420" cy="9418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106220" y="3985386"/>
            <a:ext cx="26784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0" dirty="0">
                <a:solidFill>
                  <a:srgbClr val="FFFFFF"/>
                </a:solidFill>
                <a:latin typeface="Arial"/>
                <a:cs typeface="Arial"/>
              </a:rPr>
              <a:t>Innovation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517905"/>
            <a:ext cx="6652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5" dirty="0">
                <a:solidFill>
                  <a:srgbClr val="57585B"/>
                </a:solidFill>
                <a:latin typeface="Arial"/>
                <a:cs typeface="Arial"/>
              </a:rPr>
              <a:t>Continuous </a:t>
            </a:r>
            <a:r>
              <a:rPr sz="3600" spc="-125" dirty="0">
                <a:solidFill>
                  <a:srgbClr val="57585B"/>
                </a:solidFill>
                <a:latin typeface="Arial"/>
                <a:cs typeface="Arial"/>
              </a:rPr>
              <a:t>Delivery: </a:t>
            </a:r>
            <a:r>
              <a:rPr sz="3600" spc="-195" dirty="0">
                <a:solidFill>
                  <a:srgbClr val="57585B"/>
                </a:solidFill>
                <a:latin typeface="Arial"/>
                <a:cs typeface="Arial"/>
              </a:rPr>
              <a:t>Serial</a:t>
            </a:r>
            <a:r>
              <a:rPr sz="3600" spc="-390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3600" spc="-185" dirty="0">
                <a:solidFill>
                  <a:srgbClr val="57585B"/>
                </a:solidFill>
                <a:latin typeface="Arial"/>
                <a:cs typeface="Arial"/>
              </a:rPr>
              <a:t>Updates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700" y="1304924"/>
            <a:ext cx="80137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0" dirty="0">
                <a:solidFill>
                  <a:srgbClr val="FF0000"/>
                </a:solidFill>
                <a:latin typeface="Arial"/>
                <a:cs typeface="Arial"/>
              </a:rPr>
              <a:t>No </a:t>
            </a:r>
            <a:r>
              <a:rPr sz="2400" spc="-120" dirty="0">
                <a:solidFill>
                  <a:srgbClr val="FF0000"/>
                </a:solidFill>
                <a:latin typeface="Arial"/>
                <a:cs typeface="Arial"/>
              </a:rPr>
              <a:t>upgrades: </a:t>
            </a:r>
            <a:r>
              <a:rPr sz="2400" spc="-165" dirty="0">
                <a:solidFill>
                  <a:srgbClr val="FF0000"/>
                </a:solidFill>
                <a:latin typeface="Arial"/>
                <a:cs typeface="Arial"/>
              </a:rPr>
              <a:t>less </a:t>
            </a:r>
            <a:r>
              <a:rPr sz="2400" spc="-50" dirty="0">
                <a:solidFill>
                  <a:srgbClr val="FF0000"/>
                </a:solidFill>
                <a:latin typeface="Arial"/>
                <a:cs typeface="Arial"/>
              </a:rPr>
              <a:t>disruption, </a:t>
            </a:r>
            <a:r>
              <a:rPr sz="2400" spc="-75" dirty="0">
                <a:solidFill>
                  <a:srgbClr val="FF0000"/>
                </a:solidFill>
                <a:latin typeface="Arial"/>
                <a:cs typeface="Arial"/>
              </a:rPr>
              <a:t>faster </a:t>
            </a:r>
            <a:r>
              <a:rPr sz="2400" spc="-55" dirty="0">
                <a:solidFill>
                  <a:srgbClr val="FF0000"/>
                </a:solidFill>
                <a:latin typeface="Arial"/>
                <a:cs typeface="Arial"/>
              </a:rPr>
              <a:t>adoption</a:t>
            </a:r>
            <a:r>
              <a:rPr sz="2400" spc="-2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45" dirty="0" smtClean="0">
                <a:solidFill>
                  <a:srgbClr val="FF0000"/>
                </a:solidFill>
                <a:latin typeface="Arial"/>
                <a:cs typeface="Arial"/>
              </a:rPr>
              <a:t>monthly</a:t>
            </a:r>
            <a:r>
              <a:rPr lang="en-US" sz="2400" spc="-45" dirty="0" smtClean="0">
                <a:solidFill>
                  <a:srgbClr val="FF0000"/>
                </a:solidFill>
                <a:latin typeface="Arial"/>
                <a:cs typeface="Arial"/>
              </a:rPr>
              <a:t> only patch updates from Siebel IP 2018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30630" y="4790694"/>
            <a:ext cx="4319270" cy="859790"/>
          </a:xfrm>
          <a:custGeom>
            <a:avLst/>
            <a:gdLst/>
            <a:ahLst/>
            <a:cxnLst/>
            <a:rect l="l" t="t" r="r" b="b"/>
            <a:pathLst>
              <a:path w="4319270" h="859789">
                <a:moveTo>
                  <a:pt x="0" y="859535"/>
                </a:moveTo>
                <a:lnTo>
                  <a:pt x="4319016" y="859535"/>
                </a:lnTo>
                <a:lnTo>
                  <a:pt x="4319016" y="0"/>
                </a:lnTo>
                <a:lnTo>
                  <a:pt x="0" y="0"/>
                </a:lnTo>
                <a:lnTo>
                  <a:pt x="0" y="85953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30630" y="4790694"/>
            <a:ext cx="4319270" cy="859790"/>
          </a:xfrm>
          <a:custGeom>
            <a:avLst/>
            <a:gdLst/>
            <a:ahLst/>
            <a:cxnLst/>
            <a:rect l="l" t="t" r="r" b="b"/>
            <a:pathLst>
              <a:path w="4319270" h="859789">
                <a:moveTo>
                  <a:pt x="0" y="859535"/>
                </a:moveTo>
                <a:lnTo>
                  <a:pt x="4319016" y="859535"/>
                </a:lnTo>
                <a:lnTo>
                  <a:pt x="4319016" y="0"/>
                </a:lnTo>
                <a:lnTo>
                  <a:pt x="0" y="0"/>
                </a:lnTo>
                <a:lnTo>
                  <a:pt x="0" y="859535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38402" y="5056377"/>
            <a:ext cx="2515235" cy="488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4620" indent="-121920">
              <a:lnSpc>
                <a:spcPts val="1825"/>
              </a:lnSpc>
              <a:spcBef>
                <a:spcPts val="95"/>
              </a:spcBef>
              <a:buChar char="•"/>
              <a:tabLst>
                <a:tab pos="134620" algn="l"/>
              </a:tabLst>
            </a:pPr>
            <a:r>
              <a:rPr sz="1600" spc="-10" dirty="0">
                <a:solidFill>
                  <a:srgbClr val="5F5F5F"/>
                </a:solidFill>
                <a:latin typeface="Arial"/>
                <a:cs typeface="Arial"/>
              </a:rPr>
              <a:t>Multiple </a:t>
            </a:r>
            <a:r>
              <a:rPr sz="1600" spc="-50" dirty="0">
                <a:solidFill>
                  <a:srgbClr val="5F5F5F"/>
                </a:solidFill>
                <a:latin typeface="Arial"/>
                <a:cs typeface="Arial"/>
              </a:rPr>
              <a:t>parallel</a:t>
            </a:r>
            <a:r>
              <a:rPr sz="1600" spc="-204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600" spc="-75" dirty="0">
                <a:solidFill>
                  <a:srgbClr val="5F5F5F"/>
                </a:solidFill>
                <a:latin typeface="Arial"/>
                <a:cs typeface="Arial"/>
              </a:rPr>
              <a:t>codelines</a:t>
            </a:r>
            <a:endParaRPr sz="1600" dirty="0">
              <a:latin typeface="Arial"/>
              <a:cs typeface="Arial"/>
            </a:endParaRPr>
          </a:p>
          <a:p>
            <a:pPr marL="134620" indent="-121920">
              <a:lnSpc>
                <a:spcPts val="1825"/>
              </a:lnSpc>
              <a:buChar char="•"/>
              <a:tabLst>
                <a:tab pos="134620" algn="l"/>
              </a:tabLst>
            </a:pPr>
            <a:r>
              <a:rPr sz="1600" spc="-65" dirty="0">
                <a:solidFill>
                  <a:srgbClr val="5F5F5F"/>
                </a:solidFill>
                <a:latin typeface="Arial"/>
                <a:cs typeface="Arial"/>
              </a:rPr>
              <a:t>Numbering </a:t>
            </a:r>
            <a:r>
              <a:rPr sz="1600" spc="-85" dirty="0">
                <a:solidFill>
                  <a:srgbClr val="5F5F5F"/>
                </a:solidFill>
                <a:latin typeface="Arial"/>
                <a:cs typeface="Arial"/>
              </a:rPr>
              <a:t>is </a:t>
            </a:r>
            <a:r>
              <a:rPr sz="1600" spc="-80" dirty="0">
                <a:solidFill>
                  <a:srgbClr val="5F5F5F"/>
                </a:solidFill>
                <a:latin typeface="Arial"/>
                <a:cs typeface="Arial"/>
              </a:rPr>
              <a:t>[IP</a:t>
            </a:r>
            <a:r>
              <a:rPr sz="1600" spc="-14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600" spc="-70" dirty="0">
                <a:solidFill>
                  <a:srgbClr val="5F5F5F"/>
                </a:solidFill>
                <a:latin typeface="Arial"/>
                <a:cs typeface="Arial"/>
              </a:rPr>
              <a:t>Year].[</a:t>
            </a:r>
            <a:r>
              <a:rPr sz="1600" spc="-70" dirty="0" smtClean="0">
                <a:solidFill>
                  <a:srgbClr val="5F5F5F"/>
                </a:solidFill>
                <a:latin typeface="Arial"/>
                <a:cs typeface="Arial"/>
              </a:rPr>
              <a:t>1-1</a:t>
            </a:r>
            <a:r>
              <a:rPr lang="en-US" sz="1600" spc="-70" dirty="0" smtClean="0">
                <a:solidFill>
                  <a:srgbClr val="5F5F5F"/>
                </a:solidFill>
                <a:latin typeface="Arial"/>
                <a:cs typeface="Arial"/>
              </a:rPr>
              <a:t>9</a:t>
            </a:r>
            <a:r>
              <a:rPr sz="1600" spc="-70" dirty="0" smtClean="0">
                <a:solidFill>
                  <a:srgbClr val="5F5F5F"/>
                </a:solidFill>
                <a:latin typeface="Arial"/>
                <a:cs typeface="Arial"/>
              </a:rPr>
              <a:t>]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46569" y="4790694"/>
            <a:ext cx="4319270" cy="859790"/>
          </a:xfrm>
          <a:custGeom>
            <a:avLst/>
            <a:gdLst/>
            <a:ahLst/>
            <a:cxnLst/>
            <a:rect l="l" t="t" r="r" b="b"/>
            <a:pathLst>
              <a:path w="4319270" h="859789">
                <a:moveTo>
                  <a:pt x="0" y="859535"/>
                </a:moveTo>
                <a:lnTo>
                  <a:pt x="4319016" y="859535"/>
                </a:lnTo>
                <a:lnTo>
                  <a:pt x="4319016" y="0"/>
                </a:lnTo>
                <a:lnTo>
                  <a:pt x="0" y="0"/>
                </a:lnTo>
                <a:lnTo>
                  <a:pt x="0" y="85953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46569" y="4790694"/>
            <a:ext cx="4319270" cy="859790"/>
          </a:xfrm>
          <a:custGeom>
            <a:avLst/>
            <a:gdLst/>
            <a:ahLst/>
            <a:cxnLst/>
            <a:rect l="l" t="t" r="r" b="b"/>
            <a:pathLst>
              <a:path w="4319270" h="859789">
                <a:moveTo>
                  <a:pt x="0" y="859535"/>
                </a:moveTo>
                <a:lnTo>
                  <a:pt x="4319016" y="859535"/>
                </a:lnTo>
                <a:lnTo>
                  <a:pt x="4319016" y="0"/>
                </a:lnTo>
                <a:lnTo>
                  <a:pt x="0" y="0"/>
                </a:lnTo>
                <a:lnTo>
                  <a:pt x="0" y="859535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19925" y="5081777"/>
            <a:ext cx="2335530" cy="488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4620" indent="-121920">
              <a:lnSpc>
                <a:spcPts val="1825"/>
              </a:lnSpc>
              <a:spcBef>
                <a:spcPts val="95"/>
              </a:spcBef>
              <a:buChar char="•"/>
              <a:tabLst>
                <a:tab pos="134620" algn="l"/>
              </a:tabLst>
            </a:pPr>
            <a:r>
              <a:rPr sz="1600" spc="-105" dirty="0">
                <a:solidFill>
                  <a:srgbClr val="5F5F5F"/>
                </a:solidFill>
                <a:latin typeface="Arial"/>
                <a:cs typeface="Arial"/>
              </a:rPr>
              <a:t>Single </a:t>
            </a:r>
            <a:r>
              <a:rPr sz="1600" spc="-50" dirty="0">
                <a:solidFill>
                  <a:srgbClr val="5F5F5F"/>
                </a:solidFill>
                <a:latin typeface="Arial"/>
                <a:cs typeface="Arial"/>
              </a:rPr>
              <a:t>cumulative</a:t>
            </a:r>
            <a:r>
              <a:rPr sz="1600" spc="-12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5F5F5F"/>
                </a:solidFill>
                <a:latin typeface="Arial"/>
                <a:cs typeface="Arial"/>
              </a:rPr>
              <a:t>codeline</a:t>
            </a:r>
            <a:endParaRPr sz="1600">
              <a:latin typeface="Arial"/>
              <a:cs typeface="Arial"/>
            </a:endParaRPr>
          </a:p>
          <a:p>
            <a:pPr marL="134620" indent="-121920">
              <a:lnSpc>
                <a:spcPts val="1825"/>
              </a:lnSpc>
              <a:buChar char="•"/>
              <a:tabLst>
                <a:tab pos="134620" algn="l"/>
              </a:tabLst>
            </a:pPr>
            <a:r>
              <a:rPr sz="1600" spc="-65" dirty="0">
                <a:solidFill>
                  <a:srgbClr val="5F5F5F"/>
                </a:solidFill>
                <a:latin typeface="Arial"/>
                <a:cs typeface="Arial"/>
              </a:rPr>
              <a:t>Numbering </a:t>
            </a:r>
            <a:r>
              <a:rPr sz="1600" spc="-85" dirty="0">
                <a:solidFill>
                  <a:srgbClr val="5F5F5F"/>
                </a:solidFill>
                <a:latin typeface="Arial"/>
                <a:cs typeface="Arial"/>
              </a:rPr>
              <a:t>is</a:t>
            </a:r>
            <a:r>
              <a:rPr sz="16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5F5F5F"/>
                </a:solidFill>
                <a:latin typeface="Arial"/>
                <a:cs typeface="Arial"/>
              </a:rPr>
              <a:t>Year.Month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43116" y="2362200"/>
            <a:ext cx="4466844" cy="2740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69023" y="2388107"/>
            <a:ext cx="4364735" cy="2638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65275" y="2331720"/>
            <a:ext cx="4424172" cy="2727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91183" y="2357627"/>
            <a:ext cx="4322064" cy="26258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84520" y="3282696"/>
            <a:ext cx="848868" cy="8488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485498" y="400811"/>
            <a:ext cx="271780" cy="257810"/>
          </a:xfrm>
          <a:custGeom>
            <a:avLst/>
            <a:gdLst/>
            <a:ahLst/>
            <a:cxnLst/>
            <a:rect l="l" t="t" r="r" b="b"/>
            <a:pathLst>
              <a:path w="271779" h="257809">
                <a:moveTo>
                  <a:pt x="240029" y="162560"/>
                </a:moveTo>
                <a:lnTo>
                  <a:pt x="232918" y="162560"/>
                </a:lnTo>
                <a:lnTo>
                  <a:pt x="229489" y="163830"/>
                </a:lnTo>
                <a:lnTo>
                  <a:pt x="226441" y="165100"/>
                </a:lnTo>
                <a:lnTo>
                  <a:pt x="223266" y="166370"/>
                </a:lnTo>
                <a:lnTo>
                  <a:pt x="220345" y="167639"/>
                </a:lnTo>
                <a:lnTo>
                  <a:pt x="217677" y="171450"/>
                </a:lnTo>
                <a:lnTo>
                  <a:pt x="215900" y="172720"/>
                </a:lnTo>
                <a:lnTo>
                  <a:pt x="214375" y="175260"/>
                </a:lnTo>
                <a:lnTo>
                  <a:pt x="213359" y="176530"/>
                </a:lnTo>
                <a:lnTo>
                  <a:pt x="212344" y="179070"/>
                </a:lnTo>
                <a:lnTo>
                  <a:pt x="211708" y="181610"/>
                </a:lnTo>
                <a:lnTo>
                  <a:pt x="211327" y="185420"/>
                </a:lnTo>
                <a:lnTo>
                  <a:pt x="211200" y="189230"/>
                </a:lnTo>
                <a:lnTo>
                  <a:pt x="211962" y="194310"/>
                </a:lnTo>
                <a:lnTo>
                  <a:pt x="212598" y="196850"/>
                </a:lnTo>
                <a:lnTo>
                  <a:pt x="213486" y="199389"/>
                </a:lnTo>
                <a:lnTo>
                  <a:pt x="188341" y="199389"/>
                </a:lnTo>
                <a:lnTo>
                  <a:pt x="186054" y="200660"/>
                </a:lnTo>
                <a:lnTo>
                  <a:pt x="184023" y="203200"/>
                </a:lnTo>
                <a:lnTo>
                  <a:pt x="182118" y="204470"/>
                </a:lnTo>
                <a:lnTo>
                  <a:pt x="175005" y="220980"/>
                </a:lnTo>
                <a:lnTo>
                  <a:pt x="175514" y="223520"/>
                </a:lnTo>
                <a:lnTo>
                  <a:pt x="176149" y="227330"/>
                </a:lnTo>
                <a:lnTo>
                  <a:pt x="177546" y="231139"/>
                </a:lnTo>
                <a:lnTo>
                  <a:pt x="179831" y="234950"/>
                </a:lnTo>
                <a:lnTo>
                  <a:pt x="181991" y="237489"/>
                </a:lnTo>
                <a:lnTo>
                  <a:pt x="185166" y="241300"/>
                </a:lnTo>
                <a:lnTo>
                  <a:pt x="197357" y="252730"/>
                </a:lnTo>
                <a:lnTo>
                  <a:pt x="201295" y="254000"/>
                </a:lnTo>
                <a:lnTo>
                  <a:pt x="205358" y="256539"/>
                </a:lnTo>
                <a:lnTo>
                  <a:pt x="209296" y="257810"/>
                </a:lnTo>
                <a:lnTo>
                  <a:pt x="220345" y="257810"/>
                </a:lnTo>
                <a:lnTo>
                  <a:pt x="223774" y="256539"/>
                </a:lnTo>
                <a:lnTo>
                  <a:pt x="227329" y="255270"/>
                </a:lnTo>
                <a:lnTo>
                  <a:pt x="238759" y="241300"/>
                </a:lnTo>
                <a:lnTo>
                  <a:pt x="206755" y="241300"/>
                </a:lnTo>
                <a:lnTo>
                  <a:pt x="203453" y="238760"/>
                </a:lnTo>
                <a:lnTo>
                  <a:pt x="196215" y="232410"/>
                </a:lnTo>
                <a:lnTo>
                  <a:pt x="194182" y="228600"/>
                </a:lnTo>
                <a:lnTo>
                  <a:pt x="193421" y="222250"/>
                </a:lnTo>
                <a:lnTo>
                  <a:pt x="194564" y="219710"/>
                </a:lnTo>
                <a:lnTo>
                  <a:pt x="199644" y="214630"/>
                </a:lnTo>
                <a:lnTo>
                  <a:pt x="201168" y="213360"/>
                </a:lnTo>
                <a:lnTo>
                  <a:pt x="204216" y="213360"/>
                </a:lnTo>
                <a:lnTo>
                  <a:pt x="207772" y="212089"/>
                </a:lnTo>
                <a:lnTo>
                  <a:pt x="264795" y="212089"/>
                </a:lnTo>
                <a:lnTo>
                  <a:pt x="267207" y="209550"/>
                </a:lnTo>
                <a:lnTo>
                  <a:pt x="268985" y="207010"/>
                </a:lnTo>
                <a:lnTo>
                  <a:pt x="269900" y="204470"/>
                </a:lnTo>
                <a:lnTo>
                  <a:pt x="235457" y="204470"/>
                </a:lnTo>
                <a:lnTo>
                  <a:pt x="231394" y="203200"/>
                </a:lnTo>
                <a:lnTo>
                  <a:pt x="230504" y="200660"/>
                </a:lnTo>
                <a:lnTo>
                  <a:pt x="229870" y="199389"/>
                </a:lnTo>
                <a:lnTo>
                  <a:pt x="228600" y="193039"/>
                </a:lnTo>
                <a:lnTo>
                  <a:pt x="234315" y="180339"/>
                </a:lnTo>
                <a:lnTo>
                  <a:pt x="264837" y="180339"/>
                </a:lnTo>
                <a:lnTo>
                  <a:pt x="262890" y="177800"/>
                </a:lnTo>
                <a:lnTo>
                  <a:pt x="255143" y="170180"/>
                </a:lnTo>
                <a:lnTo>
                  <a:pt x="251332" y="167639"/>
                </a:lnTo>
                <a:lnTo>
                  <a:pt x="243712" y="163830"/>
                </a:lnTo>
                <a:lnTo>
                  <a:pt x="240029" y="162560"/>
                </a:lnTo>
                <a:close/>
              </a:path>
              <a:path w="271779" h="257809">
                <a:moveTo>
                  <a:pt x="264795" y="212089"/>
                </a:moveTo>
                <a:lnTo>
                  <a:pt x="209676" y="212089"/>
                </a:lnTo>
                <a:lnTo>
                  <a:pt x="213868" y="213360"/>
                </a:lnTo>
                <a:lnTo>
                  <a:pt x="216153" y="213360"/>
                </a:lnTo>
                <a:lnTo>
                  <a:pt x="218694" y="214630"/>
                </a:lnTo>
                <a:lnTo>
                  <a:pt x="220599" y="219710"/>
                </a:lnTo>
                <a:lnTo>
                  <a:pt x="221106" y="220980"/>
                </a:lnTo>
                <a:lnTo>
                  <a:pt x="221742" y="223520"/>
                </a:lnTo>
                <a:lnTo>
                  <a:pt x="222123" y="227330"/>
                </a:lnTo>
                <a:lnTo>
                  <a:pt x="222123" y="229870"/>
                </a:lnTo>
                <a:lnTo>
                  <a:pt x="221869" y="231139"/>
                </a:lnTo>
                <a:lnTo>
                  <a:pt x="221233" y="232410"/>
                </a:lnTo>
                <a:lnTo>
                  <a:pt x="220725" y="234950"/>
                </a:lnTo>
                <a:lnTo>
                  <a:pt x="219709" y="236220"/>
                </a:lnTo>
                <a:lnTo>
                  <a:pt x="218440" y="237489"/>
                </a:lnTo>
                <a:lnTo>
                  <a:pt x="216026" y="240030"/>
                </a:lnTo>
                <a:lnTo>
                  <a:pt x="213105" y="241300"/>
                </a:lnTo>
                <a:lnTo>
                  <a:pt x="238759" y="241300"/>
                </a:lnTo>
                <a:lnTo>
                  <a:pt x="239268" y="238760"/>
                </a:lnTo>
                <a:lnTo>
                  <a:pt x="239649" y="234950"/>
                </a:lnTo>
                <a:lnTo>
                  <a:pt x="239649" y="229870"/>
                </a:lnTo>
                <a:lnTo>
                  <a:pt x="238632" y="224789"/>
                </a:lnTo>
                <a:lnTo>
                  <a:pt x="237744" y="220980"/>
                </a:lnTo>
                <a:lnTo>
                  <a:pt x="236727" y="218439"/>
                </a:lnTo>
                <a:lnTo>
                  <a:pt x="255016" y="218439"/>
                </a:lnTo>
                <a:lnTo>
                  <a:pt x="257175" y="217170"/>
                </a:lnTo>
                <a:lnTo>
                  <a:pt x="259206" y="215900"/>
                </a:lnTo>
                <a:lnTo>
                  <a:pt x="261366" y="215900"/>
                </a:lnTo>
                <a:lnTo>
                  <a:pt x="263144" y="213360"/>
                </a:lnTo>
                <a:lnTo>
                  <a:pt x="264795" y="212089"/>
                </a:lnTo>
                <a:close/>
              </a:path>
              <a:path w="271779" h="257809">
                <a:moveTo>
                  <a:pt x="255016" y="218439"/>
                </a:moveTo>
                <a:lnTo>
                  <a:pt x="239522" y="218439"/>
                </a:lnTo>
                <a:lnTo>
                  <a:pt x="242316" y="219710"/>
                </a:lnTo>
                <a:lnTo>
                  <a:pt x="250190" y="219710"/>
                </a:lnTo>
                <a:lnTo>
                  <a:pt x="255016" y="218439"/>
                </a:lnTo>
                <a:close/>
              </a:path>
              <a:path w="271779" h="257809">
                <a:moveTo>
                  <a:pt x="127000" y="163830"/>
                </a:moveTo>
                <a:lnTo>
                  <a:pt x="123062" y="163830"/>
                </a:lnTo>
                <a:lnTo>
                  <a:pt x="121539" y="165100"/>
                </a:lnTo>
                <a:lnTo>
                  <a:pt x="119633" y="167639"/>
                </a:lnTo>
                <a:lnTo>
                  <a:pt x="118745" y="168910"/>
                </a:lnTo>
                <a:lnTo>
                  <a:pt x="117348" y="170180"/>
                </a:lnTo>
                <a:lnTo>
                  <a:pt x="116458" y="171450"/>
                </a:lnTo>
                <a:lnTo>
                  <a:pt x="116204" y="172720"/>
                </a:lnTo>
                <a:lnTo>
                  <a:pt x="115950" y="173989"/>
                </a:lnTo>
                <a:lnTo>
                  <a:pt x="116331" y="173989"/>
                </a:lnTo>
                <a:lnTo>
                  <a:pt x="116712" y="175260"/>
                </a:lnTo>
                <a:lnTo>
                  <a:pt x="155321" y="210820"/>
                </a:lnTo>
                <a:lnTo>
                  <a:pt x="155701" y="212089"/>
                </a:lnTo>
                <a:lnTo>
                  <a:pt x="158496" y="212089"/>
                </a:lnTo>
                <a:lnTo>
                  <a:pt x="160020" y="210820"/>
                </a:lnTo>
                <a:lnTo>
                  <a:pt x="161671" y="209550"/>
                </a:lnTo>
                <a:lnTo>
                  <a:pt x="162559" y="208280"/>
                </a:lnTo>
                <a:lnTo>
                  <a:pt x="163575" y="207010"/>
                </a:lnTo>
                <a:lnTo>
                  <a:pt x="164973" y="205739"/>
                </a:lnTo>
                <a:lnTo>
                  <a:pt x="165480" y="204470"/>
                </a:lnTo>
                <a:lnTo>
                  <a:pt x="165861" y="203200"/>
                </a:lnTo>
                <a:lnTo>
                  <a:pt x="166370" y="201930"/>
                </a:lnTo>
                <a:lnTo>
                  <a:pt x="166243" y="200660"/>
                </a:lnTo>
                <a:lnTo>
                  <a:pt x="165989" y="200660"/>
                </a:lnTo>
                <a:lnTo>
                  <a:pt x="154304" y="189230"/>
                </a:lnTo>
                <a:lnTo>
                  <a:pt x="166412" y="176530"/>
                </a:lnTo>
                <a:lnTo>
                  <a:pt x="140080" y="176530"/>
                </a:lnTo>
                <a:lnTo>
                  <a:pt x="127000" y="163830"/>
                </a:lnTo>
                <a:close/>
              </a:path>
              <a:path w="271779" h="257809">
                <a:moveTo>
                  <a:pt x="264837" y="180339"/>
                </a:moveTo>
                <a:lnTo>
                  <a:pt x="242443" y="180339"/>
                </a:lnTo>
                <a:lnTo>
                  <a:pt x="245364" y="181610"/>
                </a:lnTo>
                <a:lnTo>
                  <a:pt x="248284" y="184150"/>
                </a:lnTo>
                <a:lnTo>
                  <a:pt x="253365" y="194310"/>
                </a:lnTo>
                <a:lnTo>
                  <a:pt x="253110" y="195580"/>
                </a:lnTo>
                <a:lnTo>
                  <a:pt x="252475" y="196850"/>
                </a:lnTo>
                <a:lnTo>
                  <a:pt x="251968" y="198120"/>
                </a:lnTo>
                <a:lnTo>
                  <a:pt x="251078" y="199389"/>
                </a:lnTo>
                <a:lnTo>
                  <a:pt x="249808" y="200660"/>
                </a:lnTo>
                <a:lnTo>
                  <a:pt x="247776" y="203200"/>
                </a:lnTo>
                <a:lnTo>
                  <a:pt x="245236" y="204470"/>
                </a:lnTo>
                <a:lnTo>
                  <a:pt x="269900" y="204470"/>
                </a:lnTo>
                <a:lnTo>
                  <a:pt x="271272" y="200660"/>
                </a:lnTo>
                <a:lnTo>
                  <a:pt x="271652" y="198120"/>
                </a:lnTo>
                <a:lnTo>
                  <a:pt x="271018" y="191770"/>
                </a:lnTo>
                <a:lnTo>
                  <a:pt x="269748" y="187960"/>
                </a:lnTo>
                <a:lnTo>
                  <a:pt x="267843" y="185420"/>
                </a:lnTo>
                <a:lnTo>
                  <a:pt x="265810" y="181610"/>
                </a:lnTo>
                <a:lnTo>
                  <a:pt x="264837" y="180339"/>
                </a:lnTo>
                <a:close/>
              </a:path>
              <a:path w="271779" h="257809">
                <a:moveTo>
                  <a:pt x="203961" y="196850"/>
                </a:moveTo>
                <a:lnTo>
                  <a:pt x="198120" y="196850"/>
                </a:lnTo>
                <a:lnTo>
                  <a:pt x="193040" y="198120"/>
                </a:lnTo>
                <a:lnTo>
                  <a:pt x="190626" y="199389"/>
                </a:lnTo>
                <a:lnTo>
                  <a:pt x="213486" y="199389"/>
                </a:lnTo>
                <a:lnTo>
                  <a:pt x="210184" y="198120"/>
                </a:lnTo>
                <a:lnTo>
                  <a:pt x="206882" y="198120"/>
                </a:lnTo>
                <a:lnTo>
                  <a:pt x="203961" y="196850"/>
                </a:lnTo>
                <a:close/>
              </a:path>
              <a:path w="271779" h="257809">
                <a:moveTo>
                  <a:pt x="206501" y="125730"/>
                </a:moveTo>
                <a:lnTo>
                  <a:pt x="165861" y="125730"/>
                </a:lnTo>
                <a:lnTo>
                  <a:pt x="183006" y="130810"/>
                </a:lnTo>
                <a:lnTo>
                  <a:pt x="140080" y="176530"/>
                </a:lnTo>
                <a:lnTo>
                  <a:pt x="166412" y="176530"/>
                </a:lnTo>
                <a:lnTo>
                  <a:pt x="208787" y="132080"/>
                </a:lnTo>
                <a:lnTo>
                  <a:pt x="209169" y="130810"/>
                </a:lnTo>
                <a:lnTo>
                  <a:pt x="209423" y="130810"/>
                </a:lnTo>
                <a:lnTo>
                  <a:pt x="209296" y="129539"/>
                </a:lnTo>
                <a:lnTo>
                  <a:pt x="208915" y="129539"/>
                </a:lnTo>
                <a:lnTo>
                  <a:pt x="208660" y="128270"/>
                </a:lnTo>
                <a:lnTo>
                  <a:pt x="208152" y="128270"/>
                </a:lnTo>
                <a:lnTo>
                  <a:pt x="207264" y="127000"/>
                </a:lnTo>
                <a:lnTo>
                  <a:pt x="206501" y="125730"/>
                </a:lnTo>
                <a:close/>
              </a:path>
              <a:path w="271779" h="257809">
                <a:moveTo>
                  <a:pt x="126619" y="57150"/>
                </a:moveTo>
                <a:lnTo>
                  <a:pt x="121666" y="57150"/>
                </a:lnTo>
                <a:lnTo>
                  <a:pt x="111632" y="59689"/>
                </a:lnTo>
                <a:lnTo>
                  <a:pt x="106425" y="62230"/>
                </a:lnTo>
                <a:lnTo>
                  <a:pt x="101346" y="66039"/>
                </a:lnTo>
                <a:lnTo>
                  <a:pt x="96139" y="69850"/>
                </a:lnTo>
                <a:lnTo>
                  <a:pt x="90931" y="74930"/>
                </a:lnTo>
                <a:lnTo>
                  <a:pt x="85598" y="80010"/>
                </a:lnTo>
                <a:lnTo>
                  <a:pt x="80391" y="85089"/>
                </a:lnTo>
                <a:lnTo>
                  <a:pt x="75946" y="91439"/>
                </a:lnTo>
                <a:lnTo>
                  <a:pt x="69087" y="101600"/>
                </a:lnTo>
                <a:lnTo>
                  <a:pt x="66801" y="106680"/>
                </a:lnTo>
                <a:lnTo>
                  <a:pt x="65658" y="111760"/>
                </a:lnTo>
                <a:lnTo>
                  <a:pt x="64643" y="115570"/>
                </a:lnTo>
                <a:lnTo>
                  <a:pt x="95376" y="148589"/>
                </a:lnTo>
                <a:lnTo>
                  <a:pt x="105282" y="148589"/>
                </a:lnTo>
                <a:lnTo>
                  <a:pt x="110362" y="146050"/>
                </a:lnTo>
                <a:lnTo>
                  <a:pt x="115443" y="144780"/>
                </a:lnTo>
                <a:lnTo>
                  <a:pt x="120650" y="140970"/>
                </a:lnTo>
                <a:lnTo>
                  <a:pt x="125729" y="137160"/>
                </a:lnTo>
                <a:lnTo>
                  <a:pt x="130936" y="132080"/>
                </a:lnTo>
                <a:lnTo>
                  <a:pt x="93218" y="132080"/>
                </a:lnTo>
                <a:lnTo>
                  <a:pt x="91694" y="130810"/>
                </a:lnTo>
                <a:lnTo>
                  <a:pt x="90170" y="130810"/>
                </a:lnTo>
                <a:lnTo>
                  <a:pt x="88646" y="129539"/>
                </a:lnTo>
                <a:lnTo>
                  <a:pt x="87249" y="128270"/>
                </a:lnTo>
                <a:lnTo>
                  <a:pt x="85344" y="127000"/>
                </a:lnTo>
                <a:lnTo>
                  <a:pt x="84200" y="124460"/>
                </a:lnTo>
                <a:lnTo>
                  <a:pt x="82930" y="120650"/>
                </a:lnTo>
                <a:lnTo>
                  <a:pt x="83184" y="118110"/>
                </a:lnTo>
                <a:lnTo>
                  <a:pt x="96011" y="97789"/>
                </a:lnTo>
                <a:lnTo>
                  <a:pt x="100710" y="92710"/>
                </a:lnTo>
                <a:lnTo>
                  <a:pt x="104521" y="88900"/>
                </a:lnTo>
                <a:lnTo>
                  <a:pt x="108076" y="85089"/>
                </a:lnTo>
                <a:lnTo>
                  <a:pt x="114426" y="80010"/>
                </a:lnTo>
                <a:lnTo>
                  <a:pt x="117475" y="77470"/>
                </a:lnTo>
                <a:lnTo>
                  <a:pt x="120142" y="76200"/>
                </a:lnTo>
                <a:lnTo>
                  <a:pt x="122935" y="74930"/>
                </a:lnTo>
                <a:lnTo>
                  <a:pt x="152738" y="74930"/>
                </a:lnTo>
                <a:lnTo>
                  <a:pt x="150622" y="72389"/>
                </a:lnTo>
                <a:lnTo>
                  <a:pt x="145796" y="67310"/>
                </a:lnTo>
                <a:lnTo>
                  <a:pt x="141097" y="63500"/>
                </a:lnTo>
                <a:lnTo>
                  <a:pt x="136398" y="60960"/>
                </a:lnTo>
                <a:lnTo>
                  <a:pt x="131445" y="59689"/>
                </a:lnTo>
                <a:lnTo>
                  <a:pt x="126619" y="57150"/>
                </a:lnTo>
                <a:close/>
              </a:path>
              <a:path w="271779" h="257809">
                <a:moveTo>
                  <a:pt x="152738" y="74930"/>
                </a:moveTo>
                <a:lnTo>
                  <a:pt x="130175" y="74930"/>
                </a:lnTo>
                <a:lnTo>
                  <a:pt x="132460" y="76200"/>
                </a:lnTo>
                <a:lnTo>
                  <a:pt x="134620" y="78739"/>
                </a:lnTo>
                <a:lnTo>
                  <a:pt x="138683" y="87630"/>
                </a:lnTo>
                <a:lnTo>
                  <a:pt x="138429" y="88900"/>
                </a:lnTo>
                <a:lnTo>
                  <a:pt x="137795" y="91439"/>
                </a:lnTo>
                <a:lnTo>
                  <a:pt x="137032" y="92710"/>
                </a:lnTo>
                <a:lnTo>
                  <a:pt x="136017" y="95250"/>
                </a:lnTo>
                <a:lnTo>
                  <a:pt x="133223" y="99060"/>
                </a:lnTo>
                <a:lnTo>
                  <a:pt x="131445" y="101600"/>
                </a:lnTo>
                <a:lnTo>
                  <a:pt x="129285" y="105410"/>
                </a:lnTo>
                <a:lnTo>
                  <a:pt x="127000" y="107950"/>
                </a:lnTo>
                <a:lnTo>
                  <a:pt x="124332" y="110489"/>
                </a:lnTo>
                <a:lnTo>
                  <a:pt x="121284" y="114300"/>
                </a:lnTo>
                <a:lnTo>
                  <a:pt x="118618" y="116839"/>
                </a:lnTo>
                <a:lnTo>
                  <a:pt x="116204" y="119380"/>
                </a:lnTo>
                <a:lnTo>
                  <a:pt x="111632" y="123189"/>
                </a:lnTo>
                <a:lnTo>
                  <a:pt x="109474" y="125730"/>
                </a:lnTo>
                <a:lnTo>
                  <a:pt x="105409" y="128270"/>
                </a:lnTo>
                <a:lnTo>
                  <a:pt x="103504" y="129539"/>
                </a:lnTo>
                <a:lnTo>
                  <a:pt x="101600" y="129539"/>
                </a:lnTo>
                <a:lnTo>
                  <a:pt x="98044" y="132080"/>
                </a:lnTo>
                <a:lnTo>
                  <a:pt x="130936" y="132080"/>
                </a:lnTo>
                <a:lnTo>
                  <a:pt x="136271" y="127000"/>
                </a:lnTo>
                <a:lnTo>
                  <a:pt x="141604" y="120650"/>
                </a:lnTo>
                <a:lnTo>
                  <a:pt x="145923" y="115570"/>
                </a:lnTo>
                <a:lnTo>
                  <a:pt x="149478" y="110489"/>
                </a:lnTo>
                <a:lnTo>
                  <a:pt x="152907" y="105410"/>
                </a:lnTo>
                <a:lnTo>
                  <a:pt x="155194" y="100330"/>
                </a:lnTo>
                <a:lnTo>
                  <a:pt x="156209" y="95250"/>
                </a:lnTo>
                <a:lnTo>
                  <a:pt x="157352" y="91439"/>
                </a:lnTo>
                <a:lnTo>
                  <a:pt x="157099" y="86360"/>
                </a:lnTo>
                <a:lnTo>
                  <a:pt x="153797" y="76200"/>
                </a:lnTo>
                <a:lnTo>
                  <a:pt x="152738" y="74930"/>
                </a:lnTo>
                <a:close/>
              </a:path>
              <a:path w="271779" h="257809">
                <a:moveTo>
                  <a:pt x="172974" y="114300"/>
                </a:moveTo>
                <a:lnTo>
                  <a:pt x="169672" y="114300"/>
                </a:lnTo>
                <a:lnTo>
                  <a:pt x="169164" y="115570"/>
                </a:lnTo>
                <a:lnTo>
                  <a:pt x="168021" y="115570"/>
                </a:lnTo>
                <a:lnTo>
                  <a:pt x="167512" y="116839"/>
                </a:lnTo>
                <a:lnTo>
                  <a:pt x="166750" y="116839"/>
                </a:lnTo>
                <a:lnTo>
                  <a:pt x="165989" y="118110"/>
                </a:lnTo>
                <a:lnTo>
                  <a:pt x="163702" y="120650"/>
                </a:lnTo>
                <a:lnTo>
                  <a:pt x="163068" y="121920"/>
                </a:lnTo>
                <a:lnTo>
                  <a:pt x="162559" y="121920"/>
                </a:lnTo>
                <a:lnTo>
                  <a:pt x="162178" y="123189"/>
                </a:lnTo>
                <a:lnTo>
                  <a:pt x="162305" y="124460"/>
                </a:lnTo>
                <a:lnTo>
                  <a:pt x="163195" y="124460"/>
                </a:lnTo>
                <a:lnTo>
                  <a:pt x="163829" y="125730"/>
                </a:lnTo>
                <a:lnTo>
                  <a:pt x="205358" y="125730"/>
                </a:lnTo>
                <a:lnTo>
                  <a:pt x="200532" y="120650"/>
                </a:lnTo>
                <a:lnTo>
                  <a:pt x="200025" y="120650"/>
                </a:lnTo>
                <a:lnTo>
                  <a:pt x="199008" y="119380"/>
                </a:lnTo>
                <a:lnTo>
                  <a:pt x="197230" y="119380"/>
                </a:lnTo>
                <a:lnTo>
                  <a:pt x="172974" y="114300"/>
                </a:lnTo>
                <a:close/>
              </a:path>
              <a:path w="271779" h="257809">
                <a:moveTo>
                  <a:pt x="49910" y="66039"/>
                </a:moveTo>
                <a:lnTo>
                  <a:pt x="1650" y="66039"/>
                </a:lnTo>
                <a:lnTo>
                  <a:pt x="2540" y="67310"/>
                </a:lnTo>
                <a:lnTo>
                  <a:pt x="42799" y="105410"/>
                </a:lnTo>
                <a:lnTo>
                  <a:pt x="46354" y="105410"/>
                </a:lnTo>
                <a:lnTo>
                  <a:pt x="47751" y="104139"/>
                </a:lnTo>
                <a:lnTo>
                  <a:pt x="48641" y="104139"/>
                </a:lnTo>
                <a:lnTo>
                  <a:pt x="50419" y="101600"/>
                </a:lnTo>
                <a:lnTo>
                  <a:pt x="51434" y="100330"/>
                </a:lnTo>
                <a:lnTo>
                  <a:pt x="52197" y="99060"/>
                </a:lnTo>
                <a:lnTo>
                  <a:pt x="52831" y="99060"/>
                </a:lnTo>
                <a:lnTo>
                  <a:pt x="53340" y="97789"/>
                </a:lnTo>
                <a:lnTo>
                  <a:pt x="53721" y="97789"/>
                </a:lnTo>
                <a:lnTo>
                  <a:pt x="54228" y="95250"/>
                </a:lnTo>
                <a:lnTo>
                  <a:pt x="53848" y="93980"/>
                </a:lnTo>
                <a:lnTo>
                  <a:pt x="53467" y="93980"/>
                </a:lnTo>
                <a:lnTo>
                  <a:pt x="25780" y="67310"/>
                </a:lnTo>
                <a:lnTo>
                  <a:pt x="41909" y="67310"/>
                </a:lnTo>
                <a:lnTo>
                  <a:pt x="49910" y="66039"/>
                </a:lnTo>
                <a:close/>
              </a:path>
              <a:path w="271779" h="257809">
                <a:moveTo>
                  <a:pt x="68579" y="1270"/>
                </a:moveTo>
                <a:lnTo>
                  <a:pt x="58800" y="1270"/>
                </a:lnTo>
                <a:lnTo>
                  <a:pt x="58166" y="2539"/>
                </a:lnTo>
                <a:lnTo>
                  <a:pt x="57023" y="2539"/>
                </a:lnTo>
                <a:lnTo>
                  <a:pt x="56387" y="3810"/>
                </a:lnTo>
                <a:lnTo>
                  <a:pt x="54355" y="6350"/>
                </a:lnTo>
                <a:lnTo>
                  <a:pt x="53467" y="6350"/>
                </a:lnTo>
                <a:lnTo>
                  <a:pt x="52831" y="7620"/>
                </a:lnTo>
                <a:lnTo>
                  <a:pt x="52070" y="8889"/>
                </a:lnTo>
                <a:lnTo>
                  <a:pt x="51561" y="8889"/>
                </a:lnTo>
                <a:lnTo>
                  <a:pt x="51180" y="10160"/>
                </a:lnTo>
                <a:lnTo>
                  <a:pt x="50673" y="11430"/>
                </a:lnTo>
                <a:lnTo>
                  <a:pt x="50800" y="12700"/>
                </a:lnTo>
                <a:lnTo>
                  <a:pt x="51816" y="12700"/>
                </a:lnTo>
                <a:lnTo>
                  <a:pt x="52704" y="13970"/>
                </a:lnTo>
                <a:lnTo>
                  <a:pt x="57023" y="13970"/>
                </a:lnTo>
                <a:lnTo>
                  <a:pt x="58927" y="15239"/>
                </a:lnTo>
                <a:lnTo>
                  <a:pt x="60705" y="15239"/>
                </a:lnTo>
                <a:lnTo>
                  <a:pt x="62737" y="16510"/>
                </a:lnTo>
                <a:lnTo>
                  <a:pt x="67055" y="17780"/>
                </a:lnTo>
                <a:lnTo>
                  <a:pt x="69215" y="20320"/>
                </a:lnTo>
                <a:lnTo>
                  <a:pt x="71374" y="21589"/>
                </a:lnTo>
                <a:lnTo>
                  <a:pt x="72898" y="22860"/>
                </a:lnTo>
                <a:lnTo>
                  <a:pt x="73914" y="24130"/>
                </a:lnTo>
                <a:lnTo>
                  <a:pt x="74675" y="26670"/>
                </a:lnTo>
                <a:lnTo>
                  <a:pt x="75310" y="27939"/>
                </a:lnTo>
                <a:lnTo>
                  <a:pt x="75692" y="29210"/>
                </a:lnTo>
                <a:lnTo>
                  <a:pt x="75692" y="31750"/>
                </a:lnTo>
                <a:lnTo>
                  <a:pt x="66167" y="43180"/>
                </a:lnTo>
                <a:lnTo>
                  <a:pt x="64007" y="44450"/>
                </a:lnTo>
                <a:lnTo>
                  <a:pt x="59181" y="46989"/>
                </a:lnTo>
                <a:lnTo>
                  <a:pt x="56260" y="46989"/>
                </a:lnTo>
                <a:lnTo>
                  <a:pt x="52831" y="48260"/>
                </a:lnTo>
                <a:lnTo>
                  <a:pt x="49402" y="48260"/>
                </a:lnTo>
                <a:lnTo>
                  <a:pt x="45211" y="49530"/>
                </a:lnTo>
                <a:lnTo>
                  <a:pt x="40385" y="49530"/>
                </a:lnTo>
                <a:lnTo>
                  <a:pt x="16001" y="50800"/>
                </a:lnTo>
                <a:lnTo>
                  <a:pt x="13334" y="50800"/>
                </a:lnTo>
                <a:lnTo>
                  <a:pt x="12319" y="52070"/>
                </a:lnTo>
                <a:lnTo>
                  <a:pt x="10286" y="52070"/>
                </a:lnTo>
                <a:lnTo>
                  <a:pt x="8508" y="53339"/>
                </a:lnTo>
                <a:lnTo>
                  <a:pt x="7493" y="53339"/>
                </a:lnTo>
                <a:lnTo>
                  <a:pt x="5715" y="54610"/>
                </a:lnTo>
                <a:lnTo>
                  <a:pt x="3555" y="57150"/>
                </a:lnTo>
                <a:lnTo>
                  <a:pt x="2412" y="58420"/>
                </a:lnTo>
                <a:lnTo>
                  <a:pt x="1524" y="59689"/>
                </a:lnTo>
                <a:lnTo>
                  <a:pt x="889" y="60960"/>
                </a:lnTo>
                <a:lnTo>
                  <a:pt x="0" y="62230"/>
                </a:lnTo>
                <a:lnTo>
                  <a:pt x="126" y="64770"/>
                </a:lnTo>
                <a:lnTo>
                  <a:pt x="634" y="64770"/>
                </a:lnTo>
                <a:lnTo>
                  <a:pt x="1016" y="66039"/>
                </a:lnTo>
                <a:lnTo>
                  <a:pt x="56515" y="66039"/>
                </a:lnTo>
                <a:lnTo>
                  <a:pt x="67309" y="64770"/>
                </a:lnTo>
                <a:lnTo>
                  <a:pt x="71881" y="63500"/>
                </a:lnTo>
                <a:lnTo>
                  <a:pt x="79501" y="60960"/>
                </a:lnTo>
                <a:lnTo>
                  <a:pt x="82550" y="59689"/>
                </a:lnTo>
                <a:lnTo>
                  <a:pt x="87629" y="55880"/>
                </a:lnTo>
                <a:lnTo>
                  <a:pt x="89916" y="54610"/>
                </a:lnTo>
                <a:lnTo>
                  <a:pt x="92075" y="52070"/>
                </a:lnTo>
                <a:lnTo>
                  <a:pt x="94487" y="49530"/>
                </a:lnTo>
                <a:lnTo>
                  <a:pt x="96393" y="46989"/>
                </a:lnTo>
                <a:lnTo>
                  <a:pt x="97662" y="43180"/>
                </a:lnTo>
                <a:lnTo>
                  <a:pt x="98805" y="40639"/>
                </a:lnTo>
                <a:lnTo>
                  <a:pt x="99314" y="36830"/>
                </a:lnTo>
                <a:lnTo>
                  <a:pt x="87629" y="12700"/>
                </a:lnTo>
                <a:lnTo>
                  <a:pt x="85344" y="10160"/>
                </a:lnTo>
                <a:lnTo>
                  <a:pt x="82930" y="8889"/>
                </a:lnTo>
                <a:lnTo>
                  <a:pt x="80391" y="7620"/>
                </a:lnTo>
                <a:lnTo>
                  <a:pt x="77850" y="5080"/>
                </a:lnTo>
                <a:lnTo>
                  <a:pt x="75437" y="3810"/>
                </a:lnTo>
                <a:lnTo>
                  <a:pt x="73025" y="3810"/>
                </a:lnTo>
                <a:lnTo>
                  <a:pt x="70739" y="2539"/>
                </a:lnTo>
                <a:lnTo>
                  <a:pt x="68579" y="1270"/>
                </a:lnTo>
                <a:close/>
              </a:path>
              <a:path w="271779" h="257809">
                <a:moveTo>
                  <a:pt x="64897" y="0"/>
                </a:moveTo>
                <a:lnTo>
                  <a:pt x="61214" y="0"/>
                </a:lnTo>
                <a:lnTo>
                  <a:pt x="60198" y="1270"/>
                </a:lnTo>
                <a:lnTo>
                  <a:pt x="66675" y="1270"/>
                </a:lnTo>
                <a:lnTo>
                  <a:pt x="648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500" y="224739"/>
            <a:ext cx="7225665" cy="1064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54"/>
              </a:lnSpc>
              <a:spcBef>
                <a:spcPts val="100"/>
              </a:spcBef>
            </a:pPr>
            <a:r>
              <a:rPr sz="3600" spc="-210" dirty="0">
                <a:solidFill>
                  <a:srgbClr val="57585B"/>
                </a:solidFill>
                <a:latin typeface="Arial"/>
                <a:cs typeface="Arial"/>
              </a:rPr>
              <a:t>Siebel </a:t>
            </a:r>
            <a:r>
              <a:rPr sz="3600" spc="-250" dirty="0">
                <a:solidFill>
                  <a:srgbClr val="57585B"/>
                </a:solidFill>
                <a:latin typeface="Arial"/>
                <a:cs typeface="Arial"/>
              </a:rPr>
              <a:t>Roadmap </a:t>
            </a:r>
            <a:r>
              <a:rPr sz="3600" spc="-210" dirty="0" smtClean="0">
                <a:solidFill>
                  <a:srgbClr val="57585B"/>
                </a:solidFill>
                <a:latin typeface="Arial"/>
                <a:cs typeface="Arial"/>
              </a:rPr>
              <a:t>–</a:t>
            </a:r>
            <a:r>
              <a:rPr lang="en-US" sz="3600" spc="-210" dirty="0" smtClean="0">
                <a:solidFill>
                  <a:srgbClr val="57585B"/>
                </a:solidFill>
                <a:latin typeface="Arial"/>
                <a:cs typeface="Arial"/>
              </a:rPr>
              <a:t/>
            </a:r>
            <a:br>
              <a:rPr lang="en-US" sz="3600" spc="-210" dirty="0" smtClean="0">
                <a:solidFill>
                  <a:srgbClr val="57585B"/>
                </a:solidFill>
                <a:latin typeface="Arial"/>
                <a:cs typeface="Arial"/>
              </a:rPr>
            </a:br>
            <a:r>
              <a:rPr sz="2400" spc="-105" dirty="0" smtClean="0">
                <a:solidFill>
                  <a:srgbClr val="FF0000"/>
                </a:solidFill>
                <a:latin typeface="Arial"/>
                <a:cs typeface="Arial"/>
              </a:rPr>
              <a:t>Continuous </a:t>
            </a:r>
            <a:r>
              <a:rPr sz="2400" spc="-70" dirty="0">
                <a:solidFill>
                  <a:srgbClr val="FF0000"/>
                </a:solidFill>
                <a:latin typeface="Arial"/>
                <a:cs typeface="Arial"/>
              </a:rPr>
              <a:t>Innovation </a:t>
            </a:r>
            <a:r>
              <a:rPr sz="2400" spc="35" dirty="0">
                <a:solidFill>
                  <a:srgbClr val="FF0000"/>
                </a:solidFill>
                <a:latin typeface="Arial"/>
                <a:cs typeface="Arial"/>
              </a:rPr>
              <a:t>&amp;</a:t>
            </a:r>
            <a:r>
              <a:rPr sz="2400" spc="-2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FF0000"/>
                </a:solidFill>
                <a:latin typeface="Arial"/>
                <a:cs typeface="Arial"/>
              </a:rPr>
              <a:t>Delivery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63893" y="3756050"/>
            <a:ext cx="2084705" cy="79946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77520">
              <a:lnSpc>
                <a:spcPct val="100000"/>
              </a:lnSpc>
              <a:spcBef>
                <a:spcPts val="265"/>
              </a:spcBef>
            </a:pPr>
            <a:r>
              <a:rPr sz="1600" b="1" spc="-180" dirty="0">
                <a:solidFill>
                  <a:srgbClr val="C00000"/>
                </a:solidFill>
                <a:latin typeface="Arial"/>
                <a:cs typeface="Arial"/>
              </a:rPr>
              <a:t>Big</a:t>
            </a:r>
            <a:r>
              <a:rPr sz="1600" b="1" spc="-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spc="-60" dirty="0">
                <a:solidFill>
                  <a:srgbClr val="C00000"/>
                </a:solidFill>
                <a:latin typeface="Arial"/>
                <a:cs typeface="Arial"/>
              </a:rPr>
              <a:t>Data/AI</a:t>
            </a:r>
            <a:endParaRPr sz="1600">
              <a:latin typeface="Arial"/>
              <a:cs typeface="Arial"/>
            </a:endParaRPr>
          </a:p>
          <a:p>
            <a:pPr marL="12700" marR="5080" indent="334010">
              <a:lnSpc>
                <a:spcPct val="100000"/>
              </a:lnSpc>
              <a:spcBef>
                <a:spcPts val="165"/>
              </a:spcBef>
            </a:pPr>
            <a:r>
              <a:rPr sz="1600" spc="-155" dirty="0">
                <a:solidFill>
                  <a:srgbClr val="5F5F5F"/>
                </a:solidFill>
                <a:latin typeface="Arial"/>
                <a:cs typeface="Arial"/>
              </a:rPr>
              <a:t>Edge </a:t>
            </a:r>
            <a:r>
              <a:rPr sz="1600" spc="-50" dirty="0">
                <a:solidFill>
                  <a:srgbClr val="5F5F5F"/>
                </a:solidFill>
                <a:latin typeface="Arial"/>
                <a:cs typeface="Arial"/>
              </a:rPr>
              <a:t>intelligence  </a:t>
            </a:r>
            <a:r>
              <a:rPr sz="1600" spc="-85" dirty="0">
                <a:solidFill>
                  <a:srgbClr val="5F5F5F"/>
                </a:solidFill>
                <a:latin typeface="Arial"/>
                <a:cs typeface="Arial"/>
              </a:rPr>
              <a:t>Federated </a:t>
            </a:r>
            <a:r>
              <a:rPr sz="1600" spc="-65" dirty="0">
                <a:solidFill>
                  <a:srgbClr val="5F5F5F"/>
                </a:solidFill>
                <a:latin typeface="Arial"/>
                <a:cs typeface="Arial"/>
              </a:rPr>
              <a:t>data </a:t>
            </a:r>
            <a:r>
              <a:rPr sz="1600" spc="-80" dirty="0">
                <a:solidFill>
                  <a:srgbClr val="5F5F5F"/>
                </a:solidFill>
                <a:latin typeface="Arial"/>
                <a:cs typeface="Arial"/>
              </a:rPr>
              <a:t>and</a:t>
            </a:r>
            <a:r>
              <a:rPr sz="1600" spc="-15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5F5F5F"/>
                </a:solidFill>
                <a:latin typeface="Arial"/>
                <a:cs typeface="Arial"/>
              </a:rPr>
              <a:t>tasks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303764" y="1261872"/>
            <a:ext cx="1274445" cy="685800"/>
          </a:xfrm>
          <a:custGeom>
            <a:avLst/>
            <a:gdLst/>
            <a:ahLst/>
            <a:cxnLst/>
            <a:rect l="l" t="t" r="r" b="b"/>
            <a:pathLst>
              <a:path w="1274445" h="685800">
                <a:moveTo>
                  <a:pt x="931163" y="0"/>
                </a:moveTo>
                <a:lnTo>
                  <a:pt x="0" y="0"/>
                </a:lnTo>
                <a:lnTo>
                  <a:pt x="0" y="685800"/>
                </a:lnTo>
                <a:lnTo>
                  <a:pt x="931163" y="685800"/>
                </a:lnTo>
                <a:lnTo>
                  <a:pt x="1274063" y="342900"/>
                </a:lnTo>
                <a:lnTo>
                  <a:pt x="931163" y="0"/>
                </a:lnTo>
                <a:close/>
              </a:path>
            </a:pathLst>
          </a:custGeom>
          <a:solidFill>
            <a:srgbClr val="8DA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430636" y="1336929"/>
            <a:ext cx="850900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indent="280035">
              <a:lnSpc>
                <a:spcPts val="1730"/>
              </a:lnSpc>
              <a:spcBef>
                <a:spcPts val="310"/>
              </a:spcBef>
            </a:pPr>
            <a:r>
              <a:rPr sz="1600" spc="-160" dirty="0">
                <a:solidFill>
                  <a:srgbClr val="46565E"/>
                </a:solidFill>
                <a:latin typeface="Arial"/>
                <a:cs typeface="Arial"/>
              </a:rPr>
              <a:t>NO  </a:t>
            </a:r>
            <a:r>
              <a:rPr sz="1600" spc="-200" dirty="0">
                <a:solidFill>
                  <a:srgbClr val="46565E"/>
                </a:solidFill>
                <a:latin typeface="Arial"/>
                <a:cs typeface="Arial"/>
              </a:rPr>
              <a:t>END</a:t>
            </a:r>
            <a:r>
              <a:rPr sz="1600" spc="-150" dirty="0">
                <a:solidFill>
                  <a:srgbClr val="46565E"/>
                </a:solidFill>
                <a:latin typeface="Arial"/>
                <a:cs typeface="Arial"/>
              </a:rPr>
              <a:t> </a:t>
            </a:r>
            <a:r>
              <a:rPr sz="1600" spc="-240" dirty="0">
                <a:solidFill>
                  <a:srgbClr val="46565E"/>
                </a:solidFill>
                <a:latin typeface="Arial"/>
                <a:cs typeface="Arial"/>
              </a:rPr>
              <a:t>DATE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89472" y="1947672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196"/>
                </a:lnTo>
              </a:path>
            </a:pathLst>
          </a:custGeom>
          <a:ln w="28193">
            <a:solidFill>
              <a:srgbClr val="465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89472" y="2272283"/>
            <a:ext cx="0" cy="1219835"/>
          </a:xfrm>
          <a:custGeom>
            <a:avLst/>
            <a:gdLst/>
            <a:ahLst/>
            <a:cxnLst/>
            <a:rect l="l" t="t" r="r" b="b"/>
            <a:pathLst>
              <a:path h="1219835">
                <a:moveTo>
                  <a:pt x="0" y="0"/>
                </a:moveTo>
                <a:lnTo>
                  <a:pt x="0" y="1219453"/>
                </a:lnTo>
              </a:path>
            </a:pathLst>
          </a:custGeom>
          <a:ln w="28193">
            <a:solidFill>
              <a:srgbClr val="465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0266" y="1947672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196"/>
                </a:lnTo>
              </a:path>
            </a:pathLst>
          </a:custGeom>
          <a:ln w="19811">
            <a:solidFill>
              <a:srgbClr val="8DA6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00266" y="2272283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266"/>
                </a:lnTo>
              </a:path>
            </a:pathLst>
          </a:custGeom>
          <a:ln w="19811">
            <a:solidFill>
              <a:srgbClr val="8DA6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4880" y="1991867"/>
            <a:ext cx="10285730" cy="280670"/>
          </a:xfrm>
          <a:custGeom>
            <a:avLst/>
            <a:gdLst/>
            <a:ahLst/>
            <a:cxnLst/>
            <a:rect l="l" t="t" r="r" b="b"/>
            <a:pathLst>
              <a:path w="10285730" h="280669">
                <a:moveTo>
                  <a:pt x="0" y="280415"/>
                </a:moveTo>
                <a:lnTo>
                  <a:pt x="10285476" y="280415"/>
                </a:lnTo>
                <a:lnTo>
                  <a:pt x="10285476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28772" y="1261872"/>
            <a:ext cx="1027430" cy="685800"/>
          </a:xfrm>
          <a:custGeom>
            <a:avLst/>
            <a:gdLst/>
            <a:ahLst/>
            <a:cxnLst/>
            <a:rect l="l" t="t" r="r" b="b"/>
            <a:pathLst>
              <a:path w="1027429" h="685800">
                <a:moveTo>
                  <a:pt x="0" y="685800"/>
                </a:moveTo>
                <a:lnTo>
                  <a:pt x="1027176" y="685800"/>
                </a:lnTo>
                <a:lnTo>
                  <a:pt x="1027176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4656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52900" y="1261872"/>
            <a:ext cx="1027430" cy="685800"/>
          </a:xfrm>
          <a:custGeom>
            <a:avLst/>
            <a:gdLst/>
            <a:ahLst/>
            <a:cxnLst/>
            <a:rect l="l" t="t" r="r" b="b"/>
            <a:pathLst>
              <a:path w="1027429" h="685800">
                <a:moveTo>
                  <a:pt x="0" y="685800"/>
                </a:moveTo>
                <a:lnTo>
                  <a:pt x="1027176" y="685800"/>
                </a:lnTo>
                <a:lnTo>
                  <a:pt x="1027176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8DA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26807" y="1261872"/>
            <a:ext cx="1027430" cy="685800"/>
          </a:xfrm>
          <a:custGeom>
            <a:avLst/>
            <a:gdLst/>
            <a:ahLst/>
            <a:cxnLst/>
            <a:rect l="l" t="t" r="r" b="b"/>
            <a:pathLst>
              <a:path w="1027429" h="685800">
                <a:moveTo>
                  <a:pt x="0" y="685800"/>
                </a:moveTo>
                <a:lnTo>
                  <a:pt x="1027176" y="685800"/>
                </a:lnTo>
                <a:lnTo>
                  <a:pt x="1027176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4656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44880" y="1261872"/>
            <a:ext cx="1164590" cy="685800"/>
          </a:xfrm>
          <a:custGeom>
            <a:avLst/>
            <a:gdLst/>
            <a:ahLst/>
            <a:cxnLst/>
            <a:rect l="l" t="t" r="r" b="b"/>
            <a:pathLst>
              <a:path w="1164589" h="685800">
                <a:moveTo>
                  <a:pt x="0" y="685800"/>
                </a:moveTo>
                <a:lnTo>
                  <a:pt x="1164336" y="685800"/>
                </a:lnTo>
                <a:lnTo>
                  <a:pt x="1164336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4656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00072" y="1261872"/>
            <a:ext cx="1027430" cy="685800"/>
          </a:xfrm>
          <a:custGeom>
            <a:avLst/>
            <a:gdLst/>
            <a:ahLst/>
            <a:cxnLst/>
            <a:rect l="l" t="t" r="r" b="b"/>
            <a:pathLst>
              <a:path w="1027430" h="685800">
                <a:moveTo>
                  <a:pt x="0" y="685800"/>
                </a:moveTo>
                <a:lnTo>
                  <a:pt x="1027176" y="685800"/>
                </a:lnTo>
                <a:lnTo>
                  <a:pt x="1027176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8DA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80076" y="1261872"/>
            <a:ext cx="1026160" cy="685800"/>
          </a:xfrm>
          <a:custGeom>
            <a:avLst/>
            <a:gdLst/>
            <a:ahLst/>
            <a:cxnLst/>
            <a:rect l="l" t="t" r="r" b="b"/>
            <a:pathLst>
              <a:path w="1026160" h="685800">
                <a:moveTo>
                  <a:pt x="0" y="685800"/>
                </a:moveTo>
                <a:lnTo>
                  <a:pt x="1025651" y="685800"/>
                </a:lnTo>
                <a:lnTo>
                  <a:pt x="1025651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4656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01155" y="1261872"/>
            <a:ext cx="1026160" cy="685800"/>
          </a:xfrm>
          <a:custGeom>
            <a:avLst/>
            <a:gdLst/>
            <a:ahLst/>
            <a:cxnLst/>
            <a:rect l="l" t="t" r="r" b="b"/>
            <a:pathLst>
              <a:path w="1026159" h="685800">
                <a:moveTo>
                  <a:pt x="0" y="685800"/>
                </a:moveTo>
                <a:lnTo>
                  <a:pt x="1025651" y="685800"/>
                </a:lnTo>
                <a:lnTo>
                  <a:pt x="1025651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8DA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31519" y="1426845"/>
            <a:ext cx="6853555" cy="81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0315" algn="l"/>
                <a:tab pos="2278380" algn="l"/>
                <a:tab pos="3302635" algn="l"/>
                <a:tab pos="4329430" algn="l"/>
                <a:tab pos="5350510" algn="l"/>
                <a:tab pos="6376670" algn="l"/>
              </a:tabLst>
            </a:pP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201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spc="-95" dirty="0">
                <a:solidFill>
                  <a:srgbClr val="46565E"/>
                </a:solidFill>
                <a:latin typeface="Arial"/>
                <a:cs typeface="Arial"/>
              </a:rPr>
              <a:t>201</a:t>
            </a:r>
            <a:r>
              <a:rPr sz="1800" spc="-90" dirty="0">
                <a:solidFill>
                  <a:srgbClr val="46565E"/>
                </a:solidFill>
                <a:latin typeface="Arial"/>
                <a:cs typeface="Arial"/>
              </a:rPr>
              <a:t>6</a:t>
            </a:r>
            <a:r>
              <a:rPr sz="1800" dirty="0">
                <a:solidFill>
                  <a:srgbClr val="46565E"/>
                </a:solidFill>
                <a:latin typeface="Arial"/>
                <a:cs typeface="Arial"/>
              </a:rPr>
              <a:t>	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201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spc="-95" dirty="0">
                <a:solidFill>
                  <a:srgbClr val="46565E"/>
                </a:solidFill>
                <a:latin typeface="Arial"/>
                <a:cs typeface="Arial"/>
              </a:rPr>
              <a:t>201</a:t>
            </a:r>
            <a:r>
              <a:rPr sz="1800" spc="-90" dirty="0">
                <a:solidFill>
                  <a:srgbClr val="46565E"/>
                </a:solidFill>
                <a:latin typeface="Arial"/>
                <a:cs typeface="Arial"/>
              </a:rPr>
              <a:t>8</a:t>
            </a:r>
            <a:r>
              <a:rPr sz="1800" dirty="0">
                <a:solidFill>
                  <a:srgbClr val="46565E"/>
                </a:solidFill>
                <a:latin typeface="Arial"/>
                <a:cs typeface="Arial"/>
              </a:rPr>
              <a:t>	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201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spc="-95" dirty="0">
                <a:solidFill>
                  <a:srgbClr val="46565E"/>
                </a:solidFill>
                <a:latin typeface="Arial"/>
                <a:cs typeface="Arial"/>
              </a:rPr>
              <a:t>202</a:t>
            </a:r>
            <a:r>
              <a:rPr sz="1800" spc="-90" dirty="0">
                <a:solidFill>
                  <a:srgbClr val="46565E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46565E"/>
                </a:solidFill>
                <a:latin typeface="Arial"/>
                <a:cs typeface="Arial"/>
              </a:rPr>
              <a:t>	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2021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4021454">
              <a:lnSpc>
                <a:spcPct val="100000"/>
              </a:lnSpc>
            </a:pPr>
            <a:r>
              <a:rPr sz="1600" spc="-60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r>
              <a:rPr sz="16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Unlimited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76577" y="1928622"/>
            <a:ext cx="0" cy="594360"/>
          </a:xfrm>
          <a:custGeom>
            <a:avLst/>
            <a:gdLst/>
            <a:ahLst/>
            <a:cxnLst/>
            <a:rect l="l" t="t" r="r" b="b"/>
            <a:pathLst>
              <a:path h="594360">
                <a:moveTo>
                  <a:pt x="0" y="0"/>
                </a:moveTo>
                <a:lnTo>
                  <a:pt x="0" y="593851"/>
                </a:lnTo>
              </a:path>
            </a:pathLst>
          </a:custGeom>
          <a:ln w="19812">
            <a:solidFill>
              <a:srgbClr val="465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87424" y="1842516"/>
            <a:ext cx="178307" cy="172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40765" y="2568701"/>
            <a:ext cx="693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5" dirty="0">
                <a:solidFill>
                  <a:srgbClr val="00AF50"/>
                </a:solidFill>
                <a:latin typeface="Arial"/>
                <a:cs typeface="Arial"/>
              </a:rPr>
              <a:t>UX </a:t>
            </a:r>
            <a:r>
              <a:rPr sz="1600" b="1" spc="-35" dirty="0">
                <a:solidFill>
                  <a:srgbClr val="00AF50"/>
                </a:solidFill>
                <a:latin typeface="Arial"/>
                <a:cs typeface="Arial"/>
              </a:rPr>
              <a:t>&amp;</a:t>
            </a:r>
            <a:r>
              <a:rPr sz="1600" b="1" spc="-6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600" b="1" spc="-70" dirty="0">
                <a:solidFill>
                  <a:srgbClr val="00AF50"/>
                </a:solidFill>
                <a:latin typeface="Arial"/>
                <a:cs typeface="Arial"/>
              </a:rPr>
              <a:t>UI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620517" y="192100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073"/>
                </a:lnTo>
              </a:path>
            </a:pathLst>
          </a:custGeom>
          <a:ln w="19812">
            <a:solidFill>
              <a:srgbClr val="8DA6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31364" y="1834895"/>
            <a:ext cx="178308" cy="172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38550" y="1921001"/>
            <a:ext cx="0" cy="1560195"/>
          </a:xfrm>
          <a:custGeom>
            <a:avLst/>
            <a:gdLst/>
            <a:ahLst/>
            <a:cxnLst/>
            <a:rect l="l" t="t" r="r" b="b"/>
            <a:pathLst>
              <a:path h="1560195">
                <a:moveTo>
                  <a:pt x="0" y="0"/>
                </a:moveTo>
                <a:lnTo>
                  <a:pt x="0" y="1559940"/>
                </a:lnTo>
              </a:path>
            </a:pathLst>
          </a:custGeom>
          <a:ln w="19812">
            <a:solidFill>
              <a:srgbClr val="465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49396" y="1834895"/>
            <a:ext cx="176783" cy="172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364229" y="3547109"/>
            <a:ext cx="6750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40" dirty="0">
                <a:solidFill>
                  <a:srgbClr val="FF7700"/>
                </a:solidFill>
                <a:latin typeface="Arial"/>
                <a:cs typeface="Arial"/>
              </a:rPr>
              <a:t>D</a:t>
            </a:r>
            <a:r>
              <a:rPr sz="1600" b="1" spc="-114" dirty="0">
                <a:solidFill>
                  <a:srgbClr val="FF7700"/>
                </a:solidFill>
                <a:latin typeface="Arial"/>
                <a:cs typeface="Arial"/>
              </a:rPr>
              <a:t>e</a:t>
            </a:r>
            <a:r>
              <a:rPr sz="1600" b="1" spc="-150" dirty="0">
                <a:solidFill>
                  <a:srgbClr val="FF7700"/>
                </a:solidFill>
                <a:latin typeface="Arial"/>
                <a:cs typeface="Arial"/>
              </a:rPr>
              <a:t>vOp</a:t>
            </a:r>
            <a:r>
              <a:rPr sz="1600" b="1" spc="-254" dirty="0">
                <a:solidFill>
                  <a:srgbClr val="FF7700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658105" y="192100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073"/>
                </a:lnTo>
              </a:path>
            </a:pathLst>
          </a:custGeom>
          <a:ln w="19812">
            <a:solidFill>
              <a:srgbClr val="8DA6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96128" y="1833372"/>
            <a:ext cx="178307" cy="1722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11111" y="1833372"/>
            <a:ext cx="178307" cy="1722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27442" y="1911857"/>
            <a:ext cx="13335" cy="1569085"/>
          </a:xfrm>
          <a:custGeom>
            <a:avLst/>
            <a:gdLst/>
            <a:ahLst/>
            <a:cxnLst/>
            <a:rect l="l" t="t" r="r" b="b"/>
            <a:pathLst>
              <a:path w="13334" h="1569085">
                <a:moveTo>
                  <a:pt x="0" y="0"/>
                </a:moveTo>
                <a:lnTo>
                  <a:pt x="12953" y="1568957"/>
                </a:lnTo>
              </a:path>
            </a:pathLst>
          </a:custGeom>
          <a:ln w="19812">
            <a:solidFill>
              <a:srgbClr val="465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39811" y="1825751"/>
            <a:ext cx="176783" cy="1722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758678" y="1911857"/>
            <a:ext cx="3810" cy="609600"/>
          </a:xfrm>
          <a:custGeom>
            <a:avLst/>
            <a:gdLst/>
            <a:ahLst/>
            <a:cxnLst/>
            <a:rect l="l" t="t" r="r" b="b"/>
            <a:pathLst>
              <a:path w="3809" h="609600">
                <a:moveTo>
                  <a:pt x="0" y="0"/>
                </a:moveTo>
                <a:lnTo>
                  <a:pt x="3301" y="609600"/>
                </a:lnTo>
              </a:path>
            </a:pathLst>
          </a:custGeom>
          <a:ln w="19812">
            <a:solidFill>
              <a:srgbClr val="8DA6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121914" y="3758946"/>
            <a:ext cx="1066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10" dirty="0">
                <a:solidFill>
                  <a:srgbClr val="5F5F5F"/>
                </a:solidFill>
                <a:latin typeface="Arial"/>
                <a:cs typeface="Arial"/>
              </a:rPr>
              <a:t>Cloud-Ready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40914" y="3978402"/>
            <a:ext cx="1826895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indent="272415">
              <a:lnSpc>
                <a:spcPts val="1730"/>
              </a:lnSpc>
              <a:spcBef>
                <a:spcPts val="310"/>
              </a:spcBef>
            </a:pPr>
            <a:r>
              <a:rPr sz="1600" spc="-105" dirty="0">
                <a:solidFill>
                  <a:srgbClr val="5F5F5F"/>
                </a:solidFill>
                <a:latin typeface="Arial"/>
                <a:cs typeface="Arial"/>
              </a:rPr>
              <a:t>Zero </a:t>
            </a:r>
            <a:r>
              <a:rPr sz="1600" spc="-35" dirty="0">
                <a:solidFill>
                  <a:srgbClr val="5F5F5F"/>
                </a:solidFill>
                <a:latin typeface="Arial"/>
                <a:cs typeface="Arial"/>
              </a:rPr>
              <a:t>downtime  </a:t>
            </a:r>
            <a:r>
              <a:rPr sz="1600" spc="-40" dirty="0">
                <a:solidFill>
                  <a:srgbClr val="5F5F5F"/>
                </a:solidFill>
                <a:latin typeface="Arial"/>
                <a:cs typeface="Arial"/>
              </a:rPr>
              <a:t>Auto </a:t>
            </a:r>
            <a:r>
              <a:rPr sz="1600" spc="-140" dirty="0">
                <a:solidFill>
                  <a:srgbClr val="5F5F5F"/>
                </a:solidFill>
                <a:latin typeface="Arial"/>
                <a:cs typeface="Arial"/>
              </a:rPr>
              <a:t>Test</a:t>
            </a:r>
            <a:r>
              <a:rPr sz="1600" spc="-18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600" spc="-40" dirty="0">
                <a:solidFill>
                  <a:srgbClr val="5F5F5F"/>
                </a:solidFill>
                <a:latin typeface="Arial"/>
                <a:cs typeface="Arial"/>
              </a:rPr>
              <a:t>Automation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785740" y="3536441"/>
            <a:ext cx="1916430" cy="9931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387350">
              <a:lnSpc>
                <a:spcPct val="98400"/>
              </a:lnSpc>
              <a:spcBef>
                <a:spcPts val="125"/>
              </a:spcBef>
            </a:pPr>
            <a:r>
              <a:rPr sz="1600" b="1" spc="-85" dirty="0">
                <a:solidFill>
                  <a:srgbClr val="FF8D13"/>
                </a:solidFill>
                <a:latin typeface="Arial"/>
                <a:cs typeface="Arial"/>
              </a:rPr>
              <a:t>DevOps/AI</a:t>
            </a:r>
            <a:r>
              <a:rPr sz="1600" b="1" spc="-85" dirty="0">
                <a:solidFill>
                  <a:srgbClr val="FF7700"/>
                </a:solidFill>
                <a:latin typeface="Arial"/>
                <a:cs typeface="Arial"/>
              </a:rPr>
              <a:t>*  </a:t>
            </a:r>
            <a:r>
              <a:rPr sz="1600" spc="-45" dirty="0">
                <a:solidFill>
                  <a:srgbClr val="5F5F5F"/>
                </a:solidFill>
                <a:latin typeface="Arial"/>
                <a:cs typeface="Arial"/>
              </a:rPr>
              <a:t>Mobile-app</a:t>
            </a:r>
            <a:r>
              <a:rPr sz="16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600" spc="-60" dirty="0">
                <a:solidFill>
                  <a:srgbClr val="5F5F5F"/>
                </a:solidFill>
                <a:latin typeface="Arial"/>
                <a:cs typeface="Arial"/>
              </a:rPr>
              <a:t>generation  </a:t>
            </a:r>
            <a:r>
              <a:rPr sz="1600" spc="-75" dirty="0">
                <a:solidFill>
                  <a:srgbClr val="5F5F5F"/>
                </a:solidFill>
                <a:latin typeface="Arial"/>
                <a:cs typeface="Arial"/>
              </a:rPr>
              <a:t>Chatbots, </a:t>
            </a:r>
            <a:r>
              <a:rPr sz="1600" spc="-100" dirty="0">
                <a:solidFill>
                  <a:srgbClr val="5F5F5F"/>
                </a:solidFill>
                <a:latin typeface="Arial"/>
                <a:cs typeface="Arial"/>
              </a:rPr>
              <a:t>Voice,</a:t>
            </a:r>
            <a:r>
              <a:rPr sz="1600" spc="-8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600" spc="-200" dirty="0">
                <a:solidFill>
                  <a:srgbClr val="5F5F5F"/>
                </a:solidFill>
                <a:latin typeface="Arial"/>
                <a:cs typeface="Arial"/>
              </a:rPr>
              <a:t>NLP</a:t>
            </a:r>
            <a:endParaRPr sz="1600">
              <a:latin typeface="Arial"/>
              <a:cs typeface="Arial"/>
            </a:endParaRPr>
          </a:p>
          <a:p>
            <a:pPr marL="222885">
              <a:lnSpc>
                <a:spcPct val="100000"/>
              </a:lnSpc>
            </a:pPr>
            <a:r>
              <a:rPr sz="1600" spc="-95" dirty="0">
                <a:solidFill>
                  <a:srgbClr val="5F5F5F"/>
                </a:solidFill>
                <a:latin typeface="Arial"/>
                <a:cs typeface="Arial"/>
              </a:rPr>
              <a:t>Data</a:t>
            </a:r>
            <a:r>
              <a:rPr sz="1600" spc="-17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5F5F5F"/>
                </a:solidFill>
                <a:latin typeface="Arial"/>
                <a:cs typeface="Arial"/>
              </a:rPr>
              <a:t>Visualization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7515" y="2804922"/>
            <a:ext cx="14452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75" dirty="0">
                <a:solidFill>
                  <a:srgbClr val="5F5F5F"/>
                </a:solidFill>
                <a:latin typeface="Arial"/>
                <a:cs typeface="Arial"/>
              </a:rPr>
              <a:t>Agile </a:t>
            </a:r>
            <a:r>
              <a:rPr sz="1600" spc="-100" dirty="0">
                <a:solidFill>
                  <a:srgbClr val="5F5F5F"/>
                </a:solidFill>
                <a:latin typeface="Arial"/>
                <a:cs typeface="Arial"/>
              </a:rPr>
              <a:t>Upgrades</a:t>
            </a:r>
            <a:r>
              <a:rPr sz="1600" spc="-16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5F5F5F"/>
                </a:solidFill>
                <a:latin typeface="Arial"/>
                <a:cs typeface="Arial"/>
              </a:rPr>
              <a:t>&amp;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7055" y="3048761"/>
            <a:ext cx="11874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65" dirty="0">
                <a:solidFill>
                  <a:srgbClr val="5F5F5F"/>
                </a:solidFill>
                <a:latin typeface="Arial"/>
                <a:cs typeface="Arial"/>
              </a:rPr>
              <a:t>Development,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64947" y="3292602"/>
            <a:ext cx="1390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5" dirty="0">
                <a:solidFill>
                  <a:srgbClr val="5F5F5F"/>
                </a:solidFill>
                <a:latin typeface="Arial"/>
                <a:cs typeface="Arial"/>
              </a:rPr>
              <a:t>Open </a:t>
            </a:r>
            <a:r>
              <a:rPr sz="1600" spc="-90" dirty="0">
                <a:solidFill>
                  <a:srgbClr val="5F5F5F"/>
                </a:solidFill>
                <a:latin typeface="Arial"/>
                <a:cs typeface="Arial"/>
              </a:rPr>
              <a:t>UI </a:t>
            </a:r>
            <a:r>
              <a:rPr sz="1600" spc="20" dirty="0">
                <a:solidFill>
                  <a:srgbClr val="5F5F5F"/>
                </a:solidFill>
                <a:latin typeface="Arial"/>
                <a:cs typeface="Arial"/>
              </a:rPr>
              <a:t>&amp;</a:t>
            </a:r>
            <a:r>
              <a:rPr sz="1600" spc="-10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600" spc="-170" dirty="0">
                <a:solidFill>
                  <a:srgbClr val="5F5F5F"/>
                </a:solidFill>
                <a:latin typeface="Arial"/>
                <a:cs typeface="Arial"/>
              </a:rPr>
              <a:t>RWD,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03275" y="3536696"/>
            <a:ext cx="713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1600" spc="-45" dirty="0">
                <a:solidFill>
                  <a:srgbClr val="5F5F5F"/>
                </a:solidFill>
                <a:latin typeface="Arial"/>
                <a:cs typeface="Arial"/>
              </a:rPr>
              <a:t>ob</a:t>
            </a:r>
            <a:r>
              <a:rPr sz="1600" spc="-15" dirty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600" spc="10" dirty="0">
                <a:solidFill>
                  <a:srgbClr val="5F5F5F"/>
                </a:solidFill>
                <a:latin typeface="Arial"/>
                <a:cs typeface="Arial"/>
              </a:rPr>
              <a:t>li</a:t>
            </a:r>
            <a:r>
              <a:rPr sz="1600" spc="90" dirty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600" spc="-80" dirty="0">
                <a:solidFill>
                  <a:srgbClr val="5F5F5F"/>
                </a:solidFill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972817" y="2394280"/>
            <a:ext cx="1282065" cy="1241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7340">
              <a:lnSpc>
                <a:spcPts val="1905"/>
              </a:lnSpc>
              <a:spcBef>
                <a:spcPts val="95"/>
              </a:spcBef>
            </a:pPr>
            <a:r>
              <a:rPr sz="1600" b="1" spc="-150" dirty="0">
                <a:solidFill>
                  <a:srgbClr val="00AF50"/>
                </a:solidFill>
                <a:latin typeface="Arial"/>
                <a:cs typeface="Arial"/>
              </a:rPr>
              <a:t>UX </a:t>
            </a:r>
            <a:r>
              <a:rPr sz="1600" b="1" spc="-30" dirty="0">
                <a:solidFill>
                  <a:srgbClr val="00AF50"/>
                </a:solidFill>
                <a:latin typeface="Arial"/>
                <a:cs typeface="Arial"/>
              </a:rPr>
              <a:t>&amp;</a:t>
            </a:r>
            <a:r>
              <a:rPr sz="1600" b="1" spc="-9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600" b="1" spc="-70" dirty="0">
                <a:solidFill>
                  <a:srgbClr val="00AF50"/>
                </a:solidFill>
                <a:latin typeface="Arial"/>
                <a:cs typeface="Arial"/>
              </a:rPr>
              <a:t>UI</a:t>
            </a:r>
            <a:endParaRPr sz="1600">
              <a:latin typeface="Arial"/>
              <a:cs typeface="Arial"/>
            </a:endParaRPr>
          </a:p>
          <a:p>
            <a:pPr marL="12700" indent="304800">
              <a:lnSpc>
                <a:spcPts val="1905"/>
              </a:lnSpc>
            </a:pPr>
            <a:r>
              <a:rPr sz="1600" spc="-75" dirty="0">
                <a:solidFill>
                  <a:srgbClr val="5F5F5F"/>
                </a:solidFill>
                <a:latin typeface="Arial"/>
                <a:cs typeface="Arial"/>
              </a:rPr>
              <a:t>Partner,</a:t>
            </a:r>
            <a:endParaRPr sz="16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5"/>
              </a:spcBef>
            </a:pPr>
            <a:r>
              <a:rPr sz="1600" spc="-85" dirty="0">
                <a:solidFill>
                  <a:srgbClr val="5F5F5F"/>
                </a:solidFill>
                <a:latin typeface="Arial"/>
                <a:cs typeface="Arial"/>
              </a:rPr>
              <a:t>Customer</a:t>
            </a:r>
            <a:r>
              <a:rPr sz="1600" spc="-14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5F5F5F"/>
                </a:solidFill>
                <a:latin typeface="Arial"/>
                <a:cs typeface="Arial"/>
              </a:rPr>
              <a:t>Apps  </a:t>
            </a:r>
            <a:r>
              <a:rPr sz="1600" spc="-140" dirty="0">
                <a:solidFill>
                  <a:srgbClr val="5F5F5F"/>
                </a:solidFill>
                <a:latin typeface="Arial"/>
                <a:cs typeface="Arial"/>
              </a:rPr>
              <a:t>Usage </a:t>
            </a:r>
            <a:r>
              <a:rPr sz="1600" spc="-60" dirty="0">
                <a:solidFill>
                  <a:srgbClr val="5F5F5F"/>
                </a:solidFill>
                <a:latin typeface="Arial"/>
                <a:cs typeface="Arial"/>
              </a:rPr>
              <a:t>Pattern  </a:t>
            </a:r>
            <a:r>
              <a:rPr sz="1600" spc="-105" dirty="0">
                <a:solidFill>
                  <a:srgbClr val="5F5F5F"/>
                </a:solidFill>
                <a:latin typeface="Arial"/>
                <a:cs typeface="Arial"/>
              </a:rPr>
              <a:t>Tracking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94738" y="3610483"/>
            <a:ext cx="10382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65" dirty="0">
                <a:solidFill>
                  <a:srgbClr val="5F5F5F"/>
                </a:solidFill>
                <a:latin typeface="Arial"/>
                <a:cs typeface="Arial"/>
              </a:rPr>
              <a:t>RESTful</a:t>
            </a:r>
            <a:r>
              <a:rPr sz="1600" spc="-150" dirty="0">
                <a:solidFill>
                  <a:srgbClr val="5F5F5F"/>
                </a:solidFill>
                <a:latin typeface="Arial"/>
                <a:cs typeface="Arial"/>
              </a:rPr>
              <a:t> APIs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715000" y="2402839"/>
            <a:ext cx="1508125" cy="9886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6880">
              <a:lnSpc>
                <a:spcPts val="1875"/>
              </a:lnSpc>
              <a:spcBef>
                <a:spcPts val="95"/>
              </a:spcBef>
            </a:pPr>
            <a:r>
              <a:rPr sz="1600" b="1" spc="-180" dirty="0">
                <a:solidFill>
                  <a:srgbClr val="C00000"/>
                </a:solidFill>
                <a:latin typeface="Arial"/>
                <a:cs typeface="Arial"/>
              </a:rPr>
              <a:t>Big</a:t>
            </a:r>
            <a:r>
              <a:rPr sz="1600" b="1" spc="-10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spc="-60" dirty="0">
                <a:solidFill>
                  <a:srgbClr val="C00000"/>
                </a:solidFill>
                <a:latin typeface="Arial"/>
                <a:cs typeface="Arial"/>
              </a:rPr>
              <a:t>Data/AI</a:t>
            </a:r>
            <a:endParaRPr sz="1600" dirty="0">
              <a:latin typeface="Arial"/>
              <a:cs typeface="Arial"/>
            </a:endParaRPr>
          </a:p>
          <a:p>
            <a:pPr marL="60960" indent="123189">
              <a:lnSpc>
                <a:spcPts val="1875"/>
              </a:lnSpc>
            </a:pPr>
            <a:r>
              <a:rPr sz="1600" spc="-45" dirty="0">
                <a:solidFill>
                  <a:srgbClr val="5F5F5F"/>
                </a:solidFill>
                <a:latin typeface="Arial"/>
                <a:cs typeface="Arial"/>
              </a:rPr>
              <a:t>Auto-charting</a:t>
            </a:r>
            <a:endParaRPr sz="1600" dirty="0">
              <a:latin typeface="Arial"/>
              <a:cs typeface="Arial"/>
            </a:endParaRPr>
          </a:p>
          <a:p>
            <a:pPr marL="12700" marR="5080" indent="635" algn="ctr">
              <a:lnSpc>
                <a:spcPct val="100000"/>
              </a:lnSpc>
            </a:pPr>
            <a:r>
              <a:rPr sz="1600" spc="-175" dirty="0">
                <a:solidFill>
                  <a:srgbClr val="5F5F5F"/>
                </a:solidFill>
                <a:latin typeface="Arial"/>
                <a:cs typeface="Arial"/>
              </a:rPr>
              <a:t>Task </a:t>
            </a:r>
            <a:r>
              <a:rPr sz="1600" spc="-45" dirty="0">
                <a:solidFill>
                  <a:srgbClr val="5F5F5F"/>
                </a:solidFill>
                <a:latin typeface="Arial"/>
                <a:cs typeface="Arial"/>
              </a:rPr>
              <a:t>prescription  </a:t>
            </a:r>
            <a:r>
              <a:rPr sz="1600" spc="-80" dirty="0">
                <a:solidFill>
                  <a:srgbClr val="5F5F5F"/>
                </a:solidFill>
                <a:latin typeface="Arial"/>
                <a:cs typeface="Arial"/>
              </a:rPr>
              <a:t>Cross-industry</a:t>
            </a:r>
            <a:r>
              <a:rPr sz="1600" spc="-12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5F5F5F"/>
                </a:solidFill>
                <a:latin typeface="Arial"/>
                <a:cs typeface="Arial"/>
              </a:rPr>
              <a:t>IoT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845178" y="2399156"/>
            <a:ext cx="1531620" cy="9925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indent="442595">
              <a:lnSpc>
                <a:spcPct val="98900"/>
              </a:lnSpc>
              <a:spcBef>
                <a:spcPts val="114"/>
              </a:spcBef>
            </a:pPr>
            <a:r>
              <a:rPr sz="1600" b="1" spc="-160" dirty="0">
                <a:solidFill>
                  <a:srgbClr val="FF7700"/>
                </a:solidFill>
                <a:latin typeface="Arial"/>
                <a:cs typeface="Arial"/>
              </a:rPr>
              <a:t>DevOps  </a:t>
            </a:r>
            <a:r>
              <a:rPr sz="1600" spc="-15" dirty="0">
                <a:solidFill>
                  <a:srgbClr val="5F5F5F"/>
                </a:solidFill>
                <a:latin typeface="Arial"/>
                <a:cs typeface="Arial"/>
              </a:rPr>
              <a:t>Monthly </a:t>
            </a:r>
            <a:r>
              <a:rPr sz="1600" spc="-85" dirty="0">
                <a:solidFill>
                  <a:srgbClr val="5F5F5F"/>
                </a:solidFill>
                <a:latin typeface="Arial"/>
                <a:cs typeface="Arial"/>
              </a:rPr>
              <a:t>Updates  </a:t>
            </a:r>
            <a:r>
              <a:rPr sz="1600" spc="-95" dirty="0">
                <a:solidFill>
                  <a:srgbClr val="5F5F5F"/>
                </a:solidFill>
                <a:latin typeface="Arial"/>
                <a:cs typeface="Arial"/>
              </a:rPr>
              <a:t>Docker </a:t>
            </a:r>
            <a:r>
              <a:rPr sz="1600" spc="-85" dirty="0">
                <a:solidFill>
                  <a:srgbClr val="5F5F5F"/>
                </a:solidFill>
                <a:latin typeface="Arial"/>
                <a:cs typeface="Arial"/>
              </a:rPr>
              <a:t>Containers  </a:t>
            </a:r>
            <a:r>
              <a:rPr sz="1600" spc="-95" dirty="0">
                <a:solidFill>
                  <a:srgbClr val="5F5F5F"/>
                </a:solidFill>
                <a:latin typeface="Arial"/>
                <a:cs typeface="Arial"/>
              </a:rPr>
              <a:t>Gateway</a:t>
            </a:r>
            <a:r>
              <a:rPr sz="1600" spc="-114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5F5F5F"/>
                </a:solidFill>
                <a:latin typeface="Arial"/>
                <a:cs typeface="Arial"/>
              </a:rPr>
              <a:t>Clusters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275064" y="1261872"/>
            <a:ext cx="1027430" cy="685800"/>
          </a:xfrm>
          <a:custGeom>
            <a:avLst/>
            <a:gdLst/>
            <a:ahLst/>
            <a:cxnLst/>
            <a:rect l="l" t="t" r="r" b="b"/>
            <a:pathLst>
              <a:path w="1027429" h="685800">
                <a:moveTo>
                  <a:pt x="0" y="685800"/>
                </a:moveTo>
                <a:lnTo>
                  <a:pt x="1027176" y="685800"/>
                </a:lnTo>
                <a:lnTo>
                  <a:pt x="1027176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4656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275064" y="1426845"/>
            <a:ext cx="1027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94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2023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249411" y="1261872"/>
            <a:ext cx="1027430" cy="685800"/>
          </a:xfrm>
          <a:custGeom>
            <a:avLst/>
            <a:gdLst/>
            <a:ahLst/>
            <a:cxnLst/>
            <a:rect l="l" t="t" r="r" b="b"/>
            <a:pathLst>
              <a:path w="1027429" h="685800">
                <a:moveTo>
                  <a:pt x="0" y="685800"/>
                </a:moveTo>
                <a:lnTo>
                  <a:pt x="1027176" y="685800"/>
                </a:lnTo>
                <a:lnTo>
                  <a:pt x="1027176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8DA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253983" y="1426845"/>
            <a:ext cx="1021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86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46565E"/>
                </a:solidFill>
                <a:latin typeface="Arial"/>
                <a:cs typeface="Arial"/>
              </a:rPr>
              <a:t>2022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748521" y="1919477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073"/>
                </a:lnTo>
              </a:path>
            </a:pathLst>
          </a:custGeom>
          <a:ln w="19812">
            <a:solidFill>
              <a:srgbClr val="8DA6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660892" y="1833372"/>
            <a:ext cx="176783" cy="1722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777221" y="1911857"/>
            <a:ext cx="0" cy="1454150"/>
          </a:xfrm>
          <a:custGeom>
            <a:avLst/>
            <a:gdLst/>
            <a:ahLst/>
            <a:cxnLst/>
            <a:rect l="l" t="t" r="r" b="b"/>
            <a:pathLst>
              <a:path h="1454150">
                <a:moveTo>
                  <a:pt x="0" y="0"/>
                </a:moveTo>
                <a:lnTo>
                  <a:pt x="0" y="1454150"/>
                </a:lnTo>
              </a:path>
            </a:pathLst>
          </a:custGeom>
          <a:ln w="19812">
            <a:solidFill>
              <a:srgbClr val="465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688068" y="1825751"/>
            <a:ext cx="176783" cy="1722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0772393" y="4180459"/>
            <a:ext cx="11728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solidFill>
                  <a:srgbClr val="FF7700"/>
                </a:solidFill>
                <a:latin typeface="Arial"/>
                <a:cs typeface="Arial"/>
              </a:rPr>
              <a:t>*0-12</a:t>
            </a:r>
            <a:r>
              <a:rPr sz="1600" spc="-110" dirty="0">
                <a:solidFill>
                  <a:srgbClr val="FF7700"/>
                </a:solidFill>
                <a:latin typeface="Arial"/>
                <a:cs typeface="Arial"/>
              </a:rPr>
              <a:t> </a:t>
            </a:r>
            <a:r>
              <a:rPr sz="1600" spc="-55" dirty="0">
                <a:solidFill>
                  <a:srgbClr val="FF7700"/>
                </a:solidFill>
                <a:latin typeface="Arial"/>
                <a:cs typeface="Arial"/>
              </a:rPr>
              <a:t>months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002269" y="2402839"/>
            <a:ext cx="1486535" cy="98869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71755" algn="ctr">
              <a:lnSpc>
                <a:spcPct val="98400"/>
              </a:lnSpc>
              <a:spcBef>
                <a:spcPts val="125"/>
              </a:spcBef>
            </a:pPr>
            <a:r>
              <a:rPr sz="1600" b="1" spc="-100" dirty="0">
                <a:solidFill>
                  <a:srgbClr val="007394"/>
                </a:solidFill>
                <a:latin typeface="Arial"/>
                <a:cs typeface="Arial"/>
              </a:rPr>
              <a:t>Decentralization  </a:t>
            </a:r>
            <a:r>
              <a:rPr sz="1600" spc="-40" dirty="0">
                <a:solidFill>
                  <a:srgbClr val="5F5F5F"/>
                </a:solidFill>
                <a:latin typeface="Arial"/>
                <a:cs typeface="Arial"/>
              </a:rPr>
              <a:t>Distributed</a:t>
            </a:r>
            <a:r>
              <a:rPr sz="1600" spc="-13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5F5F5F"/>
                </a:solidFill>
                <a:latin typeface="Arial"/>
                <a:cs typeface="Arial"/>
              </a:rPr>
              <a:t>Siebel  </a:t>
            </a:r>
            <a:r>
              <a:rPr sz="1600" spc="-60" dirty="0">
                <a:solidFill>
                  <a:srgbClr val="5F5F5F"/>
                </a:solidFill>
                <a:latin typeface="Arial"/>
                <a:cs typeface="Arial"/>
              </a:rPr>
              <a:t>data, </a:t>
            </a:r>
            <a:r>
              <a:rPr sz="1600" spc="-50" dirty="0">
                <a:solidFill>
                  <a:srgbClr val="5F5F5F"/>
                </a:solidFill>
                <a:latin typeface="Arial"/>
                <a:cs typeface="Arial"/>
              </a:rPr>
              <a:t>computing,  orchestration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193273" y="2539695"/>
            <a:ext cx="1117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114" dirty="0">
                <a:solidFill>
                  <a:srgbClr val="5F5F5F"/>
                </a:solidFill>
                <a:latin typeface="Arial"/>
                <a:cs typeface="Arial"/>
              </a:rPr>
              <a:t>Au</a:t>
            </a:r>
            <a:r>
              <a:rPr sz="1600" b="1" spc="-80" dirty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600" b="1" spc="-140" dirty="0">
                <a:solidFill>
                  <a:srgbClr val="5F5F5F"/>
                </a:solidFill>
                <a:latin typeface="Arial"/>
                <a:cs typeface="Arial"/>
              </a:rPr>
              <a:t>onomous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spc="-254" dirty="0">
                <a:solidFill>
                  <a:srgbClr val="5F5F5F"/>
                </a:solidFill>
                <a:latin typeface="Arial"/>
                <a:cs typeface="Arial"/>
              </a:rPr>
              <a:t>CX</a:t>
            </a:r>
            <a:endParaRPr sz="16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006331" y="3536441"/>
            <a:ext cx="1518920" cy="505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889"/>
              </a:lnSpc>
              <a:spcBef>
                <a:spcPts val="95"/>
              </a:spcBef>
            </a:pPr>
            <a:r>
              <a:rPr sz="1600" b="1" spc="-95" dirty="0">
                <a:solidFill>
                  <a:srgbClr val="007394"/>
                </a:solidFill>
                <a:latin typeface="Arial"/>
                <a:cs typeface="Arial"/>
              </a:rPr>
              <a:t>Distributed</a:t>
            </a:r>
            <a:r>
              <a:rPr sz="1600" b="1" spc="-125" dirty="0">
                <a:solidFill>
                  <a:srgbClr val="007394"/>
                </a:solidFill>
                <a:latin typeface="Arial"/>
                <a:cs typeface="Arial"/>
              </a:rPr>
              <a:t> </a:t>
            </a:r>
            <a:r>
              <a:rPr sz="1600" b="1" spc="-105" dirty="0">
                <a:solidFill>
                  <a:srgbClr val="007394"/>
                </a:solidFill>
                <a:latin typeface="Arial"/>
                <a:cs typeface="Arial"/>
              </a:rPr>
              <a:t>AI-ML</a:t>
            </a:r>
            <a:endParaRPr sz="1600">
              <a:latin typeface="Arial"/>
              <a:cs typeface="Arial"/>
            </a:endParaRPr>
          </a:p>
          <a:p>
            <a:pPr marL="22860" algn="ctr">
              <a:lnSpc>
                <a:spcPts val="1889"/>
              </a:lnSpc>
            </a:pPr>
            <a:r>
              <a:rPr sz="1600" spc="-80" dirty="0">
                <a:solidFill>
                  <a:srgbClr val="5F5F5F"/>
                </a:solidFill>
                <a:latin typeface="Arial"/>
                <a:cs typeface="Arial"/>
              </a:rPr>
              <a:t>Blockchain,</a:t>
            </a:r>
            <a:r>
              <a:rPr sz="1600" spc="-10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600" spc="-500" dirty="0">
                <a:solidFill>
                  <a:srgbClr val="5F5F5F"/>
                </a:solidFill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561332" y="1834895"/>
            <a:ext cx="176783" cy="1722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164318" y="1465325"/>
            <a:ext cx="147955" cy="114300"/>
          </a:xfrm>
          <a:custGeom>
            <a:avLst/>
            <a:gdLst/>
            <a:ahLst/>
            <a:cxnLst/>
            <a:rect l="l" t="t" r="r" b="b"/>
            <a:pathLst>
              <a:path w="147954" h="114300">
                <a:moveTo>
                  <a:pt x="0" y="114300"/>
                </a:moveTo>
                <a:lnTo>
                  <a:pt x="1477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263378" y="1483613"/>
            <a:ext cx="38735" cy="207645"/>
          </a:xfrm>
          <a:custGeom>
            <a:avLst/>
            <a:gdLst/>
            <a:ahLst/>
            <a:cxnLst/>
            <a:rect l="l" t="t" r="r" b="b"/>
            <a:pathLst>
              <a:path w="38734" h="207644">
                <a:moveTo>
                  <a:pt x="38226" y="0"/>
                </a:moveTo>
                <a:lnTo>
                  <a:pt x="0" y="20739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252709" y="1588769"/>
            <a:ext cx="147955" cy="114300"/>
          </a:xfrm>
          <a:custGeom>
            <a:avLst/>
            <a:gdLst/>
            <a:ahLst/>
            <a:cxnLst/>
            <a:rect l="l" t="t" r="r" b="b"/>
            <a:pathLst>
              <a:path w="147954" h="114300">
                <a:moveTo>
                  <a:pt x="0" y="114300"/>
                </a:moveTo>
                <a:lnTo>
                  <a:pt x="1477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671047" y="1850135"/>
            <a:ext cx="179831" cy="17221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44880" y="4707635"/>
            <a:ext cx="3605784" cy="15575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282696" y="4687823"/>
            <a:ext cx="3605784" cy="15773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673852" y="4681728"/>
            <a:ext cx="3607307" cy="15834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935468" y="4681728"/>
            <a:ext cx="3607308" cy="15834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848739" y="5268595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AF50"/>
                </a:solidFill>
                <a:latin typeface="Arial"/>
                <a:cs typeface="Arial"/>
              </a:rPr>
              <a:t>Digital:</a:t>
            </a:r>
            <a:r>
              <a:rPr sz="1800" spc="-12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00AF50"/>
                </a:solidFill>
                <a:latin typeface="Arial"/>
                <a:cs typeface="Arial"/>
              </a:rPr>
              <a:t>User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498850" y="5288026"/>
            <a:ext cx="3056890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50"/>
              </a:lnSpc>
              <a:spcBef>
                <a:spcPts val="100"/>
              </a:spcBef>
            </a:pPr>
            <a:r>
              <a:rPr sz="1800" spc="-55" dirty="0">
                <a:solidFill>
                  <a:srgbClr val="FF7700"/>
                </a:solidFill>
                <a:latin typeface="Arial"/>
                <a:cs typeface="Arial"/>
              </a:rPr>
              <a:t>Digital: </a:t>
            </a:r>
            <a:r>
              <a:rPr sz="1800" spc="-90" dirty="0">
                <a:solidFill>
                  <a:srgbClr val="FF7700"/>
                </a:solidFill>
                <a:latin typeface="Arial"/>
                <a:cs typeface="Arial"/>
              </a:rPr>
              <a:t>Developer,</a:t>
            </a:r>
            <a:r>
              <a:rPr sz="1800" spc="-114" dirty="0">
                <a:solidFill>
                  <a:srgbClr val="FF7700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7700"/>
                </a:solidFill>
                <a:latin typeface="Arial"/>
                <a:cs typeface="Arial"/>
              </a:rPr>
              <a:t>Administrator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050"/>
              </a:lnSpc>
            </a:pPr>
            <a:r>
              <a:rPr sz="1800" spc="-105" dirty="0">
                <a:solidFill>
                  <a:srgbClr val="FF7700"/>
                </a:solidFill>
                <a:latin typeface="Arial"/>
                <a:cs typeface="Arial"/>
              </a:rPr>
              <a:t>User</a:t>
            </a:r>
            <a:r>
              <a:rPr sz="1800" spc="-100" dirty="0">
                <a:solidFill>
                  <a:srgbClr val="FF770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7700"/>
                </a:solidFill>
                <a:latin typeface="Arial"/>
                <a:cs typeface="Arial"/>
              </a:rPr>
              <a:t>(Mobile)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891019" y="5289550"/>
            <a:ext cx="962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C00000"/>
                </a:solidFill>
                <a:latin typeface="Arial"/>
                <a:cs typeface="Arial"/>
              </a:rPr>
              <a:t>Intelligent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9456546" y="5289550"/>
            <a:ext cx="544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007394"/>
                </a:solidFill>
                <a:latin typeface="Arial"/>
                <a:cs typeface="Arial"/>
              </a:rPr>
              <a:t>Mesh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797046" y="979169"/>
            <a:ext cx="2923540" cy="3703320"/>
          </a:xfrm>
          <a:custGeom>
            <a:avLst/>
            <a:gdLst/>
            <a:ahLst/>
            <a:cxnLst/>
            <a:rect l="l" t="t" r="r" b="b"/>
            <a:pathLst>
              <a:path w="2923540" h="3703320">
                <a:moveTo>
                  <a:pt x="0" y="1851659"/>
                </a:moveTo>
                <a:lnTo>
                  <a:pt x="601" y="1798020"/>
                </a:lnTo>
                <a:lnTo>
                  <a:pt x="2394" y="1744759"/>
                </a:lnTo>
                <a:lnTo>
                  <a:pt x="5364" y="1691897"/>
                </a:lnTo>
                <a:lnTo>
                  <a:pt x="9493" y="1639454"/>
                </a:lnTo>
                <a:lnTo>
                  <a:pt x="14765" y="1587450"/>
                </a:lnTo>
                <a:lnTo>
                  <a:pt x="21164" y="1535907"/>
                </a:lnTo>
                <a:lnTo>
                  <a:pt x="28675" y="1484845"/>
                </a:lnTo>
                <a:lnTo>
                  <a:pt x="37279" y="1434284"/>
                </a:lnTo>
                <a:lnTo>
                  <a:pt x="46963" y="1384246"/>
                </a:lnTo>
                <a:lnTo>
                  <a:pt x="57708" y="1334750"/>
                </a:lnTo>
                <a:lnTo>
                  <a:pt x="69499" y="1285818"/>
                </a:lnTo>
                <a:lnTo>
                  <a:pt x="82320" y="1237469"/>
                </a:lnTo>
                <a:lnTo>
                  <a:pt x="96154" y="1189725"/>
                </a:lnTo>
                <a:lnTo>
                  <a:pt x="110985" y="1142606"/>
                </a:lnTo>
                <a:lnTo>
                  <a:pt x="126798" y="1096133"/>
                </a:lnTo>
                <a:lnTo>
                  <a:pt x="143575" y="1050326"/>
                </a:lnTo>
                <a:lnTo>
                  <a:pt x="161300" y="1005206"/>
                </a:lnTo>
                <a:lnTo>
                  <a:pt x="179957" y="960793"/>
                </a:lnTo>
                <a:lnTo>
                  <a:pt x="199531" y="917109"/>
                </a:lnTo>
                <a:lnTo>
                  <a:pt x="220004" y="874173"/>
                </a:lnTo>
                <a:lnTo>
                  <a:pt x="241360" y="832006"/>
                </a:lnTo>
                <a:lnTo>
                  <a:pt x="263584" y="790629"/>
                </a:lnTo>
                <a:lnTo>
                  <a:pt x="286658" y="750063"/>
                </a:lnTo>
                <a:lnTo>
                  <a:pt x="310568" y="710327"/>
                </a:lnTo>
                <a:lnTo>
                  <a:pt x="335295" y="671443"/>
                </a:lnTo>
                <a:lnTo>
                  <a:pt x="360825" y="633432"/>
                </a:lnTo>
                <a:lnTo>
                  <a:pt x="387141" y="596313"/>
                </a:lnTo>
                <a:lnTo>
                  <a:pt x="414227" y="560107"/>
                </a:lnTo>
                <a:lnTo>
                  <a:pt x="442066" y="524835"/>
                </a:lnTo>
                <a:lnTo>
                  <a:pt x="470642" y="490518"/>
                </a:lnTo>
                <a:lnTo>
                  <a:pt x="499939" y="457176"/>
                </a:lnTo>
                <a:lnTo>
                  <a:pt x="529941" y="424830"/>
                </a:lnTo>
                <a:lnTo>
                  <a:pt x="560632" y="393499"/>
                </a:lnTo>
                <a:lnTo>
                  <a:pt x="591994" y="363206"/>
                </a:lnTo>
                <a:lnTo>
                  <a:pt x="624013" y="333971"/>
                </a:lnTo>
                <a:lnTo>
                  <a:pt x="656672" y="305813"/>
                </a:lnTo>
                <a:lnTo>
                  <a:pt x="689954" y="278754"/>
                </a:lnTo>
                <a:lnTo>
                  <a:pt x="723843" y="252814"/>
                </a:lnTo>
                <a:lnTo>
                  <a:pt x="758323" y="228014"/>
                </a:lnTo>
                <a:lnTo>
                  <a:pt x="793378" y="204375"/>
                </a:lnTo>
                <a:lnTo>
                  <a:pt x="828992" y="181916"/>
                </a:lnTo>
                <a:lnTo>
                  <a:pt x="865148" y="160659"/>
                </a:lnTo>
                <a:lnTo>
                  <a:pt x="901830" y="140625"/>
                </a:lnTo>
                <a:lnTo>
                  <a:pt x="939022" y="121833"/>
                </a:lnTo>
                <a:lnTo>
                  <a:pt x="976707" y="104304"/>
                </a:lnTo>
                <a:lnTo>
                  <a:pt x="1014870" y="88060"/>
                </a:lnTo>
                <a:lnTo>
                  <a:pt x="1053493" y="73120"/>
                </a:lnTo>
                <a:lnTo>
                  <a:pt x="1092562" y="59505"/>
                </a:lnTo>
                <a:lnTo>
                  <a:pt x="1132059" y="47236"/>
                </a:lnTo>
                <a:lnTo>
                  <a:pt x="1171969" y="36333"/>
                </a:lnTo>
                <a:lnTo>
                  <a:pt x="1212274" y="26817"/>
                </a:lnTo>
                <a:lnTo>
                  <a:pt x="1252959" y="18709"/>
                </a:lnTo>
                <a:lnTo>
                  <a:pt x="1294008" y="12028"/>
                </a:lnTo>
                <a:lnTo>
                  <a:pt x="1335405" y="6797"/>
                </a:lnTo>
                <a:lnTo>
                  <a:pt x="1377132" y="3034"/>
                </a:lnTo>
                <a:lnTo>
                  <a:pt x="1419175" y="762"/>
                </a:lnTo>
                <a:lnTo>
                  <a:pt x="1461515" y="0"/>
                </a:lnTo>
                <a:lnTo>
                  <a:pt x="1503856" y="762"/>
                </a:lnTo>
                <a:lnTo>
                  <a:pt x="1545899" y="3034"/>
                </a:lnTo>
                <a:lnTo>
                  <a:pt x="1587626" y="6797"/>
                </a:lnTo>
                <a:lnTo>
                  <a:pt x="1629023" y="12028"/>
                </a:lnTo>
                <a:lnTo>
                  <a:pt x="1670072" y="18709"/>
                </a:lnTo>
                <a:lnTo>
                  <a:pt x="1710757" y="26817"/>
                </a:lnTo>
                <a:lnTo>
                  <a:pt x="1751062" y="36333"/>
                </a:lnTo>
                <a:lnTo>
                  <a:pt x="1790972" y="47236"/>
                </a:lnTo>
                <a:lnTo>
                  <a:pt x="1830469" y="59505"/>
                </a:lnTo>
                <a:lnTo>
                  <a:pt x="1869538" y="73120"/>
                </a:lnTo>
                <a:lnTo>
                  <a:pt x="1908161" y="88060"/>
                </a:lnTo>
                <a:lnTo>
                  <a:pt x="1946324" y="104304"/>
                </a:lnTo>
                <a:lnTo>
                  <a:pt x="1984009" y="121833"/>
                </a:lnTo>
                <a:lnTo>
                  <a:pt x="2021201" y="140625"/>
                </a:lnTo>
                <a:lnTo>
                  <a:pt x="2057883" y="160659"/>
                </a:lnTo>
                <a:lnTo>
                  <a:pt x="2094039" y="181916"/>
                </a:lnTo>
                <a:lnTo>
                  <a:pt x="2129653" y="204375"/>
                </a:lnTo>
                <a:lnTo>
                  <a:pt x="2164708" y="228014"/>
                </a:lnTo>
                <a:lnTo>
                  <a:pt x="2199188" y="252814"/>
                </a:lnTo>
                <a:lnTo>
                  <a:pt x="2233077" y="278754"/>
                </a:lnTo>
                <a:lnTo>
                  <a:pt x="2266359" y="305813"/>
                </a:lnTo>
                <a:lnTo>
                  <a:pt x="2299018" y="333971"/>
                </a:lnTo>
                <a:lnTo>
                  <a:pt x="2331037" y="363206"/>
                </a:lnTo>
                <a:lnTo>
                  <a:pt x="2362399" y="393499"/>
                </a:lnTo>
                <a:lnTo>
                  <a:pt x="2393090" y="424830"/>
                </a:lnTo>
                <a:lnTo>
                  <a:pt x="2423092" y="457176"/>
                </a:lnTo>
                <a:lnTo>
                  <a:pt x="2452389" y="490518"/>
                </a:lnTo>
                <a:lnTo>
                  <a:pt x="2480965" y="524835"/>
                </a:lnTo>
                <a:lnTo>
                  <a:pt x="2508804" y="560107"/>
                </a:lnTo>
                <a:lnTo>
                  <a:pt x="2535890" y="596313"/>
                </a:lnTo>
                <a:lnTo>
                  <a:pt x="2562206" y="633432"/>
                </a:lnTo>
                <a:lnTo>
                  <a:pt x="2587736" y="671443"/>
                </a:lnTo>
                <a:lnTo>
                  <a:pt x="2612463" y="710327"/>
                </a:lnTo>
                <a:lnTo>
                  <a:pt x="2636373" y="750063"/>
                </a:lnTo>
                <a:lnTo>
                  <a:pt x="2659447" y="790629"/>
                </a:lnTo>
                <a:lnTo>
                  <a:pt x="2681671" y="832006"/>
                </a:lnTo>
                <a:lnTo>
                  <a:pt x="2703027" y="874173"/>
                </a:lnTo>
                <a:lnTo>
                  <a:pt x="2723500" y="917109"/>
                </a:lnTo>
                <a:lnTo>
                  <a:pt x="2743074" y="960793"/>
                </a:lnTo>
                <a:lnTo>
                  <a:pt x="2761731" y="1005206"/>
                </a:lnTo>
                <a:lnTo>
                  <a:pt x="2779456" y="1050326"/>
                </a:lnTo>
                <a:lnTo>
                  <a:pt x="2796233" y="1096133"/>
                </a:lnTo>
                <a:lnTo>
                  <a:pt x="2812046" y="1142606"/>
                </a:lnTo>
                <a:lnTo>
                  <a:pt x="2826877" y="1189725"/>
                </a:lnTo>
                <a:lnTo>
                  <a:pt x="2840711" y="1237469"/>
                </a:lnTo>
                <a:lnTo>
                  <a:pt x="2853532" y="1285818"/>
                </a:lnTo>
                <a:lnTo>
                  <a:pt x="2865323" y="1334750"/>
                </a:lnTo>
                <a:lnTo>
                  <a:pt x="2876068" y="1384246"/>
                </a:lnTo>
                <a:lnTo>
                  <a:pt x="2885752" y="1434284"/>
                </a:lnTo>
                <a:lnTo>
                  <a:pt x="2894356" y="1484845"/>
                </a:lnTo>
                <a:lnTo>
                  <a:pt x="2901867" y="1535907"/>
                </a:lnTo>
                <a:lnTo>
                  <a:pt x="2908266" y="1587450"/>
                </a:lnTo>
                <a:lnTo>
                  <a:pt x="2913538" y="1639454"/>
                </a:lnTo>
                <a:lnTo>
                  <a:pt x="2917667" y="1691897"/>
                </a:lnTo>
                <a:lnTo>
                  <a:pt x="2920637" y="1744759"/>
                </a:lnTo>
                <a:lnTo>
                  <a:pt x="2922430" y="1798020"/>
                </a:lnTo>
                <a:lnTo>
                  <a:pt x="2923031" y="1851659"/>
                </a:lnTo>
                <a:lnTo>
                  <a:pt x="2922430" y="1905299"/>
                </a:lnTo>
                <a:lnTo>
                  <a:pt x="2920637" y="1958560"/>
                </a:lnTo>
                <a:lnTo>
                  <a:pt x="2917667" y="2011422"/>
                </a:lnTo>
                <a:lnTo>
                  <a:pt x="2913538" y="2063865"/>
                </a:lnTo>
                <a:lnTo>
                  <a:pt x="2908266" y="2115869"/>
                </a:lnTo>
                <a:lnTo>
                  <a:pt x="2901867" y="2167412"/>
                </a:lnTo>
                <a:lnTo>
                  <a:pt x="2894356" y="2218474"/>
                </a:lnTo>
                <a:lnTo>
                  <a:pt x="2885752" y="2269035"/>
                </a:lnTo>
                <a:lnTo>
                  <a:pt x="2876068" y="2319073"/>
                </a:lnTo>
                <a:lnTo>
                  <a:pt x="2865323" y="2368569"/>
                </a:lnTo>
                <a:lnTo>
                  <a:pt x="2853532" y="2417501"/>
                </a:lnTo>
                <a:lnTo>
                  <a:pt x="2840711" y="2465850"/>
                </a:lnTo>
                <a:lnTo>
                  <a:pt x="2826877" y="2513594"/>
                </a:lnTo>
                <a:lnTo>
                  <a:pt x="2812046" y="2560713"/>
                </a:lnTo>
                <a:lnTo>
                  <a:pt x="2796233" y="2607186"/>
                </a:lnTo>
                <a:lnTo>
                  <a:pt x="2779456" y="2652993"/>
                </a:lnTo>
                <a:lnTo>
                  <a:pt x="2761731" y="2698113"/>
                </a:lnTo>
                <a:lnTo>
                  <a:pt x="2743074" y="2742526"/>
                </a:lnTo>
                <a:lnTo>
                  <a:pt x="2723500" y="2786210"/>
                </a:lnTo>
                <a:lnTo>
                  <a:pt x="2703027" y="2829146"/>
                </a:lnTo>
                <a:lnTo>
                  <a:pt x="2681671" y="2871313"/>
                </a:lnTo>
                <a:lnTo>
                  <a:pt x="2659447" y="2912690"/>
                </a:lnTo>
                <a:lnTo>
                  <a:pt x="2636373" y="2953256"/>
                </a:lnTo>
                <a:lnTo>
                  <a:pt x="2612463" y="2992992"/>
                </a:lnTo>
                <a:lnTo>
                  <a:pt x="2587736" y="3031876"/>
                </a:lnTo>
                <a:lnTo>
                  <a:pt x="2562206" y="3069887"/>
                </a:lnTo>
                <a:lnTo>
                  <a:pt x="2535890" y="3107006"/>
                </a:lnTo>
                <a:lnTo>
                  <a:pt x="2508804" y="3143212"/>
                </a:lnTo>
                <a:lnTo>
                  <a:pt x="2480965" y="3178484"/>
                </a:lnTo>
                <a:lnTo>
                  <a:pt x="2452389" y="3212801"/>
                </a:lnTo>
                <a:lnTo>
                  <a:pt x="2423092" y="3246143"/>
                </a:lnTo>
                <a:lnTo>
                  <a:pt x="2393090" y="3278489"/>
                </a:lnTo>
                <a:lnTo>
                  <a:pt x="2362399" y="3309820"/>
                </a:lnTo>
                <a:lnTo>
                  <a:pt x="2331037" y="3340113"/>
                </a:lnTo>
                <a:lnTo>
                  <a:pt x="2299018" y="3369348"/>
                </a:lnTo>
                <a:lnTo>
                  <a:pt x="2266359" y="3397506"/>
                </a:lnTo>
                <a:lnTo>
                  <a:pt x="2233077" y="3424565"/>
                </a:lnTo>
                <a:lnTo>
                  <a:pt x="2199188" y="3450505"/>
                </a:lnTo>
                <a:lnTo>
                  <a:pt x="2164708" y="3475305"/>
                </a:lnTo>
                <a:lnTo>
                  <a:pt x="2129653" y="3498944"/>
                </a:lnTo>
                <a:lnTo>
                  <a:pt x="2094039" y="3521403"/>
                </a:lnTo>
                <a:lnTo>
                  <a:pt x="2057883" y="3542660"/>
                </a:lnTo>
                <a:lnTo>
                  <a:pt x="2021201" y="3562694"/>
                </a:lnTo>
                <a:lnTo>
                  <a:pt x="1984009" y="3581486"/>
                </a:lnTo>
                <a:lnTo>
                  <a:pt x="1946324" y="3599015"/>
                </a:lnTo>
                <a:lnTo>
                  <a:pt x="1908161" y="3615259"/>
                </a:lnTo>
                <a:lnTo>
                  <a:pt x="1869538" y="3630199"/>
                </a:lnTo>
                <a:lnTo>
                  <a:pt x="1830469" y="3643814"/>
                </a:lnTo>
                <a:lnTo>
                  <a:pt x="1790972" y="3656083"/>
                </a:lnTo>
                <a:lnTo>
                  <a:pt x="1751062" y="3666986"/>
                </a:lnTo>
                <a:lnTo>
                  <a:pt x="1710757" y="3676502"/>
                </a:lnTo>
                <a:lnTo>
                  <a:pt x="1670072" y="3684610"/>
                </a:lnTo>
                <a:lnTo>
                  <a:pt x="1629023" y="3691291"/>
                </a:lnTo>
                <a:lnTo>
                  <a:pt x="1587626" y="3696522"/>
                </a:lnTo>
                <a:lnTo>
                  <a:pt x="1545899" y="3700285"/>
                </a:lnTo>
                <a:lnTo>
                  <a:pt x="1503856" y="3702557"/>
                </a:lnTo>
                <a:lnTo>
                  <a:pt x="1461515" y="3703319"/>
                </a:lnTo>
                <a:lnTo>
                  <a:pt x="1419175" y="3702557"/>
                </a:lnTo>
                <a:lnTo>
                  <a:pt x="1377132" y="3700285"/>
                </a:lnTo>
                <a:lnTo>
                  <a:pt x="1335405" y="3696522"/>
                </a:lnTo>
                <a:lnTo>
                  <a:pt x="1294008" y="3691291"/>
                </a:lnTo>
                <a:lnTo>
                  <a:pt x="1252959" y="3684610"/>
                </a:lnTo>
                <a:lnTo>
                  <a:pt x="1212274" y="3676502"/>
                </a:lnTo>
                <a:lnTo>
                  <a:pt x="1171969" y="3666986"/>
                </a:lnTo>
                <a:lnTo>
                  <a:pt x="1132059" y="3656083"/>
                </a:lnTo>
                <a:lnTo>
                  <a:pt x="1092562" y="3643814"/>
                </a:lnTo>
                <a:lnTo>
                  <a:pt x="1053493" y="3630199"/>
                </a:lnTo>
                <a:lnTo>
                  <a:pt x="1014870" y="3615259"/>
                </a:lnTo>
                <a:lnTo>
                  <a:pt x="976707" y="3599015"/>
                </a:lnTo>
                <a:lnTo>
                  <a:pt x="939022" y="3581486"/>
                </a:lnTo>
                <a:lnTo>
                  <a:pt x="901830" y="3562694"/>
                </a:lnTo>
                <a:lnTo>
                  <a:pt x="865148" y="3542660"/>
                </a:lnTo>
                <a:lnTo>
                  <a:pt x="828992" y="3521403"/>
                </a:lnTo>
                <a:lnTo>
                  <a:pt x="793378" y="3498944"/>
                </a:lnTo>
                <a:lnTo>
                  <a:pt x="758323" y="3475305"/>
                </a:lnTo>
                <a:lnTo>
                  <a:pt x="723843" y="3450505"/>
                </a:lnTo>
                <a:lnTo>
                  <a:pt x="689954" y="3424565"/>
                </a:lnTo>
                <a:lnTo>
                  <a:pt x="656672" y="3397506"/>
                </a:lnTo>
                <a:lnTo>
                  <a:pt x="624013" y="3369348"/>
                </a:lnTo>
                <a:lnTo>
                  <a:pt x="591994" y="3340113"/>
                </a:lnTo>
                <a:lnTo>
                  <a:pt x="560632" y="3309820"/>
                </a:lnTo>
                <a:lnTo>
                  <a:pt x="529941" y="3278489"/>
                </a:lnTo>
                <a:lnTo>
                  <a:pt x="499939" y="3246143"/>
                </a:lnTo>
                <a:lnTo>
                  <a:pt x="470642" y="3212801"/>
                </a:lnTo>
                <a:lnTo>
                  <a:pt x="442066" y="3178484"/>
                </a:lnTo>
                <a:lnTo>
                  <a:pt x="414227" y="3143212"/>
                </a:lnTo>
                <a:lnTo>
                  <a:pt x="387141" y="3107006"/>
                </a:lnTo>
                <a:lnTo>
                  <a:pt x="360825" y="3069887"/>
                </a:lnTo>
                <a:lnTo>
                  <a:pt x="335295" y="3031876"/>
                </a:lnTo>
                <a:lnTo>
                  <a:pt x="310568" y="2992992"/>
                </a:lnTo>
                <a:lnTo>
                  <a:pt x="286658" y="2953256"/>
                </a:lnTo>
                <a:lnTo>
                  <a:pt x="263584" y="2912690"/>
                </a:lnTo>
                <a:lnTo>
                  <a:pt x="241360" y="2871313"/>
                </a:lnTo>
                <a:lnTo>
                  <a:pt x="220004" y="2829146"/>
                </a:lnTo>
                <a:lnTo>
                  <a:pt x="199531" y="2786210"/>
                </a:lnTo>
                <a:lnTo>
                  <a:pt x="179957" y="2742526"/>
                </a:lnTo>
                <a:lnTo>
                  <a:pt x="161300" y="2698113"/>
                </a:lnTo>
                <a:lnTo>
                  <a:pt x="143575" y="2652993"/>
                </a:lnTo>
                <a:lnTo>
                  <a:pt x="126798" y="2607186"/>
                </a:lnTo>
                <a:lnTo>
                  <a:pt x="110985" y="2560713"/>
                </a:lnTo>
                <a:lnTo>
                  <a:pt x="96154" y="2513594"/>
                </a:lnTo>
                <a:lnTo>
                  <a:pt x="82320" y="2465850"/>
                </a:lnTo>
                <a:lnTo>
                  <a:pt x="69499" y="2417501"/>
                </a:lnTo>
                <a:lnTo>
                  <a:pt x="57708" y="2368569"/>
                </a:lnTo>
                <a:lnTo>
                  <a:pt x="46963" y="2319073"/>
                </a:lnTo>
                <a:lnTo>
                  <a:pt x="37279" y="2269035"/>
                </a:lnTo>
                <a:lnTo>
                  <a:pt x="28675" y="2218474"/>
                </a:lnTo>
                <a:lnTo>
                  <a:pt x="21164" y="2167412"/>
                </a:lnTo>
                <a:lnTo>
                  <a:pt x="14765" y="2115869"/>
                </a:lnTo>
                <a:lnTo>
                  <a:pt x="9493" y="2063865"/>
                </a:lnTo>
                <a:lnTo>
                  <a:pt x="5364" y="2011422"/>
                </a:lnTo>
                <a:lnTo>
                  <a:pt x="2394" y="1958560"/>
                </a:lnTo>
                <a:lnTo>
                  <a:pt x="601" y="1905299"/>
                </a:lnTo>
                <a:lnTo>
                  <a:pt x="0" y="1851659"/>
                </a:lnTo>
                <a:close/>
              </a:path>
            </a:pathLst>
          </a:custGeom>
          <a:ln w="28956">
            <a:solidFill>
              <a:srgbClr val="F8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224739"/>
            <a:ext cx="39312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0" dirty="0">
                <a:solidFill>
                  <a:srgbClr val="57585B"/>
                </a:solidFill>
                <a:latin typeface="Arial"/>
                <a:cs typeface="Arial"/>
              </a:rPr>
              <a:t>Near-Zero</a:t>
            </a:r>
            <a:r>
              <a:rPr sz="3600" spc="-265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3600" spc="-100" dirty="0">
                <a:solidFill>
                  <a:srgbClr val="57585B"/>
                </a:solidFill>
                <a:latin typeface="Arial"/>
                <a:cs typeface="Arial"/>
              </a:rPr>
              <a:t>Downtime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706882"/>
            <a:ext cx="75888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solidFill>
                  <a:srgbClr val="FF0000"/>
                </a:solidFill>
                <a:latin typeface="Arial"/>
                <a:cs typeface="Arial"/>
              </a:rPr>
              <a:t>Continuous </a:t>
            </a:r>
            <a:r>
              <a:rPr sz="2400" spc="-70" dirty="0">
                <a:solidFill>
                  <a:srgbClr val="FF0000"/>
                </a:solidFill>
                <a:latin typeface="Arial"/>
                <a:cs typeface="Arial"/>
              </a:rPr>
              <a:t>Innovation </a:t>
            </a:r>
            <a:r>
              <a:rPr sz="2400" spc="35" dirty="0">
                <a:solidFill>
                  <a:srgbClr val="FF0000"/>
                </a:solidFill>
                <a:latin typeface="Arial"/>
                <a:cs typeface="Arial"/>
              </a:rPr>
              <a:t>&amp; </a:t>
            </a:r>
            <a:r>
              <a:rPr sz="2400" spc="-90" dirty="0">
                <a:solidFill>
                  <a:srgbClr val="FF0000"/>
                </a:solidFill>
                <a:latin typeface="Arial"/>
                <a:cs typeface="Arial"/>
              </a:rPr>
              <a:t>Delivery </a:t>
            </a:r>
            <a:r>
              <a:rPr sz="2400" spc="-190" dirty="0">
                <a:solidFill>
                  <a:srgbClr val="FF0000"/>
                </a:solidFill>
                <a:latin typeface="Arial"/>
                <a:cs typeface="Arial"/>
              </a:rPr>
              <a:t>(CI-CD), </a:t>
            </a:r>
            <a:r>
              <a:rPr sz="2400" spc="-65" dirty="0">
                <a:solidFill>
                  <a:srgbClr val="FF0000"/>
                </a:solidFill>
                <a:latin typeface="Arial"/>
                <a:cs typeface="Arial"/>
              </a:rPr>
              <a:t>Industry</a:t>
            </a:r>
            <a:r>
              <a:rPr sz="2400" spc="-3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FF0000"/>
                </a:solidFill>
                <a:latin typeface="Arial"/>
                <a:cs typeface="Arial"/>
              </a:rPr>
              <a:t>Standards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23172" y="1044321"/>
            <a:ext cx="213804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90" marR="88900" indent="-8509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40970" algn="l"/>
              </a:tabLst>
            </a:pPr>
            <a:r>
              <a:rPr sz="1500" b="1" spc="-95" dirty="0">
                <a:solidFill>
                  <a:srgbClr val="FF7700"/>
                </a:solidFill>
                <a:latin typeface="Arial"/>
                <a:cs typeface="Arial"/>
              </a:rPr>
              <a:t>Simplified </a:t>
            </a:r>
            <a:r>
              <a:rPr sz="1500" b="1" spc="-105" dirty="0">
                <a:solidFill>
                  <a:srgbClr val="FF7700"/>
                </a:solidFill>
                <a:latin typeface="Arial"/>
                <a:cs typeface="Arial"/>
              </a:rPr>
              <a:t>Dev-2-Prod </a:t>
            </a:r>
            <a:r>
              <a:rPr sz="1500" b="1" spc="-30" dirty="0">
                <a:solidFill>
                  <a:srgbClr val="FF7700"/>
                </a:solidFill>
                <a:latin typeface="Arial"/>
                <a:cs typeface="Arial"/>
              </a:rPr>
              <a:t>&amp;  </a:t>
            </a:r>
            <a:r>
              <a:rPr sz="1500" b="1" spc="-114" dirty="0">
                <a:solidFill>
                  <a:srgbClr val="FF7700"/>
                </a:solidFill>
                <a:latin typeface="Arial"/>
                <a:cs typeface="Arial"/>
              </a:rPr>
              <a:t>Dev-2-Test </a:t>
            </a:r>
            <a:r>
              <a:rPr sz="1500" b="1" spc="-95" dirty="0">
                <a:solidFill>
                  <a:srgbClr val="FF7700"/>
                </a:solidFill>
                <a:latin typeface="Arial"/>
                <a:cs typeface="Arial"/>
              </a:rPr>
              <a:t>via </a:t>
            </a:r>
            <a:r>
              <a:rPr sz="1500" b="1" spc="-100" dirty="0">
                <a:solidFill>
                  <a:srgbClr val="FF7700"/>
                </a:solidFill>
                <a:latin typeface="Arial"/>
                <a:cs typeface="Arial"/>
              </a:rPr>
              <a:t>browser-  </a:t>
            </a:r>
            <a:r>
              <a:rPr sz="1500" b="1" spc="-130" dirty="0">
                <a:solidFill>
                  <a:srgbClr val="FF7700"/>
                </a:solidFill>
                <a:latin typeface="Arial"/>
                <a:cs typeface="Arial"/>
              </a:rPr>
              <a:t>based</a:t>
            </a:r>
            <a:r>
              <a:rPr sz="1500" b="1" spc="-114" dirty="0">
                <a:solidFill>
                  <a:srgbClr val="FF7700"/>
                </a:solidFill>
                <a:latin typeface="Arial"/>
                <a:cs typeface="Arial"/>
              </a:rPr>
              <a:t> </a:t>
            </a:r>
            <a:r>
              <a:rPr sz="1500" b="1" spc="-90" dirty="0">
                <a:solidFill>
                  <a:srgbClr val="FF7700"/>
                </a:solidFill>
                <a:latin typeface="Arial"/>
                <a:cs typeface="Arial"/>
              </a:rPr>
              <a:t>application</a:t>
            </a:r>
            <a:endParaRPr sz="1500">
              <a:latin typeface="Arial"/>
              <a:cs typeface="Arial"/>
            </a:endParaRPr>
          </a:p>
          <a:p>
            <a:pPr marL="97790" indent="-85090">
              <a:lnSpc>
                <a:spcPct val="100000"/>
              </a:lnSpc>
              <a:buFont typeface="Arial"/>
              <a:buChar char="•"/>
              <a:tabLst>
                <a:tab pos="140970" algn="l"/>
              </a:tabLst>
            </a:pPr>
            <a:r>
              <a:rPr sz="1500" b="1" spc="-110" dirty="0">
                <a:solidFill>
                  <a:srgbClr val="FF7700"/>
                </a:solidFill>
                <a:latin typeface="Arial"/>
                <a:cs typeface="Arial"/>
              </a:rPr>
              <a:t>Siebel </a:t>
            </a:r>
            <a:r>
              <a:rPr sz="1500" b="1" spc="-114" dirty="0">
                <a:solidFill>
                  <a:srgbClr val="FF7700"/>
                </a:solidFill>
                <a:latin typeface="Arial"/>
                <a:cs typeface="Arial"/>
              </a:rPr>
              <a:t>Approval</a:t>
            </a:r>
            <a:r>
              <a:rPr sz="1500" b="1" spc="-105" dirty="0">
                <a:solidFill>
                  <a:srgbClr val="FF7700"/>
                </a:solidFill>
                <a:latin typeface="Arial"/>
                <a:cs typeface="Arial"/>
              </a:rPr>
              <a:t> </a:t>
            </a:r>
            <a:r>
              <a:rPr sz="1500" b="1" spc="-90" dirty="0">
                <a:solidFill>
                  <a:srgbClr val="FF7700"/>
                </a:solidFill>
                <a:latin typeface="Arial"/>
                <a:cs typeface="Arial"/>
              </a:rPr>
              <a:t>Manager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39339" y="2007107"/>
            <a:ext cx="7155179" cy="3470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82925" y="2175001"/>
            <a:ext cx="260350" cy="309245"/>
          </a:xfrm>
          <a:custGeom>
            <a:avLst/>
            <a:gdLst/>
            <a:ahLst/>
            <a:cxnLst/>
            <a:rect l="l" t="t" r="r" b="b"/>
            <a:pathLst>
              <a:path w="260350" h="309244">
                <a:moveTo>
                  <a:pt x="188755" y="250471"/>
                </a:moveTo>
                <a:lnTo>
                  <a:pt x="187352" y="252156"/>
                </a:lnTo>
                <a:lnTo>
                  <a:pt x="182975" y="266398"/>
                </a:lnTo>
                <a:lnTo>
                  <a:pt x="184265" y="281235"/>
                </a:lnTo>
                <a:lnTo>
                  <a:pt x="191388" y="294894"/>
                </a:lnTo>
                <a:lnTo>
                  <a:pt x="203243" y="304772"/>
                </a:lnTo>
                <a:lnTo>
                  <a:pt x="217455" y="309149"/>
                </a:lnTo>
                <a:lnTo>
                  <a:pt x="232286" y="307859"/>
                </a:lnTo>
                <a:lnTo>
                  <a:pt x="245999" y="300736"/>
                </a:lnTo>
                <a:lnTo>
                  <a:pt x="255823" y="288881"/>
                </a:lnTo>
                <a:lnTo>
                  <a:pt x="258983" y="278638"/>
                </a:lnTo>
                <a:lnTo>
                  <a:pt x="211454" y="278638"/>
                </a:lnTo>
                <a:lnTo>
                  <a:pt x="188755" y="250471"/>
                </a:lnTo>
                <a:close/>
              </a:path>
              <a:path w="260350" h="309244">
                <a:moveTo>
                  <a:pt x="208923" y="234200"/>
                </a:moveTo>
                <a:lnTo>
                  <a:pt x="197230" y="240284"/>
                </a:lnTo>
                <a:lnTo>
                  <a:pt x="188755" y="250471"/>
                </a:lnTo>
                <a:lnTo>
                  <a:pt x="211454" y="278638"/>
                </a:lnTo>
                <a:lnTo>
                  <a:pt x="231648" y="262382"/>
                </a:lnTo>
                <a:lnTo>
                  <a:pt x="208923" y="234200"/>
                </a:lnTo>
                <a:close/>
              </a:path>
              <a:path w="260350" h="309244">
                <a:moveTo>
                  <a:pt x="225726" y="231917"/>
                </a:moveTo>
                <a:lnTo>
                  <a:pt x="210889" y="233177"/>
                </a:lnTo>
                <a:lnTo>
                  <a:pt x="208923" y="234200"/>
                </a:lnTo>
                <a:lnTo>
                  <a:pt x="231648" y="262382"/>
                </a:lnTo>
                <a:lnTo>
                  <a:pt x="211454" y="278638"/>
                </a:lnTo>
                <a:lnTo>
                  <a:pt x="258983" y="278638"/>
                </a:lnTo>
                <a:lnTo>
                  <a:pt x="260207" y="274669"/>
                </a:lnTo>
                <a:lnTo>
                  <a:pt x="258947" y="259838"/>
                </a:lnTo>
                <a:lnTo>
                  <a:pt x="251840" y="246125"/>
                </a:lnTo>
                <a:lnTo>
                  <a:pt x="239968" y="236301"/>
                </a:lnTo>
                <a:lnTo>
                  <a:pt x="225726" y="231917"/>
                </a:lnTo>
                <a:close/>
              </a:path>
              <a:path w="260350" h="309244">
                <a:moveTo>
                  <a:pt x="20066" y="0"/>
                </a:moveTo>
                <a:lnTo>
                  <a:pt x="0" y="16256"/>
                </a:lnTo>
                <a:lnTo>
                  <a:pt x="188755" y="250471"/>
                </a:lnTo>
                <a:lnTo>
                  <a:pt x="197230" y="240284"/>
                </a:lnTo>
                <a:lnTo>
                  <a:pt x="208923" y="234200"/>
                </a:lnTo>
                <a:lnTo>
                  <a:pt x="20066" y="0"/>
                </a:lnTo>
                <a:close/>
              </a:path>
            </a:pathLst>
          </a:custGeom>
          <a:solidFill>
            <a:srgbClr val="FF8D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1758" y="2186177"/>
            <a:ext cx="1990089" cy="0"/>
          </a:xfrm>
          <a:custGeom>
            <a:avLst/>
            <a:gdLst/>
            <a:ahLst/>
            <a:cxnLst/>
            <a:rect l="l" t="t" r="r" b="b"/>
            <a:pathLst>
              <a:path w="1990089">
                <a:moveTo>
                  <a:pt x="0" y="0"/>
                </a:moveTo>
                <a:lnTo>
                  <a:pt x="1989963" y="0"/>
                </a:lnTo>
              </a:path>
            </a:pathLst>
          </a:custGeom>
          <a:ln w="25908">
            <a:solidFill>
              <a:srgbClr val="FF8D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78814" y="1408303"/>
            <a:ext cx="220853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 indent="-13843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51765" algn="l"/>
              </a:tabLst>
            </a:pPr>
            <a:r>
              <a:rPr sz="1500" b="1" spc="-90" dirty="0">
                <a:solidFill>
                  <a:srgbClr val="FF7700"/>
                </a:solidFill>
                <a:latin typeface="Arial"/>
                <a:cs typeface="Arial"/>
              </a:rPr>
              <a:t>Parallel </a:t>
            </a:r>
            <a:r>
              <a:rPr sz="1500" b="1" spc="-100" dirty="0">
                <a:solidFill>
                  <a:srgbClr val="FF7700"/>
                </a:solidFill>
                <a:latin typeface="Arial"/>
                <a:cs typeface="Arial"/>
              </a:rPr>
              <a:t>Development</a:t>
            </a:r>
            <a:endParaRPr sz="150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buFont typeface="Arial"/>
              <a:buChar char="•"/>
              <a:tabLst>
                <a:tab pos="151765" algn="l"/>
              </a:tabLst>
            </a:pPr>
            <a:r>
              <a:rPr sz="1500" b="1" spc="-110" dirty="0">
                <a:solidFill>
                  <a:srgbClr val="FF7700"/>
                </a:solidFill>
                <a:latin typeface="Arial"/>
                <a:cs typeface="Arial"/>
              </a:rPr>
              <a:t>Siebel</a:t>
            </a:r>
            <a:r>
              <a:rPr sz="1500" b="1" spc="-105" dirty="0">
                <a:solidFill>
                  <a:srgbClr val="FF7700"/>
                </a:solidFill>
                <a:latin typeface="Arial"/>
                <a:cs typeface="Arial"/>
              </a:rPr>
              <a:t> </a:t>
            </a:r>
            <a:r>
              <a:rPr sz="1500" b="1" spc="-145" dirty="0">
                <a:solidFill>
                  <a:srgbClr val="FF7700"/>
                </a:solidFill>
                <a:latin typeface="Arial"/>
                <a:cs typeface="Arial"/>
              </a:rPr>
              <a:t>Composer</a:t>
            </a:r>
            <a:endParaRPr sz="150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buFont typeface="Arial"/>
              <a:buChar char="•"/>
              <a:tabLst>
                <a:tab pos="151765" algn="l"/>
              </a:tabLst>
            </a:pPr>
            <a:r>
              <a:rPr sz="1500" b="1" spc="-105" dirty="0">
                <a:solidFill>
                  <a:srgbClr val="FF7700"/>
                </a:solidFill>
                <a:latin typeface="Arial"/>
                <a:cs typeface="Arial"/>
              </a:rPr>
              <a:t>Outbound </a:t>
            </a:r>
            <a:r>
              <a:rPr sz="1500" b="1" spc="-240" dirty="0">
                <a:solidFill>
                  <a:srgbClr val="FF7700"/>
                </a:solidFill>
                <a:latin typeface="Arial"/>
                <a:cs typeface="Arial"/>
              </a:rPr>
              <a:t>REST, </a:t>
            </a:r>
            <a:r>
              <a:rPr sz="1500" b="1" spc="-114" dirty="0">
                <a:solidFill>
                  <a:srgbClr val="FF7700"/>
                </a:solidFill>
                <a:latin typeface="Arial"/>
                <a:cs typeface="Arial"/>
              </a:rPr>
              <a:t>Open</a:t>
            </a:r>
            <a:r>
              <a:rPr sz="1500" b="1" spc="-150" dirty="0">
                <a:solidFill>
                  <a:srgbClr val="FF7700"/>
                </a:solidFill>
                <a:latin typeface="Arial"/>
                <a:cs typeface="Arial"/>
              </a:rPr>
              <a:t> </a:t>
            </a:r>
            <a:r>
              <a:rPr sz="1500" b="1" spc="-130" dirty="0">
                <a:solidFill>
                  <a:srgbClr val="FF7700"/>
                </a:solidFill>
                <a:latin typeface="Arial"/>
                <a:cs typeface="Arial"/>
              </a:rPr>
              <a:t>API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60295" y="4337684"/>
            <a:ext cx="314960" cy="397510"/>
          </a:xfrm>
          <a:custGeom>
            <a:avLst/>
            <a:gdLst/>
            <a:ahLst/>
            <a:cxnLst/>
            <a:rect l="l" t="t" r="r" b="b"/>
            <a:pathLst>
              <a:path w="314960" h="397510">
                <a:moveTo>
                  <a:pt x="243896" y="59568"/>
                </a:moveTo>
                <a:lnTo>
                  <a:pt x="0" y="381888"/>
                </a:lnTo>
                <a:lnTo>
                  <a:pt x="20574" y="397509"/>
                </a:lnTo>
                <a:lnTo>
                  <a:pt x="264546" y="75205"/>
                </a:lnTo>
                <a:lnTo>
                  <a:pt x="252603" y="69468"/>
                </a:lnTo>
                <a:lnTo>
                  <a:pt x="243896" y="59568"/>
                </a:lnTo>
                <a:close/>
              </a:path>
              <a:path w="314960" h="397510">
                <a:moveTo>
                  <a:pt x="313706" y="30606"/>
                </a:moveTo>
                <a:lnTo>
                  <a:pt x="265811" y="30606"/>
                </a:lnTo>
                <a:lnTo>
                  <a:pt x="286385" y="46354"/>
                </a:lnTo>
                <a:lnTo>
                  <a:pt x="264546" y="75205"/>
                </a:lnTo>
                <a:lnTo>
                  <a:pt x="266527" y="76156"/>
                </a:lnTo>
                <a:lnTo>
                  <a:pt x="281416" y="76961"/>
                </a:lnTo>
                <a:lnTo>
                  <a:pt x="295519" y="72147"/>
                </a:lnTo>
                <a:lnTo>
                  <a:pt x="307086" y="61975"/>
                </a:lnTo>
                <a:lnTo>
                  <a:pt x="313773" y="48051"/>
                </a:lnTo>
                <a:lnTo>
                  <a:pt x="314579" y="33162"/>
                </a:lnTo>
                <a:lnTo>
                  <a:pt x="313706" y="30606"/>
                </a:lnTo>
                <a:close/>
              </a:path>
              <a:path w="314960" h="397510">
                <a:moveTo>
                  <a:pt x="265811" y="30606"/>
                </a:moveTo>
                <a:lnTo>
                  <a:pt x="243896" y="59568"/>
                </a:lnTo>
                <a:lnTo>
                  <a:pt x="252603" y="69468"/>
                </a:lnTo>
                <a:lnTo>
                  <a:pt x="264546" y="75205"/>
                </a:lnTo>
                <a:lnTo>
                  <a:pt x="286385" y="46354"/>
                </a:lnTo>
                <a:lnTo>
                  <a:pt x="265811" y="30606"/>
                </a:lnTo>
                <a:close/>
              </a:path>
              <a:path w="314960" h="397510">
                <a:moveTo>
                  <a:pt x="270779" y="0"/>
                </a:moveTo>
                <a:lnTo>
                  <a:pt x="256676" y="4814"/>
                </a:lnTo>
                <a:lnTo>
                  <a:pt x="245110" y="14985"/>
                </a:lnTo>
                <a:lnTo>
                  <a:pt x="238422" y="28910"/>
                </a:lnTo>
                <a:lnTo>
                  <a:pt x="237617" y="43799"/>
                </a:lnTo>
                <a:lnTo>
                  <a:pt x="242431" y="57902"/>
                </a:lnTo>
                <a:lnTo>
                  <a:pt x="243896" y="59568"/>
                </a:lnTo>
                <a:lnTo>
                  <a:pt x="265811" y="30606"/>
                </a:lnTo>
                <a:lnTo>
                  <a:pt x="313706" y="30606"/>
                </a:lnTo>
                <a:lnTo>
                  <a:pt x="309764" y="19059"/>
                </a:lnTo>
                <a:lnTo>
                  <a:pt x="299593" y="7492"/>
                </a:lnTo>
                <a:lnTo>
                  <a:pt x="285668" y="805"/>
                </a:lnTo>
                <a:lnTo>
                  <a:pt x="270779" y="0"/>
                </a:lnTo>
                <a:close/>
              </a:path>
            </a:pathLst>
          </a:custGeom>
          <a:solidFill>
            <a:srgbClr val="FF8D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6750" y="4719065"/>
            <a:ext cx="1714500" cy="3175"/>
          </a:xfrm>
          <a:custGeom>
            <a:avLst/>
            <a:gdLst/>
            <a:ahLst/>
            <a:cxnLst/>
            <a:rect l="l" t="t" r="r" b="b"/>
            <a:pathLst>
              <a:path w="1714500" h="3175">
                <a:moveTo>
                  <a:pt x="0" y="2793"/>
                </a:moveTo>
                <a:lnTo>
                  <a:pt x="1714373" y="0"/>
                </a:lnTo>
              </a:path>
            </a:pathLst>
          </a:custGeom>
          <a:ln w="25908">
            <a:solidFill>
              <a:srgbClr val="FF8D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09676" y="4734559"/>
            <a:ext cx="15646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85" indent="-95885">
              <a:lnSpc>
                <a:spcPts val="1710"/>
              </a:lnSpc>
              <a:spcBef>
                <a:spcPts val="100"/>
              </a:spcBef>
              <a:buFont typeface="Arial"/>
              <a:buChar char="•"/>
              <a:tabLst>
                <a:tab pos="109220" algn="l"/>
              </a:tabLst>
            </a:pPr>
            <a:r>
              <a:rPr sz="1500" b="1" spc="-130" dirty="0">
                <a:solidFill>
                  <a:srgbClr val="FF7700"/>
                </a:solidFill>
                <a:latin typeface="Arial"/>
                <a:cs typeface="Arial"/>
              </a:rPr>
              <a:t>Docker</a:t>
            </a:r>
            <a:r>
              <a:rPr sz="1500" b="1" spc="-120" dirty="0">
                <a:solidFill>
                  <a:srgbClr val="FF7700"/>
                </a:solidFill>
                <a:latin typeface="Arial"/>
                <a:cs typeface="Arial"/>
              </a:rPr>
              <a:t> Containers</a:t>
            </a:r>
            <a:endParaRPr sz="1500">
              <a:latin typeface="Arial"/>
              <a:cs typeface="Arial"/>
            </a:endParaRPr>
          </a:p>
          <a:p>
            <a:pPr marL="108585" marR="217804" indent="-95885">
              <a:lnSpc>
                <a:spcPts val="1620"/>
              </a:lnSpc>
              <a:spcBef>
                <a:spcPts val="110"/>
              </a:spcBef>
              <a:buFont typeface="Arial"/>
              <a:buChar char="•"/>
              <a:tabLst>
                <a:tab pos="109220" algn="l"/>
              </a:tabLst>
            </a:pPr>
            <a:r>
              <a:rPr sz="1500" b="1" spc="-155" dirty="0">
                <a:solidFill>
                  <a:srgbClr val="FF7700"/>
                </a:solidFill>
                <a:latin typeface="Arial"/>
                <a:cs typeface="Arial"/>
              </a:rPr>
              <a:t>Jenkins </a:t>
            </a:r>
            <a:r>
              <a:rPr sz="1500" b="1" spc="-150" dirty="0">
                <a:solidFill>
                  <a:srgbClr val="FF7700"/>
                </a:solidFill>
                <a:latin typeface="Arial"/>
                <a:cs typeface="Arial"/>
              </a:rPr>
              <a:t>DevOps  </a:t>
            </a:r>
            <a:r>
              <a:rPr sz="1500" b="1" spc="-85" dirty="0">
                <a:solidFill>
                  <a:srgbClr val="FF7700"/>
                </a:solidFill>
                <a:latin typeface="Arial"/>
                <a:cs typeface="Arial"/>
              </a:rPr>
              <a:t>pipeline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77483" y="1867407"/>
            <a:ext cx="187960" cy="1061720"/>
          </a:xfrm>
          <a:custGeom>
            <a:avLst/>
            <a:gdLst/>
            <a:ahLst/>
            <a:cxnLst/>
            <a:rect l="l" t="t" r="r" b="b"/>
            <a:pathLst>
              <a:path w="187960" h="1061720">
                <a:moveTo>
                  <a:pt x="131607" y="988768"/>
                </a:moveTo>
                <a:lnTo>
                  <a:pt x="129458" y="989506"/>
                </a:lnTo>
                <a:lnTo>
                  <a:pt x="118316" y="999378"/>
                </a:lnTo>
                <a:lnTo>
                  <a:pt x="111674" y="1012703"/>
                </a:lnTo>
                <a:lnTo>
                  <a:pt x="110616" y="1028064"/>
                </a:lnTo>
                <a:lnTo>
                  <a:pt x="115693" y="1042677"/>
                </a:lnTo>
                <a:lnTo>
                  <a:pt x="125602" y="1053814"/>
                </a:lnTo>
                <a:lnTo>
                  <a:pt x="138941" y="1060426"/>
                </a:lnTo>
                <a:lnTo>
                  <a:pt x="154304" y="1061465"/>
                </a:lnTo>
                <a:lnTo>
                  <a:pt x="168917" y="1056461"/>
                </a:lnTo>
                <a:lnTo>
                  <a:pt x="180054" y="1046575"/>
                </a:lnTo>
                <a:lnTo>
                  <a:pt x="186666" y="1033212"/>
                </a:lnTo>
                <a:lnTo>
                  <a:pt x="187243" y="1024636"/>
                </a:lnTo>
                <a:lnTo>
                  <a:pt x="136397" y="1024636"/>
                </a:lnTo>
                <a:lnTo>
                  <a:pt x="131607" y="988768"/>
                </a:lnTo>
                <a:close/>
              </a:path>
              <a:path w="187960" h="1061720">
                <a:moveTo>
                  <a:pt x="144017" y="984503"/>
                </a:moveTo>
                <a:lnTo>
                  <a:pt x="131607" y="988768"/>
                </a:lnTo>
                <a:lnTo>
                  <a:pt x="136397" y="1024636"/>
                </a:lnTo>
                <a:lnTo>
                  <a:pt x="162051" y="1021206"/>
                </a:lnTo>
                <a:lnTo>
                  <a:pt x="157262" y="985348"/>
                </a:lnTo>
                <a:lnTo>
                  <a:pt x="144017" y="984503"/>
                </a:lnTo>
                <a:close/>
              </a:path>
              <a:path w="187960" h="1061720">
                <a:moveTo>
                  <a:pt x="157262" y="985348"/>
                </a:moveTo>
                <a:lnTo>
                  <a:pt x="162051" y="1021206"/>
                </a:lnTo>
                <a:lnTo>
                  <a:pt x="136397" y="1024636"/>
                </a:lnTo>
                <a:lnTo>
                  <a:pt x="187243" y="1024636"/>
                </a:lnTo>
                <a:lnTo>
                  <a:pt x="187705" y="1017777"/>
                </a:lnTo>
                <a:lnTo>
                  <a:pt x="182701" y="1003220"/>
                </a:lnTo>
                <a:lnTo>
                  <a:pt x="172815" y="992092"/>
                </a:lnTo>
                <a:lnTo>
                  <a:pt x="159452" y="985488"/>
                </a:lnTo>
                <a:lnTo>
                  <a:pt x="157262" y="985348"/>
                </a:lnTo>
                <a:close/>
              </a:path>
              <a:path w="187960" h="1061720">
                <a:moveTo>
                  <a:pt x="25653" y="0"/>
                </a:moveTo>
                <a:lnTo>
                  <a:pt x="0" y="3428"/>
                </a:lnTo>
                <a:lnTo>
                  <a:pt x="131607" y="988768"/>
                </a:lnTo>
                <a:lnTo>
                  <a:pt x="144017" y="984503"/>
                </a:lnTo>
                <a:lnTo>
                  <a:pt x="157149" y="984503"/>
                </a:lnTo>
                <a:lnTo>
                  <a:pt x="25653" y="0"/>
                </a:lnTo>
                <a:close/>
              </a:path>
              <a:path w="187960" h="1061720">
                <a:moveTo>
                  <a:pt x="157149" y="984503"/>
                </a:moveTo>
                <a:lnTo>
                  <a:pt x="144017" y="984503"/>
                </a:lnTo>
                <a:lnTo>
                  <a:pt x="157262" y="985348"/>
                </a:lnTo>
                <a:lnTo>
                  <a:pt x="157149" y="984503"/>
                </a:lnTo>
                <a:close/>
              </a:path>
            </a:pathLst>
          </a:custGeom>
          <a:solidFill>
            <a:srgbClr val="FF8D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07585" y="1873757"/>
            <a:ext cx="1990089" cy="0"/>
          </a:xfrm>
          <a:custGeom>
            <a:avLst/>
            <a:gdLst/>
            <a:ahLst/>
            <a:cxnLst/>
            <a:rect l="l" t="t" r="r" b="b"/>
            <a:pathLst>
              <a:path w="1990089">
                <a:moveTo>
                  <a:pt x="0" y="0"/>
                </a:moveTo>
                <a:lnTo>
                  <a:pt x="1989963" y="0"/>
                </a:lnTo>
              </a:path>
            </a:pathLst>
          </a:custGeom>
          <a:ln w="25908">
            <a:solidFill>
              <a:srgbClr val="FF8D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79138" y="1342771"/>
            <a:ext cx="29946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475" marR="5080" indent="-10477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18110" algn="l"/>
              </a:tabLst>
            </a:pPr>
            <a:r>
              <a:rPr sz="1500" b="1" spc="-235" dirty="0">
                <a:solidFill>
                  <a:srgbClr val="FF7700"/>
                </a:solidFill>
                <a:latin typeface="Arial"/>
                <a:cs typeface="Arial"/>
              </a:rPr>
              <a:t>CHEF </a:t>
            </a:r>
            <a:r>
              <a:rPr sz="1500" b="1" spc="-114" dirty="0">
                <a:solidFill>
                  <a:srgbClr val="FF7700"/>
                </a:solidFill>
                <a:latin typeface="Arial"/>
                <a:cs typeface="Arial"/>
              </a:rPr>
              <a:t>on Oracle </a:t>
            </a:r>
            <a:r>
              <a:rPr sz="1500" b="1" spc="-140" dirty="0">
                <a:solidFill>
                  <a:srgbClr val="FF7700"/>
                </a:solidFill>
                <a:latin typeface="Arial"/>
                <a:cs typeface="Arial"/>
              </a:rPr>
              <a:t>Cloud </a:t>
            </a:r>
            <a:r>
              <a:rPr sz="1500" b="1" spc="-85" dirty="0">
                <a:solidFill>
                  <a:srgbClr val="FF7700"/>
                </a:solidFill>
                <a:latin typeface="Arial"/>
                <a:cs typeface="Arial"/>
              </a:rPr>
              <a:t>(IP16 </a:t>
            </a:r>
            <a:r>
              <a:rPr sz="1500" b="1" spc="-70" dirty="0">
                <a:solidFill>
                  <a:srgbClr val="FF7700"/>
                </a:solidFill>
                <a:latin typeface="Arial"/>
                <a:cs typeface="Arial"/>
              </a:rPr>
              <a:t>internal)  </a:t>
            </a:r>
            <a:r>
              <a:rPr sz="1500" b="1" spc="-110" dirty="0">
                <a:solidFill>
                  <a:srgbClr val="FF7700"/>
                </a:solidFill>
                <a:latin typeface="Arial"/>
                <a:cs typeface="Arial"/>
              </a:rPr>
              <a:t>Siebel Instance </a:t>
            </a:r>
            <a:r>
              <a:rPr sz="1500" b="1" spc="-80" dirty="0">
                <a:solidFill>
                  <a:srgbClr val="FF7700"/>
                </a:solidFill>
                <a:latin typeface="Arial"/>
                <a:cs typeface="Arial"/>
              </a:rPr>
              <a:t>in </a:t>
            </a:r>
            <a:r>
              <a:rPr sz="1500" b="1" spc="-130" dirty="0">
                <a:solidFill>
                  <a:srgbClr val="FF7700"/>
                </a:solidFill>
                <a:latin typeface="Arial"/>
                <a:cs typeface="Arial"/>
              </a:rPr>
              <a:t>&lt; </a:t>
            </a:r>
            <a:r>
              <a:rPr sz="1500" b="1" spc="-75" dirty="0">
                <a:solidFill>
                  <a:srgbClr val="FF7700"/>
                </a:solidFill>
                <a:latin typeface="Arial"/>
                <a:cs typeface="Arial"/>
              </a:rPr>
              <a:t>1</a:t>
            </a:r>
            <a:r>
              <a:rPr sz="1500" b="1" spc="-40" dirty="0">
                <a:solidFill>
                  <a:srgbClr val="FF7700"/>
                </a:solidFill>
                <a:latin typeface="Arial"/>
                <a:cs typeface="Arial"/>
              </a:rPr>
              <a:t> </a:t>
            </a:r>
            <a:r>
              <a:rPr sz="1500" b="1" spc="-90" dirty="0">
                <a:solidFill>
                  <a:srgbClr val="FF7700"/>
                </a:solidFill>
                <a:latin typeface="Arial"/>
                <a:cs typeface="Arial"/>
              </a:rPr>
              <a:t>hr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48663" y="2901787"/>
            <a:ext cx="801370" cy="309245"/>
          </a:xfrm>
          <a:custGeom>
            <a:avLst/>
            <a:gdLst/>
            <a:ahLst/>
            <a:cxnLst/>
            <a:rect l="l" t="t" r="r" b="b"/>
            <a:pathLst>
              <a:path w="801370" h="309244">
                <a:moveTo>
                  <a:pt x="77263" y="38113"/>
                </a:moveTo>
                <a:lnTo>
                  <a:pt x="75600" y="51216"/>
                </a:lnTo>
                <a:lnTo>
                  <a:pt x="68874" y="62743"/>
                </a:lnTo>
                <a:lnTo>
                  <a:pt x="792896" y="308772"/>
                </a:lnTo>
                <a:lnTo>
                  <a:pt x="801278" y="284261"/>
                </a:lnTo>
                <a:lnTo>
                  <a:pt x="77263" y="38113"/>
                </a:lnTo>
                <a:close/>
              </a:path>
              <a:path w="801370" h="309244">
                <a:moveTo>
                  <a:pt x="35927" y="0"/>
                </a:moveTo>
                <a:lnTo>
                  <a:pt x="21578" y="3940"/>
                </a:lnTo>
                <a:lnTo>
                  <a:pt x="9729" y="12977"/>
                </a:lnTo>
                <a:lnTo>
                  <a:pt x="1940" y="26324"/>
                </a:lnTo>
                <a:lnTo>
                  <a:pt x="0" y="41614"/>
                </a:lnTo>
                <a:lnTo>
                  <a:pt x="3940" y="55963"/>
                </a:lnTo>
                <a:lnTo>
                  <a:pt x="12977" y="67812"/>
                </a:lnTo>
                <a:lnTo>
                  <a:pt x="26324" y="75600"/>
                </a:lnTo>
                <a:lnTo>
                  <a:pt x="41614" y="77541"/>
                </a:lnTo>
                <a:lnTo>
                  <a:pt x="55963" y="73600"/>
                </a:lnTo>
                <a:lnTo>
                  <a:pt x="67812" y="64563"/>
                </a:lnTo>
                <a:lnTo>
                  <a:pt x="68874" y="62743"/>
                </a:lnTo>
                <a:lnTo>
                  <a:pt x="34579" y="51089"/>
                </a:lnTo>
                <a:lnTo>
                  <a:pt x="42961" y="26451"/>
                </a:lnTo>
                <a:lnTo>
                  <a:pt x="74939" y="26451"/>
                </a:lnTo>
                <a:lnTo>
                  <a:pt x="73600" y="21578"/>
                </a:lnTo>
                <a:lnTo>
                  <a:pt x="64563" y="9729"/>
                </a:lnTo>
                <a:lnTo>
                  <a:pt x="51216" y="1940"/>
                </a:lnTo>
                <a:lnTo>
                  <a:pt x="35927" y="0"/>
                </a:lnTo>
                <a:close/>
              </a:path>
              <a:path w="801370" h="309244">
                <a:moveTo>
                  <a:pt x="42961" y="26451"/>
                </a:moveTo>
                <a:lnTo>
                  <a:pt x="34579" y="51089"/>
                </a:lnTo>
                <a:lnTo>
                  <a:pt x="68874" y="62743"/>
                </a:lnTo>
                <a:lnTo>
                  <a:pt x="75600" y="51216"/>
                </a:lnTo>
                <a:lnTo>
                  <a:pt x="77263" y="38113"/>
                </a:lnTo>
                <a:lnTo>
                  <a:pt x="42961" y="26451"/>
                </a:lnTo>
                <a:close/>
              </a:path>
              <a:path w="801370" h="309244">
                <a:moveTo>
                  <a:pt x="74939" y="26451"/>
                </a:moveTo>
                <a:lnTo>
                  <a:pt x="42961" y="26451"/>
                </a:lnTo>
                <a:lnTo>
                  <a:pt x="77263" y="38113"/>
                </a:lnTo>
                <a:lnTo>
                  <a:pt x="77541" y="35927"/>
                </a:lnTo>
                <a:lnTo>
                  <a:pt x="74939" y="26451"/>
                </a:lnTo>
                <a:close/>
              </a:path>
            </a:pathLst>
          </a:custGeom>
          <a:solidFill>
            <a:srgbClr val="FF8D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46385" y="3193542"/>
            <a:ext cx="1421765" cy="2540"/>
          </a:xfrm>
          <a:custGeom>
            <a:avLst/>
            <a:gdLst/>
            <a:ahLst/>
            <a:cxnLst/>
            <a:rect l="l" t="t" r="r" b="b"/>
            <a:pathLst>
              <a:path w="1421765" h="2539">
                <a:moveTo>
                  <a:pt x="0" y="2159"/>
                </a:moveTo>
                <a:lnTo>
                  <a:pt x="1421638" y="0"/>
                </a:lnTo>
              </a:path>
            </a:pathLst>
          </a:custGeom>
          <a:ln w="25908">
            <a:solidFill>
              <a:srgbClr val="FF8D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621139" y="3212972"/>
            <a:ext cx="1828164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85" indent="-958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09220" algn="l"/>
              </a:tabLst>
            </a:pPr>
            <a:r>
              <a:rPr sz="1500" b="1" spc="-125" dirty="0">
                <a:solidFill>
                  <a:srgbClr val="FF7700"/>
                </a:solidFill>
                <a:latin typeface="Arial"/>
                <a:cs typeface="Arial"/>
              </a:rPr>
              <a:t>Dynamic</a:t>
            </a:r>
            <a:r>
              <a:rPr sz="1500" b="1" spc="-105" dirty="0">
                <a:solidFill>
                  <a:srgbClr val="FF7700"/>
                </a:solidFill>
                <a:latin typeface="Arial"/>
                <a:cs typeface="Arial"/>
              </a:rPr>
              <a:t> Gateway</a:t>
            </a:r>
            <a:endParaRPr sz="15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buFont typeface="Arial"/>
              <a:buChar char="•"/>
              <a:tabLst>
                <a:tab pos="109220" algn="l"/>
              </a:tabLst>
            </a:pPr>
            <a:r>
              <a:rPr sz="1500" b="1" spc="-75" dirty="0">
                <a:solidFill>
                  <a:srgbClr val="FF7700"/>
                </a:solidFill>
                <a:latin typeface="Arial"/>
                <a:cs typeface="Arial"/>
              </a:rPr>
              <a:t>Unified </a:t>
            </a:r>
            <a:r>
              <a:rPr sz="1500" b="1" spc="-125" dirty="0">
                <a:solidFill>
                  <a:srgbClr val="FF7700"/>
                </a:solidFill>
                <a:latin typeface="Arial"/>
                <a:cs typeface="Arial"/>
              </a:rPr>
              <a:t>User, </a:t>
            </a:r>
            <a:r>
              <a:rPr sz="1500" b="1" spc="-254" dirty="0">
                <a:solidFill>
                  <a:srgbClr val="FF7700"/>
                </a:solidFill>
                <a:latin typeface="Arial"/>
                <a:cs typeface="Arial"/>
              </a:rPr>
              <a:t>REST</a:t>
            </a:r>
            <a:r>
              <a:rPr sz="1500" b="1" spc="-114" dirty="0">
                <a:solidFill>
                  <a:srgbClr val="FF7700"/>
                </a:solidFill>
                <a:latin typeface="Arial"/>
                <a:cs typeface="Arial"/>
              </a:rPr>
              <a:t> </a:t>
            </a:r>
            <a:r>
              <a:rPr sz="1500" b="1" spc="-25" dirty="0">
                <a:solidFill>
                  <a:srgbClr val="FF7700"/>
                </a:solidFill>
                <a:latin typeface="Arial"/>
                <a:cs typeface="Arial"/>
              </a:rPr>
              <a:t>&amp;</a:t>
            </a:r>
            <a:endParaRPr sz="1500">
              <a:latin typeface="Arial"/>
              <a:cs typeface="Arial"/>
            </a:endParaRPr>
          </a:p>
          <a:p>
            <a:pPr marL="108585">
              <a:lnSpc>
                <a:spcPct val="100000"/>
              </a:lnSpc>
            </a:pPr>
            <a:r>
              <a:rPr sz="1500" b="1" spc="-215" dirty="0">
                <a:solidFill>
                  <a:srgbClr val="FF7700"/>
                </a:solidFill>
                <a:latin typeface="Arial"/>
                <a:cs typeface="Arial"/>
              </a:rPr>
              <a:t>SOAP</a:t>
            </a:r>
            <a:r>
              <a:rPr sz="1500" b="1" spc="-80" dirty="0">
                <a:solidFill>
                  <a:srgbClr val="FF7700"/>
                </a:solidFill>
                <a:latin typeface="Arial"/>
                <a:cs typeface="Arial"/>
              </a:rPr>
              <a:t> </a:t>
            </a:r>
            <a:r>
              <a:rPr sz="1500" b="1" spc="-85" dirty="0">
                <a:solidFill>
                  <a:srgbClr val="FF7700"/>
                </a:solidFill>
                <a:latin typeface="Arial"/>
                <a:cs typeface="Arial"/>
              </a:rPr>
              <a:t>interface</a:t>
            </a:r>
            <a:endParaRPr sz="1500">
              <a:latin typeface="Arial"/>
              <a:cs typeface="Arial"/>
            </a:endParaRPr>
          </a:p>
          <a:p>
            <a:pPr marL="108585" marR="5080" indent="-95885">
              <a:lnSpc>
                <a:spcPct val="100000"/>
              </a:lnSpc>
              <a:buFont typeface="Arial"/>
              <a:buChar char="•"/>
              <a:tabLst>
                <a:tab pos="109220" algn="l"/>
              </a:tabLst>
            </a:pPr>
            <a:r>
              <a:rPr sz="1500" b="1" spc="-90" dirty="0">
                <a:solidFill>
                  <a:srgbClr val="FF7700"/>
                </a:solidFill>
                <a:latin typeface="Arial"/>
                <a:cs typeface="Arial"/>
              </a:rPr>
              <a:t>High-availability</a:t>
            </a:r>
            <a:r>
              <a:rPr sz="1500" b="1" spc="-160" dirty="0">
                <a:solidFill>
                  <a:srgbClr val="FF7700"/>
                </a:solidFill>
                <a:latin typeface="Arial"/>
                <a:cs typeface="Arial"/>
              </a:rPr>
              <a:t> </a:t>
            </a:r>
            <a:r>
              <a:rPr sz="1500" b="1" spc="-135" dirty="0">
                <a:solidFill>
                  <a:srgbClr val="FF7700"/>
                </a:solidFill>
                <a:latin typeface="Arial"/>
                <a:cs typeface="Arial"/>
              </a:rPr>
              <a:t>scale  </a:t>
            </a:r>
            <a:r>
              <a:rPr sz="1500" b="1" spc="-55" dirty="0">
                <a:solidFill>
                  <a:srgbClr val="FF7700"/>
                </a:solidFill>
                <a:latin typeface="Arial"/>
                <a:cs typeface="Arial"/>
              </a:rPr>
              <a:t>up/down, </a:t>
            </a:r>
            <a:r>
              <a:rPr sz="1500" b="1" spc="-120" dirty="0">
                <a:solidFill>
                  <a:srgbClr val="FF7700"/>
                </a:solidFill>
                <a:latin typeface="Arial"/>
                <a:cs typeface="Arial"/>
              </a:rPr>
              <a:t>dynamic  </a:t>
            </a:r>
            <a:r>
              <a:rPr sz="1500" b="1" spc="-95" dirty="0">
                <a:solidFill>
                  <a:srgbClr val="FF7700"/>
                </a:solidFill>
                <a:latin typeface="Arial"/>
                <a:cs typeface="Arial"/>
              </a:rPr>
              <a:t>enterprise</a:t>
            </a:r>
            <a:r>
              <a:rPr sz="1500" b="1" spc="-85" dirty="0">
                <a:solidFill>
                  <a:srgbClr val="FF7700"/>
                </a:solidFill>
                <a:latin typeface="Arial"/>
                <a:cs typeface="Arial"/>
              </a:rPr>
              <a:t> </a:t>
            </a:r>
            <a:r>
              <a:rPr sz="1500" b="1" spc="-105" dirty="0">
                <a:solidFill>
                  <a:srgbClr val="FF7700"/>
                </a:solidFill>
                <a:latin typeface="Arial"/>
                <a:cs typeface="Arial"/>
              </a:rPr>
              <a:t>registry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72249" y="2045589"/>
            <a:ext cx="255270" cy="311150"/>
          </a:xfrm>
          <a:custGeom>
            <a:avLst/>
            <a:gdLst/>
            <a:ahLst/>
            <a:cxnLst/>
            <a:rect l="l" t="t" r="r" b="b"/>
            <a:pathLst>
              <a:path w="255270" h="311150">
                <a:moveTo>
                  <a:pt x="33734" y="233902"/>
                </a:moveTo>
                <a:lnTo>
                  <a:pt x="19577" y="238557"/>
                </a:lnTo>
                <a:lnTo>
                  <a:pt x="7921" y="248665"/>
                </a:lnTo>
                <a:lnTo>
                  <a:pt x="1025" y="262447"/>
                </a:lnTo>
                <a:lnTo>
                  <a:pt x="0" y="277288"/>
                </a:lnTo>
                <a:lnTo>
                  <a:pt x="4617" y="291439"/>
                </a:lnTo>
                <a:lnTo>
                  <a:pt x="14652" y="303149"/>
                </a:lnTo>
                <a:lnTo>
                  <a:pt x="28451" y="310044"/>
                </a:lnTo>
                <a:lnTo>
                  <a:pt x="43322" y="311070"/>
                </a:lnTo>
                <a:lnTo>
                  <a:pt x="57479" y="306452"/>
                </a:lnTo>
                <a:lnTo>
                  <a:pt x="69135" y="296418"/>
                </a:lnTo>
                <a:lnTo>
                  <a:pt x="76031" y="282563"/>
                </a:lnTo>
                <a:lnTo>
                  <a:pt x="76179" y="280415"/>
                </a:lnTo>
                <a:lnTo>
                  <a:pt x="48688" y="280415"/>
                </a:lnTo>
                <a:lnTo>
                  <a:pt x="28241" y="264540"/>
                </a:lnTo>
                <a:lnTo>
                  <a:pt x="50553" y="235887"/>
                </a:lnTo>
                <a:lnTo>
                  <a:pt x="48605" y="234914"/>
                </a:lnTo>
                <a:lnTo>
                  <a:pt x="33734" y="233902"/>
                </a:lnTo>
                <a:close/>
              </a:path>
              <a:path w="255270" h="311150">
                <a:moveTo>
                  <a:pt x="50553" y="235887"/>
                </a:moveTo>
                <a:lnTo>
                  <a:pt x="28241" y="264540"/>
                </a:lnTo>
                <a:lnTo>
                  <a:pt x="48688" y="280415"/>
                </a:lnTo>
                <a:lnTo>
                  <a:pt x="70974" y="251809"/>
                </a:lnTo>
                <a:lnTo>
                  <a:pt x="62404" y="241808"/>
                </a:lnTo>
                <a:lnTo>
                  <a:pt x="50553" y="235887"/>
                </a:lnTo>
                <a:close/>
              </a:path>
              <a:path w="255270" h="311150">
                <a:moveTo>
                  <a:pt x="70974" y="251809"/>
                </a:moveTo>
                <a:lnTo>
                  <a:pt x="48688" y="280415"/>
                </a:lnTo>
                <a:lnTo>
                  <a:pt x="76179" y="280415"/>
                </a:lnTo>
                <a:lnTo>
                  <a:pt x="77057" y="267684"/>
                </a:lnTo>
                <a:lnTo>
                  <a:pt x="72439" y="253519"/>
                </a:lnTo>
                <a:lnTo>
                  <a:pt x="70974" y="251809"/>
                </a:lnTo>
                <a:close/>
              </a:path>
              <a:path w="255270" h="311150">
                <a:moveTo>
                  <a:pt x="234235" y="0"/>
                </a:moveTo>
                <a:lnTo>
                  <a:pt x="50553" y="235887"/>
                </a:lnTo>
                <a:lnTo>
                  <a:pt x="62404" y="241808"/>
                </a:lnTo>
                <a:lnTo>
                  <a:pt x="70974" y="251809"/>
                </a:lnTo>
                <a:lnTo>
                  <a:pt x="254682" y="16001"/>
                </a:lnTo>
                <a:lnTo>
                  <a:pt x="234235" y="0"/>
                </a:lnTo>
                <a:close/>
              </a:path>
            </a:pathLst>
          </a:custGeom>
          <a:solidFill>
            <a:srgbClr val="FF8D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10421" y="2053589"/>
            <a:ext cx="1723389" cy="0"/>
          </a:xfrm>
          <a:custGeom>
            <a:avLst/>
            <a:gdLst/>
            <a:ahLst/>
            <a:cxnLst/>
            <a:rect l="l" t="t" r="r" b="b"/>
            <a:pathLst>
              <a:path w="1723390">
                <a:moveTo>
                  <a:pt x="0" y="0"/>
                </a:moveTo>
                <a:lnTo>
                  <a:pt x="1723389" y="0"/>
                </a:lnTo>
              </a:path>
            </a:pathLst>
          </a:custGeom>
          <a:ln w="25908">
            <a:solidFill>
              <a:srgbClr val="FF8D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02118" y="5215350"/>
            <a:ext cx="260350" cy="311785"/>
          </a:xfrm>
          <a:custGeom>
            <a:avLst/>
            <a:gdLst/>
            <a:ahLst/>
            <a:cxnLst/>
            <a:rect l="l" t="t" r="r" b="b"/>
            <a:pathLst>
              <a:path w="260350" h="311785">
                <a:moveTo>
                  <a:pt x="71417" y="58807"/>
                </a:moveTo>
                <a:lnTo>
                  <a:pt x="62896" y="68992"/>
                </a:lnTo>
                <a:lnTo>
                  <a:pt x="51128" y="75072"/>
                </a:lnTo>
                <a:lnTo>
                  <a:pt x="240061" y="311181"/>
                </a:lnTo>
                <a:lnTo>
                  <a:pt x="260254" y="295052"/>
                </a:lnTo>
                <a:lnTo>
                  <a:pt x="71417" y="58807"/>
                </a:lnTo>
                <a:close/>
              </a:path>
              <a:path w="260350" h="311785">
                <a:moveTo>
                  <a:pt x="42926" y="0"/>
                </a:moveTo>
                <a:lnTo>
                  <a:pt x="28094" y="1202"/>
                </a:lnTo>
                <a:lnTo>
                  <a:pt x="14382" y="8286"/>
                </a:lnTo>
                <a:lnTo>
                  <a:pt x="4464" y="20141"/>
                </a:lnTo>
                <a:lnTo>
                  <a:pt x="0" y="34353"/>
                </a:lnTo>
                <a:lnTo>
                  <a:pt x="1202" y="49184"/>
                </a:lnTo>
                <a:lnTo>
                  <a:pt x="8286" y="62896"/>
                </a:lnTo>
                <a:lnTo>
                  <a:pt x="20141" y="72814"/>
                </a:lnTo>
                <a:lnTo>
                  <a:pt x="34353" y="77279"/>
                </a:lnTo>
                <a:lnTo>
                  <a:pt x="49184" y="76076"/>
                </a:lnTo>
                <a:lnTo>
                  <a:pt x="51128" y="75072"/>
                </a:lnTo>
                <a:lnTo>
                  <a:pt x="28479" y="46767"/>
                </a:lnTo>
                <a:lnTo>
                  <a:pt x="48799" y="30511"/>
                </a:lnTo>
                <a:lnTo>
                  <a:pt x="76272" y="30511"/>
                </a:lnTo>
                <a:lnTo>
                  <a:pt x="76076" y="28094"/>
                </a:lnTo>
                <a:lnTo>
                  <a:pt x="68992" y="14382"/>
                </a:lnTo>
                <a:lnTo>
                  <a:pt x="57138" y="4464"/>
                </a:lnTo>
                <a:lnTo>
                  <a:pt x="42926" y="0"/>
                </a:lnTo>
                <a:close/>
              </a:path>
              <a:path w="260350" h="311785">
                <a:moveTo>
                  <a:pt x="48799" y="30511"/>
                </a:moveTo>
                <a:lnTo>
                  <a:pt x="28479" y="46767"/>
                </a:lnTo>
                <a:lnTo>
                  <a:pt x="51128" y="75072"/>
                </a:lnTo>
                <a:lnTo>
                  <a:pt x="62896" y="68992"/>
                </a:lnTo>
                <a:lnTo>
                  <a:pt x="71417" y="58807"/>
                </a:lnTo>
                <a:lnTo>
                  <a:pt x="48799" y="30511"/>
                </a:lnTo>
                <a:close/>
              </a:path>
              <a:path w="260350" h="311785">
                <a:moveTo>
                  <a:pt x="76272" y="30511"/>
                </a:moveTo>
                <a:lnTo>
                  <a:pt x="48799" y="30511"/>
                </a:lnTo>
                <a:lnTo>
                  <a:pt x="71417" y="58807"/>
                </a:lnTo>
                <a:lnTo>
                  <a:pt x="72814" y="57138"/>
                </a:lnTo>
                <a:lnTo>
                  <a:pt x="77279" y="42925"/>
                </a:lnTo>
                <a:lnTo>
                  <a:pt x="76272" y="30511"/>
                </a:lnTo>
                <a:close/>
              </a:path>
            </a:pathLst>
          </a:custGeom>
          <a:solidFill>
            <a:srgbClr val="FF8D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46497" y="5511546"/>
            <a:ext cx="1364615" cy="0"/>
          </a:xfrm>
          <a:custGeom>
            <a:avLst/>
            <a:gdLst/>
            <a:ahLst/>
            <a:cxnLst/>
            <a:rect l="l" t="t" r="r" b="b"/>
            <a:pathLst>
              <a:path w="1364614">
                <a:moveTo>
                  <a:pt x="0" y="0"/>
                </a:moveTo>
                <a:lnTo>
                  <a:pt x="1364488" y="0"/>
                </a:lnTo>
              </a:path>
            </a:pathLst>
          </a:custGeom>
          <a:ln w="25908">
            <a:solidFill>
              <a:srgbClr val="FF8D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964051" y="5522163"/>
            <a:ext cx="207581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90" indent="-8509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40970" algn="l"/>
              </a:tabLst>
            </a:pPr>
            <a:r>
              <a:rPr sz="1500" b="1" spc="-80" dirty="0">
                <a:solidFill>
                  <a:srgbClr val="FF7700"/>
                </a:solidFill>
                <a:latin typeface="Arial"/>
                <a:cs typeface="Arial"/>
              </a:rPr>
              <a:t>Built-in </a:t>
            </a:r>
            <a:r>
              <a:rPr sz="1500" b="1" spc="-155" dirty="0">
                <a:solidFill>
                  <a:srgbClr val="FF7700"/>
                </a:solidFill>
                <a:latin typeface="Arial"/>
                <a:cs typeface="Arial"/>
              </a:rPr>
              <a:t>Test</a:t>
            </a:r>
            <a:r>
              <a:rPr sz="1500" b="1" spc="-165" dirty="0">
                <a:solidFill>
                  <a:srgbClr val="FF7700"/>
                </a:solidFill>
                <a:latin typeface="Arial"/>
                <a:cs typeface="Arial"/>
              </a:rPr>
              <a:t> </a:t>
            </a:r>
            <a:r>
              <a:rPr sz="1500" b="1" spc="-90" dirty="0">
                <a:solidFill>
                  <a:srgbClr val="FF7700"/>
                </a:solidFill>
                <a:latin typeface="Arial"/>
                <a:cs typeface="Arial"/>
              </a:rPr>
              <a:t>Automation</a:t>
            </a:r>
            <a:endParaRPr sz="1500">
              <a:latin typeface="Arial"/>
              <a:cs typeface="Arial"/>
            </a:endParaRPr>
          </a:p>
          <a:p>
            <a:pPr marL="97790" marR="283845" indent="-85090">
              <a:lnSpc>
                <a:spcPct val="100000"/>
              </a:lnSpc>
              <a:buFont typeface="Arial"/>
              <a:buChar char="•"/>
              <a:tabLst>
                <a:tab pos="140970" algn="l"/>
              </a:tabLst>
            </a:pPr>
            <a:r>
              <a:rPr sz="1500" b="1" spc="-110" dirty="0">
                <a:solidFill>
                  <a:srgbClr val="FF7700"/>
                </a:solidFill>
                <a:latin typeface="Arial"/>
                <a:cs typeface="Arial"/>
              </a:rPr>
              <a:t>Siebel </a:t>
            </a:r>
            <a:r>
              <a:rPr sz="1500" b="1" spc="-155" dirty="0">
                <a:solidFill>
                  <a:srgbClr val="FF7700"/>
                </a:solidFill>
                <a:latin typeface="Arial"/>
                <a:cs typeface="Arial"/>
              </a:rPr>
              <a:t>Test </a:t>
            </a:r>
            <a:r>
              <a:rPr sz="1500" b="1" spc="-130" dirty="0">
                <a:solidFill>
                  <a:srgbClr val="FF7700"/>
                </a:solidFill>
                <a:latin typeface="Arial"/>
                <a:cs typeface="Arial"/>
              </a:rPr>
              <a:t>Execution  </a:t>
            </a:r>
            <a:r>
              <a:rPr sz="1500" b="1" spc="-155" dirty="0">
                <a:solidFill>
                  <a:srgbClr val="FF7700"/>
                </a:solidFill>
                <a:latin typeface="Arial"/>
                <a:cs typeface="Arial"/>
              </a:rPr>
              <a:t>Jenkins</a:t>
            </a:r>
            <a:r>
              <a:rPr sz="1500" b="1" spc="-95" dirty="0">
                <a:solidFill>
                  <a:srgbClr val="FF7700"/>
                </a:solidFill>
                <a:latin typeface="Arial"/>
                <a:cs typeface="Arial"/>
              </a:rPr>
              <a:t> </a:t>
            </a:r>
            <a:r>
              <a:rPr sz="1500" b="1" spc="-125" dirty="0">
                <a:solidFill>
                  <a:srgbClr val="FF7700"/>
                </a:solidFill>
                <a:latin typeface="Arial"/>
                <a:cs typeface="Arial"/>
              </a:rPr>
              <a:t>Plugin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500082" y="3758438"/>
            <a:ext cx="260350" cy="309245"/>
          </a:xfrm>
          <a:custGeom>
            <a:avLst/>
            <a:gdLst/>
            <a:ahLst/>
            <a:cxnLst/>
            <a:rect l="l" t="t" r="r" b="b"/>
            <a:pathLst>
              <a:path w="260350" h="309245">
                <a:moveTo>
                  <a:pt x="34480" y="231870"/>
                </a:moveTo>
                <a:lnTo>
                  <a:pt x="20268" y="236247"/>
                </a:lnTo>
                <a:lnTo>
                  <a:pt x="8413" y="246125"/>
                </a:lnTo>
                <a:lnTo>
                  <a:pt x="1289" y="259838"/>
                </a:lnTo>
                <a:lnTo>
                  <a:pt x="0" y="274669"/>
                </a:lnTo>
                <a:lnTo>
                  <a:pt x="4377" y="288881"/>
                </a:lnTo>
                <a:lnTo>
                  <a:pt x="14255" y="300736"/>
                </a:lnTo>
                <a:lnTo>
                  <a:pt x="27914" y="307859"/>
                </a:lnTo>
                <a:lnTo>
                  <a:pt x="42751" y="309149"/>
                </a:lnTo>
                <a:lnTo>
                  <a:pt x="56993" y="304772"/>
                </a:lnTo>
                <a:lnTo>
                  <a:pt x="68865" y="294894"/>
                </a:lnTo>
                <a:lnTo>
                  <a:pt x="75989" y="281235"/>
                </a:lnTo>
                <a:lnTo>
                  <a:pt x="76215" y="278638"/>
                </a:lnTo>
                <a:lnTo>
                  <a:pt x="48672" y="278638"/>
                </a:lnTo>
                <a:lnTo>
                  <a:pt x="28606" y="262381"/>
                </a:lnTo>
                <a:lnTo>
                  <a:pt x="51317" y="234201"/>
                </a:lnTo>
                <a:lnTo>
                  <a:pt x="49311" y="233160"/>
                </a:lnTo>
                <a:lnTo>
                  <a:pt x="34480" y="231870"/>
                </a:lnTo>
                <a:close/>
              </a:path>
              <a:path w="260350" h="309245">
                <a:moveTo>
                  <a:pt x="51317" y="234201"/>
                </a:moveTo>
                <a:lnTo>
                  <a:pt x="28606" y="262381"/>
                </a:lnTo>
                <a:lnTo>
                  <a:pt x="48672" y="278638"/>
                </a:lnTo>
                <a:lnTo>
                  <a:pt x="71442" y="250401"/>
                </a:lnTo>
                <a:lnTo>
                  <a:pt x="63023" y="240284"/>
                </a:lnTo>
                <a:lnTo>
                  <a:pt x="51317" y="234201"/>
                </a:lnTo>
                <a:close/>
              </a:path>
              <a:path w="260350" h="309245">
                <a:moveTo>
                  <a:pt x="71442" y="250401"/>
                </a:moveTo>
                <a:lnTo>
                  <a:pt x="48672" y="278638"/>
                </a:lnTo>
                <a:lnTo>
                  <a:pt x="76215" y="278638"/>
                </a:lnTo>
                <a:lnTo>
                  <a:pt x="77279" y="266398"/>
                </a:lnTo>
                <a:lnTo>
                  <a:pt x="72901" y="252156"/>
                </a:lnTo>
                <a:lnTo>
                  <a:pt x="71442" y="250401"/>
                </a:lnTo>
                <a:close/>
              </a:path>
              <a:path w="260350" h="309245">
                <a:moveTo>
                  <a:pt x="240061" y="0"/>
                </a:moveTo>
                <a:lnTo>
                  <a:pt x="51317" y="234201"/>
                </a:lnTo>
                <a:lnTo>
                  <a:pt x="63023" y="240284"/>
                </a:lnTo>
                <a:lnTo>
                  <a:pt x="71442" y="250401"/>
                </a:lnTo>
                <a:lnTo>
                  <a:pt x="260254" y="16256"/>
                </a:lnTo>
                <a:lnTo>
                  <a:pt x="240061" y="0"/>
                </a:lnTo>
                <a:close/>
              </a:path>
            </a:pathLst>
          </a:custGeom>
          <a:solidFill>
            <a:srgbClr val="FF8D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42938" y="3766565"/>
            <a:ext cx="1540510" cy="4445"/>
          </a:xfrm>
          <a:custGeom>
            <a:avLst/>
            <a:gdLst/>
            <a:ahLst/>
            <a:cxnLst/>
            <a:rect l="l" t="t" r="r" b="b"/>
            <a:pathLst>
              <a:path w="1540509" h="4445">
                <a:moveTo>
                  <a:pt x="0" y="4190"/>
                </a:moveTo>
                <a:lnTo>
                  <a:pt x="1540128" y="0"/>
                </a:lnTo>
              </a:path>
            </a:pathLst>
          </a:custGeom>
          <a:ln w="25908">
            <a:solidFill>
              <a:srgbClr val="FF8D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043166" y="3003550"/>
            <a:ext cx="1252855" cy="66548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indent="252729" algn="r">
              <a:lnSpc>
                <a:spcPts val="1620"/>
              </a:lnSpc>
              <a:spcBef>
                <a:spcPts val="305"/>
              </a:spcBef>
            </a:pPr>
            <a:r>
              <a:rPr sz="1500" b="1" spc="-130" dirty="0">
                <a:solidFill>
                  <a:srgbClr val="FF7700"/>
                </a:solidFill>
                <a:latin typeface="Arial"/>
                <a:cs typeface="Arial"/>
              </a:rPr>
              <a:t>Roadmap</a:t>
            </a:r>
            <a:r>
              <a:rPr sz="1500" b="1" spc="-114" dirty="0">
                <a:solidFill>
                  <a:srgbClr val="FF7700"/>
                </a:solidFill>
                <a:latin typeface="Arial"/>
                <a:cs typeface="Arial"/>
              </a:rPr>
              <a:t> </a:t>
            </a:r>
            <a:r>
              <a:rPr sz="1500" b="1" spc="-30" dirty="0">
                <a:solidFill>
                  <a:srgbClr val="FF7700"/>
                </a:solidFill>
                <a:latin typeface="Arial"/>
                <a:cs typeface="Arial"/>
              </a:rPr>
              <a:t>&amp; </a:t>
            </a:r>
            <a:r>
              <a:rPr sz="1500" b="1" spc="-15" dirty="0">
                <a:solidFill>
                  <a:srgbClr val="FF7700"/>
                </a:solidFill>
                <a:latin typeface="Arial"/>
                <a:cs typeface="Arial"/>
              </a:rPr>
              <a:t> </a:t>
            </a:r>
            <a:r>
              <a:rPr sz="1500" b="1" spc="-90" dirty="0">
                <a:solidFill>
                  <a:srgbClr val="FF7700"/>
                </a:solidFill>
                <a:latin typeface="Arial"/>
                <a:cs typeface="Arial"/>
              </a:rPr>
              <a:t>Statement</a:t>
            </a:r>
            <a:r>
              <a:rPr sz="1500" b="1" spc="-155" dirty="0">
                <a:solidFill>
                  <a:srgbClr val="FF7700"/>
                </a:solidFill>
                <a:latin typeface="Arial"/>
                <a:cs typeface="Arial"/>
              </a:rPr>
              <a:t> </a:t>
            </a:r>
            <a:r>
              <a:rPr sz="1500" b="1" spc="-70" dirty="0">
                <a:solidFill>
                  <a:srgbClr val="FF7700"/>
                </a:solidFill>
                <a:latin typeface="Arial"/>
                <a:cs typeface="Arial"/>
              </a:rPr>
              <a:t>of </a:t>
            </a:r>
            <a:r>
              <a:rPr sz="1500" b="1" spc="-40" dirty="0">
                <a:solidFill>
                  <a:srgbClr val="FF7700"/>
                </a:solidFill>
                <a:latin typeface="Arial"/>
                <a:cs typeface="Arial"/>
              </a:rPr>
              <a:t> </a:t>
            </a:r>
            <a:r>
              <a:rPr sz="1500" b="1" spc="-95" dirty="0">
                <a:solidFill>
                  <a:srgbClr val="FF7700"/>
                </a:solidFill>
                <a:latin typeface="Arial"/>
                <a:cs typeface="Arial"/>
              </a:rPr>
              <a:t>Direction</a:t>
            </a:r>
            <a:r>
              <a:rPr sz="1500" b="1" spc="-130" dirty="0">
                <a:solidFill>
                  <a:srgbClr val="FF7700"/>
                </a:solidFill>
                <a:latin typeface="Arial"/>
                <a:cs typeface="Arial"/>
              </a:rPr>
              <a:t> </a:t>
            </a:r>
            <a:r>
              <a:rPr sz="1500" b="1" spc="-135" dirty="0">
                <a:solidFill>
                  <a:srgbClr val="FF7700"/>
                </a:solidFill>
                <a:latin typeface="Arial"/>
                <a:cs typeface="Arial"/>
              </a:rPr>
              <a:t>(SOD)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070141" y="5279697"/>
            <a:ext cx="309245" cy="446405"/>
          </a:xfrm>
          <a:custGeom>
            <a:avLst/>
            <a:gdLst/>
            <a:ahLst/>
            <a:cxnLst/>
            <a:rect l="l" t="t" r="r" b="b"/>
            <a:pathLst>
              <a:path w="309245" h="446404">
                <a:moveTo>
                  <a:pt x="68962" y="61637"/>
                </a:moveTo>
                <a:lnTo>
                  <a:pt x="59509" y="70939"/>
                </a:lnTo>
                <a:lnTo>
                  <a:pt x="47108" y="75821"/>
                </a:lnTo>
                <a:lnTo>
                  <a:pt x="287220" y="445894"/>
                </a:lnTo>
                <a:lnTo>
                  <a:pt x="308937" y="431797"/>
                </a:lnTo>
                <a:lnTo>
                  <a:pt x="68962" y="61637"/>
                </a:lnTo>
                <a:close/>
              </a:path>
              <a:path w="309245" h="446404">
                <a:moveTo>
                  <a:pt x="31470" y="0"/>
                </a:moveTo>
                <a:lnTo>
                  <a:pt x="17091" y="5661"/>
                </a:lnTo>
                <a:lnTo>
                  <a:pt x="6107" y="16468"/>
                </a:lnTo>
                <a:lnTo>
                  <a:pt x="279" y="30204"/>
                </a:lnTo>
                <a:lnTo>
                  <a:pt x="0" y="45130"/>
                </a:lnTo>
                <a:lnTo>
                  <a:pt x="5661" y="59509"/>
                </a:lnTo>
                <a:lnTo>
                  <a:pt x="16468" y="70492"/>
                </a:lnTo>
                <a:lnTo>
                  <a:pt x="30204" y="76321"/>
                </a:lnTo>
                <a:lnTo>
                  <a:pt x="45130" y="76600"/>
                </a:lnTo>
                <a:lnTo>
                  <a:pt x="47108" y="75821"/>
                </a:lnTo>
                <a:lnTo>
                  <a:pt x="27378" y="45412"/>
                </a:lnTo>
                <a:lnTo>
                  <a:pt x="49222" y="31188"/>
                </a:lnTo>
                <a:lnTo>
                  <a:pt x="76489" y="31188"/>
                </a:lnTo>
                <a:lnTo>
                  <a:pt x="70939" y="17091"/>
                </a:lnTo>
                <a:lnTo>
                  <a:pt x="60132" y="6107"/>
                </a:lnTo>
                <a:lnTo>
                  <a:pt x="46396" y="279"/>
                </a:lnTo>
                <a:lnTo>
                  <a:pt x="31470" y="0"/>
                </a:lnTo>
                <a:close/>
              </a:path>
              <a:path w="309245" h="446404">
                <a:moveTo>
                  <a:pt x="49222" y="31188"/>
                </a:moveTo>
                <a:lnTo>
                  <a:pt x="27378" y="45412"/>
                </a:lnTo>
                <a:lnTo>
                  <a:pt x="47108" y="75821"/>
                </a:lnTo>
                <a:lnTo>
                  <a:pt x="59509" y="70939"/>
                </a:lnTo>
                <a:lnTo>
                  <a:pt x="68962" y="61637"/>
                </a:lnTo>
                <a:lnTo>
                  <a:pt x="49222" y="31188"/>
                </a:lnTo>
                <a:close/>
              </a:path>
              <a:path w="309245" h="446404">
                <a:moveTo>
                  <a:pt x="76489" y="31188"/>
                </a:moveTo>
                <a:lnTo>
                  <a:pt x="49222" y="31188"/>
                </a:lnTo>
                <a:lnTo>
                  <a:pt x="68962" y="61637"/>
                </a:lnTo>
                <a:lnTo>
                  <a:pt x="70492" y="60132"/>
                </a:lnTo>
                <a:lnTo>
                  <a:pt x="76321" y="46396"/>
                </a:lnTo>
                <a:lnTo>
                  <a:pt x="76600" y="31470"/>
                </a:lnTo>
                <a:lnTo>
                  <a:pt x="76489" y="31188"/>
                </a:lnTo>
                <a:close/>
              </a:path>
            </a:pathLst>
          </a:custGeom>
          <a:solidFill>
            <a:srgbClr val="FF8D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53806" y="5717285"/>
            <a:ext cx="2580640" cy="1905"/>
          </a:xfrm>
          <a:custGeom>
            <a:avLst/>
            <a:gdLst/>
            <a:ahLst/>
            <a:cxnLst/>
            <a:rect l="l" t="t" r="r" b="b"/>
            <a:pathLst>
              <a:path w="2580640" h="1904">
                <a:moveTo>
                  <a:pt x="0" y="0"/>
                </a:moveTo>
                <a:lnTo>
                  <a:pt x="2580132" y="1904"/>
                </a:lnTo>
              </a:path>
            </a:pathLst>
          </a:custGeom>
          <a:ln w="25908">
            <a:solidFill>
              <a:srgbClr val="FF8D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777731" y="5203697"/>
            <a:ext cx="2127885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ts val="171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500" b="1" spc="-110" dirty="0">
                <a:solidFill>
                  <a:srgbClr val="FF7700"/>
                </a:solidFill>
                <a:latin typeface="Arial"/>
                <a:cs typeface="Arial"/>
              </a:rPr>
              <a:t>Enterprise</a:t>
            </a:r>
            <a:r>
              <a:rPr sz="1500" b="1" spc="-80" dirty="0">
                <a:solidFill>
                  <a:srgbClr val="FF7700"/>
                </a:solidFill>
                <a:latin typeface="Arial"/>
                <a:cs typeface="Arial"/>
              </a:rPr>
              <a:t> </a:t>
            </a:r>
            <a:r>
              <a:rPr sz="1500" b="1" spc="-90" dirty="0">
                <a:solidFill>
                  <a:srgbClr val="FF7700"/>
                </a:solidFill>
                <a:latin typeface="Arial"/>
                <a:cs typeface="Arial"/>
              </a:rPr>
              <a:t>Manager</a:t>
            </a:r>
            <a:endParaRPr sz="1500">
              <a:latin typeface="Arial"/>
              <a:cs typeface="Arial"/>
            </a:endParaRPr>
          </a:p>
          <a:p>
            <a:pPr marL="299085" indent="-286385">
              <a:lnSpc>
                <a:spcPts val="171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500" b="1" spc="-110" dirty="0">
                <a:solidFill>
                  <a:srgbClr val="FF7700"/>
                </a:solidFill>
                <a:latin typeface="Arial"/>
                <a:cs typeface="Arial"/>
              </a:rPr>
              <a:t>Usage-Pattern</a:t>
            </a:r>
            <a:r>
              <a:rPr sz="1500" b="1" spc="-105" dirty="0">
                <a:solidFill>
                  <a:srgbClr val="FF7700"/>
                </a:solidFill>
                <a:latin typeface="Arial"/>
                <a:cs typeface="Arial"/>
              </a:rPr>
              <a:t> </a:t>
            </a:r>
            <a:r>
              <a:rPr sz="1500" b="1" spc="-145" dirty="0">
                <a:solidFill>
                  <a:srgbClr val="FF7700"/>
                </a:solidFill>
                <a:latin typeface="Arial"/>
                <a:cs typeface="Arial"/>
              </a:rPr>
              <a:t>Tracking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82993" y="3785361"/>
            <a:ext cx="1113155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10"/>
              </a:lnSpc>
              <a:spcBef>
                <a:spcPts val="100"/>
              </a:spcBef>
            </a:pPr>
            <a:r>
              <a:rPr sz="1500" b="1" spc="-155" dirty="0">
                <a:solidFill>
                  <a:srgbClr val="FF7700"/>
                </a:solidFill>
                <a:latin typeface="Arial"/>
                <a:cs typeface="Arial"/>
              </a:rPr>
              <a:t>Based </a:t>
            </a:r>
            <a:r>
              <a:rPr sz="1500" b="1" spc="-114" dirty="0">
                <a:solidFill>
                  <a:srgbClr val="FF7700"/>
                </a:solidFill>
                <a:latin typeface="Arial"/>
                <a:cs typeface="Arial"/>
              </a:rPr>
              <a:t>on</a:t>
            </a:r>
            <a:r>
              <a:rPr sz="1500" b="1" spc="-95" dirty="0">
                <a:solidFill>
                  <a:srgbClr val="FF7700"/>
                </a:solidFill>
                <a:latin typeface="Arial"/>
                <a:cs typeface="Arial"/>
              </a:rPr>
              <a:t> </a:t>
            </a:r>
            <a:r>
              <a:rPr sz="1500" b="1" spc="-240" dirty="0">
                <a:solidFill>
                  <a:srgbClr val="FF7700"/>
                </a:solidFill>
                <a:latin typeface="Arial"/>
                <a:cs typeface="Arial"/>
              </a:rPr>
              <a:t>CAB</a:t>
            </a:r>
            <a:endParaRPr sz="1500">
              <a:latin typeface="Arial"/>
              <a:cs typeface="Arial"/>
            </a:endParaRPr>
          </a:p>
          <a:p>
            <a:pPr marL="680085">
              <a:lnSpc>
                <a:spcPts val="1710"/>
              </a:lnSpc>
            </a:pPr>
            <a:r>
              <a:rPr sz="1500" b="1" spc="-75" dirty="0">
                <a:solidFill>
                  <a:srgbClr val="FF7700"/>
                </a:solidFill>
                <a:latin typeface="Arial"/>
                <a:cs typeface="Arial"/>
              </a:rPr>
              <a:t>input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681471" y="2005583"/>
            <a:ext cx="515112" cy="551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07464" y="2214372"/>
            <a:ext cx="626363" cy="627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46647" y="5754623"/>
            <a:ext cx="429768" cy="5958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36191" y="5556503"/>
            <a:ext cx="429768" cy="5958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1436" y="5556503"/>
            <a:ext cx="565404" cy="4770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784080" y="2484120"/>
            <a:ext cx="815340" cy="541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488168" y="2077211"/>
            <a:ext cx="1016507" cy="10988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224739"/>
            <a:ext cx="39554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solidFill>
                  <a:srgbClr val="57585B"/>
                </a:solidFill>
                <a:latin typeface="Arial"/>
                <a:cs typeface="Arial"/>
              </a:rPr>
              <a:t>Innovation</a:t>
            </a:r>
            <a:r>
              <a:rPr sz="3600" spc="-275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3600" spc="-140" dirty="0">
                <a:solidFill>
                  <a:srgbClr val="57585B"/>
                </a:solidFill>
                <a:latin typeface="Arial"/>
                <a:cs typeface="Arial"/>
              </a:rPr>
              <a:t>Highlights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57893" y="2350770"/>
            <a:ext cx="1979930" cy="1978660"/>
          </a:xfrm>
          <a:custGeom>
            <a:avLst/>
            <a:gdLst/>
            <a:ahLst/>
            <a:cxnLst/>
            <a:rect l="l" t="t" r="r" b="b"/>
            <a:pathLst>
              <a:path w="1979929" h="1978660">
                <a:moveTo>
                  <a:pt x="0" y="989076"/>
                </a:moveTo>
                <a:lnTo>
                  <a:pt x="1141" y="941156"/>
                </a:lnTo>
                <a:lnTo>
                  <a:pt x="4530" y="893825"/>
                </a:lnTo>
                <a:lnTo>
                  <a:pt x="10116" y="847134"/>
                </a:lnTo>
                <a:lnTo>
                  <a:pt x="17845" y="801135"/>
                </a:lnTo>
                <a:lnTo>
                  <a:pt x="27668" y="755880"/>
                </a:lnTo>
                <a:lnTo>
                  <a:pt x="39531" y="711420"/>
                </a:lnTo>
                <a:lnTo>
                  <a:pt x="53383" y="667808"/>
                </a:lnTo>
                <a:lnTo>
                  <a:pt x="69172" y="625096"/>
                </a:lnTo>
                <a:lnTo>
                  <a:pt x="86847" y="583334"/>
                </a:lnTo>
                <a:lnTo>
                  <a:pt x="106355" y="542576"/>
                </a:lnTo>
                <a:lnTo>
                  <a:pt x="127644" y="502872"/>
                </a:lnTo>
                <a:lnTo>
                  <a:pt x="150663" y="464275"/>
                </a:lnTo>
                <a:lnTo>
                  <a:pt x="175361" y="426836"/>
                </a:lnTo>
                <a:lnTo>
                  <a:pt x="201684" y="390608"/>
                </a:lnTo>
                <a:lnTo>
                  <a:pt x="229582" y="355642"/>
                </a:lnTo>
                <a:lnTo>
                  <a:pt x="259002" y="321989"/>
                </a:lnTo>
                <a:lnTo>
                  <a:pt x="289893" y="289702"/>
                </a:lnTo>
                <a:lnTo>
                  <a:pt x="322203" y="258833"/>
                </a:lnTo>
                <a:lnTo>
                  <a:pt x="355879" y="229433"/>
                </a:lnTo>
                <a:lnTo>
                  <a:pt x="390872" y="201555"/>
                </a:lnTo>
                <a:lnTo>
                  <a:pt x="427127" y="175249"/>
                </a:lnTo>
                <a:lnTo>
                  <a:pt x="464594" y="150568"/>
                </a:lnTo>
                <a:lnTo>
                  <a:pt x="503221" y="127564"/>
                </a:lnTo>
                <a:lnTo>
                  <a:pt x="542955" y="106289"/>
                </a:lnTo>
                <a:lnTo>
                  <a:pt x="583746" y="86793"/>
                </a:lnTo>
                <a:lnTo>
                  <a:pt x="625541" y="69130"/>
                </a:lnTo>
                <a:lnTo>
                  <a:pt x="668289" y="53351"/>
                </a:lnTo>
                <a:lnTo>
                  <a:pt x="711937" y="39507"/>
                </a:lnTo>
                <a:lnTo>
                  <a:pt x="756434" y="27651"/>
                </a:lnTo>
                <a:lnTo>
                  <a:pt x="801728" y="17835"/>
                </a:lnTo>
                <a:lnTo>
                  <a:pt x="847767" y="10110"/>
                </a:lnTo>
                <a:lnTo>
                  <a:pt x="894500" y="4527"/>
                </a:lnTo>
                <a:lnTo>
                  <a:pt x="941874" y="1140"/>
                </a:lnTo>
                <a:lnTo>
                  <a:pt x="989837" y="0"/>
                </a:lnTo>
                <a:lnTo>
                  <a:pt x="1037801" y="1140"/>
                </a:lnTo>
                <a:lnTo>
                  <a:pt x="1085175" y="4527"/>
                </a:lnTo>
                <a:lnTo>
                  <a:pt x="1131908" y="10110"/>
                </a:lnTo>
                <a:lnTo>
                  <a:pt x="1177947" y="17835"/>
                </a:lnTo>
                <a:lnTo>
                  <a:pt x="1223241" y="27651"/>
                </a:lnTo>
                <a:lnTo>
                  <a:pt x="1267738" y="39507"/>
                </a:lnTo>
                <a:lnTo>
                  <a:pt x="1311386" y="53351"/>
                </a:lnTo>
                <a:lnTo>
                  <a:pt x="1354134" y="69130"/>
                </a:lnTo>
                <a:lnTo>
                  <a:pt x="1395929" y="86793"/>
                </a:lnTo>
                <a:lnTo>
                  <a:pt x="1436720" y="106289"/>
                </a:lnTo>
                <a:lnTo>
                  <a:pt x="1476454" y="127564"/>
                </a:lnTo>
                <a:lnTo>
                  <a:pt x="1515081" y="150568"/>
                </a:lnTo>
                <a:lnTo>
                  <a:pt x="1552548" y="175249"/>
                </a:lnTo>
                <a:lnTo>
                  <a:pt x="1588803" y="201555"/>
                </a:lnTo>
                <a:lnTo>
                  <a:pt x="1623796" y="229433"/>
                </a:lnTo>
                <a:lnTo>
                  <a:pt x="1657472" y="258833"/>
                </a:lnTo>
                <a:lnTo>
                  <a:pt x="1689782" y="289702"/>
                </a:lnTo>
                <a:lnTo>
                  <a:pt x="1720673" y="321989"/>
                </a:lnTo>
                <a:lnTo>
                  <a:pt x="1750093" y="355642"/>
                </a:lnTo>
                <a:lnTo>
                  <a:pt x="1777991" y="390608"/>
                </a:lnTo>
                <a:lnTo>
                  <a:pt x="1804314" y="426836"/>
                </a:lnTo>
                <a:lnTo>
                  <a:pt x="1829012" y="464275"/>
                </a:lnTo>
                <a:lnTo>
                  <a:pt x="1852031" y="502872"/>
                </a:lnTo>
                <a:lnTo>
                  <a:pt x="1873320" y="542576"/>
                </a:lnTo>
                <a:lnTo>
                  <a:pt x="1892828" y="583334"/>
                </a:lnTo>
                <a:lnTo>
                  <a:pt x="1910503" y="625096"/>
                </a:lnTo>
                <a:lnTo>
                  <a:pt x="1926292" y="667808"/>
                </a:lnTo>
                <a:lnTo>
                  <a:pt x="1940144" y="711420"/>
                </a:lnTo>
                <a:lnTo>
                  <a:pt x="1952007" y="755880"/>
                </a:lnTo>
                <a:lnTo>
                  <a:pt x="1961830" y="801135"/>
                </a:lnTo>
                <a:lnTo>
                  <a:pt x="1969559" y="847134"/>
                </a:lnTo>
                <a:lnTo>
                  <a:pt x="1975145" y="893825"/>
                </a:lnTo>
                <a:lnTo>
                  <a:pt x="1978534" y="941156"/>
                </a:lnTo>
                <a:lnTo>
                  <a:pt x="1979676" y="989076"/>
                </a:lnTo>
                <a:lnTo>
                  <a:pt x="1978534" y="1036995"/>
                </a:lnTo>
                <a:lnTo>
                  <a:pt x="1975145" y="1084326"/>
                </a:lnTo>
                <a:lnTo>
                  <a:pt x="1969559" y="1131017"/>
                </a:lnTo>
                <a:lnTo>
                  <a:pt x="1961830" y="1177016"/>
                </a:lnTo>
                <a:lnTo>
                  <a:pt x="1952007" y="1222271"/>
                </a:lnTo>
                <a:lnTo>
                  <a:pt x="1940144" y="1266731"/>
                </a:lnTo>
                <a:lnTo>
                  <a:pt x="1926292" y="1310343"/>
                </a:lnTo>
                <a:lnTo>
                  <a:pt x="1910503" y="1353055"/>
                </a:lnTo>
                <a:lnTo>
                  <a:pt x="1892828" y="1394817"/>
                </a:lnTo>
                <a:lnTo>
                  <a:pt x="1873320" y="1435575"/>
                </a:lnTo>
                <a:lnTo>
                  <a:pt x="1852031" y="1475279"/>
                </a:lnTo>
                <a:lnTo>
                  <a:pt x="1829012" y="1513876"/>
                </a:lnTo>
                <a:lnTo>
                  <a:pt x="1804314" y="1551315"/>
                </a:lnTo>
                <a:lnTo>
                  <a:pt x="1777991" y="1587543"/>
                </a:lnTo>
                <a:lnTo>
                  <a:pt x="1750093" y="1622509"/>
                </a:lnTo>
                <a:lnTo>
                  <a:pt x="1720673" y="1656162"/>
                </a:lnTo>
                <a:lnTo>
                  <a:pt x="1689782" y="1688449"/>
                </a:lnTo>
                <a:lnTo>
                  <a:pt x="1657472" y="1719318"/>
                </a:lnTo>
                <a:lnTo>
                  <a:pt x="1623796" y="1748718"/>
                </a:lnTo>
                <a:lnTo>
                  <a:pt x="1588803" y="1776596"/>
                </a:lnTo>
                <a:lnTo>
                  <a:pt x="1552548" y="1802902"/>
                </a:lnTo>
                <a:lnTo>
                  <a:pt x="1515081" y="1827583"/>
                </a:lnTo>
                <a:lnTo>
                  <a:pt x="1476454" y="1850587"/>
                </a:lnTo>
                <a:lnTo>
                  <a:pt x="1436720" y="1871862"/>
                </a:lnTo>
                <a:lnTo>
                  <a:pt x="1395929" y="1891358"/>
                </a:lnTo>
                <a:lnTo>
                  <a:pt x="1354134" y="1909021"/>
                </a:lnTo>
                <a:lnTo>
                  <a:pt x="1311386" y="1924800"/>
                </a:lnTo>
                <a:lnTo>
                  <a:pt x="1267738" y="1938644"/>
                </a:lnTo>
                <a:lnTo>
                  <a:pt x="1223241" y="1950500"/>
                </a:lnTo>
                <a:lnTo>
                  <a:pt x="1177947" y="1960316"/>
                </a:lnTo>
                <a:lnTo>
                  <a:pt x="1131908" y="1968041"/>
                </a:lnTo>
                <a:lnTo>
                  <a:pt x="1085175" y="1973624"/>
                </a:lnTo>
                <a:lnTo>
                  <a:pt x="1037801" y="1977011"/>
                </a:lnTo>
                <a:lnTo>
                  <a:pt x="989837" y="1978152"/>
                </a:lnTo>
                <a:lnTo>
                  <a:pt x="941874" y="1977011"/>
                </a:lnTo>
                <a:lnTo>
                  <a:pt x="894500" y="1973624"/>
                </a:lnTo>
                <a:lnTo>
                  <a:pt x="847767" y="1968041"/>
                </a:lnTo>
                <a:lnTo>
                  <a:pt x="801728" y="1960316"/>
                </a:lnTo>
                <a:lnTo>
                  <a:pt x="756434" y="1950500"/>
                </a:lnTo>
                <a:lnTo>
                  <a:pt x="711937" y="1938644"/>
                </a:lnTo>
                <a:lnTo>
                  <a:pt x="668289" y="1924800"/>
                </a:lnTo>
                <a:lnTo>
                  <a:pt x="625541" y="1909021"/>
                </a:lnTo>
                <a:lnTo>
                  <a:pt x="583746" y="1891358"/>
                </a:lnTo>
                <a:lnTo>
                  <a:pt x="542955" y="1871862"/>
                </a:lnTo>
                <a:lnTo>
                  <a:pt x="503221" y="1850587"/>
                </a:lnTo>
                <a:lnTo>
                  <a:pt x="464594" y="1827583"/>
                </a:lnTo>
                <a:lnTo>
                  <a:pt x="427127" y="1802902"/>
                </a:lnTo>
                <a:lnTo>
                  <a:pt x="390872" y="1776596"/>
                </a:lnTo>
                <a:lnTo>
                  <a:pt x="355879" y="1748718"/>
                </a:lnTo>
                <a:lnTo>
                  <a:pt x="322203" y="1719318"/>
                </a:lnTo>
                <a:lnTo>
                  <a:pt x="289893" y="1688449"/>
                </a:lnTo>
                <a:lnTo>
                  <a:pt x="259002" y="1656162"/>
                </a:lnTo>
                <a:lnTo>
                  <a:pt x="229582" y="1622509"/>
                </a:lnTo>
                <a:lnTo>
                  <a:pt x="201684" y="1587543"/>
                </a:lnTo>
                <a:lnTo>
                  <a:pt x="175361" y="1551315"/>
                </a:lnTo>
                <a:lnTo>
                  <a:pt x="150663" y="1513876"/>
                </a:lnTo>
                <a:lnTo>
                  <a:pt x="127644" y="1475279"/>
                </a:lnTo>
                <a:lnTo>
                  <a:pt x="106355" y="1435575"/>
                </a:lnTo>
                <a:lnTo>
                  <a:pt x="86847" y="1394817"/>
                </a:lnTo>
                <a:lnTo>
                  <a:pt x="69172" y="1353055"/>
                </a:lnTo>
                <a:lnTo>
                  <a:pt x="53383" y="1310343"/>
                </a:lnTo>
                <a:lnTo>
                  <a:pt x="39531" y="1266731"/>
                </a:lnTo>
                <a:lnTo>
                  <a:pt x="27668" y="1222271"/>
                </a:lnTo>
                <a:lnTo>
                  <a:pt x="17845" y="1177016"/>
                </a:lnTo>
                <a:lnTo>
                  <a:pt x="10116" y="1131017"/>
                </a:lnTo>
                <a:lnTo>
                  <a:pt x="4530" y="1084326"/>
                </a:lnTo>
                <a:lnTo>
                  <a:pt x="1141" y="1036995"/>
                </a:lnTo>
                <a:lnTo>
                  <a:pt x="0" y="989076"/>
                </a:lnTo>
                <a:close/>
              </a:path>
            </a:pathLst>
          </a:custGeom>
          <a:ln w="50292">
            <a:solidFill>
              <a:srgbClr val="3991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15119" y="1779778"/>
            <a:ext cx="166560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50" dirty="0">
                <a:solidFill>
                  <a:srgbClr val="4D4F51"/>
                </a:solidFill>
                <a:latin typeface="Arial"/>
                <a:cs typeface="Arial"/>
              </a:rPr>
              <a:t>Administrators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9566" y="2437638"/>
            <a:ext cx="1979930" cy="1978660"/>
          </a:xfrm>
          <a:custGeom>
            <a:avLst/>
            <a:gdLst/>
            <a:ahLst/>
            <a:cxnLst/>
            <a:rect l="l" t="t" r="r" b="b"/>
            <a:pathLst>
              <a:path w="1979930" h="1978660">
                <a:moveTo>
                  <a:pt x="0" y="989076"/>
                </a:moveTo>
                <a:lnTo>
                  <a:pt x="1141" y="941156"/>
                </a:lnTo>
                <a:lnTo>
                  <a:pt x="4530" y="893825"/>
                </a:lnTo>
                <a:lnTo>
                  <a:pt x="10116" y="847134"/>
                </a:lnTo>
                <a:lnTo>
                  <a:pt x="17845" y="801135"/>
                </a:lnTo>
                <a:lnTo>
                  <a:pt x="27668" y="755880"/>
                </a:lnTo>
                <a:lnTo>
                  <a:pt x="39531" y="711420"/>
                </a:lnTo>
                <a:lnTo>
                  <a:pt x="53383" y="667808"/>
                </a:lnTo>
                <a:lnTo>
                  <a:pt x="69172" y="625096"/>
                </a:lnTo>
                <a:lnTo>
                  <a:pt x="86847" y="583334"/>
                </a:lnTo>
                <a:lnTo>
                  <a:pt x="106355" y="542576"/>
                </a:lnTo>
                <a:lnTo>
                  <a:pt x="127644" y="502872"/>
                </a:lnTo>
                <a:lnTo>
                  <a:pt x="150663" y="464275"/>
                </a:lnTo>
                <a:lnTo>
                  <a:pt x="175361" y="426836"/>
                </a:lnTo>
                <a:lnTo>
                  <a:pt x="201684" y="390608"/>
                </a:lnTo>
                <a:lnTo>
                  <a:pt x="229582" y="355642"/>
                </a:lnTo>
                <a:lnTo>
                  <a:pt x="259002" y="321989"/>
                </a:lnTo>
                <a:lnTo>
                  <a:pt x="289893" y="289702"/>
                </a:lnTo>
                <a:lnTo>
                  <a:pt x="322203" y="258833"/>
                </a:lnTo>
                <a:lnTo>
                  <a:pt x="355879" y="229433"/>
                </a:lnTo>
                <a:lnTo>
                  <a:pt x="390872" y="201555"/>
                </a:lnTo>
                <a:lnTo>
                  <a:pt x="427127" y="175249"/>
                </a:lnTo>
                <a:lnTo>
                  <a:pt x="464594" y="150568"/>
                </a:lnTo>
                <a:lnTo>
                  <a:pt x="503221" y="127564"/>
                </a:lnTo>
                <a:lnTo>
                  <a:pt x="542955" y="106289"/>
                </a:lnTo>
                <a:lnTo>
                  <a:pt x="583746" y="86793"/>
                </a:lnTo>
                <a:lnTo>
                  <a:pt x="625541" y="69130"/>
                </a:lnTo>
                <a:lnTo>
                  <a:pt x="668289" y="53351"/>
                </a:lnTo>
                <a:lnTo>
                  <a:pt x="711937" y="39507"/>
                </a:lnTo>
                <a:lnTo>
                  <a:pt x="756434" y="27651"/>
                </a:lnTo>
                <a:lnTo>
                  <a:pt x="801728" y="17835"/>
                </a:lnTo>
                <a:lnTo>
                  <a:pt x="847767" y="10110"/>
                </a:lnTo>
                <a:lnTo>
                  <a:pt x="894500" y="4527"/>
                </a:lnTo>
                <a:lnTo>
                  <a:pt x="941874" y="1140"/>
                </a:lnTo>
                <a:lnTo>
                  <a:pt x="989838" y="0"/>
                </a:lnTo>
                <a:lnTo>
                  <a:pt x="1037801" y="1140"/>
                </a:lnTo>
                <a:lnTo>
                  <a:pt x="1085175" y="4527"/>
                </a:lnTo>
                <a:lnTo>
                  <a:pt x="1131908" y="10110"/>
                </a:lnTo>
                <a:lnTo>
                  <a:pt x="1177947" y="17835"/>
                </a:lnTo>
                <a:lnTo>
                  <a:pt x="1223241" y="27651"/>
                </a:lnTo>
                <a:lnTo>
                  <a:pt x="1267738" y="39507"/>
                </a:lnTo>
                <a:lnTo>
                  <a:pt x="1311386" y="53351"/>
                </a:lnTo>
                <a:lnTo>
                  <a:pt x="1354134" y="69130"/>
                </a:lnTo>
                <a:lnTo>
                  <a:pt x="1395929" y="86793"/>
                </a:lnTo>
                <a:lnTo>
                  <a:pt x="1436720" y="106289"/>
                </a:lnTo>
                <a:lnTo>
                  <a:pt x="1476454" y="127564"/>
                </a:lnTo>
                <a:lnTo>
                  <a:pt x="1515081" y="150568"/>
                </a:lnTo>
                <a:lnTo>
                  <a:pt x="1552548" y="175249"/>
                </a:lnTo>
                <a:lnTo>
                  <a:pt x="1588803" y="201555"/>
                </a:lnTo>
                <a:lnTo>
                  <a:pt x="1623796" y="229433"/>
                </a:lnTo>
                <a:lnTo>
                  <a:pt x="1657472" y="258833"/>
                </a:lnTo>
                <a:lnTo>
                  <a:pt x="1689782" y="289702"/>
                </a:lnTo>
                <a:lnTo>
                  <a:pt x="1720673" y="321989"/>
                </a:lnTo>
                <a:lnTo>
                  <a:pt x="1750093" y="355642"/>
                </a:lnTo>
                <a:lnTo>
                  <a:pt x="1777991" y="390608"/>
                </a:lnTo>
                <a:lnTo>
                  <a:pt x="1804314" y="426836"/>
                </a:lnTo>
                <a:lnTo>
                  <a:pt x="1829012" y="464275"/>
                </a:lnTo>
                <a:lnTo>
                  <a:pt x="1852031" y="502872"/>
                </a:lnTo>
                <a:lnTo>
                  <a:pt x="1873320" y="542576"/>
                </a:lnTo>
                <a:lnTo>
                  <a:pt x="1892828" y="583334"/>
                </a:lnTo>
                <a:lnTo>
                  <a:pt x="1910503" y="625096"/>
                </a:lnTo>
                <a:lnTo>
                  <a:pt x="1926292" y="667808"/>
                </a:lnTo>
                <a:lnTo>
                  <a:pt x="1940144" y="711420"/>
                </a:lnTo>
                <a:lnTo>
                  <a:pt x="1952007" y="755880"/>
                </a:lnTo>
                <a:lnTo>
                  <a:pt x="1961830" y="801135"/>
                </a:lnTo>
                <a:lnTo>
                  <a:pt x="1969559" y="847134"/>
                </a:lnTo>
                <a:lnTo>
                  <a:pt x="1975145" y="893825"/>
                </a:lnTo>
                <a:lnTo>
                  <a:pt x="1978534" y="941156"/>
                </a:lnTo>
                <a:lnTo>
                  <a:pt x="1979676" y="989076"/>
                </a:lnTo>
                <a:lnTo>
                  <a:pt x="1978534" y="1036995"/>
                </a:lnTo>
                <a:lnTo>
                  <a:pt x="1975145" y="1084326"/>
                </a:lnTo>
                <a:lnTo>
                  <a:pt x="1969559" y="1131017"/>
                </a:lnTo>
                <a:lnTo>
                  <a:pt x="1961830" y="1177016"/>
                </a:lnTo>
                <a:lnTo>
                  <a:pt x="1952007" y="1222271"/>
                </a:lnTo>
                <a:lnTo>
                  <a:pt x="1940144" y="1266731"/>
                </a:lnTo>
                <a:lnTo>
                  <a:pt x="1926292" y="1310343"/>
                </a:lnTo>
                <a:lnTo>
                  <a:pt x="1910503" y="1353055"/>
                </a:lnTo>
                <a:lnTo>
                  <a:pt x="1892828" y="1394817"/>
                </a:lnTo>
                <a:lnTo>
                  <a:pt x="1873320" y="1435575"/>
                </a:lnTo>
                <a:lnTo>
                  <a:pt x="1852031" y="1475279"/>
                </a:lnTo>
                <a:lnTo>
                  <a:pt x="1829012" y="1513876"/>
                </a:lnTo>
                <a:lnTo>
                  <a:pt x="1804314" y="1551315"/>
                </a:lnTo>
                <a:lnTo>
                  <a:pt x="1777991" y="1587543"/>
                </a:lnTo>
                <a:lnTo>
                  <a:pt x="1750093" y="1622509"/>
                </a:lnTo>
                <a:lnTo>
                  <a:pt x="1720673" y="1656162"/>
                </a:lnTo>
                <a:lnTo>
                  <a:pt x="1689782" y="1688449"/>
                </a:lnTo>
                <a:lnTo>
                  <a:pt x="1657472" y="1719318"/>
                </a:lnTo>
                <a:lnTo>
                  <a:pt x="1623796" y="1748718"/>
                </a:lnTo>
                <a:lnTo>
                  <a:pt x="1588803" y="1776596"/>
                </a:lnTo>
                <a:lnTo>
                  <a:pt x="1552548" y="1802902"/>
                </a:lnTo>
                <a:lnTo>
                  <a:pt x="1515081" y="1827583"/>
                </a:lnTo>
                <a:lnTo>
                  <a:pt x="1476454" y="1850587"/>
                </a:lnTo>
                <a:lnTo>
                  <a:pt x="1436720" y="1871862"/>
                </a:lnTo>
                <a:lnTo>
                  <a:pt x="1395929" y="1891358"/>
                </a:lnTo>
                <a:lnTo>
                  <a:pt x="1354134" y="1909021"/>
                </a:lnTo>
                <a:lnTo>
                  <a:pt x="1311386" y="1924800"/>
                </a:lnTo>
                <a:lnTo>
                  <a:pt x="1267738" y="1938644"/>
                </a:lnTo>
                <a:lnTo>
                  <a:pt x="1223241" y="1950500"/>
                </a:lnTo>
                <a:lnTo>
                  <a:pt x="1177947" y="1960316"/>
                </a:lnTo>
                <a:lnTo>
                  <a:pt x="1131908" y="1968041"/>
                </a:lnTo>
                <a:lnTo>
                  <a:pt x="1085175" y="1973624"/>
                </a:lnTo>
                <a:lnTo>
                  <a:pt x="1037801" y="1977011"/>
                </a:lnTo>
                <a:lnTo>
                  <a:pt x="989838" y="1978152"/>
                </a:lnTo>
                <a:lnTo>
                  <a:pt x="941874" y="1977011"/>
                </a:lnTo>
                <a:lnTo>
                  <a:pt x="894500" y="1973624"/>
                </a:lnTo>
                <a:lnTo>
                  <a:pt x="847767" y="1968041"/>
                </a:lnTo>
                <a:lnTo>
                  <a:pt x="801728" y="1960316"/>
                </a:lnTo>
                <a:lnTo>
                  <a:pt x="756434" y="1950500"/>
                </a:lnTo>
                <a:lnTo>
                  <a:pt x="711937" y="1938644"/>
                </a:lnTo>
                <a:lnTo>
                  <a:pt x="668289" y="1924800"/>
                </a:lnTo>
                <a:lnTo>
                  <a:pt x="625541" y="1909021"/>
                </a:lnTo>
                <a:lnTo>
                  <a:pt x="583746" y="1891358"/>
                </a:lnTo>
                <a:lnTo>
                  <a:pt x="542955" y="1871862"/>
                </a:lnTo>
                <a:lnTo>
                  <a:pt x="503221" y="1850587"/>
                </a:lnTo>
                <a:lnTo>
                  <a:pt x="464594" y="1827583"/>
                </a:lnTo>
                <a:lnTo>
                  <a:pt x="427127" y="1802902"/>
                </a:lnTo>
                <a:lnTo>
                  <a:pt x="390872" y="1776596"/>
                </a:lnTo>
                <a:lnTo>
                  <a:pt x="355879" y="1748718"/>
                </a:lnTo>
                <a:lnTo>
                  <a:pt x="322203" y="1719318"/>
                </a:lnTo>
                <a:lnTo>
                  <a:pt x="289893" y="1688449"/>
                </a:lnTo>
                <a:lnTo>
                  <a:pt x="259002" y="1656162"/>
                </a:lnTo>
                <a:lnTo>
                  <a:pt x="229582" y="1622509"/>
                </a:lnTo>
                <a:lnTo>
                  <a:pt x="201684" y="1587543"/>
                </a:lnTo>
                <a:lnTo>
                  <a:pt x="175361" y="1551315"/>
                </a:lnTo>
                <a:lnTo>
                  <a:pt x="150663" y="1513876"/>
                </a:lnTo>
                <a:lnTo>
                  <a:pt x="127644" y="1475279"/>
                </a:lnTo>
                <a:lnTo>
                  <a:pt x="106355" y="1435575"/>
                </a:lnTo>
                <a:lnTo>
                  <a:pt x="86847" y="1394817"/>
                </a:lnTo>
                <a:lnTo>
                  <a:pt x="69172" y="1353055"/>
                </a:lnTo>
                <a:lnTo>
                  <a:pt x="53383" y="1310343"/>
                </a:lnTo>
                <a:lnTo>
                  <a:pt x="39531" y="1266731"/>
                </a:lnTo>
                <a:lnTo>
                  <a:pt x="27668" y="1222271"/>
                </a:lnTo>
                <a:lnTo>
                  <a:pt x="17845" y="1177016"/>
                </a:lnTo>
                <a:lnTo>
                  <a:pt x="10116" y="1131017"/>
                </a:lnTo>
                <a:lnTo>
                  <a:pt x="4530" y="1084326"/>
                </a:lnTo>
                <a:lnTo>
                  <a:pt x="1141" y="1036995"/>
                </a:lnTo>
                <a:lnTo>
                  <a:pt x="0" y="989076"/>
                </a:lnTo>
                <a:close/>
              </a:path>
            </a:pathLst>
          </a:custGeom>
          <a:ln w="50292">
            <a:solidFill>
              <a:srgbClr val="0073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0700" y="1180247"/>
            <a:ext cx="3879215" cy="94551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400" b="1" spc="-165" dirty="0">
                <a:solidFill>
                  <a:srgbClr val="57585B"/>
                </a:solidFill>
                <a:latin typeface="Arial"/>
                <a:cs typeface="Arial"/>
              </a:rPr>
              <a:t>Innovations </a:t>
            </a:r>
            <a:r>
              <a:rPr sz="2400" b="1" spc="-254" dirty="0">
                <a:solidFill>
                  <a:srgbClr val="57585B"/>
                </a:solidFill>
                <a:latin typeface="Arial"/>
                <a:cs typeface="Arial"/>
              </a:rPr>
              <a:t>across</a:t>
            </a:r>
            <a:r>
              <a:rPr sz="2400" b="1" spc="-125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400" b="1" spc="-210" dirty="0">
                <a:solidFill>
                  <a:srgbClr val="57585B"/>
                </a:solidFill>
                <a:latin typeface="Arial"/>
                <a:cs typeface="Arial"/>
              </a:rPr>
              <a:t>personas</a:t>
            </a:r>
            <a:endParaRPr sz="2400" dirty="0">
              <a:latin typeface="Arial"/>
              <a:cs typeface="Arial"/>
            </a:endParaRPr>
          </a:p>
          <a:p>
            <a:pPr marR="443230" algn="ctr">
              <a:lnSpc>
                <a:spcPct val="100000"/>
              </a:lnSpc>
              <a:spcBef>
                <a:spcPts val="860"/>
              </a:spcBef>
            </a:pPr>
            <a:r>
              <a:rPr sz="2100" b="1" spc="-204" dirty="0">
                <a:solidFill>
                  <a:srgbClr val="4D4F51"/>
                </a:solidFill>
                <a:latin typeface="Arial"/>
                <a:cs typeface="Arial"/>
              </a:rPr>
              <a:t>Users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5363" y="4531914"/>
            <a:ext cx="2854960" cy="15506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825"/>
              </a:spcBef>
              <a:buClr>
                <a:srgbClr val="57585B"/>
              </a:buClr>
              <a:buChar char="•"/>
              <a:tabLst>
                <a:tab pos="189865" algn="l"/>
              </a:tabLst>
            </a:pPr>
            <a:r>
              <a:rPr sz="1900" spc="-195" dirty="0">
                <a:solidFill>
                  <a:srgbClr val="4D4F51"/>
                </a:solidFill>
                <a:latin typeface="Arial"/>
                <a:cs typeface="Arial"/>
              </a:rPr>
              <a:t>Sky </a:t>
            </a:r>
            <a:r>
              <a:rPr sz="1900" spc="-105" dirty="0">
                <a:solidFill>
                  <a:srgbClr val="4D4F51"/>
                </a:solidFill>
                <a:latin typeface="Arial"/>
                <a:cs typeface="Arial"/>
              </a:rPr>
              <a:t>Blue</a:t>
            </a:r>
            <a:r>
              <a:rPr sz="1900" spc="-5" dirty="0">
                <a:solidFill>
                  <a:srgbClr val="4D4F51"/>
                </a:solidFill>
                <a:latin typeface="Arial"/>
                <a:cs typeface="Arial"/>
              </a:rPr>
              <a:t> </a:t>
            </a:r>
            <a:r>
              <a:rPr sz="1900" spc="-125" dirty="0">
                <a:solidFill>
                  <a:srgbClr val="4D4F51"/>
                </a:solidFill>
                <a:latin typeface="Arial"/>
                <a:cs typeface="Arial"/>
              </a:rPr>
              <a:t>Theme</a:t>
            </a:r>
            <a:endParaRPr sz="19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720"/>
              </a:spcBef>
              <a:buClr>
                <a:srgbClr val="57585B"/>
              </a:buClr>
              <a:buChar char="•"/>
              <a:tabLst>
                <a:tab pos="189865" algn="l"/>
              </a:tabLst>
            </a:pPr>
            <a:r>
              <a:rPr sz="1900" spc="-40" dirty="0">
                <a:solidFill>
                  <a:srgbClr val="4D4F51"/>
                </a:solidFill>
                <a:latin typeface="Arial"/>
                <a:cs typeface="Arial"/>
              </a:rPr>
              <a:t>Multitasking</a:t>
            </a:r>
            <a:endParaRPr sz="19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720"/>
              </a:spcBef>
              <a:buClr>
                <a:srgbClr val="57585B"/>
              </a:buClr>
              <a:buChar char="•"/>
              <a:tabLst>
                <a:tab pos="189865" algn="l"/>
              </a:tabLst>
            </a:pPr>
            <a:r>
              <a:rPr sz="1900" spc="-30" dirty="0">
                <a:solidFill>
                  <a:srgbClr val="4D4F51"/>
                </a:solidFill>
                <a:latin typeface="Arial"/>
                <a:cs typeface="Arial"/>
              </a:rPr>
              <a:t>Mobile </a:t>
            </a:r>
            <a:r>
              <a:rPr sz="1900" spc="-105" dirty="0">
                <a:solidFill>
                  <a:srgbClr val="4D4F51"/>
                </a:solidFill>
                <a:latin typeface="Arial"/>
                <a:cs typeface="Arial"/>
              </a:rPr>
              <a:t>UI</a:t>
            </a:r>
            <a:r>
              <a:rPr sz="1900" spc="-175" dirty="0">
                <a:solidFill>
                  <a:srgbClr val="4D4F51"/>
                </a:solidFill>
                <a:latin typeface="Arial"/>
                <a:cs typeface="Arial"/>
              </a:rPr>
              <a:t> </a:t>
            </a:r>
            <a:r>
              <a:rPr sz="1900" spc="-110" dirty="0">
                <a:solidFill>
                  <a:srgbClr val="4D4F51"/>
                </a:solidFill>
                <a:latin typeface="Arial"/>
                <a:cs typeface="Arial"/>
              </a:rPr>
              <a:t>Enhancements</a:t>
            </a:r>
            <a:endParaRPr sz="19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720"/>
              </a:spcBef>
              <a:buClr>
                <a:srgbClr val="57585B"/>
              </a:buClr>
              <a:buChar char="•"/>
              <a:tabLst>
                <a:tab pos="189865" algn="l"/>
              </a:tabLst>
            </a:pPr>
            <a:r>
              <a:rPr sz="1900" spc="-125" dirty="0">
                <a:solidFill>
                  <a:srgbClr val="4D4F51"/>
                </a:solidFill>
                <a:latin typeface="Arial"/>
                <a:cs typeface="Arial"/>
              </a:rPr>
              <a:t>Live </a:t>
            </a:r>
            <a:r>
              <a:rPr sz="1900" spc="-110" dirty="0">
                <a:solidFill>
                  <a:srgbClr val="4D4F51"/>
                </a:solidFill>
                <a:latin typeface="Arial"/>
                <a:cs typeface="Arial"/>
              </a:rPr>
              <a:t>Experience</a:t>
            </a:r>
            <a:r>
              <a:rPr sz="1900" spc="-75" dirty="0">
                <a:solidFill>
                  <a:srgbClr val="4D4F51"/>
                </a:solidFill>
                <a:latin typeface="Arial"/>
                <a:cs typeface="Arial"/>
              </a:rPr>
              <a:t> </a:t>
            </a:r>
            <a:r>
              <a:rPr sz="1900" spc="-45" dirty="0">
                <a:solidFill>
                  <a:srgbClr val="4D4F51"/>
                </a:solidFill>
                <a:latin typeface="Arial"/>
                <a:cs typeface="Arial"/>
              </a:rPr>
              <a:t>Integration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85259" y="2299716"/>
            <a:ext cx="0" cy="2804795"/>
          </a:xfrm>
          <a:custGeom>
            <a:avLst/>
            <a:gdLst/>
            <a:ahLst/>
            <a:cxnLst/>
            <a:rect l="l" t="t" r="r" b="b"/>
            <a:pathLst>
              <a:path h="2804795">
                <a:moveTo>
                  <a:pt x="0" y="0"/>
                </a:moveTo>
                <a:lnTo>
                  <a:pt x="0" y="2804287"/>
                </a:lnTo>
              </a:path>
            </a:pathLst>
          </a:custGeom>
          <a:ln w="6096">
            <a:solidFill>
              <a:srgbClr val="E89B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08626" y="2350770"/>
            <a:ext cx="1979930" cy="1978660"/>
          </a:xfrm>
          <a:custGeom>
            <a:avLst/>
            <a:gdLst/>
            <a:ahLst/>
            <a:cxnLst/>
            <a:rect l="l" t="t" r="r" b="b"/>
            <a:pathLst>
              <a:path w="1979929" h="1978660">
                <a:moveTo>
                  <a:pt x="0" y="989076"/>
                </a:moveTo>
                <a:lnTo>
                  <a:pt x="1141" y="941156"/>
                </a:lnTo>
                <a:lnTo>
                  <a:pt x="4530" y="893825"/>
                </a:lnTo>
                <a:lnTo>
                  <a:pt x="10116" y="847134"/>
                </a:lnTo>
                <a:lnTo>
                  <a:pt x="17845" y="801135"/>
                </a:lnTo>
                <a:lnTo>
                  <a:pt x="27668" y="755880"/>
                </a:lnTo>
                <a:lnTo>
                  <a:pt x="39531" y="711420"/>
                </a:lnTo>
                <a:lnTo>
                  <a:pt x="53383" y="667808"/>
                </a:lnTo>
                <a:lnTo>
                  <a:pt x="69172" y="625096"/>
                </a:lnTo>
                <a:lnTo>
                  <a:pt x="86847" y="583334"/>
                </a:lnTo>
                <a:lnTo>
                  <a:pt x="106355" y="542576"/>
                </a:lnTo>
                <a:lnTo>
                  <a:pt x="127644" y="502872"/>
                </a:lnTo>
                <a:lnTo>
                  <a:pt x="150663" y="464275"/>
                </a:lnTo>
                <a:lnTo>
                  <a:pt x="175361" y="426836"/>
                </a:lnTo>
                <a:lnTo>
                  <a:pt x="201684" y="390608"/>
                </a:lnTo>
                <a:lnTo>
                  <a:pt x="229582" y="355642"/>
                </a:lnTo>
                <a:lnTo>
                  <a:pt x="259002" y="321989"/>
                </a:lnTo>
                <a:lnTo>
                  <a:pt x="289893" y="289702"/>
                </a:lnTo>
                <a:lnTo>
                  <a:pt x="322203" y="258833"/>
                </a:lnTo>
                <a:lnTo>
                  <a:pt x="355879" y="229433"/>
                </a:lnTo>
                <a:lnTo>
                  <a:pt x="390872" y="201555"/>
                </a:lnTo>
                <a:lnTo>
                  <a:pt x="427127" y="175249"/>
                </a:lnTo>
                <a:lnTo>
                  <a:pt x="464594" y="150568"/>
                </a:lnTo>
                <a:lnTo>
                  <a:pt x="503221" y="127564"/>
                </a:lnTo>
                <a:lnTo>
                  <a:pt x="542955" y="106289"/>
                </a:lnTo>
                <a:lnTo>
                  <a:pt x="583746" y="86793"/>
                </a:lnTo>
                <a:lnTo>
                  <a:pt x="625541" y="69130"/>
                </a:lnTo>
                <a:lnTo>
                  <a:pt x="668289" y="53351"/>
                </a:lnTo>
                <a:lnTo>
                  <a:pt x="711937" y="39507"/>
                </a:lnTo>
                <a:lnTo>
                  <a:pt x="756434" y="27651"/>
                </a:lnTo>
                <a:lnTo>
                  <a:pt x="801728" y="17835"/>
                </a:lnTo>
                <a:lnTo>
                  <a:pt x="847767" y="10110"/>
                </a:lnTo>
                <a:lnTo>
                  <a:pt x="894500" y="4527"/>
                </a:lnTo>
                <a:lnTo>
                  <a:pt x="941874" y="1140"/>
                </a:lnTo>
                <a:lnTo>
                  <a:pt x="989838" y="0"/>
                </a:lnTo>
                <a:lnTo>
                  <a:pt x="1037801" y="1140"/>
                </a:lnTo>
                <a:lnTo>
                  <a:pt x="1085175" y="4527"/>
                </a:lnTo>
                <a:lnTo>
                  <a:pt x="1131908" y="10110"/>
                </a:lnTo>
                <a:lnTo>
                  <a:pt x="1177947" y="17835"/>
                </a:lnTo>
                <a:lnTo>
                  <a:pt x="1223241" y="27651"/>
                </a:lnTo>
                <a:lnTo>
                  <a:pt x="1267738" y="39507"/>
                </a:lnTo>
                <a:lnTo>
                  <a:pt x="1311386" y="53351"/>
                </a:lnTo>
                <a:lnTo>
                  <a:pt x="1354134" y="69130"/>
                </a:lnTo>
                <a:lnTo>
                  <a:pt x="1395929" y="86793"/>
                </a:lnTo>
                <a:lnTo>
                  <a:pt x="1436720" y="106289"/>
                </a:lnTo>
                <a:lnTo>
                  <a:pt x="1476454" y="127564"/>
                </a:lnTo>
                <a:lnTo>
                  <a:pt x="1515081" y="150568"/>
                </a:lnTo>
                <a:lnTo>
                  <a:pt x="1552548" y="175249"/>
                </a:lnTo>
                <a:lnTo>
                  <a:pt x="1588803" y="201555"/>
                </a:lnTo>
                <a:lnTo>
                  <a:pt x="1623796" y="229433"/>
                </a:lnTo>
                <a:lnTo>
                  <a:pt x="1657472" y="258833"/>
                </a:lnTo>
                <a:lnTo>
                  <a:pt x="1689782" y="289702"/>
                </a:lnTo>
                <a:lnTo>
                  <a:pt x="1720673" y="321989"/>
                </a:lnTo>
                <a:lnTo>
                  <a:pt x="1750093" y="355642"/>
                </a:lnTo>
                <a:lnTo>
                  <a:pt x="1777991" y="390608"/>
                </a:lnTo>
                <a:lnTo>
                  <a:pt x="1804314" y="426836"/>
                </a:lnTo>
                <a:lnTo>
                  <a:pt x="1829012" y="464275"/>
                </a:lnTo>
                <a:lnTo>
                  <a:pt x="1852031" y="502872"/>
                </a:lnTo>
                <a:lnTo>
                  <a:pt x="1873320" y="542576"/>
                </a:lnTo>
                <a:lnTo>
                  <a:pt x="1892828" y="583334"/>
                </a:lnTo>
                <a:lnTo>
                  <a:pt x="1910503" y="625096"/>
                </a:lnTo>
                <a:lnTo>
                  <a:pt x="1926292" y="667808"/>
                </a:lnTo>
                <a:lnTo>
                  <a:pt x="1940144" y="711420"/>
                </a:lnTo>
                <a:lnTo>
                  <a:pt x="1952007" y="755880"/>
                </a:lnTo>
                <a:lnTo>
                  <a:pt x="1961830" y="801135"/>
                </a:lnTo>
                <a:lnTo>
                  <a:pt x="1969559" y="847134"/>
                </a:lnTo>
                <a:lnTo>
                  <a:pt x="1975145" y="893825"/>
                </a:lnTo>
                <a:lnTo>
                  <a:pt x="1978534" y="941156"/>
                </a:lnTo>
                <a:lnTo>
                  <a:pt x="1979676" y="989076"/>
                </a:lnTo>
                <a:lnTo>
                  <a:pt x="1978534" y="1036995"/>
                </a:lnTo>
                <a:lnTo>
                  <a:pt x="1975145" y="1084326"/>
                </a:lnTo>
                <a:lnTo>
                  <a:pt x="1969559" y="1131017"/>
                </a:lnTo>
                <a:lnTo>
                  <a:pt x="1961830" y="1177016"/>
                </a:lnTo>
                <a:lnTo>
                  <a:pt x="1952007" y="1222271"/>
                </a:lnTo>
                <a:lnTo>
                  <a:pt x="1940144" y="1266731"/>
                </a:lnTo>
                <a:lnTo>
                  <a:pt x="1926292" y="1310343"/>
                </a:lnTo>
                <a:lnTo>
                  <a:pt x="1910503" y="1353055"/>
                </a:lnTo>
                <a:lnTo>
                  <a:pt x="1892828" y="1394817"/>
                </a:lnTo>
                <a:lnTo>
                  <a:pt x="1873320" y="1435575"/>
                </a:lnTo>
                <a:lnTo>
                  <a:pt x="1852031" y="1475279"/>
                </a:lnTo>
                <a:lnTo>
                  <a:pt x="1829012" y="1513876"/>
                </a:lnTo>
                <a:lnTo>
                  <a:pt x="1804314" y="1551315"/>
                </a:lnTo>
                <a:lnTo>
                  <a:pt x="1777991" y="1587543"/>
                </a:lnTo>
                <a:lnTo>
                  <a:pt x="1750093" y="1622509"/>
                </a:lnTo>
                <a:lnTo>
                  <a:pt x="1720673" y="1656162"/>
                </a:lnTo>
                <a:lnTo>
                  <a:pt x="1689782" y="1688449"/>
                </a:lnTo>
                <a:lnTo>
                  <a:pt x="1657472" y="1719318"/>
                </a:lnTo>
                <a:lnTo>
                  <a:pt x="1623796" y="1748718"/>
                </a:lnTo>
                <a:lnTo>
                  <a:pt x="1588803" y="1776596"/>
                </a:lnTo>
                <a:lnTo>
                  <a:pt x="1552548" y="1802902"/>
                </a:lnTo>
                <a:lnTo>
                  <a:pt x="1515081" y="1827583"/>
                </a:lnTo>
                <a:lnTo>
                  <a:pt x="1476454" y="1850587"/>
                </a:lnTo>
                <a:lnTo>
                  <a:pt x="1436720" y="1871862"/>
                </a:lnTo>
                <a:lnTo>
                  <a:pt x="1395929" y="1891358"/>
                </a:lnTo>
                <a:lnTo>
                  <a:pt x="1354134" y="1909021"/>
                </a:lnTo>
                <a:lnTo>
                  <a:pt x="1311386" y="1924800"/>
                </a:lnTo>
                <a:lnTo>
                  <a:pt x="1267738" y="1938644"/>
                </a:lnTo>
                <a:lnTo>
                  <a:pt x="1223241" y="1950500"/>
                </a:lnTo>
                <a:lnTo>
                  <a:pt x="1177947" y="1960316"/>
                </a:lnTo>
                <a:lnTo>
                  <a:pt x="1131908" y="1968041"/>
                </a:lnTo>
                <a:lnTo>
                  <a:pt x="1085175" y="1973624"/>
                </a:lnTo>
                <a:lnTo>
                  <a:pt x="1037801" y="1977011"/>
                </a:lnTo>
                <a:lnTo>
                  <a:pt x="989838" y="1978152"/>
                </a:lnTo>
                <a:lnTo>
                  <a:pt x="941874" y="1977011"/>
                </a:lnTo>
                <a:lnTo>
                  <a:pt x="894500" y="1973624"/>
                </a:lnTo>
                <a:lnTo>
                  <a:pt x="847767" y="1968041"/>
                </a:lnTo>
                <a:lnTo>
                  <a:pt x="801728" y="1960316"/>
                </a:lnTo>
                <a:lnTo>
                  <a:pt x="756434" y="1950500"/>
                </a:lnTo>
                <a:lnTo>
                  <a:pt x="711937" y="1938644"/>
                </a:lnTo>
                <a:lnTo>
                  <a:pt x="668289" y="1924800"/>
                </a:lnTo>
                <a:lnTo>
                  <a:pt x="625541" y="1909021"/>
                </a:lnTo>
                <a:lnTo>
                  <a:pt x="583746" y="1891358"/>
                </a:lnTo>
                <a:lnTo>
                  <a:pt x="542955" y="1871862"/>
                </a:lnTo>
                <a:lnTo>
                  <a:pt x="503221" y="1850587"/>
                </a:lnTo>
                <a:lnTo>
                  <a:pt x="464594" y="1827583"/>
                </a:lnTo>
                <a:lnTo>
                  <a:pt x="427127" y="1802902"/>
                </a:lnTo>
                <a:lnTo>
                  <a:pt x="390872" y="1776596"/>
                </a:lnTo>
                <a:lnTo>
                  <a:pt x="355879" y="1748718"/>
                </a:lnTo>
                <a:lnTo>
                  <a:pt x="322203" y="1719318"/>
                </a:lnTo>
                <a:lnTo>
                  <a:pt x="289893" y="1688449"/>
                </a:lnTo>
                <a:lnTo>
                  <a:pt x="259002" y="1656162"/>
                </a:lnTo>
                <a:lnTo>
                  <a:pt x="229582" y="1622509"/>
                </a:lnTo>
                <a:lnTo>
                  <a:pt x="201684" y="1587543"/>
                </a:lnTo>
                <a:lnTo>
                  <a:pt x="175361" y="1551315"/>
                </a:lnTo>
                <a:lnTo>
                  <a:pt x="150663" y="1513876"/>
                </a:lnTo>
                <a:lnTo>
                  <a:pt x="127644" y="1475279"/>
                </a:lnTo>
                <a:lnTo>
                  <a:pt x="106355" y="1435575"/>
                </a:lnTo>
                <a:lnTo>
                  <a:pt x="86847" y="1394817"/>
                </a:lnTo>
                <a:lnTo>
                  <a:pt x="69172" y="1353055"/>
                </a:lnTo>
                <a:lnTo>
                  <a:pt x="53383" y="1310343"/>
                </a:lnTo>
                <a:lnTo>
                  <a:pt x="39531" y="1266731"/>
                </a:lnTo>
                <a:lnTo>
                  <a:pt x="27668" y="1222271"/>
                </a:lnTo>
                <a:lnTo>
                  <a:pt x="17845" y="1177016"/>
                </a:lnTo>
                <a:lnTo>
                  <a:pt x="10116" y="1131017"/>
                </a:lnTo>
                <a:lnTo>
                  <a:pt x="4530" y="1084326"/>
                </a:lnTo>
                <a:lnTo>
                  <a:pt x="1141" y="1036995"/>
                </a:lnTo>
                <a:lnTo>
                  <a:pt x="0" y="989076"/>
                </a:lnTo>
                <a:close/>
              </a:path>
            </a:pathLst>
          </a:custGeom>
          <a:ln w="50292">
            <a:solidFill>
              <a:srgbClr val="F191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64226" y="1779778"/>
            <a:ext cx="12668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60" dirty="0">
                <a:solidFill>
                  <a:srgbClr val="4D4F51"/>
                </a:solidFill>
                <a:latin typeface="Arial"/>
                <a:cs typeface="Arial"/>
              </a:rPr>
              <a:t>Developers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38516" y="2299716"/>
            <a:ext cx="0" cy="2804795"/>
          </a:xfrm>
          <a:custGeom>
            <a:avLst/>
            <a:gdLst/>
            <a:ahLst/>
            <a:cxnLst/>
            <a:rect l="l" t="t" r="r" b="b"/>
            <a:pathLst>
              <a:path h="2804795">
                <a:moveTo>
                  <a:pt x="0" y="0"/>
                </a:moveTo>
                <a:lnTo>
                  <a:pt x="0" y="2804287"/>
                </a:lnTo>
              </a:path>
            </a:pathLst>
          </a:custGeom>
          <a:ln w="6096">
            <a:solidFill>
              <a:srgbClr val="E89B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439656" y="2763011"/>
            <a:ext cx="1237488" cy="1240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598670" y="4531914"/>
            <a:ext cx="2775585" cy="15506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825"/>
              </a:spcBef>
              <a:buClr>
                <a:srgbClr val="57585B"/>
              </a:buClr>
              <a:buChar char="•"/>
              <a:tabLst>
                <a:tab pos="189865" algn="l"/>
              </a:tabLst>
            </a:pPr>
            <a:r>
              <a:rPr sz="1900" spc="-40" dirty="0">
                <a:solidFill>
                  <a:srgbClr val="4D4F51"/>
                </a:solidFill>
                <a:latin typeface="Arial"/>
                <a:cs typeface="Arial"/>
              </a:rPr>
              <a:t>Applet/View </a:t>
            </a:r>
            <a:r>
              <a:rPr sz="1900" spc="-100" dirty="0">
                <a:solidFill>
                  <a:srgbClr val="4D4F51"/>
                </a:solidFill>
                <a:latin typeface="Arial"/>
                <a:cs typeface="Arial"/>
              </a:rPr>
              <a:t>Layout</a:t>
            </a:r>
            <a:r>
              <a:rPr sz="1900" spc="-180" dirty="0">
                <a:solidFill>
                  <a:srgbClr val="4D4F51"/>
                </a:solidFill>
                <a:latin typeface="Arial"/>
                <a:cs typeface="Arial"/>
              </a:rPr>
              <a:t> </a:t>
            </a:r>
            <a:r>
              <a:rPr sz="1900" spc="-65" dirty="0">
                <a:solidFill>
                  <a:srgbClr val="4D4F51"/>
                </a:solidFill>
                <a:latin typeface="Arial"/>
                <a:cs typeface="Arial"/>
              </a:rPr>
              <a:t>Editor</a:t>
            </a:r>
            <a:endParaRPr sz="19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720"/>
              </a:spcBef>
              <a:buClr>
                <a:srgbClr val="57585B"/>
              </a:buClr>
              <a:buChar char="•"/>
              <a:tabLst>
                <a:tab pos="189865" algn="l"/>
              </a:tabLst>
            </a:pPr>
            <a:r>
              <a:rPr sz="1900" spc="-210" dirty="0">
                <a:solidFill>
                  <a:srgbClr val="4D4F51"/>
                </a:solidFill>
                <a:latin typeface="Arial"/>
                <a:cs typeface="Arial"/>
              </a:rPr>
              <a:t>Task</a:t>
            </a:r>
            <a:r>
              <a:rPr sz="1900" spc="-125" dirty="0">
                <a:solidFill>
                  <a:srgbClr val="4D4F51"/>
                </a:solidFill>
                <a:latin typeface="Arial"/>
                <a:cs typeface="Arial"/>
              </a:rPr>
              <a:t> </a:t>
            </a:r>
            <a:r>
              <a:rPr sz="1900" spc="-70" dirty="0">
                <a:solidFill>
                  <a:srgbClr val="4D4F51"/>
                </a:solidFill>
                <a:latin typeface="Arial"/>
                <a:cs typeface="Arial"/>
              </a:rPr>
              <a:t>Editor</a:t>
            </a:r>
            <a:endParaRPr sz="19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720"/>
              </a:spcBef>
              <a:buClr>
                <a:srgbClr val="57585B"/>
              </a:buClr>
              <a:buChar char="•"/>
              <a:tabLst>
                <a:tab pos="189865" algn="l"/>
              </a:tabLst>
            </a:pPr>
            <a:r>
              <a:rPr sz="1900" spc="-80" dirty="0">
                <a:solidFill>
                  <a:srgbClr val="4D4F51"/>
                </a:solidFill>
                <a:latin typeface="Arial"/>
                <a:cs typeface="Arial"/>
              </a:rPr>
              <a:t>Script</a:t>
            </a:r>
            <a:r>
              <a:rPr sz="1900" spc="-110" dirty="0">
                <a:solidFill>
                  <a:srgbClr val="4D4F51"/>
                </a:solidFill>
                <a:latin typeface="Arial"/>
                <a:cs typeface="Arial"/>
              </a:rPr>
              <a:t> </a:t>
            </a:r>
            <a:r>
              <a:rPr sz="1900" spc="-70" dirty="0">
                <a:solidFill>
                  <a:srgbClr val="4D4F51"/>
                </a:solidFill>
                <a:latin typeface="Arial"/>
                <a:cs typeface="Arial"/>
              </a:rPr>
              <a:t>Editor/Debugger</a:t>
            </a:r>
            <a:endParaRPr sz="19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720"/>
              </a:spcBef>
              <a:buClr>
                <a:srgbClr val="57585B"/>
              </a:buClr>
              <a:buChar char="•"/>
              <a:tabLst>
                <a:tab pos="189865" algn="l"/>
              </a:tabLst>
            </a:pPr>
            <a:r>
              <a:rPr sz="1900" spc="-45" dirty="0">
                <a:solidFill>
                  <a:srgbClr val="4D4F51"/>
                </a:solidFill>
                <a:latin typeface="Arial"/>
                <a:cs typeface="Arial"/>
              </a:rPr>
              <a:t>Workflow</a:t>
            </a:r>
            <a:r>
              <a:rPr sz="1900" spc="-95" dirty="0">
                <a:solidFill>
                  <a:srgbClr val="4D4F51"/>
                </a:solidFill>
                <a:latin typeface="Arial"/>
                <a:cs typeface="Arial"/>
              </a:rPr>
              <a:t> Preview</a:t>
            </a:r>
            <a:endParaRPr sz="1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77833" y="4531914"/>
            <a:ext cx="2859405" cy="13982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825"/>
              </a:spcBef>
              <a:buClr>
                <a:srgbClr val="57585B"/>
              </a:buClr>
              <a:buChar char="•"/>
              <a:tabLst>
                <a:tab pos="189865" algn="l"/>
              </a:tabLst>
            </a:pPr>
            <a:r>
              <a:rPr sz="1900" spc="-245" dirty="0">
                <a:solidFill>
                  <a:srgbClr val="4D4F51"/>
                </a:solidFill>
                <a:latin typeface="Arial"/>
                <a:cs typeface="Arial"/>
              </a:rPr>
              <a:t>SMC</a:t>
            </a:r>
            <a:r>
              <a:rPr sz="1900" spc="-110" dirty="0">
                <a:solidFill>
                  <a:srgbClr val="4D4F51"/>
                </a:solidFill>
                <a:latin typeface="Arial"/>
                <a:cs typeface="Arial"/>
              </a:rPr>
              <a:t> </a:t>
            </a:r>
            <a:r>
              <a:rPr sz="1900" spc="-50" dirty="0">
                <a:solidFill>
                  <a:srgbClr val="4D4F51"/>
                </a:solidFill>
                <a:latin typeface="Arial"/>
                <a:cs typeface="Arial"/>
              </a:rPr>
              <a:t>Administration</a:t>
            </a:r>
            <a:endParaRPr sz="1900">
              <a:latin typeface="Arial"/>
              <a:cs typeface="Arial"/>
            </a:endParaRPr>
          </a:p>
          <a:p>
            <a:pPr marL="189230" marR="5080" indent="-176530">
              <a:lnSpc>
                <a:spcPct val="78900"/>
              </a:lnSpc>
              <a:spcBef>
                <a:spcPts val="1200"/>
              </a:spcBef>
              <a:buClr>
                <a:srgbClr val="57585B"/>
              </a:buClr>
              <a:buChar char="•"/>
              <a:tabLst>
                <a:tab pos="189865" algn="l"/>
              </a:tabLst>
            </a:pPr>
            <a:r>
              <a:rPr sz="1900" spc="-114" dirty="0">
                <a:solidFill>
                  <a:srgbClr val="4D4F51"/>
                </a:solidFill>
                <a:latin typeface="Arial"/>
                <a:cs typeface="Arial"/>
              </a:rPr>
              <a:t>Workspace </a:t>
            </a:r>
            <a:r>
              <a:rPr sz="1900" spc="-110" dirty="0">
                <a:solidFill>
                  <a:srgbClr val="4D4F51"/>
                </a:solidFill>
                <a:latin typeface="Arial"/>
                <a:cs typeface="Arial"/>
              </a:rPr>
              <a:t>Rollback </a:t>
            </a:r>
            <a:r>
              <a:rPr sz="1900" spc="10" dirty="0">
                <a:solidFill>
                  <a:srgbClr val="4D4F51"/>
                </a:solidFill>
                <a:latin typeface="Arial"/>
                <a:cs typeface="Arial"/>
              </a:rPr>
              <a:t>to</a:t>
            </a:r>
            <a:r>
              <a:rPr sz="1900" spc="-114" dirty="0">
                <a:solidFill>
                  <a:srgbClr val="4D4F51"/>
                </a:solidFill>
                <a:latin typeface="Arial"/>
                <a:cs typeface="Arial"/>
              </a:rPr>
              <a:t> </a:t>
            </a:r>
            <a:r>
              <a:rPr sz="1900" spc="-140" dirty="0">
                <a:solidFill>
                  <a:srgbClr val="4D4F51"/>
                </a:solidFill>
                <a:latin typeface="Arial"/>
                <a:cs typeface="Arial"/>
              </a:rPr>
              <a:t>Last  </a:t>
            </a:r>
            <a:r>
              <a:rPr sz="1900" spc="-114" dirty="0">
                <a:solidFill>
                  <a:srgbClr val="4D4F51"/>
                </a:solidFill>
                <a:latin typeface="Arial"/>
                <a:cs typeface="Arial"/>
              </a:rPr>
              <a:t>Good</a:t>
            </a:r>
            <a:r>
              <a:rPr sz="1900" spc="-105" dirty="0">
                <a:solidFill>
                  <a:srgbClr val="4D4F51"/>
                </a:solidFill>
                <a:latin typeface="Arial"/>
                <a:cs typeface="Arial"/>
              </a:rPr>
              <a:t> Version</a:t>
            </a:r>
            <a:endParaRPr sz="19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720"/>
              </a:spcBef>
              <a:buClr>
                <a:srgbClr val="57585B"/>
              </a:buClr>
              <a:buChar char="•"/>
              <a:tabLst>
                <a:tab pos="189865" algn="l"/>
              </a:tabLst>
            </a:pPr>
            <a:r>
              <a:rPr sz="1900" spc="-105" dirty="0">
                <a:solidFill>
                  <a:srgbClr val="4D4F51"/>
                </a:solidFill>
                <a:latin typeface="Arial"/>
                <a:cs typeface="Arial"/>
              </a:rPr>
              <a:t>Asynchronous</a:t>
            </a:r>
            <a:r>
              <a:rPr sz="1900" spc="-95" dirty="0">
                <a:solidFill>
                  <a:srgbClr val="4D4F51"/>
                </a:solidFill>
                <a:latin typeface="Arial"/>
                <a:cs typeface="Arial"/>
              </a:rPr>
              <a:t> </a:t>
            </a:r>
            <a:r>
              <a:rPr sz="1900" spc="-35" dirty="0">
                <a:solidFill>
                  <a:srgbClr val="4D4F51"/>
                </a:solidFill>
                <a:latin typeface="Arial"/>
                <a:cs typeface="Arial"/>
              </a:rPr>
              <a:t>Migration</a:t>
            </a:r>
            <a:endParaRPr sz="19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80659" y="2662427"/>
            <a:ext cx="1455419" cy="1453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76883" y="2345435"/>
            <a:ext cx="2202179" cy="22082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9176" y="1734693"/>
            <a:ext cx="37846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spc="-285" dirty="0" smtClean="0">
                <a:solidFill>
                  <a:srgbClr val="57585B"/>
                </a:solidFill>
                <a:latin typeface="Arial"/>
                <a:cs typeface="Arial"/>
              </a:rPr>
              <a:t>Purpose</a:t>
            </a:r>
            <a:endParaRPr sz="3200" b="1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519176" y="2446146"/>
            <a:ext cx="11153647" cy="1378967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85"/>
              </a:spcBef>
            </a:pPr>
            <a:r>
              <a:rPr lang="en-US" dirty="0" smtClean="0"/>
              <a:t>Shows the features </a:t>
            </a:r>
            <a:r>
              <a:rPr lang="en-US" dirty="0"/>
              <a:t>and enhancements included in Oracle Siebel CRM Release </a:t>
            </a:r>
            <a:r>
              <a:rPr lang="en-US" dirty="0" smtClean="0"/>
              <a:t>Updates also new features of Siebel IP 2019 version. </a:t>
            </a:r>
            <a:r>
              <a:rPr lang="en-US" dirty="0"/>
              <a:t>Its intended purpose is to help </a:t>
            </a:r>
            <a:r>
              <a:rPr lang="en-US" dirty="0" smtClean="0"/>
              <a:t>assess </a:t>
            </a:r>
            <a:r>
              <a:rPr lang="en-US" dirty="0"/>
              <a:t>the business benefits and for planning the implementation of the </a:t>
            </a:r>
            <a:r>
              <a:rPr lang="en-US" dirty="0" smtClean="0"/>
              <a:t>new product features.</a:t>
            </a:r>
            <a:endParaRPr spc="-1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500" y="225297"/>
            <a:ext cx="66903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0" dirty="0">
                <a:solidFill>
                  <a:srgbClr val="57585B"/>
                </a:solidFill>
                <a:latin typeface="Arial"/>
                <a:cs typeface="Arial"/>
              </a:rPr>
              <a:t>Flight </a:t>
            </a:r>
            <a:r>
              <a:rPr sz="3600" spc="-210" dirty="0">
                <a:solidFill>
                  <a:srgbClr val="57585B"/>
                </a:solidFill>
                <a:latin typeface="Arial"/>
                <a:cs typeface="Arial"/>
              </a:rPr>
              <a:t>Path </a:t>
            </a:r>
            <a:r>
              <a:rPr sz="3600" spc="20" dirty="0">
                <a:solidFill>
                  <a:srgbClr val="57585B"/>
                </a:solidFill>
                <a:latin typeface="Arial"/>
                <a:cs typeface="Arial"/>
              </a:rPr>
              <a:t>to </a:t>
            </a:r>
            <a:r>
              <a:rPr sz="3600" spc="-110" dirty="0">
                <a:solidFill>
                  <a:srgbClr val="57585B"/>
                </a:solidFill>
                <a:latin typeface="Arial"/>
                <a:cs typeface="Arial"/>
              </a:rPr>
              <a:t>Digital</a:t>
            </a:r>
            <a:r>
              <a:rPr sz="3600" spc="-509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3600" spc="-140" dirty="0">
                <a:solidFill>
                  <a:srgbClr val="57585B"/>
                </a:solidFill>
                <a:latin typeface="Arial"/>
                <a:cs typeface="Arial"/>
              </a:rPr>
              <a:t>Transformation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1147" y="1703679"/>
            <a:ext cx="3041015" cy="228155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60"/>
              </a:spcBef>
              <a:buClr>
                <a:srgbClr val="9A9B9D"/>
              </a:buClr>
              <a:buChar char="•"/>
              <a:tabLst>
                <a:tab pos="240665" algn="l"/>
                <a:tab pos="241300" algn="l"/>
              </a:tabLst>
            </a:pPr>
            <a:r>
              <a:rPr sz="2000" spc="-120" dirty="0">
                <a:solidFill>
                  <a:srgbClr val="57585B"/>
                </a:solidFill>
                <a:latin typeface="Arial"/>
                <a:cs typeface="Arial"/>
              </a:rPr>
              <a:t>Siebel</a:t>
            </a:r>
            <a:r>
              <a:rPr sz="2000" spc="-105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57585B"/>
                </a:solidFill>
                <a:latin typeface="Arial"/>
                <a:cs typeface="Arial"/>
              </a:rPr>
              <a:t>on-Premise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60"/>
              </a:spcBef>
              <a:buClr>
                <a:srgbClr val="9A9B9D"/>
              </a:buClr>
              <a:buChar char="•"/>
              <a:tabLst>
                <a:tab pos="240665" algn="l"/>
                <a:tab pos="241300" algn="l"/>
              </a:tabLst>
            </a:pPr>
            <a:r>
              <a:rPr sz="2000" spc="-120" dirty="0">
                <a:solidFill>
                  <a:srgbClr val="57585B"/>
                </a:solidFill>
                <a:latin typeface="Arial"/>
                <a:cs typeface="Arial"/>
              </a:rPr>
              <a:t>Open </a:t>
            </a:r>
            <a:r>
              <a:rPr sz="2000" spc="-105" dirty="0">
                <a:solidFill>
                  <a:srgbClr val="57585B"/>
                </a:solidFill>
                <a:latin typeface="Arial"/>
                <a:cs typeface="Arial"/>
              </a:rPr>
              <a:t>UI </a:t>
            </a:r>
            <a:r>
              <a:rPr sz="2000" spc="-229" dirty="0">
                <a:solidFill>
                  <a:srgbClr val="57585B"/>
                </a:solidFill>
                <a:latin typeface="Arial"/>
                <a:cs typeface="Arial"/>
              </a:rPr>
              <a:t>UX </a:t>
            </a:r>
            <a:r>
              <a:rPr sz="2000" spc="30" dirty="0">
                <a:solidFill>
                  <a:srgbClr val="57585B"/>
                </a:solidFill>
                <a:latin typeface="Arial"/>
                <a:cs typeface="Arial"/>
              </a:rPr>
              <a:t>&amp;</a:t>
            </a:r>
            <a:r>
              <a:rPr sz="2000" spc="-335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7585B"/>
                </a:solidFill>
                <a:latin typeface="Arial"/>
                <a:cs typeface="Arial"/>
              </a:rPr>
              <a:t>Mobility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ts val="2280"/>
              </a:lnSpc>
              <a:spcBef>
                <a:spcPts val="960"/>
              </a:spcBef>
              <a:buClr>
                <a:srgbClr val="9A9B9D"/>
              </a:buClr>
              <a:buChar char="•"/>
              <a:tabLst>
                <a:tab pos="240665" algn="l"/>
                <a:tab pos="241300" algn="l"/>
              </a:tabLst>
            </a:pPr>
            <a:r>
              <a:rPr sz="2000" spc="-85" dirty="0">
                <a:solidFill>
                  <a:srgbClr val="57585B"/>
                </a:solidFill>
                <a:latin typeface="Arial"/>
                <a:cs typeface="Arial"/>
              </a:rPr>
              <a:t>Continuous </a:t>
            </a:r>
            <a:r>
              <a:rPr sz="2000" spc="-50" dirty="0">
                <a:solidFill>
                  <a:srgbClr val="57585B"/>
                </a:solidFill>
                <a:latin typeface="Arial"/>
                <a:cs typeface="Arial"/>
              </a:rPr>
              <a:t>innovation</a:t>
            </a:r>
            <a:r>
              <a:rPr sz="2000" spc="-170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57585B"/>
                </a:solidFill>
                <a:latin typeface="Arial"/>
                <a:cs typeface="Arial"/>
              </a:rPr>
              <a:t>&amp;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ts val="2280"/>
              </a:lnSpc>
            </a:pPr>
            <a:r>
              <a:rPr sz="2000" spc="-60" dirty="0">
                <a:solidFill>
                  <a:srgbClr val="57585B"/>
                </a:solidFill>
                <a:latin typeface="Arial"/>
                <a:cs typeface="Arial"/>
              </a:rPr>
              <a:t>delivery </a:t>
            </a:r>
            <a:r>
              <a:rPr sz="2000" spc="-5" dirty="0">
                <a:solidFill>
                  <a:srgbClr val="57585B"/>
                </a:solidFill>
                <a:latin typeface="Arial"/>
                <a:cs typeface="Arial"/>
              </a:rPr>
              <a:t>for </a:t>
            </a:r>
            <a:r>
              <a:rPr sz="2000" spc="-120" dirty="0">
                <a:solidFill>
                  <a:srgbClr val="57585B"/>
                </a:solidFill>
                <a:latin typeface="Arial"/>
                <a:cs typeface="Arial"/>
              </a:rPr>
              <a:t>business</a:t>
            </a:r>
            <a:r>
              <a:rPr sz="2000" spc="-315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57585B"/>
                </a:solidFill>
                <a:latin typeface="Arial"/>
                <a:cs typeface="Arial"/>
              </a:rPr>
              <a:t>agility</a:t>
            </a:r>
            <a:endParaRPr sz="2000">
              <a:latin typeface="Arial"/>
              <a:cs typeface="Arial"/>
            </a:endParaRPr>
          </a:p>
          <a:p>
            <a:pPr marL="241300" marR="455930" indent="-228600">
              <a:lnSpc>
                <a:spcPts val="2160"/>
              </a:lnSpc>
              <a:spcBef>
                <a:spcPts val="1230"/>
              </a:spcBef>
              <a:buClr>
                <a:srgbClr val="9A9B9D"/>
              </a:buClr>
              <a:buChar char="•"/>
              <a:tabLst>
                <a:tab pos="240665" algn="l"/>
                <a:tab pos="241300" algn="l"/>
              </a:tabLst>
            </a:pPr>
            <a:r>
              <a:rPr sz="2000" spc="-160" dirty="0">
                <a:solidFill>
                  <a:srgbClr val="57585B"/>
                </a:solidFill>
                <a:latin typeface="Arial"/>
                <a:cs typeface="Arial"/>
              </a:rPr>
              <a:t>Process </a:t>
            </a:r>
            <a:r>
              <a:rPr sz="2000" spc="-45" dirty="0">
                <a:solidFill>
                  <a:srgbClr val="57585B"/>
                </a:solidFill>
                <a:latin typeface="Arial"/>
                <a:cs typeface="Arial"/>
              </a:rPr>
              <a:t>Automation </a:t>
            </a:r>
            <a:r>
              <a:rPr sz="2000" spc="-114" dirty="0">
                <a:solidFill>
                  <a:srgbClr val="57585B"/>
                </a:solidFill>
                <a:latin typeface="Arial"/>
                <a:cs typeface="Arial"/>
              </a:rPr>
              <a:t>-&gt;  </a:t>
            </a:r>
            <a:r>
              <a:rPr sz="2000" spc="-75" dirty="0">
                <a:solidFill>
                  <a:srgbClr val="57585B"/>
                </a:solidFill>
                <a:latin typeface="Arial"/>
                <a:cs typeface="Arial"/>
              </a:rPr>
              <a:t>Autonomous</a:t>
            </a:r>
            <a:r>
              <a:rPr sz="2000" spc="-140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000" spc="-340" dirty="0">
                <a:solidFill>
                  <a:srgbClr val="57585B"/>
                </a:solidFill>
                <a:latin typeface="Arial"/>
                <a:cs typeface="Arial"/>
              </a:rPr>
              <a:t>CX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03014" y="1703679"/>
            <a:ext cx="3131185" cy="215963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60"/>
              </a:spcBef>
              <a:buClr>
                <a:srgbClr val="9A9B9D"/>
              </a:buClr>
              <a:buChar char="•"/>
              <a:tabLst>
                <a:tab pos="241300" algn="l"/>
                <a:tab pos="241935" algn="l"/>
              </a:tabLst>
            </a:pPr>
            <a:r>
              <a:rPr sz="2000" spc="-120" dirty="0">
                <a:solidFill>
                  <a:srgbClr val="57585B"/>
                </a:solidFill>
                <a:latin typeface="Arial"/>
                <a:cs typeface="Arial"/>
              </a:rPr>
              <a:t>Siebel </a:t>
            </a:r>
            <a:r>
              <a:rPr sz="2000" spc="-60" dirty="0">
                <a:solidFill>
                  <a:srgbClr val="57585B"/>
                </a:solidFill>
                <a:latin typeface="Arial"/>
                <a:cs typeface="Arial"/>
              </a:rPr>
              <a:t>on</a:t>
            </a:r>
            <a:r>
              <a:rPr sz="2000" spc="-110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57585B"/>
                </a:solidFill>
                <a:latin typeface="Arial"/>
                <a:cs typeface="Arial"/>
              </a:rPr>
              <a:t>Cloud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60"/>
              </a:spcBef>
              <a:buClr>
                <a:srgbClr val="9A9B9D"/>
              </a:buClr>
              <a:buChar char="•"/>
              <a:tabLst>
                <a:tab pos="241300" algn="l"/>
                <a:tab pos="241935" algn="l"/>
              </a:tabLst>
            </a:pPr>
            <a:r>
              <a:rPr sz="2000" spc="-110" dirty="0">
                <a:solidFill>
                  <a:srgbClr val="57585B"/>
                </a:solidFill>
                <a:latin typeface="Arial"/>
                <a:cs typeface="Arial"/>
              </a:rPr>
              <a:t>Oracle </a:t>
            </a:r>
            <a:r>
              <a:rPr sz="2000" spc="-114" dirty="0">
                <a:solidFill>
                  <a:srgbClr val="57585B"/>
                </a:solidFill>
                <a:latin typeface="Arial"/>
                <a:cs typeface="Arial"/>
              </a:rPr>
              <a:t>Cloud</a:t>
            </a:r>
            <a:r>
              <a:rPr sz="2000" spc="-135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57585B"/>
                </a:solidFill>
                <a:latin typeface="Arial"/>
                <a:cs typeface="Arial"/>
              </a:rPr>
              <a:t>Infrastructure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60"/>
              </a:spcBef>
              <a:buClr>
                <a:srgbClr val="9A9B9D"/>
              </a:buClr>
              <a:buChar char="•"/>
              <a:tabLst>
                <a:tab pos="241300" algn="l"/>
                <a:tab pos="241935" algn="l"/>
              </a:tabLst>
            </a:pPr>
            <a:r>
              <a:rPr sz="2000" spc="-35" dirty="0">
                <a:solidFill>
                  <a:srgbClr val="57585B"/>
                </a:solidFill>
                <a:latin typeface="Arial"/>
                <a:cs typeface="Arial"/>
              </a:rPr>
              <a:t>Migration</a:t>
            </a:r>
            <a:r>
              <a:rPr sz="2000" spc="-114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57585B"/>
                </a:solidFill>
                <a:latin typeface="Arial"/>
                <a:cs typeface="Arial"/>
              </a:rPr>
              <a:t>Tooling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60"/>
              </a:spcBef>
              <a:buClr>
                <a:srgbClr val="9A9B9D"/>
              </a:buClr>
              <a:buFont typeface="Wingdings"/>
              <a:buChar char=""/>
              <a:tabLst>
                <a:tab pos="241935" algn="l"/>
              </a:tabLst>
            </a:pPr>
            <a:r>
              <a:rPr sz="2000" spc="-100" dirty="0">
                <a:solidFill>
                  <a:srgbClr val="57585B"/>
                </a:solidFill>
                <a:latin typeface="Arial"/>
                <a:cs typeface="Arial"/>
              </a:rPr>
              <a:t>Managed </a:t>
            </a:r>
            <a:r>
              <a:rPr sz="2000" spc="-135" dirty="0">
                <a:solidFill>
                  <a:srgbClr val="57585B"/>
                </a:solidFill>
                <a:latin typeface="Arial"/>
                <a:cs typeface="Arial"/>
              </a:rPr>
              <a:t>Services</a:t>
            </a:r>
            <a:r>
              <a:rPr sz="2000" spc="-130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000" spc="-185" dirty="0">
                <a:solidFill>
                  <a:srgbClr val="57585B"/>
                </a:solidFill>
                <a:latin typeface="Arial"/>
                <a:cs typeface="Arial"/>
              </a:rPr>
              <a:t>(OMCS)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60"/>
              </a:spcBef>
              <a:buClr>
                <a:srgbClr val="9A9B9D"/>
              </a:buClr>
              <a:buFont typeface="Wingdings"/>
              <a:buChar char=""/>
              <a:tabLst>
                <a:tab pos="241935" algn="l"/>
              </a:tabLst>
            </a:pPr>
            <a:r>
              <a:rPr sz="2000" spc="-130" dirty="0">
                <a:solidFill>
                  <a:srgbClr val="57585B"/>
                </a:solidFill>
                <a:latin typeface="Arial"/>
                <a:cs typeface="Arial"/>
              </a:rPr>
              <a:t>@Customer, </a:t>
            </a:r>
            <a:r>
              <a:rPr sz="2000" spc="-114" dirty="0">
                <a:solidFill>
                  <a:srgbClr val="57585B"/>
                </a:solidFill>
                <a:latin typeface="Arial"/>
                <a:cs typeface="Arial"/>
              </a:rPr>
              <a:t>Cloud</a:t>
            </a:r>
            <a:r>
              <a:rPr sz="2000" spc="-140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57585B"/>
                </a:solidFill>
                <a:latin typeface="Arial"/>
                <a:cs typeface="Arial"/>
              </a:rPr>
              <a:t>Machine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30285" y="1824989"/>
            <a:ext cx="3022600" cy="20078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159385" indent="-228600">
              <a:lnSpc>
                <a:spcPts val="2160"/>
              </a:lnSpc>
              <a:spcBef>
                <a:spcPts val="375"/>
              </a:spcBef>
              <a:buClr>
                <a:srgbClr val="9A9B9D"/>
              </a:buClr>
              <a:buChar char="•"/>
              <a:tabLst>
                <a:tab pos="240665" algn="l"/>
                <a:tab pos="241300" algn="l"/>
              </a:tabLst>
            </a:pPr>
            <a:r>
              <a:rPr sz="2000" spc="-120" dirty="0">
                <a:solidFill>
                  <a:srgbClr val="57585B"/>
                </a:solidFill>
                <a:latin typeface="Arial"/>
                <a:cs typeface="Arial"/>
              </a:rPr>
              <a:t>Siebel </a:t>
            </a:r>
            <a:r>
              <a:rPr sz="2000" spc="-170" dirty="0">
                <a:solidFill>
                  <a:srgbClr val="57585B"/>
                </a:solidFill>
                <a:latin typeface="Arial"/>
                <a:cs typeface="Arial"/>
              </a:rPr>
              <a:t>+ </a:t>
            </a:r>
            <a:r>
              <a:rPr sz="2000" spc="-340" dirty="0">
                <a:solidFill>
                  <a:srgbClr val="57585B"/>
                </a:solidFill>
                <a:latin typeface="Arial"/>
                <a:cs typeface="Arial"/>
              </a:rPr>
              <a:t>CX </a:t>
            </a:r>
            <a:r>
              <a:rPr sz="2000" spc="-70" dirty="0">
                <a:solidFill>
                  <a:srgbClr val="57585B"/>
                </a:solidFill>
                <a:latin typeface="Arial"/>
                <a:cs typeface="Arial"/>
              </a:rPr>
              <a:t>applications </a:t>
            </a:r>
            <a:r>
              <a:rPr sz="2000" spc="-170" dirty="0">
                <a:solidFill>
                  <a:srgbClr val="57585B"/>
                </a:solidFill>
                <a:latin typeface="Arial"/>
                <a:cs typeface="Arial"/>
              </a:rPr>
              <a:t>+  </a:t>
            </a:r>
            <a:r>
              <a:rPr sz="2000" spc="-75" dirty="0">
                <a:solidFill>
                  <a:srgbClr val="57585B"/>
                </a:solidFill>
                <a:latin typeface="Arial"/>
                <a:cs typeface="Arial"/>
              </a:rPr>
              <a:t>Adaptive</a:t>
            </a:r>
            <a:r>
              <a:rPr sz="2000" spc="-110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57585B"/>
                </a:solidFill>
                <a:latin typeface="Arial"/>
                <a:cs typeface="Arial"/>
              </a:rPr>
              <a:t>Intelligence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ts val="2280"/>
              </a:lnSpc>
              <a:spcBef>
                <a:spcPts val="930"/>
              </a:spcBef>
              <a:buClr>
                <a:srgbClr val="9A9B9D"/>
              </a:buClr>
              <a:buChar char="•"/>
              <a:tabLst>
                <a:tab pos="240665" algn="l"/>
                <a:tab pos="241300" algn="l"/>
              </a:tabLst>
            </a:pPr>
            <a:r>
              <a:rPr sz="2000" spc="-105" dirty="0">
                <a:solidFill>
                  <a:srgbClr val="57585B"/>
                </a:solidFill>
                <a:latin typeface="Arial"/>
                <a:cs typeface="Arial"/>
              </a:rPr>
              <a:t>Hub-and-spoke</a:t>
            </a:r>
            <a:r>
              <a:rPr sz="2000" spc="-120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57585B"/>
                </a:solidFill>
                <a:latin typeface="Arial"/>
                <a:cs typeface="Arial"/>
              </a:rPr>
              <a:t>Integration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ts val="2280"/>
              </a:lnSpc>
            </a:pPr>
            <a:r>
              <a:rPr sz="2000" spc="-114" dirty="0">
                <a:solidFill>
                  <a:srgbClr val="57585B"/>
                </a:solidFill>
                <a:latin typeface="Arial"/>
                <a:cs typeface="Arial"/>
              </a:rPr>
              <a:t>Cloud </a:t>
            </a:r>
            <a:r>
              <a:rPr sz="2000" spc="-135" dirty="0">
                <a:solidFill>
                  <a:srgbClr val="57585B"/>
                </a:solidFill>
                <a:latin typeface="Arial"/>
                <a:cs typeface="Arial"/>
              </a:rPr>
              <a:t>Services</a:t>
            </a:r>
            <a:r>
              <a:rPr sz="2000" spc="-114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000" spc="-195" dirty="0">
                <a:solidFill>
                  <a:srgbClr val="57585B"/>
                </a:solidFill>
                <a:latin typeface="Arial"/>
                <a:cs typeface="Arial"/>
              </a:rPr>
              <a:t>(ICS)</a:t>
            </a:r>
            <a:endParaRPr sz="2000">
              <a:latin typeface="Arial"/>
              <a:cs typeface="Arial"/>
            </a:endParaRPr>
          </a:p>
          <a:p>
            <a:pPr marL="241300" marR="200660" indent="-228600">
              <a:lnSpc>
                <a:spcPts val="2160"/>
              </a:lnSpc>
              <a:spcBef>
                <a:spcPts val="1230"/>
              </a:spcBef>
              <a:buClr>
                <a:srgbClr val="9A9B9D"/>
              </a:buClr>
              <a:buChar char="•"/>
              <a:tabLst>
                <a:tab pos="240665" algn="l"/>
                <a:tab pos="241300" algn="l"/>
              </a:tabLst>
            </a:pPr>
            <a:r>
              <a:rPr sz="2000" spc="-105" dirty="0">
                <a:solidFill>
                  <a:srgbClr val="57585B"/>
                </a:solidFill>
                <a:latin typeface="Arial"/>
                <a:cs typeface="Arial"/>
              </a:rPr>
              <a:t>Customer </a:t>
            </a:r>
            <a:r>
              <a:rPr sz="2000" spc="-100" dirty="0">
                <a:solidFill>
                  <a:srgbClr val="57585B"/>
                </a:solidFill>
                <a:latin typeface="Arial"/>
                <a:cs typeface="Arial"/>
              </a:rPr>
              <a:t>2 </a:t>
            </a:r>
            <a:r>
              <a:rPr sz="2000" spc="-114" dirty="0">
                <a:solidFill>
                  <a:srgbClr val="57585B"/>
                </a:solidFill>
                <a:latin typeface="Arial"/>
                <a:cs typeface="Arial"/>
              </a:rPr>
              <a:t>Cloud</a:t>
            </a:r>
            <a:r>
              <a:rPr sz="2000" spc="-185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7585B"/>
                </a:solidFill>
                <a:latin typeface="Arial"/>
                <a:cs typeface="Arial"/>
              </a:rPr>
              <a:t>option  </a:t>
            </a:r>
            <a:r>
              <a:rPr sz="2000" spc="-95" dirty="0">
                <a:solidFill>
                  <a:srgbClr val="57585B"/>
                </a:solidFill>
                <a:latin typeface="Arial"/>
                <a:cs typeface="Arial"/>
              </a:rPr>
              <a:t>(unused</a:t>
            </a:r>
            <a:r>
              <a:rPr sz="2000" spc="-135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57585B"/>
                </a:solidFill>
                <a:latin typeface="Arial"/>
                <a:cs typeface="Arial"/>
              </a:rPr>
              <a:t>licenses)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09431" y="4250435"/>
            <a:ext cx="1224061" cy="531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2500" y="4264164"/>
            <a:ext cx="2561081" cy="15552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3523" y="3985259"/>
            <a:ext cx="2804160" cy="1979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34100" y="4937759"/>
            <a:ext cx="1335024" cy="5303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86300" y="5071871"/>
            <a:ext cx="1347215" cy="5120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95900" y="4415028"/>
            <a:ext cx="1211579" cy="4160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84564" y="4623815"/>
            <a:ext cx="1519427" cy="9555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46947" y="5384291"/>
            <a:ext cx="1496568" cy="6416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319004" y="5000244"/>
            <a:ext cx="836676" cy="4678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014204" y="4064508"/>
            <a:ext cx="1141476" cy="3505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123931" y="5574791"/>
            <a:ext cx="717803" cy="3444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54151" y="1243583"/>
            <a:ext cx="3602990" cy="45275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5715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450"/>
              </a:spcBef>
            </a:pP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1.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Private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Cloud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(On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Premise)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15967" y="1243583"/>
            <a:ext cx="3571240" cy="452755"/>
          </a:xfrm>
          <a:prstGeom prst="rect">
            <a:avLst/>
          </a:prstGeom>
          <a:solidFill>
            <a:srgbClr val="9A9B9D"/>
          </a:solidFill>
        </p:spPr>
        <p:txBody>
          <a:bodyPr vert="horz" wrap="square" lIns="0" tIns="57150" rIns="0" bIns="0" rtlCol="0">
            <a:spAutoFit/>
          </a:bodyPr>
          <a:lstStyle/>
          <a:p>
            <a:pPr marL="610870">
              <a:lnSpc>
                <a:spcPct val="100000"/>
              </a:lnSpc>
              <a:spcBef>
                <a:spcPts val="450"/>
              </a:spcBef>
            </a:pP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Platform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(IaaS/Paas)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42731" y="1243583"/>
            <a:ext cx="3602990" cy="452755"/>
          </a:xfrm>
          <a:prstGeom prst="rect">
            <a:avLst/>
          </a:prstGeom>
          <a:solidFill>
            <a:srgbClr val="FF8D13"/>
          </a:solidFill>
        </p:spPr>
        <p:txBody>
          <a:bodyPr vert="horz" wrap="square" lIns="0" tIns="57150" rIns="0" bIns="0" rtlCol="0">
            <a:spAutoFit/>
          </a:bodyPr>
          <a:lstStyle/>
          <a:p>
            <a:pPr marL="824865">
              <a:lnSpc>
                <a:spcPct val="100000"/>
              </a:lnSpc>
              <a:spcBef>
                <a:spcPts val="450"/>
              </a:spcBef>
            </a:pP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3.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Hybrid </a:t>
            </a:r>
            <a:r>
              <a:rPr sz="2000" spc="-340" dirty="0">
                <a:solidFill>
                  <a:srgbClr val="FFFFFF"/>
                </a:solidFill>
                <a:latin typeface="Arial"/>
                <a:cs typeface="Arial"/>
              </a:rPr>
              <a:t>CX</a:t>
            </a:r>
            <a:r>
              <a:rPr sz="20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15" dirty="0">
                <a:solidFill>
                  <a:srgbClr val="FFFFFF"/>
                </a:solidFill>
                <a:latin typeface="Arial"/>
                <a:cs typeface="Arial"/>
              </a:rPr>
              <a:t>(SaaS)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224739"/>
            <a:ext cx="9171940" cy="5386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54"/>
              </a:lnSpc>
              <a:spcBef>
                <a:spcPts val="100"/>
              </a:spcBef>
            </a:pPr>
            <a:r>
              <a:rPr sz="3600" spc="-100" dirty="0">
                <a:solidFill>
                  <a:srgbClr val="57585B"/>
                </a:solidFill>
                <a:latin typeface="Arial"/>
                <a:cs typeface="Arial"/>
              </a:rPr>
              <a:t>Lifetime </a:t>
            </a:r>
            <a:r>
              <a:rPr sz="3600" spc="-135" dirty="0">
                <a:solidFill>
                  <a:srgbClr val="57585B"/>
                </a:solidFill>
                <a:latin typeface="Arial"/>
                <a:cs typeface="Arial"/>
              </a:rPr>
              <a:t>Support </a:t>
            </a:r>
            <a:r>
              <a:rPr sz="3600" spc="-10" dirty="0">
                <a:solidFill>
                  <a:srgbClr val="57585B"/>
                </a:solidFill>
                <a:latin typeface="Arial"/>
                <a:cs typeface="Arial"/>
              </a:rPr>
              <a:t>for </a:t>
            </a:r>
            <a:r>
              <a:rPr sz="3600" spc="-190" dirty="0">
                <a:solidFill>
                  <a:srgbClr val="57585B"/>
                </a:solidFill>
                <a:latin typeface="Arial"/>
                <a:cs typeface="Arial"/>
              </a:rPr>
              <a:t>Existing </a:t>
            </a:r>
            <a:r>
              <a:rPr sz="3600" spc="-200" dirty="0">
                <a:solidFill>
                  <a:srgbClr val="57585B"/>
                </a:solidFill>
                <a:latin typeface="Arial"/>
                <a:cs typeface="Arial"/>
              </a:rPr>
              <a:t>Oracle</a:t>
            </a:r>
            <a:r>
              <a:rPr sz="3600" spc="-570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3600" spc="-85" dirty="0">
                <a:solidFill>
                  <a:srgbClr val="57585B"/>
                </a:solidFill>
                <a:latin typeface="Arial"/>
                <a:cs typeface="Arial"/>
              </a:rPr>
              <a:t>Applications</a:t>
            </a:r>
            <a:r>
              <a:rPr sz="3600" spc="-85" dirty="0" smtClean="0">
                <a:solidFill>
                  <a:srgbClr val="57585B"/>
                </a:solidFill>
                <a:latin typeface="Arial"/>
                <a:cs typeface="Arial"/>
              </a:rPr>
              <a:t>*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1876" y="4544567"/>
            <a:ext cx="11125200" cy="457200"/>
          </a:xfrm>
          <a:custGeom>
            <a:avLst/>
            <a:gdLst/>
            <a:ahLst/>
            <a:cxnLst/>
            <a:rect l="l" t="t" r="r" b="b"/>
            <a:pathLst>
              <a:path w="11125200" h="457200">
                <a:moveTo>
                  <a:pt x="10896600" y="0"/>
                </a:moveTo>
                <a:lnTo>
                  <a:pt x="0" y="0"/>
                </a:lnTo>
                <a:lnTo>
                  <a:pt x="0" y="457199"/>
                </a:lnTo>
                <a:lnTo>
                  <a:pt x="10896600" y="457199"/>
                </a:lnTo>
                <a:lnTo>
                  <a:pt x="11125200" y="228599"/>
                </a:lnTo>
                <a:lnTo>
                  <a:pt x="10896600" y="0"/>
                </a:lnTo>
                <a:close/>
              </a:path>
            </a:pathLst>
          </a:custGeom>
          <a:solidFill>
            <a:srgbClr val="8E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5000" y="5004053"/>
            <a:ext cx="641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5" dirty="0">
                <a:solidFill>
                  <a:srgbClr val="374957"/>
                </a:solidFill>
                <a:latin typeface="Arial"/>
                <a:cs typeface="Arial"/>
              </a:rPr>
              <a:t>2015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1876" y="4544567"/>
            <a:ext cx="2723515" cy="457200"/>
          </a:xfrm>
          <a:custGeom>
            <a:avLst/>
            <a:gdLst/>
            <a:ahLst/>
            <a:cxnLst/>
            <a:rect l="l" t="t" r="r" b="b"/>
            <a:pathLst>
              <a:path w="2723515" h="457200">
                <a:moveTo>
                  <a:pt x="0" y="457199"/>
                </a:moveTo>
                <a:lnTo>
                  <a:pt x="2723388" y="457199"/>
                </a:lnTo>
                <a:lnTo>
                  <a:pt x="2723388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55264" y="4544567"/>
            <a:ext cx="384175" cy="457200"/>
          </a:xfrm>
          <a:custGeom>
            <a:avLst/>
            <a:gdLst/>
            <a:ahLst/>
            <a:cxnLst/>
            <a:rect l="l" t="t" r="r" b="b"/>
            <a:pathLst>
              <a:path w="384175" h="457200">
                <a:moveTo>
                  <a:pt x="0" y="457199"/>
                </a:moveTo>
                <a:lnTo>
                  <a:pt x="384048" y="457199"/>
                </a:lnTo>
                <a:lnTo>
                  <a:pt x="384048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39311" y="4544567"/>
            <a:ext cx="384175" cy="457200"/>
          </a:xfrm>
          <a:custGeom>
            <a:avLst/>
            <a:gdLst/>
            <a:ahLst/>
            <a:cxnLst/>
            <a:rect l="l" t="t" r="r" b="b"/>
            <a:pathLst>
              <a:path w="384175" h="457200">
                <a:moveTo>
                  <a:pt x="0" y="457199"/>
                </a:moveTo>
                <a:lnTo>
                  <a:pt x="384048" y="457199"/>
                </a:lnTo>
                <a:lnTo>
                  <a:pt x="384048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23359" y="4544567"/>
            <a:ext cx="384175" cy="457200"/>
          </a:xfrm>
          <a:custGeom>
            <a:avLst/>
            <a:gdLst/>
            <a:ahLst/>
            <a:cxnLst/>
            <a:rect l="l" t="t" r="r" b="b"/>
            <a:pathLst>
              <a:path w="384175" h="457200">
                <a:moveTo>
                  <a:pt x="0" y="457199"/>
                </a:moveTo>
                <a:lnTo>
                  <a:pt x="384048" y="457199"/>
                </a:lnTo>
                <a:lnTo>
                  <a:pt x="384048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07408" y="4544567"/>
            <a:ext cx="384175" cy="457200"/>
          </a:xfrm>
          <a:custGeom>
            <a:avLst/>
            <a:gdLst/>
            <a:ahLst/>
            <a:cxnLst/>
            <a:rect l="l" t="t" r="r" b="b"/>
            <a:pathLst>
              <a:path w="384175" h="457200">
                <a:moveTo>
                  <a:pt x="0" y="457199"/>
                </a:moveTo>
                <a:lnTo>
                  <a:pt x="384047" y="457199"/>
                </a:lnTo>
                <a:lnTo>
                  <a:pt x="384047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91455" y="4544567"/>
            <a:ext cx="384175" cy="457200"/>
          </a:xfrm>
          <a:custGeom>
            <a:avLst/>
            <a:gdLst/>
            <a:ahLst/>
            <a:cxnLst/>
            <a:rect l="l" t="t" r="r" b="b"/>
            <a:pathLst>
              <a:path w="384175" h="457200">
                <a:moveTo>
                  <a:pt x="0" y="457199"/>
                </a:moveTo>
                <a:lnTo>
                  <a:pt x="384048" y="457199"/>
                </a:lnTo>
                <a:lnTo>
                  <a:pt x="384048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75503" y="4544567"/>
            <a:ext cx="384175" cy="457200"/>
          </a:xfrm>
          <a:custGeom>
            <a:avLst/>
            <a:gdLst/>
            <a:ahLst/>
            <a:cxnLst/>
            <a:rect l="l" t="t" r="r" b="b"/>
            <a:pathLst>
              <a:path w="384175" h="457200">
                <a:moveTo>
                  <a:pt x="0" y="457199"/>
                </a:moveTo>
                <a:lnTo>
                  <a:pt x="384048" y="457199"/>
                </a:lnTo>
                <a:lnTo>
                  <a:pt x="384048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59552" y="4544567"/>
            <a:ext cx="384175" cy="457200"/>
          </a:xfrm>
          <a:custGeom>
            <a:avLst/>
            <a:gdLst/>
            <a:ahLst/>
            <a:cxnLst/>
            <a:rect l="l" t="t" r="r" b="b"/>
            <a:pathLst>
              <a:path w="384175" h="457200">
                <a:moveTo>
                  <a:pt x="0" y="457199"/>
                </a:moveTo>
                <a:lnTo>
                  <a:pt x="384048" y="457199"/>
                </a:lnTo>
                <a:lnTo>
                  <a:pt x="384048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43600" y="4544567"/>
            <a:ext cx="384175" cy="457200"/>
          </a:xfrm>
          <a:custGeom>
            <a:avLst/>
            <a:gdLst/>
            <a:ahLst/>
            <a:cxnLst/>
            <a:rect l="l" t="t" r="r" b="b"/>
            <a:pathLst>
              <a:path w="384175" h="457200">
                <a:moveTo>
                  <a:pt x="0" y="457199"/>
                </a:moveTo>
                <a:lnTo>
                  <a:pt x="384048" y="457199"/>
                </a:lnTo>
                <a:lnTo>
                  <a:pt x="384048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27647" y="4544567"/>
            <a:ext cx="384175" cy="457200"/>
          </a:xfrm>
          <a:custGeom>
            <a:avLst/>
            <a:gdLst/>
            <a:ahLst/>
            <a:cxnLst/>
            <a:rect l="l" t="t" r="r" b="b"/>
            <a:pathLst>
              <a:path w="384175" h="457200">
                <a:moveTo>
                  <a:pt x="0" y="457199"/>
                </a:moveTo>
                <a:lnTo>
                  <a:pt x="384048" y="457199"/>
                </a:lnTo>
                <a:lnTo>
                  <a:pt x="384048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7651" y="2282444"/>
            <a:ext cx="42938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25" dirty="0">
                <a:solidFill>
                  <a:srgbClr val="007394"/>
                </a:solidFill>
                <a:latin typeface="Arial"/>
                <a:cs typeface="Arial"/>
              </a:rPr>
              <a:t>Premier </a:t>
            </a:r>
            <a:r>
              <a:rPr sz="2000" b="1" spc="-145" dirty="0">
                <a:solidFill>
                  <a:srgbClr val="007394"/>
                </a:solidFill>
                <a:latin typeface="Arial"/>
                <a:cs typeface="Arial"/>
              </a:rPr>
              <a:t>Support </a:t>
            </a:r>
            <a:r>
              <a:rPr sz="2000" b="1" spc="-135" dirty="0">
                <a:solidFill>
                  <a:srgbClr val="007394"/>
                </a:solidFill>
                <a:latin typeface="Arial"/>
                <a:cs typeface="Arial"/>
              </a:rPr>
              <a:t>“through </a:t>
            </a:r>
            <a:r>
              <a:rPr sz="2000" b="1" spc="-65" dirty="0">
                <a:solidFill>
                  <a:srgbClr val="007394"/>
                </a:solidFill>
                <a:latin typeface="Arial"/>
                <a:cs typeface="Arial"/>
              </a:rPr>
              <a:t>at </a:t>
            </a:r>
            <a:r>
              <a:rPr sz="2000" b="1" spc="-114" dirty="0">
                <a:solidFill>
                  <a:srgbClr val="007394"/>
                </a:solidFill>
                <a:latin typeface="Arial"/>
                <a:cs typeface="Arial"/>
              </a:rPr>
              <a:t>least”</a:t>
            </a:r>
            <a:r>
              <a:rPr sz="2000" b="1" spc="-135" dirty="0">
                <a:solidFill>
                  <a:srgbClr val="007394"/>
                </a:solidFill>
                <a:latin typeface="Arial"/>
                <a:cs typeface="Arial"/>
              </a:rPr>
              <a:t> </a:t>
            </a:r>
            <a:r>
              <a:rPr sz="2000" b="1" spc="-100" dirty="0" smtClean="0">
                <a:solidFill>
                  <a:srgbClr val="007394"/>
                </a:solidFill>
                <a:latin typeface="Arial"/>
                <a:cs typeface="Arial"/>
              </a:rPr>
              <a:t>20</a:t>
            </a:r>
            <a:r>
              <a:rPr lang="en-US" sz="2000" b="1" spc="-100" dirty="0" smtClean="0">
                <a:solidFill>
                  <a:srgbClr val="007394"/>
                </a:solidFill>
                <a:latin typeface="Arial"/>
                <a:cs typeface="Arial"/>
              </a:rPr>
              <a:t>4</a:t>
            </a:r>
            <a:r>
              <a:rPr sz="2000" b="1" spc="-100" dirty="0" smtClean="0">
                <a:solidFill>
                  <a:srgbClr val="007394"/>
                </a:solidFill>
                <a:latin typeface="Arial"/>
                <a:cs typeface="Arial"/>
              </a:rPr>
              <a:t>0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7651" y="2816098"/>
            <a:ext cx="37496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60" dirty="0">
                <a:solidFill>
                  <a:srgbClr val="FF8D13"/>
                </a:solidFill>
                <a:latin typeface="Arial"/>
                <a:cs typeface="Arial"/>
              </a:rPr>
              <a:t>Rolling </a:t>
            </a:r>
            <a:r>
              <a:rPr sz="2000" b="1" spc="-100" dirty="0">
                <a:solidFill>
                  <a:srgbClr val="FF8D13"/>
                </a:solidFill>
                <a:latin typeface="Arial"/>
                <a:cs typeface="Arial"/>
              </a:rPr>
              <a:t>10 </a:t>
            </a:r>
            <a:r>
              <a:rPr sz="2000" b="1" spc="-170" dirty="0">
                <a:solidFill>
                  <a:srgbClr val="FF8D13"/>
                </a:solidFill>
                <a:latin typeface="Arial"/>
                <a:cs typeface="Arial"/>
              </a:rPr>
              <a:t>years </a:t>
            </a:r>
            <a:r>
              <a:rPr sz="2000" b="1" spc="-90" dirty="0">
                <a:solidFill>
                  <a:srgbClr val="FF8D13"/>
                </a:solidFill>
                <a:latin typeface="Arial"/>
                <a:cs typeface="Arial"/>
              </a:rPr>
              <a:t>of </a:t>
            </a:r>
            <a:r>
              <a:rPr sz="2000" b="1" spc="-130" dirty="0">
                <a:solidFill>
                  <a:srgbClr val="FF8D13"/>
                </a:solidFill>
                <a:latin typeface="Arial"/>
                <a:cs typeface="Arial"/>
              </a:rPr>
              <a:t>Premier</a:t>
            </a:r>
            <a:r>
              <a:rPr sz="2000" b="1" spc="-65" dirty="0">
                <a:solidFill>
                  <a:srgbClr val="FF8D13"/>
                </a:solidFill>
                <a:latin typeface="Arial"/>
                <a:cs typeface="Arial"/>
              </a:rPr>
              <a:t> </a:t>
            </a:r>
            <a:r>
              <a:rPr sz="2000" b="1" spc="-145" dirty="0">
                <a:solidFill>
                  <a:srgbClr val="FF8D13"/>
                </a:solidFill>
                <a:latin typeface="Arial"/>
                <a:cs typeface="Arial"/>
              </a:rPr>
              <a:t>Support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37859" y="1534667"/>
            <a:ext cx="685800" cy="1828800"/>
          </a:xfrm>
          <a:custGeom>
            <a:avLst/>
            <a:gdLst/>
            <a:ahLst/>
            <a:cxnLst/>
            <a:rect l="l" t="t" r="r" b="b"/>
            <a:pathLst>
              <a:path w="685800" h="1828800">
                <a:moveTo>
                  <a:pt x="0" y="0"/>
                </a:moveTo>
                <a:lnTo>
                  <a:pt x="0" y="1828800"/>
                </a:lnTo>
                <a:lnTo>
                  <a:pt x="68580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374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805676" y="1350009"/>
            <a:ext cx="485965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r>
              <a:rPr sz="2000" spc="-110" dirty="0">
                <a:solidFill>
                  <a:srgbClr val="57585B"/>
                </a:solidFill>
                <a:latin typeface="Arial"/>
                <a:cs typeface="Arial"/>
              </a:rPr>
              <a:t>Enabling </a:t>
            </a:r>
            <a:r>
              <a:rPr sz="2000" spc="-95" dirty="0">
                <a:solidFill>
                  <a:srgbClr val="57585B"/>
                </a:solidFill>
                <a:latin typeface="Arial"/>
                <a:cs typeface="Arial"/>
              </a:rPr>
              <a:t>customers </a:t>
            </a:r>
            <a:r>
              <a:rPr sz="2000" spc="15" dirty="0">
                <a:solidFill>
                  <a:srgbClr val="57585B"/>
                </a:solidFill>
                <a:latin typeface="Arial"/>
                <a:cs typeface="Arial"/>
              </a:rPr>
              <a:t>to </a:t>
            </a:r>
            <a:r>
              <a:rPr sz="2000" b="1" i="1" spc="-145" dirty="0">
                <a:solidFill>
                  <a:srgbClr val="F80000"/>
                </a:solidFill>
                <a:latin typeface="Trebuchet MS"/>
                <a:cs typeface="Trebuchet MS"/>
              </a:rPr>
              <a:t>confidently </a:t>
            </a:r>
            <a:r>
              <a:rPr sz="2000" spc="-105" dirty="0">
                <a:solidFill>
                  <a:srgbClr val="57585B"/>
                </a:solidFill>
                <a:latin typeface="Arial"/>
                <a:cs typeface="Arial"/>
              </a:rPr>
              <a:t>maximize  </a:t>
            </a:r>
            <a:r>
              <a:rPr sz="2000" spc="-20" dirty="0">
                <a:solidFill>
                  <a:srgbClr val="57585B"/>
                </a:solidFill>
                <a:latin typeface="Arial"/>
                <a:cs typeface="Arial"/>
              </a:rPr>
              <a:t>and/or </a:t>
            </a:r>
            <a:r>
              <a:rPr sz="2000" spc="-110" dirty="0">
                <a:solidFill>
                  <a:srgbClr val="57585B"/>
                </a:solidFill>
                <a:latin typeface="Arial"/>
                <a:cs typeface="Arial"/>
              </a:rPr>
              <a:t>expand </a:t>
            </a:r>
            <a:r>
              <a:rPr sz="2000" spc="-5" dirty="0">
                <a:solidFill>
                  <a:srgbClr val="57585B"/>
                </a:solidFill>
                <a:latin typeface="Arial"/>
                <a:cs typeface="Arial"/>
              </a:rPr>
              <a:t>their </a:t>
            </a:r>
            <a:r>
              <a:rPr sz="2000" spc="-80" dirty="0">
                <a:solidFill>
                  <a:srgbClr val="57585B"/>
                </a:solidFill>
                <a:latin typeface="Arial"/>
                <a:cs typeface="Arial"/>
              </a:rPr>
              <a:t>existing </a:t>
            </a:r>
            <a:r>
              <a:rPr sz="2000" spc="-110" dirty="0">
                <a:solidFill>
                  <a:srgbClr val="57585B"/>
                </a:solidFill>
                <a:latin typeface="Arial"/>
                <a:cs typeface="Arial"/>
              </a:rPr>
              <a:t>Oracle</a:t>
            </a:r>
            <a:r>
              <a:rPr sz="2000" spc="-310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57585B"/>
                </a:solidFill>
                <a:latin typeface="Arial"/>
                <a:cs typeface="Arial"/>
              </a:rPr>
              <a:t>application  </a:t>
            </a:r>
            <a:r>
              <a:rPr sz="2000" spc="-80" dirty="0">
                <a:solidFill>
                  <a:srgbClr val="57585B"/>
                </a:solidFill>
                <a:latin typeface="Arial"/>
                <a:cs typeface="Arial"/>
              </a:rPr>
              <a:t>investments </a:t>
            </a:r>
            <a:r>
              <a:rPr sz="2000" spc="10" dirty="0">
                <a:solidFill>
                  <a:srgbClr val="57585B"/>
                </a:solidFill>
                <a:latin typeface="Arial"/>
                <a:cs typeface="Arial"/>
              </a:rPr>
              <a:t>with </a:t>
            </a:r>
            <a:r>
              <a:rPr sz="2000" spc="-80" dirty="0">
                <a:solidFill>
                  <a:srgbClr val="57585B"/>
                </a:solidFill>
                <a:latin typeface="Arial"/>
                <a:cs typeface="Arial"/>
              </a:rPr>
              <a:t>ample </a:t>
            </a:r>
            <a:r>
              <a:rPr sz="2000" spc="-15" dirty="0">
                <a:solidFill>
                  <a:srgbClr val="57585B"/>
                </a:solidFill>
                <a:latin typeface="Arial"/>
                <a:cs typeface="Arial"/>
              </a:rPr>
              <a:t>time </a:t>
            </a:r>
            <a:r>
              <a:rPr sz="2000" spc="-5" dirty="0">
                <a:solidFill>
                  <a:srgbClr val="57585B"/>
                </a:solidFill>
                <a:latin typeface="Arial"/>
                <a:cs typeface="Arial"/>
              </a:rPr>
              <a:t>for </a:t>
            </a:r>
            <a:r>
              <a:rPr sz="2000" spc="-15" dirty="0">
                <a:solidFill>
                  <a:srgbClr val="57585B"/>
                </a:solidFill>
                <a:latin typeface="Arial"/>
                <a:cs typeface="Arial"/>
              </a:rPr>
              <a:t>future  </a:t>
            </a:r>
            <a:r>
              <a:rPr sz="2000" spc="-70" dirty="0">
                <a:solidFill>
                  <a:srgbClr val="57585B"/>
                </a:solidFill>
                <a:latin typeface="Arial"/>
                <a:cs typeface="Arial"/>
              </a:rPr>
              <a:t>planning </a:t>
            </a:r>
            <a:r>
              <a:rPr sz="2000" spc="-85" dirty="0">
                <a:solidFill>
                  <a:srgbClr val="57585B"/>
                </a:solidFill>
                <a:latin typeface="Arial"/>
                <a:cs typeface="Arial"/>
              </a:rPr>
              <a:t>by </a:t>
            </a:r>
            <a:r>
              <a:rPr sz="2000" spc="-60" dirty="0">
                <a:solidFill>
                  <a:srgbClr val="57585B"/>
                </a:solidFill>
                <a:latin typeface="Arial"/>
                <a:cs typeface="Arial"/>
              </a:rPr>
              <a:t>providing </a:t>
            </a:r>
            <a:r>
              <a:rPr sz="2000" b="1" i="1" spc="-125" dirty="0">
                <a:solidFill>
                  <a:srgbClr val="F80000"/>
                </a:solidFill>
                <a:latin typeface="Trebuchet MS"/>
                <a:cs typeface="Trebuchet MS"/>
              </a:rPr>
              <a:t>assurance </a:t>
            </a:r>
            <a:r>
              <a:rPr sz="2000" spc="-25" dirty="0">
                <a:solidFill>
                  <a:srgbClr val="57585B"/>
                </a:solidFill>
                <a:latin typeface="Arial"/>
                <a:cs typeface="Arial"/>
              </a:rPr>
              <a:t>in </a:t>
            </a:r>
            <a:r>
              <a:rPr sz="2000" spc="-120" dirty="0">
                <a:solidFill>
                  <a:srgbClr val="57585B"/>
                </a:solidFill>
                <a:latin typeface="Arial"/>
                <a:cs typeface="Arial"/>
              </a:rPr>
              <a:t>Oracle’s  </a:t>
            </a:r>
            <a:r>
              <a:rPr sz="2000" b="1" i="1" spc="-120" dirty="0">
                <a:solidFill>
                  <a:srgbClr val="F80000"/>
                </a:solidFill>
                <a:latin typeface="Trebuchet MS"/>
                <a:cs typeface="Trebuchet MS"/>
              </a:rPr>
              <a:t>commitment </a:t>
            </a:r>
            <a:r>
              <a:rPr sz="2000" spc="15" dirty="0">
                <a:solidFill>
                  <a:srgbClr val="57585B"/>
                </a:solidFill>
                <a:latin typeface="Arial"/>
                <a:cs typeface="Arial"/>
              </a:rPr>
              <a:t>to </a:t>
            </a:r>
            <a:r>
              <a:rPr sz="2000" spc="-50" dirty="0">
                <a:solidFill>
                  <a:srgbClr val="57585B"/>
                </a:solidFill>
                <a:latin typeface="Arial"/>
                <a:cs typeface="Arial"/>
              </a:rPr>
              <a:t>support </a:t>
            </a:r>
            <a:r>
              <a:rPr sz="2000" spc="-30" dirty="0">
                <a:solidFill>
                  <a:srgbClr val="57585B"/>
                </a:solidFill>
                <a:latin typeface="Arial"/>
                <a:cs typeface="Arial"/>
              </a:rPr>
              <a:t>its </a:t>
            </a:r>
            <a:r>
              <a:rPr sz="2000" spc="-80" dirty="0">
                <a:solidFill>
                  <a:srgbClr val="57585B"/>
                </a:solidFill>
                <a:latin typeface="Arial"/>
                <a:cs typeface="Arial"/>
              </a:rPr>
              <a:t>existing  </a:t>
            </a:r>
            <a:r>
              <a:rPr sz="2000" spc="-70" dirty="0">
                <a:solidFill>
                  <a:srgbClr val="57585B"/>
                </a:solidFill>
                <a:latin typeface="Arial"/>
                <a:cs typeface="Arial"/>
              </a:rPr>
              <a:t>applications </a:t>
            </a:r>
            <a:r>
              <a:rPr sz="2000" spc="-85" dirty="0">
                <a:solidFill>
                  <a:srgbClr val="57585B"/>
                </a:solidFill>
                <a:latin typeface="Arial"/>
                <a:cs typeface="Arial"/>
              </a:rPr>
              <a:t>via </a:t>
            </a:r>
            <a:r>
              <a:rPr sz="2000" spc="-155" dirty="0">
                <a:solidFill>
                  <a:srgbClr val="57585B"/>
                </a:solidFill>
                <a:latin typeface="Arial"/>
                <a:cs typeface="Arial"/>
              </a:rPr>
              <a:t>a </a:t>
            </a:r>
            <a:r>
              <a:rPr sz="2000" b="1" i="1" spc="-150" dirty="0">
                <a:solidFill>
                  <a:srgbClr val="F80000"/>
                </a:solidFill>
                <a:latin typeface="Trebuchet MS"/>
                <a:cs typeface="Trebuchet MS"/>
              </a:rPr>
              <a:t>stable </a:t>
            </a:r>
            <a:r>
              <a:rPr sz="2000" spc="-95" dirty="0">
                <a:solidFill>
                  <a:srgbClr val="57585B"/>
                </a:solidFill>
                <a:latin typeface="Arial"/>
                <a:cs typeface="Arial"/>
              </a:rPr>
              <a:t>and </a:t>
            </a:r>
            <a:r>
              <a:rPr sz="2000" b="1" i="1" spc="-150" dirty="0">
                <a:solidFill>
                  <a:srgbClr val="F80000"/>
                </a:solidFill>
                <a:latin typeface="Trebuchet MS"/>
                <a:cs typeface="Trebuchet MS"/>
              </a:rPr>
              <a:t>predictable </a:t>
            </a:r>
            <a:r>
              <a:rPr sz="2000" b="1" i="1" spc="-80" dirty="0">
                <a:solidFill>
                  <a:srgbClr val="F80000"/>
                </a:solidFill>
                <a:latin typeface="Trebuchet MS"/>
                <a:cs typeface="Trebuchet MS"/>
              </a:rPr>
              <a:t>long  </a:t>
            </a:r>
            <a:r>
              <a:rPr sz="2000" b="1" i="1" spc="-145" dirty="0">
                <a:solidFill>
                  <a:srgbClr val="F80000"/>
                </a:solidFill>
                <a:latin typeface="Trebuchet MS"/>
                <a:cs typeface="Trebuchet MS"/>
              </a:rPr>
              <a:t>term </a:t>
            </a:r>
            <a:r>
              <a:rPr sz="2000" spc="-50" dirty="0">
                <a:solidFill>
                  <a:srgbClr val="57585B"/>
                </a:solidFill>
                <a:latin typeface="Arial"/>
                <a:cs typeface="Arial"/>
              </a:rPr>
              <a:t>support</a:t>
            </a:r>
            <a:r>
              <a:rPr sz="2000" spc="-150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57585B"/>
                </a:solidFill>
                <a:latin typeface="Arial"/>
                <a:cs typeface="Arial"/>
              </a:rPr>
              <a:t>policy.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711695" y="4544567"/>
            <a:ext cx="384175" cy="457200"/>
          </a:xfrm>
          <a:custGeom>
            <a:avLst/>
            <a:gdLst/>
            <a:ahLst/>
            <a:cxnLst/>
            <a:rect l="l" t="t" r="r" b="b"/>
            <a:pathLst>
              <a:path w="384175" h="457200">
                <a:moveTo>
                  <a:pt x="0" y="457199"/>
                </a:moveTo>
                <a:lnTo>
                  <a:pt x="384048" y="457199"/>
                </a:lnTo>
                <a:lnTo>
                  <a:pt x="384048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95743" y="4544567"/>
            <a:ext cx="384175" cy="457200"/>
          </a:xfrm>
          <a:custGeom>
            <a:avLst/>
            <a:gdLst/>
            <a:ahLst/>
            <a:cxnLst/>
            <a:rect l="l" t="t" r="r" b="b"/>
            <a:pathLst>
              <a:path w="384175" h="457200">
                <a:moveTo>
                  <a:pt x="0" y="457199"/>
                </a:moveTo>
                <a:lnTo>
                  <a:pt x="384048" y="457199"/>
                </a:lnTo>
                <a:lnTo>
                  <a:pt x="384048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79792" y="4544567"/>
            <a:ext cx="3840479" cy="457200"/>
          </a:xfrm>
          <a:custGeom>
            <a:avLst/>
            <a:gdLst/>
            <a:ahLst/>
            <a:cxnLst/>
            <a:rect l="l" t="t" r="r" b="b"/>
            <a:pathLst>
              <a:path w="3840479" h="457200">
                <a:moveTo>
                  <a:pt x="0" y="457199"/>
                </a:moveTo>
                <a:lnTo>
                  <a:pt x="3840479" y="457199"/>
                </a:lnTo>
                <a:lnTo>
                  <a:pt x="384047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0351" y="4544567"/>
            <a:ext cx="11125200" cy="457200"/>
          </a:xfrm>
          <a:custGeom>
            <a:avLst/>
            <a:gdLst/>
            <a:ahLst/>
            <a:cxnLst/>
            <a:rect l="l" t="t" r="r" b="b"/>
            <a:pathLst>
              <a:path w="11125200" h="457200">
                <a:moveTo>
                  <a:pt x="10896600" y="0"/>
                </a:moveTo>
                <a:lnTo>
                  <a:pt x="0" y="0"/>
                </a:lnTo>
                <a:lnTo>
                  <a:pt x="0" y="457199"/>
                </a:lnTo>
                <a:lnTo>
                  <a:pt x="10896600" y="457199"/>
                </a:lnTo>
                <a:lnTo>
                  <a:pt x="11125200" y="228599"/>
                </a:lnTo>
                <a:lnTo>
                  <a:pt x="10896600" y="0"/>
                </a:lnTo>
                <a:close/>
              </a:path>
            </a:pathLst>
          </a:custGeom>
          <a:solidFill>
            <a:srgbClr val="F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00400" y="4043171"/>
            <a:ext cx="114300" cy="571500"/>
          </a:xfrm>
          <a:custGeom>
            <a:avLst/>
            <a:gdLst/>
            <a:ahLst/>
            <a:cxnLst/>
            <a:rect l="l" t="t" r="r" b="b"/>
            <a:pathLst>
              <a:path w="114300" h="571500">
                <a:moveTo>
                  <a:pt x="38100" y="461034"/>
                </a:moveTo>
                <a:lnTo>
                  <a:pt x="34879" y="461682"/>
                </a:lnTo>
                <a:lnTo>
                  <a:pt x="16716" y="473916"/>
                </a:lnTo>
                <a:lnTo>
                  <a:pt x="4482" y="492079"/>
                </a:lnTo>
                <a:lnTo>
                  <a:pt x="0" y="514350"/>
                </a:lnTo>
                <a:lnTo>
                  <a:pt x="4482" y="536620"/>
                </a:lnTo>
                <a:lnTo>
                  <a:pt x="16716" y="554783"/>
                </a:lnTo>
                <a:lnTo>
                  <a:pt x="34879" y="567017"/>
                </a:lnTo>
                <a:lnTo>
                  <a:pt x="57150" y="571500"/>
                </a:lnTo>
                <a:lnTo>
                  <a:pt x="79420" y="567017"/>
                </a:lnTo>
                <a:lnTo>
                  <a:pt x="97583" y="554783"/>
                </a:lnTo>
                <a:lnTo>
                  <a:pt x="109817" y="536620"/>
                </a:lnTo>
                <a:lnTo>
                  <a:pt x="114300" y="514350"/>
                </a:lnTo>
                <a:lnTo>
                  <a:pt x="38100" y="514350"/>
                </a:lnTo>
                <a:lnTo>
                  <a:pt x="38100" y="461034"/>
                </a:lnTo>
                <a:close/>
              </a:path>
              <a:path w="114300" h="571500">
                <a:moveTo>
                  <a:pt x="57150" y="457200"/>
                </a:moveTo>
                <a:lnTo>
                  <a:pt x="38100" y="461034"/>
                </a:lnTo>
                <a:lnTo>
                  <a:pt x="38100" y="514350"/>
                </a:lnTo>
                <a:lnTo>
                  <a:pt x="76200" y="514350"/>
                </a:lnTo>
                <a:lnTo>
                  <a:pt x="76200" y="461034"/>
                </a:lnTo>
                <a:lnTo>
                  <a:pt x="57150" y="457200"/>
                </a:lnTo>
                <a:close/>
              </a:path>
              <a:path w="114300" h="571500">
                <a:moveTo>
                  <a:pt x="76200" y="461034"/>
                </a:moveTo>
                <a:lnTo>
                  <a:pt x="76200" y="514350"/>
                </a:lnTo>
                <a:lnTo>
                  <a:pt x="114300" y="514350"/>
                </a:lnTo>
                <a:lnTo>
                  <a:pt x="109817" y="492079"/>
                </a:lnTo>
                <a:lnTo>
                  <a:pt x="97583" y="473916"/>
                </a:lnTo>
                <a:lnTo>
                  <a:pt x="79420" y="461682"/>
                </a:lnTo>
                <a:lnTo>
                  <a:pt x="76200" y="461034"/>
                </a:lnTo>
                <a:close/>
              </a:path>
              <a:path w="114300" h="571500">
                <a:moveTo>
                  <a:pt x="38100" y="110465"/>
                </a:moveTo>
                <a:lnTo>
                  <a:pt x="38100" y="461034"/>
                </a:lnTo>
                <a:lnTo>
                  <a:pt x="57150" y="457200"/>
                </a:lnTo>
                <a:lnTo>
                  <a:pt x="76200" y="457200"/>
                </a:lnTo>
                <a:lnTo>
                  <a:pt x="76200" y="114300"/>
                </a:lnTo>
                <a:lnTo>
                  <a:pt x="57150" y="114300"/>
                </a:lnTo>
                <a:lnTo>
                  <a:pt x="38100" y="110465"/>
                </a:lnTo>
                <a:close/>
              </a:path>
              <a:path w="114300" h="571500">
                <a:moveTo>
                  <a:pt x="76200" y="457200"/>
                </a:moveTo>
                <a:lnTo>
                  <a:pt x="57150" y="457200"/>
                </a:lnTo>
                <a:lnTo>
                  <a:pt x="76200" y="461034"/>
                </a:lnTo>
                <a:lnTo>
                  <a:pt x="76200" y="457200"/>
                </a:lnTo>
                <a:close/>
              </a:path>
              <a:path w="114300" h="571500">
                <a:moveTo>
                  <a:pt x="76200" y="57150"/>
                </a:moveTo>
                <a:lnTo>
                  <a:pt x="38100" y="57150"/>
                </a:lnTo>
                <a:lnTo>
                  <a:pt x="38100" y="110465"/>
                </a:lnTo>
                <a:lnTo>
                  <a:pt x="57150" y="114300"/>
                </a:lnTo>
                <a:lnTo>
                  <a:pt x="76200" y="110465"/>
                </a:lnTo>
                <a:lnTo>
                  <a:pt x="76200" y="57150"/>
                </a:lnTo>
                <a:close/>
              </a:path>
              <a:path w="114300" h="571500">
                <a:moveTo>
                  <a:pt x="76200" y="110465"/>
                </a:moveTo>
                <a:lnTo>
                  <a:pt x="57150" y="114300"/>
                </a:lnTo>
                <a:lnTo>
                  <a:pt x="76200" y="114300"/>
                </a:lnTo>
                <a:lnTo>
                  <a:pt x="76200" y="110465"/>
                </a:lnTo>
                <a:close/>
              </a:path>
              <a:path w="114300" h="571500">
                <a:moveTo>
                  <a:pt x="57150" y="0"/>
                </a:moveTo>
                <a:lnTo>
                  <a:pt x="34879" y="4482"/>
                </a:lnTo>
                <a:lnTo>
                  <a:pt x="16716" y="16716"/>
                </a:lnTo>
                <a:lnTo>
                  <a:pt x="4482" y="34879"/>
                </a:lnTo>
                <a:lnTo>
                  <a:pt x="0" y="57150"/>
                </a:lnTo>
                <a:lnTo>
                  <a:pt x="4482" y="79420"/>
                </a:lnTo>
                <a:lnTo>
                  <a:pt x="16716" y="97583"/>
                </a:lnTo>
                <a:lnTo>
                  <a:pt x="34879" y="109817"/>
                </a:lnTo>
                <a:lnTo>
                  <a:pt x="38100" y="110465"/>
                </a:lnTo>
                <a:lnTo>
                  <a:pt x="38100" y="57150"/>
                </a:lnTo>
                <a:lnTo>
                  <a:pt x="114300" y="57150"/>
                </a:lnTo>
                <a:lnTo>
                  <a:pt x="109817" y="34879"/>
                </a:lnTo>
                <a:lnTo>
                  <a:pt x="97583" y="16716"/>
                </a:lnTo>
                <a:lnTo>
                  <a:pt x="79420" y="4482"/>
                </a:lnTo>
                <a:lnTo>
                  <a:pt x="57150" y="0"/>
                </a:lnTo>
                <a:close/>
              </a:path>
              <a:path w="114300" h="571500">
                <a:moveTo>
                  <a:pt x="114300" y="57150"/>
                </a:moveTo>
                <a:lnTo>
                  <a:pt x="76200" y="57150"/>
                </a:lnTo>
                <a:lnTo>
                  <a:pt x="76200" y="110465"/>
                </a:lnTo>
                <a:lnTo>
                  <a:pt x="79420" y="109817"/>
                </a:lnTo>
                <a:lnTo>
                  <a:pt x="97583" y="97583"/>
                </a:lnTo>
                <a:lnTo>
                  <a:pt x="109817" y="79420"/>
                </a:lnTo>
                <a:lnTo>
                  <a:pt x="114300" y="57150"/>
                </a:lnTo>
                <a:close/>
              </a:path>
            </a:pathLst>
          </a:custGeom>
          <a:solidFill>
            <a:srgbClr val="374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85971" y="4043171"/>
            <a:ext cx="114300" cy="571500"/>
          </a:xfrm>
          <a:custGeom>
            <a:avLst/>
            <a:gdLst/>
            <a:ahLst/>
            <a:cxnLst/>
            <a:rect l="l" t="t" r="r" b="b"/>
            <a:pathLst>
              <a:path w="114300" h="571500">
                <a:moveTo>
                  <a:pt x="38100" y="461034"/>
                </a:moveTo>
                <a:lnTo>
                  <a:pt x="34879" y="461682"/>
                </a:lnTo>
                <a:lnTo>
                  <a:pt x="16716" y="473916"/>
                </a:lnTo>
                <a:lnTo>
                  <a:pt x="4482" y="492079"/>
                </a:lnTo>
                <a:lnTo>
                  <a:pt x="0" y="514350"/>
                </a:lnTo>
                <a:lnTo>
                  <a:pt x="4482" y="536620"/>
                </a:lnTo>
                <a:lnTo>
                  <a:pt x="16716" y="554783"/>
                </a:lnTo>
                <a:lnTo>
                  <a:pt x="34879" y="567017"/>
                </a:lnTo>
                <a:lnTo>
                  <a:pt x="57150" y="571500"/>
                </a:lnTo>
                <a:lnTo>
                  <a:pt x="79420" y="567017"/>
                </a:lnTo>
                <a:lnTo>
                  <a:pt x="97583" y="554783"/>
                </a:lnTo>
                <a:lnTo>
                  <a:pt x="109817" y="536620"/>
                </a:lnTo>
                <a:lnTo>
                  <a:pt x="114300" y="514350"/>
                </a:lnTo>
                <a:lnTo>
                  <a:pt x="38100" y="514350"/>
                </a:lnTo>
                <a:lnTo>
                  <a:pt x="38100" y="461034"/>
                </a:lnTo>
                <a:close/>
              </a:path>
              <a:path w="114300" h="571500">
                <a:moveTo>
                  <a:pt x="57150" y="457200"/>
                </a:moveTo>
                <a:lnTo>
                  <a:pt x="38100" y="461034"/>
                </a:lnTo>
                <a:lnTo>
                  <a:pt x="38100" y="514350"/>
                </a:lnTo>
                <a:lnTo>
                  <a:pt x="76200" y="514350"/>
                </a:lnTo>
                <a:lnTo>
                  <a:pt x="76200" y="461034"/>
                </a:lnTo>
                <a:lnTo>
                  <a:pt x="57150" y="457200"/>
                </a:lnTo>
                <a:close/>
              </a:path>
              <a:path w="114300" h="571500">
                <a:moveTo>
                  <a:pt x="76200" y="461034"/>
                </a:moveTo>
                <a:lnTo>
                  <a:pt x="76200" y="514350"/>
                </a:lnTo>
                <a:lnTo>
                  <a:pt x="114300" y="514350"/>
                </a:lnTo>
                <a:lnTo>
                  <a:pt x="109817" y="492079"/>
                </a:lnTo>
                <a:lnTo>
                  <a:pt x="97583" y="473916"/>
                </a:lnTo>
                <a:lnTo>
                  <a:pt x="79420" y="461682"/>
                </a:lnTo>
                <a:lnTo>
                  <a:pt x="76200" y="461034"/>
                </a:lnTo>
                <a:close/>
              </a:path>
              <a:path w="114300" h="571500">
                <a:moveTo>
                  <a:pt x="38100" y="110465"/>
                </a:moveTo>
                <a:lnTo>
                  <a:pt x="38100" y="461034"/>
                </a:lnTo>
                <a:lnTo>
                  <a:pt x="57150" y="457200"/>
                </a:lnTo>
                <a:lnTo>
                  <a:pt x="76200" y="457200"/>
                </a:lnTo>
                <a:lnTo>
                  <a:pt x="76200" y="114300"/>
                </a:lnTo>
                <a:lnTo>
                  <a:pt x="57150" y="114300"/>
                </a:lnTo>
                <a:lnTo>
                  <a:pt x="38100" y="110465"/>
                </a:lnTo>
                <a:close/>
              </a:path>
              <a:path w="114300" h="571500">
                <a:moveTo>
                  <a:pt x="76200" y="457200"/>
                </a:moveTo>
                <a:lnTo>
                  <a:pt x="57150" y="457200"/>
                </a:lnTo>
                <a:lnTo>
                  <a:pt x="76200" y="461034"/>
                </a:lnTo>
                <a:lnTo>
                  <a:pt x="76200" y="457200"/>
                </a:lnTo>
                <a:close/>
              </a:path>
              <a:path w="114300" h="571500">
                <a:moveTo>
                  <a:pt x="76200" y="57150"/>
                </a:moveTo>
                <a:lnTo>
                  <a:pt x="38100" y="57150"/>
                </a:lnTo>
                <a:lnTo>
                  <a:pt x="38100" y="110465"/>
                </a:lnTo>
                <a:lnTo>
                  <a:pt x="57150" y="114300"/>
                </a:lnTo>
                <a:lnTo>
                  <a:pt x="76200" y="110465"/>
                </a:lnTo>
                <a:lnTo>
                  <a:pt x="76200" y="57150"/>
                </a:lnTo>
                <a:close/>
              </a:path>
              <a:path w="114300" h="571500">
                <a:moveTo>
                  <a:pt x="76200" y="110465"/>
                </a:moveTo>
                <a:lnTo>
                  <a:pt x="57150" y="114300"/>
                </a:lnTo>
                <a:lnTo>
                  <a:pt x="76200" y="114300"/>
                </a:lnTo>
                <a:lnTo>
                  <a:pt x="76200" y="110465"/>
                </a:lnTo>
                <a:close/>
              </a:path>
              <a:path w="114300" h="571500">
                <a:moveTo>
                  <a:pt x="57150" y="0"/>
                </a:moveTo>
                <a:lnTo>
                  <a:pt x="34879" y="4482"/>
                </a:lnTo>
                <a:lnTo>
                  <a:pt x="16716" y="16716"/>
                </a:lnTo>
                <a:lnTo>
                  <a:pt x="4482" y="34879"/>
                </a:lnTo>
                <a:lnTo>
                  <a:pt x="0" y="57150"/>
                </a:lnTo>
                <a:lnTo>
                  <a:pt x="4482" y="79420"/>
                </a:lnTo>
                <a:lnTo>
                  <a:pt x="16716" y="97583"/>
                </a:lnTo>
                <a:lnTo>
                  <a:pt x="34879" y="109817"/>
                </a:lnTo>
                <a:lnTo>
                  <a:pt x="38100" y="110465"/>
                </a:lnTo>
                <a:lnTo>
                  <a:pt x="38100" y="57150"/>
                </a:lnTo>
                <a:lnTo>
                  <a:pt x="114300" y="57150"/>
                </a:lnTo>
                <a:lnTo>
                  <a:pt x="109817" y="34879"/>
                </a:lnTo>
                <a:lnTo>
                  <a:pt x="97583" y="16716"/>
                </a:lnTo>
                <a:lnTo>
                  <a:pt x="79420" y="4482"/>
                </a:lnTo>
                <a:lnTo>
                  <a:pt x="57150" y="0"/>
                </a:lnTo>
                <a:close/>
              </a:path>
              <a:path w="114300" h="571500">
                <a:moveTo>
                  <a:pt x="114300" y="57150"/>
                </a:moveTo>
                <a:lnTo>
                  <a:pt x="76200" y="57150"/>
                </a:lnTo>
                <a:lnTo>
                  <a:pt x="76200" y="110465"/>
                </a:lnTo>
                <a:lnTo>
                  <a:pt x="79420" y="109817"/>
                </a:lnTo>
                <a:lnTo>
                  <a:pt x="97583" y="97583"/>
                </a:lnTo>
                <a:lnTo>
                  <a:pt x="109817" y="79420"/>
                </a:lnTo>
                <a:lnTo>
                  <a:pt x="114300" y="57150"/>
                </a:lnTo>
                <a:close/>
              </a:path>
            </a:pathLst>
          </a:custGeom>
          <a:solidFill>
            <a:srgbClr val="374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71544" y="4043171"/>
            <a:ext cx="114300" cy="571500"/>
          </a:xfrm>
          <a:custGeom>
            <a:avLst/>
            <a:gdLst/>
            <a:ahLst/>
            <a:cxnLst/>
            <a:rect l="l" t="t" r="r" b="b"/>
            <a:pathLst>
              <a:path w="114300" h="571500">
                <a:moveTo>
                  <a:pt x="38100" y="461034"/>
                </a:moveTo>
                <a:lnTo>
                  <a:pt x="34879" y="461682"/>
                </a:lnTo>
                <a:lnTo>
                  <a:pt x="16716" y="473916"/>
                </a:lnTo>
                <a:lnTo>
                  <a:pt x="4482" y="492079"/>
                </a:lnTo>
                <a:lnTo>
                  <a:pt x="0" y="514350"/>
                </a:lnTo>
                <a:lnTo>
                  <a:pt x="4482" y="536620"/>
                </a:lnTo>
                <a:lnTo>
                  <a:pt x="16716" y="554783"/>
                </a:lnTo>
                <a:lnTo>
                  <a:pt x="34879" y="567017"/>
                </a:lnTo>
                <a:lnTo>
                  <a:pt x="57150" y="571500"/>
                </a:lnTo>
                <a:lnTo>
                  <a:pt x="79420" y="567017"/>
                </a:lnTo>
                <a:lnTo>
                  <a:pt x="97583" y="554783"/>
                </a:lnTo>
                <a:lnTo>
                  <a:pt x="109817" y="536620"/>
                </a:lnTo>
                <a:lnTo>
                  <a:pt x="114300" y="514350"/>
                </a:lnTo>
                <a:lnTo>
                  <a:pt x="38100" y="514350"/>
                </a:lnTo>
                <a:lnTo>
                  <a:pt x="38100" y="461034"/>
                </a:lnTo>
                <a:close/>
              </a:path>
              <a:path w="114300" h="571500">
                <a:moveTo>
                  <a:pt x="57150" y="457200"/>
                </a:moveTo>
                <a:lnTo>
                  <a:pt x="38100" y="461034"/>
                </a:lnTo>
                <a:lnTo>
                  <a:pt x="38100" y="514350"/>
                </a:lnTo>
                <a:lnTo>
                  <a:pt x="76200" y="514350"/>
                </a:lnTo>
                <a:lnTo>
                  <a:pt x="76200" y="461034"/>
                </a:lnTo>
                <a:lnTo>
                  <a:pt x="57150" y="457200"/>
                </a:lnTo>
                <a:close/>
              </a:path>
              <a:path w="114300" h="571500">
                <a:moveTo>
                  <a:pt x="76200" y="461034"/>
                </a:moveTo>
                <a:lnTo>
                  <a:pt x="76200" y="514350"/>
                </a:lnTo>
                <a:lnTo>
                  <a:pt x="114300" y="514350"/>
                </a:lnTo>
                <a:lnTo>
                  <a:pt x="109817" y="492079"/>
                </a:lnTo>
                <a:lnTo>
                  <a:pt x="97583" y="473916"/>
                </a:lnTo>
                <a:lnTo>
                  <a:pt x="79420" y="461682"/>
                </a:lnTo>
                <a:lnTo>
                  <a:pt x="76200" y="461034"/>
                </a:lnTo>
                <a:close/>
              </a:path>
              <a:path w="114300" h="571500">
                <a:moveTo>
                  <a:pt x="38100" y="110465"/>
                </a:moveTo>
                <a:lnTo>
                  <a:pt x="38100" y="461034"/>
                </a:lnTo>
                <a:lnTo>
                  <a:pt x="57150" y="457200"/>
                </a:lnTo>
                <a:lnTo>
                  <a:pt x="76200" y="457200"/>
                </a:lnTo>
                <a:lnTo>
                  <a:pt x="76200" y="114300"/>
                </a:lnTo>
                <a:lnTo>
                  <a:pt x="57150" y="114300"/>
                </a:lnTo>
                <a:lnTo>
                  <a:pt x="38100" y="110465"/>
                </a:lnTo>
                <a:close/>
              </a:path>
              <a:path w="114300" h="571500">
                <a:moveTo>
                  <a:pt x="76200" y="457200"/>
                </a:moveTo>
                <a:lnTo>
                  <a:pt x="57150" y="457200"/>
                </a:lnTo>
                <a:lnTo>
                  <a:pt x="76200" y="461034"/>
                </a:lnTo>
                <a:lnTo>
                  <a:pt x="76200" y="457200"/>
                </a:lnTo>
                <a:close/>
              </a:path>
              <a:path w="114300" h="571500">
                <a:moveTo>
                  <a:pt x="76200" y="57150"/>
                </a:moveTo>
                <a:lnTo>
                  <a:pt x="38100" y="57150"/>
                </a:lnTo>
                <a:lnTo>
                  <a:pt x="38100" y="110465"/>
                </a:lnTo>
                <a:lnTo>
                  <a:pt x="57150" y="114300"/>
                </a:lnTo>
                <a:lnTo>
                  <a:pt x="76200" y="110465"/>
                </a:lnTo>
                <a:lnTo>
                  <a:pt x="76200" y="57150"/>
                </a:lnTo>
                <a:close/>
              </a:path>
              <a:path w="114300" h="571500">
                <a:moveTo>
                  <a:pt x="76200" y="110465"/>
                </a:moveTo>
                <a:lnTo>
                  <a:pt x="57150" y="114300"/>
                </a:lnTo>
                <a:lnTo>
                  <a:pt x="76200" y="114300"/>
                </a:lnTo>
                <a:lnTo>
                  <a:pt x="76200" y="110465"/>
                </a:lnTo>
                <a:close/>
              </a:path>
              <a:path w="114300" h="571500">
                <a:moveTo>
                  <a:pt x="57150" y="0"/>
                </a:moveTo>
                <a:lnTo>
                  <a:pt x="34879" y="4482"/>
                </a:lnTo>
                <a:lnTo>
                  <a:pt x="16716" y="16716"/>
                </a:lnTo>
                <a:lnTo>
                  <a:pt x="4482" y="34879"/>
                </a:lnTo>
                <a:lnTo>
                  <a:pt x="0" y="57150"/>
                </a:lnTo>
                <a:lnTo>
                  <a:pt x="4482" y="79420"/>
                </a:lnTo>
                <a:lnTo>
                  <a:pt x="16716" y="97583"/>
                </a:lnTo>
                <a:lnTo>
                  <a:pt x="34879" y="109817"/>
                </a:lnTo>
                <a:lnTo>
                  <a:pt x="38100" y="110465"/>
                </a:lnTo>
                <a:lnTo>
                  <a:pt x="38100" y="57150"/>
                </a:lnTo>
                <a:lnTo>
                  <a:pt x="114300" y="57150"/>
                </a:lnTo>
                <a:lnTo>
                  <a:pt x="109817" y="34879"/>
                </a:lnTo>
                <a:lnTo>
                  <a:pt x="97583" y="16716"/>
                </a:lnTo>
                <a:lnTo>
                  <a:pt x="79420" y="4482"/>
                </a:lnTo>
                <a:lnTo>
                  <a:pt x="57150" y="0"/>
                </a:lnTo>
                <a:close/>
              </a:path>
              <a:path w="114300" h="571500">
                <a:moveTo>
                  <a:pt x="114300" y="57150"/>
                </a:moveTo>
                <a:lnTo>
                  <a:pt x="76200" y="57150"/>
                </a:lnTo>
                <a:lnTo>
                  <a:pt x="76200" y="110465"/>
                </a:lnTo>
                <a:lnTo>
                  <a:pt x="79420" y="109817"/>
                </a:lnTo>
                <a:lnTo>
                  <a:pt x="97583" y="97583"/>
                </a:lnTo>
                <a:lnTo>
                  <a:pt x="109817" y="79420"/>
                </a:lnTo>
                <a:lnTo>
                  <a:pt x="114300" y="57150"/>
                </a:lnTo>
                <a:close/>
              </a:path>
            </a:pathLst>
          </a:custGeom>
          <a:solidFill>
            <a:srgbClr val="374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55591" y="4043171"/>
            <a:ext cx="114300" cy="571500"/>
          </a:xfrm>
          <a:custGeom>
            <a:avLst/>
            <a:gdLst/>
            <a:ahLst/>
            <a:cxnLst/>
            <a:rect l="l" t="t" r="r" b="b"/>
            <a:pathLst>
              <a:path w="114300" h="571500">
                <a:moveTo>
                  <a:pt x="38100" y="461034"/>
                </a:moveTo>
                <a:lnTo>
                  <a:pt x="34879" y="461682"/>
                </a:lnTo>
                <a:lnTo>
                  <a:pt x="16716" y="473916"/>
                </a:lnTo>
                <a:lnTo>
                  <a:pt x="4482" y="492079"/>
                </a:lnTo>
                <a:lnTo>
                  <a:pt x="0" y="514350"/>
                </a:lnTo>
                <a:lnTo>
                  <a:pt x="4482" y="536620"/>
                </a:lnTo>
                <a:lnTo>
                  <a:pt x="16716" y="554783"/>
                </a:lnTo>
                <a:lnTo>
                  <a:pt x="34879" y="567017"/>
                </a:lnTo>
                <a:lnTo>
                  <a:pt x="57150" y="571500"/>
                </a:lnTo>
                <a:lnTo>
                  <a:pt x="79420" y="567017"/>
                </a:lnTo>
                <a:lnTo>
                  <a:pt x="97583" y="554783"/>
                </a:lnTo>
                <a:lnTo>
                  <a:pt x="109817" y="536620"/>
                </a:lnTo>
                <a:lnTo>
                  <a:pt x="114300" y="514350"/>
                </a:lnTo>
                <a:lnTo>
                  <a:pt x="38100" y="514350"/>
                </a:lnTo>
                <a:lnTo>
                  <a:pt x="38100" y="461034"/>
                </a:lnTo>
                <a:close/>
              </a:path>
              <a:path w="114300" h="571500">
                <a:moveTo>
                  <a:pt x="57150" y="457200"/>
                </a:moveTo>
                <a:lnTo>
                  <a:pt x="38100" y="461034"/>
                </a:lnTo>
                <a:lnTo>
                  <a:pt x="38100" y="514350"/>
                </a:lnTo>
                <a:lnTo>
                  <a:pt x="76200" y="514350"/>
                </a:lnTo>
                <a:lnTo>
                  <a:pt x="76200" y="461034"/>
                </a:lnTo>
                <a:lnTo>
                  <a:pt x="57150" y="457200"/>
                </a:lnTo>
                <a:close/>
              </a:path>
              <a:path w="114300" h="571500">
                <a:moveTo>
                  <a:pt x="76200" y="461034"/>
                </a:moveTo>
                <a:lnTo>
                  <a:pt x="76200" y="514350"/>
                </a:lnTo>
                <a:lnTo>
                  <a:pt x="114300" y="514350"/>
                </a:lnTo>
                <a:lnTo>
                  <a:pt x="109817" y="492079"/>
                </a:lnTo>
                <a:lnTo>
                  <a:pt x="97583" y="473916"/>
                </a:lnTo>
                <a:lnTo>
                  <a:pt x="79420" y="461682"/>
                </a:lnTo>
                <a:lnTo>
                  <a:pt x="76200" y="461034"/>
                </a:lnTo>
                <a:close/>
              </a:path>
              <a:path w="114300" h="571500">
                <a:moveTo>
                  <a:pt x="38100" y="110465"/>
                </a:moveTo>
                <a:lnTo>
                  <a:pt x="38100" y="461034"/>
                </a:lnTo>
                <a:lnTo>
                  <a:pt x="57150" y="457200"/>
                </a:lnTo>
                <a:lnTo>
                  <a:pt x="76200" y="457200"/>
                </a:lnTo>
                <a:lnTo>
                  <a:pt x="76200" y="114300"/>
                </a:lnTo>
                <a:lnTo>
                  <a:pt x="57150" y="114300"/>
                </a:lnTo>
                <a:lnTo>
                  <a:pt x="38100" y="110465"/>
                </a:lnTo>
                <a:close/>
              </a:path>
              <a:path w="114300" h="571500">
                <a:moveTo>
                  <a:pt x="76200" y="457200"/>
                </a:moveTo>
                <a:lnTo>
                  <a:pt x="57150" y="457200"/>
                </a:lnTo>
                <a:lnTo>
                  <a:pt x="76200" y="461034"/>
                </a:lnTo>
                <a:lnTo>
                  <a:pt x="76200" y="457200"/>
                </a:lnTo>
                <a:close/>
              </a:path>
              <a:path w="114300" h="571500">
                <a:moveTo>
                  <a:pt x="76200" y="57150"/>
                </a:moveTo>
                <a:lnTo>
                  <a:pt x="38100" y="57150"/>
                </a:lnTo>
                <a:lnTo>
                  <a:pt x="38100" y="110465"/>
                </a:lnTo>
                <a:lnTo>
                  <a:pt x="57150" y="114300"/>
                </a:lnTo>
                <a:lnTo>
                  <a:pt x="76200" y="110465"/>
                </a:lnTo>
                <a:lnTo>
                  <a:pt x="76200" y="57150"/>
                </a:lnTo>
                <a:close/>
              </a:path>
              <a:path w="114300" h="571500">
                <a:moveTo>
                  <a:pt x="76200" y="110465"/>
                </a:moveTo>
                <a:lnTo>
                  <a:pt x="57150" y="114300"/>
                </a:lnTo>
                <a:lnTo>
                  <a:pt x="76200" y="114300"/>
                </a:lnTo>
                <a:lnTo>
                  <a:pt x="76200" y="110465"/>
                </a:lnTo>
                <a:close/>
              </a:path>
              <a:path w="114300" h="571500">
                <a:moveTo>
                  <a:pt x="57150" y="0"/>
                </a:moveTo>
                <a:lnTo>
                  <a:pt x="34879" y="4482"/>
                </a:lnTo>
                <a:lnTo>
                  <a:pt x="16716" y="16716"/>
                </a:lnTo>
                <a:lnTo>
                  <a:pt x="4482" y="34879"/>
                </a:lnTo>
                <a:lnTo>
                  <a:pt x="0" y="57150"/>
                </a:lnTo>
                <a:lnTo>
                  <a:pt x="4482" y="79420"/>
                </a:lnTo>
                <a:lnTo>
                  <a:pt x="16716" y="97583"/>
                </a:lnTo>
                <a:lnTo>
                  <a:pt x="34879" y="109817"/>
                </a:lnTo>
                <a:lnTo>
                  <a:pt x="38100" y="110465"/>
                </a:lnTo>
                <a:lnTo>
                  <a:pt x="38100" y="57150"/>
                </a:lnTo>
                <a:lnTo>
                  <a:pt x="114300" y="57150"/>
                </a:lnTo>
                <a:lnTo>
                  <a:pt x="109817" y="34879"/>
                </a:lnTo>
                <a:lnTo>
                  <a:pt x="97583" y="16716"/>
                </a:lnTo>
                <a:lnTo>
                  <a:pt x="79420" y="4482"/>
                </a:lnTo>
                <a:lnTo>
                  <a:pt x="57150" y="0"/>
                </a:lnTo>
                <a:close/>
              </a:path>
              <a:path w="114300" h="571500">
                <a:moveTo>
                  <a:pt x="114300" y="57150"/>
                </a:moveTo>
                <a:lnTo>
                  <a:pt x="76200" y="57150"/>
                </a:lnTo>
                <a:lnTo>
                  <a:pt x="76200" y="110465"/>
                </a:lnTo>
                <a:lnTo>
                  <a:pt x="79420" y="109817"/>
                </a:lnTo>
                <a:lnTo>
                  <a:pt x="97583" y="97583"/>
                </a:lnTo>
                <a:lnTo>
                  <a:pt x="109817" y="79420"/>
                </a:lnTo>
                <a:lnTo>
                  <a:pt x="114300" y="57150"/>
                </a:lnTo>
                <a:close/>
              </a:path>
            </a:pathLst>
          </a:custGeom>
          <a:solidFill>
            <a:srgbClr val="374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39640" y="4043171"/>
            <a:ext cx="114300" cy="571500"/>
          </a:xfrm>
          <a:custGeom>
            <a:avLst/>
            <a:gdLst/>
            <a:ahLst/>
            <a:cxnLst/>
            <a:rect l="l" t="t" r="r" b="b"/>
            <a:pathLst>
              <a:path w="114300" h="571500">
                <a:moveTo>
                  <a:pt x="38100" y="461034"/>
                </a:moveTo>
                <a:lnTo>
                  <a:pt x="34879" y="461682"/>
                </a:lnTo>
                <a:lnTo>
                  <a:pt x="16716" y="473916"/>
                </a:lnTo>
                <a:lnTo>
                  <a:pt x="4482" y="492079"/>
                </a:lnTo>
                <a:lnTo>
                  <a:pt x="0" y="514350"/>
                </a:lnTo>
                <a:lnTo>
                  <a:pt x="4482" y="536620"/>
                </a:lnTo>
                <a:lnTo>
                  <a:pt x="16716" y="554783"/>
                </a:lnTo>
                <a:lnTo>
                  <a:pt x="34879" y="567017"/>
                </a:lnTo>
                <a:lnTo>
                  <a:pt x="57150" y="571500"/>
                </a:lnTo>
                <a:lnTo>
                  <a:pt x="79420" y="567017"/>
                </a:lnTo>
                <a:lnTo>
                  <a:pt x="97583" y="554783"/>
                </a:lnTo>
                <a:lnTo>
                  <a:pt x="109817" y="536620"/>
                </a:lnTo>
                <a:lnTo>
                  <a:pt x="114300" y="514350"/>
                </a:lnTo>
                <a:lnTo>
                  <a:pt x="38100" y="514350"/>
                </a:lnTo>
                <a:lnTo>
                  <a:pt x="38100" y="461034"/>
                </a:lnTo>
                <a:close/>
              </a:path>
              <a:path w="114300" h="571500">
                <a:moveTo>
                  <a:pt x="57150" y="457200"/>
                </a:moveTo>
                <a:lnTo>
                  <a:pt x="38100" y="461034"/>
                </a:lnTo>
                <a:lnTo>
                  <a:pt x="38100" y="514350"/>
                </a:lnTo>
                <a:lnTo>
                  <a:pt x="76200" y="514350"/>
                </a:lnTo>
                <a:lnTo>
                  <a:pt x="76200" y="461034"/>
                </a:lnTo>
                <a:lnTo>
                  <a:pt x="57150" y="457200"/>
                </a:lnTo>
                <a:close/>
              </a:path>
              <a:path w="114300" h="571500">
                <a:moveTo>
                  <a:pt x="76200" y="461034"/>
                </a:moveTo>
                <a:lnTo>
                  <a:pt x="76200" y="514350"/>
                </a:lnTo>
                <a:lnTo>
                  <a:pt x="114300" y="514350"/>
                </a:lnTo>
                <a:lnTo>
                  <a:pt x="109817" y="492079"/>
                </a:lnTo>
                <a:lnTo>
                  <a:pt x="97583" y="473916"/>
                </a:lnTo>
                <a:lnTo>
                  <a:pt x="79420" y="461682"/>
                </a:lnTo>
                <a:lnTo>
                  <a:pt x="76200" y="461034"/>
                </a:lnTo>
                <a:close/>
              </a:path>
              <a:path w="114300" h="571500">
                <a:moveTo>
                  <a:pt x="38100" y="110465"/>
                </a:moveTo>
                <a:lnTo>
                  <a:pt x="38100" y="461034"/>
                </a:lnTo>
                <a:lnTo>
                  <a:pt x="57150" y="457200"/>
                </a:lnTo>
                <a:lnTo>
                  <a:pt x="76200" y="457200"/>
                </a:lnTo>
                <a:lnTo>
                  <a:pt x="76200" y="114300"/>
                </a:lnTo>
                <a:lnTo>
                  <a:pt x="57150" y="114300"/>
                </a:lnTo>
                <a:lnTo>
                  <a:pt x="38100" y="110465"/>
                </a:lnTo>
                <a:close/>
              </a:path>
              <a:path w="114300" h="571500">
                <a:moveTo>
                  <a:pt x="76200" y="457200"/>
                </a:moveTo>
                <a:lnTo>
                  <a:pt x="57150" y="457200"/>
                </a:lnTo>
                <a:lnTo>
                  <a:pt x="76200" y="461034"/>
                </a:lnTo>
                <a:lnTo>
                  <a:pt x="76200" y="457200"/>
                </a:lnTo>
                <a:close/>
              </a:path>
              <a:path w="114300" h="571500">
                <a:moveTo>
                  <a:pt x="76200" y="57150"/>
                </a:moveTo>
                <a:lnTo>
                  <a:pt x="38100" y="57150"/>
                </a:lnTo>
                <a:lnTo>
                  <a:pt x="38100" y="110465"/>
                </a:lnTo>
                <a:lnTo>
                  <a:pt x="57150" y="114300"/>
                </a:lnTo>
                <a:lnTo>
                  <a:pt x="76200" y="110465"/>
                </a:lnTo>
                <a:lnTo>
                  <a:pt x="76200" y="57150"/>
                </a:lnTo>
                <a:close/>
              </a:path>
              <a:path w="114300" h="571500">
                <a:moveTo>
                  <a:pt x="76200" y="110465"/>
                </a:moveTo>
                <a:lnTo>
                  <a:pt x="57150" y="114300"/>
                </a:lnTo>
                <a:lnTo>
                  <a:pt x="76200" y="114300"/>
                </a:lnTo>
                <a:lnTo>
                  <a:pt x="76200" y="110465"/>
                </a:lnTo>
                <a:close/>
              </a:path>
              <a:path w="114300" h="571500">
                <a:moveTo>
                  <a:pt x="57150" y="0"/>
                </a:moveTo>
                <a:lnTo>
                  <a:pt x="34879" y="4482"/>
                </a:lnTo>
                <a:lnTo>
                  <a:pt x="16716" y="16716"/>
                </a:lnTo>
                <a:lnTo>
                  <a:pt x="4482" y="34879"/>
                </a:lnTo>
                <a:lnTo>
                  <a:pt x="0" y="57150"/>
                </a:lnTo>
                <a:lnTo>
                  <a:pt x="4482" y="79420"/>
                </a:lnTo>
                <a:lnTo>
                  <a:pt x="16716" y="97583"/>
                </a:lnTo>
                <a:lnTo>
                  <a:pt x="34879" y="109817"/>
                </a:lnTo>
                <a:lnTo>
                  <a:pt x="38100" y="110465"/>
                </a:lnTo>
                <a:lnTo>
                  <a:pt x="38100" y="57150"/>
                </a:lnTo>
                <a:lnTo>
                  <a:pt x="114300" y="57150"/>
                </a:lnTo>
                <a:lnTo>
                  <a:pt x="109817" y="34879"/>
                </a:lnTo>
                <a:lnTo>
                  <a:pt x="97583" y="16716"/>
                </a:lnTo>
                <a:lnTo>
                  <a:pt x="79420" y="4482"/>
                </a:lnTo>
                <a:lnTo>
                  <a:pt x="57150" y="0"/>
                </a:lnTo>
                <a:close/>
              </a:path>
              <a:path w="114300" h="571500">
                <a:moveTo>
                  <a:pt x="114300" y="57150"/>
                </a:moveTo>
                <a:lnTo>
                  <a:pt x="76200" y="57150"/>
                </a:lnTo>
                <a:lnTo>
                  <a:pt x="76200" y="110465"/>
                </a:lnTo>
                <a:lnTo>
                  <a:pt x="79420" y="109817"/>
                </a:lnTo>
                <a:lnTo>
                  <a:pt x="97583" y="97583"/>
                </a:lnTo>
                <a:lnTo>
                  <a:pt x="109817" y="79420"/>
                </a:lnTo>
                <a:lnTo>
                  <a:pt x="114300" y="57150"/>
                </a:lnTo>
                <a:close/>
              </a:path>
            </a:pathLst>
          </a:custGeom>
          <a:solidFill>
            <a:srgbClr val="374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23688" y="4043171"/>
            <a:ext cx="114300" cy="571500"/>
          </a:xfrm>
          <a:custGeom>
            <a:avLst/>
            <a:gdLst/>
            <a:ahLst/>
            <a:cxnLst/>
            <a:rect l="l" t="t" r="r" b="b"/>
            <a:pathLst>
              <a:path w="114300" h="571500">
                <a:moveTo>
                  <a:pt x="38100" y="461034"/>
                </a:moveTo>
                <a:lnTo>
                  <a:pt x="34879" y="461682"/>
                </a:lnTo>
                <a:lnTo>
                  <a:pt x="16716" y="473916"/>
                </a:lnTo>
                <a:lnTo>
                  <a:pt x="4482" y="492079"/>
                </a:lnTo>
                <a:lnTo>
                  <a:pt x="0" y="514350"/>
                </a:lnTo>
                <a:lnTo>
                  <a:pt x="4482" y="536620"/>
                </a:lnTo>
                <a:lnTo>
                  <a:pt x="16716" y="554783"/>
                </a:lnTo>
                <a:lnTo>
                  <a:pt x="34879" y="567017"/>
                </a:lnTo>
                <a:lnTo>
                  <a:pt x="57150" y="571500"/>
                </a:lnTo>
                <a:lnTo>
                  <a:pt x="79420" y="567017"/>
                </a:lnTo>
                <a:lnTo>
                  <a:pt x="97583" y="554783"/>
                </a:lnTo>
                <a:lnTo>
                  <a:pt x="109817" y="536620"/>
                </a:lnTo>
                <a:lnTo>
                  <a:pt x="114300" y="514350"/>
                </a:lnTo>
                <a:lnTo>
                  <a:pt x="38100" y="514350"/>
                </a:lnTo>
                <a:lnTo>
                  <a:pt x="38100" y="461034"/>
                </a:lnTo>
                <a:close/>
              </a:path>
              <a:path w="114300" h="571500">
                <a:moveTo>
                  <a:pt x="57150" y="457200"/>
                </a:moveTo>
                <a:lnTo>
                  <a:pt x="38100" y="461034"/>
                </a:lnTo>
                <a:lnTo>
                  <a:pt x="38100" y="514350"/>
                </a:lnTo>
                <a:lnTo>
                  <a:pt x="76200" y="514350"/>
                </a:lnTo>
                <a:lnTo>
                  <a:pt x="76200" y="461034"/>
                </a:lnTo>
                <a:lnTo>
                  <a:pt x="57150" y="457200"/>
                </a:lnTo>
                <a:close/>
              </a:path>
              <a:path w="114300" h="571500">
                <a:moveTo>
                  <a:pt x="76200" y="461034"/>
                </a:moveTo>
                <a:lnTo>
                  <a:pt x="76200" y="514350"/>
                </a:lnTo>
                <a:lnTo>
                  <a:pt x="114300" y="514350"/>
                </a:lnTo>
                <a:lnTo>
                  <a:pt x="109817" y="492079"/>
                </a:lnTo>
                <a:lnTo>
                  <a:pt x="97583" y="473916"/>
                </a:lnTo>
                <a:lnTo>
                  <a:pt x="79420" y="461682"/>
                </a:lnTo>
                <a:lnTo>
                  <a:pt x="76200" y="461034"/>
                </a:lnTo>
                <a:close/>
              </a:path>
              <a:path w="114300" h="571500">
                <a:moveTo>
                  <a:pt x="38100" y="110465"/>
                </a:moveTo>
                <a:lnTo>
                  <a:pt x="38100" y="461034"/>
                </a:lnTo>
                <a:lnTo>
                  <a:pt x="57150" y="457200"/>
                </a:lnTo>
                <a:lnTo>
                  <a:pt x="76200" y="457200"/>
                </a:lnTo>
                <a:lnTo>
                  <a:pt x="76200" y="114300"/>
                </a:lnTo>
                <a:lnTo>
                  <a:pt x="57150" y="114300"/>
                </a:lnTo>
                <a:lnTo>
                  <a:pt x="38100" y="110465"/>
                </a:lnTo>
                <a:close/>
              </a:path>
              <a:path w="114300" h="571500">
                <a:moveTo>
                  <a:pt x="76200" y="457200"/>
                </a:moveTo>
                <a:lnTo>
                  <a:pt x="57150" y="457200"/>
                </a:lnTo>
                <a:lnTo>
                  <a:pt x="76200" y="461034"/>
                </a:lnTo>
                <a:lnTo>
                  <a:pt x="76200" y="457200"/>
                </a:lnTo>
                <a:close/>
              </a:path>
              <a:path w="114300" h="571500">
                <a:moveTo>
                  <a:pt x="76200" y="57150"/>
                </a:moveTo>
                <a:lnTo>
                  <a:pt x="38100" y="57150"/>
                </a:lnTo>
                <a:lnTo>
                  <a:pt x="38100" y="110465"/>
                </a:lnTo>
                <a:lnTo>
                  <a:pt x="57150" y="114300"/>
                </a:lnTo>
                <a:lnTo>
                  <a:pt x="76200" y="110465"/>
                </a:lnTo>
                <a:lnTo>
                  <a:pt x="76200" y="57150"/>
                </a:lnTo>
                <a:close/>
              </a:path>
              <a:path w="114300" h="571500">
                <a:moveTo>
                  <a:pt x="76200" y="110465"/>
                </a:moveTo>
                <a:lnTo>
                  <a:pt x="57150" y="114300"/>
                </a:lnTo>
                <a:lnTo>
                  <a:pt x="76200" y="114300"/>
                </a:lnTo>
                <a:lnTo>
                  <a:pt x="76200" y="110465"/>
                </a:lnTo>
                <a:close/>
              </a:path>
              <a:path w="114300" h="571500">
                <a:moveTo>
                  <a:pt x="57150" y="0"/>
                </a:moveTo>
                <a:lnTo>
                  <a:pt x="34879" y="4482"/>
                </a:lnTo>
                <a:lnTo>
                  <a:pt x="16716" y="16716"/>
                </a:lnTo>
                <a:lnTo>
                  <a:pt x="4482" y="34879"/>
                </a:lnTo>
                <a:lnTo>
                  <a:pt x="0" y="57150"/>
                </a:lnTo>
                <a:lnTo>
                  <a:pt x="4482" y="79420"/>
                </a:lnTo>
                <a:lnTo>
                  <a:pt x="16716" y="97583"/>
                </a:lnTo>
                <a:lnTo>
                  <a:pt x="34879" y="109817"/>
                </a:lnTo>
                <a:lnTo>
                  <a:pt x="38100" y="110465"/>
                </a:lnTo>
                <a:lnTo>
                  <a:pt x="38100" y="57150"/>
                </a:lnTo>
                <a:lnTo>
                  <a:pt x="114300" y="57150"/>
                </a:lnTo>
                <a:lnTo>
                  <a:pt x="109817" y="34879"/>
                </a:lnTo>
                <a:lnTo>
                  <a:pt x="97583" y="16716"/>
                </a:lnTo>
                <a:lnTo>
                  <a:pt x="79420" y="4482"/>
                </a:lnTo>
                <a:lnTo>
                  <a:pt x="57150" y="0"/>
                </a:lnTo>
                <a:close/>
              </a:path>
              <a:path w="114300" h="571500">
                <a:moveTo>
                  <a:pt x="114300" y="57150"/>
                </a:moveTo>
                <a:lnTo>
                  <a:pt x="76200" y="57150"/>
                </a:lnTo>
                <a:lnTo>
                  <a:pt x="76200" y="110465"/>
                </a:lnTo>
                <a:lnTo>
                  <a:pt x="79420" y="109817"/>
                </a:lnTo>
                <a:lnTo>
                  <a:pt x="97583" y="97583"/>
                </a:lnTo>
                <a:lnTo>
                  <a:pt x="109817" y="79420"/>
                </a:lnTo>
                <a:lnTo>
                  <a:pt x="114300" y="57150"/>
                </a:lnTo>
                <a:close/>
              </a:path>
            </a:pathLst>
          </a:custGeom>
          <a:solidFill>
            <a:srgbClr val="374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07735" y="4043171"/>
            <a:ext cx="114300" cy="571500"/>
          </a:xfrm>
          <a:custGeom>
            <a:avLst/>
            <a:gdLst/>
            <a:ahLst/>
            <a:cxnLst/>
            <a:rect l="l" t="t" r="r" b="b"/>
            <a:pathLst>
              <a:path w="114300" h="571500">
                <a:moveTo>
                  <a:pt x="38100" y="461034"/>
                </a:moveTo>
                <a:lnTo>
                  <a:pt x="34879" y="461682"/>
                </a:lnTo>
                <a:lnTo>
                  <a:pt x="16716" y="473916"/>
                </a:lnTo>
                <a:lnTo>
                  <a:pt x="4482" y="492079"/>
                </a:lnTo>
                <a:lnTo>
                  <a:pt x="0" y="514350"/>
                </a:lnTo>
                <a:lnTo>
                  <a:pt x="4482" y="536620"/>
                </a:lnTo>
                <a:lnTo>
                  <a:pt x="16716" y="554783"/>
                </a:lnTo>
                <a:lnTo>
                  <a:pt x="34879" y="567017"/>
                </a:lnTo>
                <a:lnTo>
                  <a:pt x="57150" y="571500"/>
                </a:lnTo>
                <a:lnTo>
                  <a:pt x="79420" y="567017"/>
                </a:lnTo>
                <a:lnTo>
                  <a:pt x="97583" y="554783"/>
                </a:lnTo>
                <a:lnTo>
                  <a:pt x="109817" y="536620"/>
                </a:lnTo>
                <a:lnTo>
                  <a:pt x="114300" y="514350"/>
                </a:lnTo>
                <a:lnTo>
                  <a:pt x="38100" y="514350"/>
                </a:lnTo>
                <a:lnTo>
                  <a:pt x="38100" y="461034"/>
                </a:lnTo>
                <a:close/>
              </a:path>
              <a:path w="114300" h="571500">
                <a:moveTo>
                  <a:pt x="57150" y="457200"/>
                </a:moveTo>
                <a:lnTo>
                  <a:pt x="38100" y="461034"/>
                </a:lnTo>
                <a:lnTo>
                  <a:pt x="38100" y="514350"/>
                </a:lnTo>
                <a:lnTo>
                  <a:pt x="76200" y="514350"/>
                </a:lnTo>
                <a:lnTo>
                  <a:pt x="76200" y="461034"/>
                </a:lnTo>
                <a:lnTo>
                  <a:pt x="57150" y="457200"/>
                </a:lnTo>
                <a:close/>
              </a:path>
              <a:path w="114300" h="571500">
                <a:moveTo>
                  <a:pt x="76200" y="461034"/>
                </a:moveTo>
                <a:lnTo>
                  <a:pt x="76200" y="514350"/>
                </a:lnTo>
                <a:lnTo>
                  <a:pt x="114300" y="514350"/>
                </a:lnTo>
                <a:lnTo>
                  <a:pt x="109817" y="492079"/>
                </a:lnTo>
                <a:lnTo>
                  <a:pt x="97583" y="473916"/>
                </a:lnTo>
                <a:lnTo>
                  <a:pt x="79420" y="461682"/>
                </a:lnTo>
                <a:lnTo>
                  <a:pt x="76200" y="461034"/>
                </a:lnTo>
                <a:close/>
              </a:path>
              <a:path w="114300" h="571500">
                <a:moveTo>
                  <a:pt x="38100" y="110465"/>
                </a:moveTo>
                <a:lnTo>
                  <a:pt x="38100" y="461034"/>
                </a:lnTo>
                <a:lnTo>
                  <a:pt x="57150" y="457200"/>
                </a:lnTo>
                <a:lnTo>
                  <a:pt x="76200" y="457200"/>
                </a:lnTo>
                <a:lnTo>
                  <a:pt x="76200" y="114300"/>
                </a:lnTo>
                <a:lnTo>
                  <a:pt x="57150" y="114300"/>
                </a:lnTo>
                <a:lnTo>
                  <a:pt x="38100" y="110465"/>
                </a:lnTo>
                <a:close/>
              </a:path>
              <a:path w="114300" h="571500">
                <a:moveTo>
                  <a:pt x="76200" y="457200"/>
                </a:moveTo>
                <a:lnTo>
                  <a:pt x="57150" y="457200"/>
                </a:lnTo>
                <a:lnTo>
                  <a:pt x="76200" y="461034"/>
                </a:lnTo>
                <a:lnTo>
                  <a:pt x="76200" y="457200"/>
                </a:lnTo>
                <a:close/>
              </a:path>
              <a:path w="114300" h="571500">
                <a:moveTo>
                  <a:pt x="76200" y="57150"/>
                </a:moveTo>
                <a:lnTo>
                  <a:pt x="38100" y="57150"/>
                </a:lnTo>
                <a:lnTo>
                  <a:pt x="38100" y="110465"/>
                </a:lnTo>
                <a:lnTo>
                  <a:pt x="57150" y="114300"/>
                </a:lnTo>
                <a:lnTo>
                  <a:pt x="76200" y="110465"/>
                </a:lnTo>
                <a:lnTo>
                  <a:pt x="76200" y="57150"/>
                </a:lnTo>
                <a:close/>
              </a:path>
              <a:path w="114300" h="571500">
                <a:moveTo>
                  <a:pt x="76200" y="110465"/>
                </a:moveTo>
                <a:lnTo>
                  <a:pt x="57150" y="114300"/>
                </a:lnTo>
                <a:lnTo>
                  <a:pt x="76200" y="114300"/>
                </a:lnTo>
                <a:lnTo>
                  <a:pt x="76200" y="110465"/>
                </a:lnTo>
                <a:close/>
              </a:path>
              <a:path w="114300" h="571500">
                <a:moveTo>
                  <a:pt x="57150" y="0"/>
                </a:moveTo>
                <a:lnTo>
                  <a:pt x="34879" y="4482"/>
                </a:lnTo>
                <a:lnTo>
                  <a:pt x="16716" y="16716"/>
                </a:lnTo>
                <a:lnTo>
                  <a:pt x="4482" y="34879"/>
                </a:lnTo>
                <a:lnTo>
                  <a:pt x="0" y="57150"/>
                </a:lnTo>
                <a:lnTo>
                  <a:pt x="4482" y="79420"/>
                </a:lnTo>
                <a:lnTo>
                  <a:pt x="16716" y="97583"/>
                </a:lnTo>
                <a:lnTo>
                  <a:pt x="34879" y="109817"/>
                </a:lnTo>
                <a:lnTo>
                  <a:pt x="38100" y="110465"/>
                </a:lnTo>
                <a:lnTo>
                  <a:pt x="38100" y="57150"/>
                </a:lnTo>
                <a:lnTo>
                  <a:pt x="114300" y="57150"/>
                </a:lnTo>
                <a:lnTo>
                  <a:pt x="109817" y="34879"/>
                </a:lnTo>
                <a:lnTo>
                  <a:pt x="97583" y="16716"/>
                </a:lnTo>
                <a:lnTo>
                  <a:pt x="79420" y="4482"/>
                </a:lnTo>
                <a:lnTo>
                  <a:pt x="57150" y="0"/>
                </a:lnTo>
                <a:close/>
              </a:path>
              <a:path w="114300" h="571500">
                <a:moveTo>
                  <a:pt x="114300" y="57150"/>
                </a:moveTo>
                <a:lnTo>
                  <a:pt x="76200" y="57150"/>
                </a:lnTo>
                <a:lnTo>
                  <a:pt x="76200" y="110465"/>
                </a:lnTo>
                <a:lnTo>
                  <a:pt x="79420" y="109817"/>
                </a:lnTo>
                <a:lnTo>
                  <a:pt x="97583" y="97583"/>
                </a:lnTo>
                <a:lnTo>
                  <a:pt x="109817" y="79420"/>
                </a:lnTo>
                <a:lnTo>
                  <a:pt x="114300" y="57150"/>
                </a:lnTo>
                <a:close/>
              </a:path>
            </a:pathLst>
          </a:custGeom>
          <a:solidFill>
            <a:srgbClr val="374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91784" y="4043171"/>
            <a:ext cx="114300" cy="571500"/>
          </a:xfrm>
          <a:custGeom>
            <a:avLst/>
            <a:gdLst/>
            <a:ahLst/>
            <a:cxnLst/>
            <a:rect l="l" t="t" r="r" b="b"/>
            <a:pathLst>
              <a:path w="114300" h="571500">
                <a:moveTo>
                  <a:pt x="38100" y="461034"/>
                </a:moveTo>
                <a:lnTo>
                  <a:pt x="34879" y="461682"/>
                </a:lnTo>
                <a:lnTo>
                  <a:pt x="16716" y="473916"/>
                </a:lnTo>
                <a:lnTo>
                  <a:pt x="4482" y="492079"/>
                </a:lnTo>
                <a:lnTo>
                  <a:pt x="0" y="514350"/>
                </a:lnTo>
                <a:lnTo>
                  <a:pt x="4482" y="536620"/>
                </a:lnTo>
                <a:lnTo>
                  <a:pt x="16716" y="554783"/>
                </a:lnTo>
                <a:lnTo>
                  <a:pt x="34879" y="567017"/>
                </a:lnTo>
                <a:lnTo>
                  <a:pt x="57150" y="571500"/>
                </a:lnTo>
                <a:lnTo>
                  <a:pt x="79420" y="567017"/>
                </a:lnTo>
                <a:lnTo>
                  <a:pt x="97583" y="554783"/>
                </a:lnTo>
                <a:lnTo>
                  <a:pt x="109817" y="536620"/>
                </a:lnTo>
                <a:lnTo>
                  <a:pt x="114300" y="514350"/>
                </a:lnTo>
                <a:lnTo>
                  <a:pt x="38100" y="514350"/>
                </a:lnTo>
                <a:lnTo>
                  <a:pt x="38100" y="461034"/>
                </a:lnTo>
                <a:close/>
              </a:path>
              <a:path w="114300" h="571500">
                <a:moveTo>
                  <a:pt x="57150" y="457200"/>
                </a:moveTo>
                <a:lnTo>
                  <a:pt x="38100" y="461034"/>
                </a:lnTo>
                <a:lnTo>
                  <a:pt x="38100" y="514350"/>
                </a:lnTo>
                <a:lnTo>
                  <a:pt x="76200" y="514350"/>
                </a:lnTo>
                <a:lnTo>
                  <a:pt x="76200" y="461034"/>
                </a:lnTo>
                <a:lnTo>
                  <a:pt x="57150" y="457200"/>
                </a:lnTo>
                <a:close/>
              </a:path>
              <a:path w="114300" h="571500">
                <a:moveTo>
                  <a:pt x="76200" y="461034"/>
                </a:moveTo>
                <a:lnTo>
                  <a:pt x="76200" y="514350"/>
                </a:lnTo>
                <a:lnTo>
                  <a:pt x="114300" y="514350"/>
                </a:lnTo>
                <a:lnTo>
                  <a:pt x="109817" y="492079"/>
                </a:lnTo>
                <a:lnTo>
                  <a:pt x="97583" y="473916"/>
                </a:lnTo>
                <a:lnTo>
                  <a:pt x="79420" y="461682"/>
                </a:lnTo>
                <a:lnTo>
                  <a:pt x="76200" y="461034"/>
                </a:lnTo>
                <a:close/>
              </a:path>
              <a:path w="114300" h="571500">
                <a:moveTo>
                  <a:pt x="38100" y="110465"/>
                </a:moveTo>
                <a:lnTo>
                  <a:pt x="38100" y="461034"/>
                </a:lnTo>
                <a:lnTo>
                  <a:pt x="57150" y="457200"/>
                </a:lnTo>
                <a:lnTo>
                  <a:pt x="76200" y="457200"/>
                </a:lnTo>
                <a:lnTo>
                  <a:pt x="76200" y="114300"/>
                </a:lnTo>
                <a:lnTo>
                  <a:pt x="57150" y="114300"/>
                </a:lnTo>
                <a:lnTo>
                  <a:pt x="38100" y="110465"/>
                </a:lnTo>
                <a:close/>
              </a:path>
              <a:path w="114300" h="571500">
                <a:moveTo>
                  <a:pt x="76200" y="457200"/>
                </a:moveTo>
                <a:lnTo>
                  <a:pt x="57150" y="457200"/>
                </a:lnTo>
                <a:lnTo>
                  <a:pt x="76200" y="461034"/>
                </a:lnTo>
                <a:lnTo>
                  <a:pt x="76200" y="457200"/>
                </a:lnTo>
                <a:close/>
              </a:path>
              <a:path w="114300" h="571500">
                <a:moveTo>
                  <a:pt x="76200" y="57150"/>
                </a:moveTo>
                <a:lnTo>
                  <a:pt x="38100" y="57150"/>
                </a:lnTo>
                <a:lnTo>
                  <a:pt x="38100" y="110465"/>
                </a:lnTo>
                <a:lnTo>
                  <a:pt x="57150" y="114300"/>
                </a:lnTo>
                <a:lnTo>
                  <a:pt x="76200" y="110465"/>
                </a:lnTo>
                <a:lnTo>
                  <a:pt x="76200" y="57150"/>
                </a:lnTo>
                <a:close/>
              </a:path>
              <a:path w="114300" h="571500">
                <a:moveTo>
                  <a:pt x="76200" y="110465"/>
                </a:moveTo>
                <a:lnTo>
                  <a:pt x="57150" y="114300"/>
                </a:lnTo>
                <a:lnTo>
                  <a:pt x="76200" y="114300"/>
                </a:lnTo>
                <a:lnTo>
                  <a:pt x="76200" y="110465"/>
                </a:lnTo>
                <a:close/>
              </a:path>
              <a:path w="114300" h="571500">
                <a:moveTo>
                  <a:pt x="57150" y="0"/>
                </a:moveTo>
                <a:lnTo>
                  <a:pt x="34879" y="4482"/>
                </a:lnTo>
                <a:lnTo>
                  <a:pt x="16716" y="16716"/>
                </a:lnTo>
                <a:lnTo>
                  <a:pt x="4482" y="34879"/>
                </a:lnTo>
                <a:lnTo>
                  <a:pt x="0" y="57150"/>
                </a:lnTo>
                <a:lnTo>
                  <a:pt x="4482" y="79420"/>
                </a:lnTo>
                <a:lnTo>
                  <a:pt x="16716" y="97583"/>
                </a:lnTo>
                <a:lnTo>
                  <a:pt x="34879" y="109817"/>
                </a:lnTo>
                <a:lnTo>
                  <a:pt x="38100" y="110465"/>
                </a:lnTo>
                <a:lnTo>
                  <a:pt x="38100" y="57150"/>
                </a:lnTo>
                <a:lnTo>
                  <a:pt x="114300" y="57150"/>
                </a:lnTo>
                <a:lnTo>
                  <a:pt x="109817" y="34879"/>
                </a:lnTo>
                <a:lnTo>
                  <a:pt x="97583" y="16716"/>
                </a:lnTo>
                <a:lnTo>
                  <a:pt x="79420" y="4482"/>
                </a:lnTo>
                <a:lnTo>
                  <a:pt x="57150" y="0"/>
                </a:lnTo>
                <a:close/>
              </a:path>
              <a:path w="114300" h="571500">
                <a:moveTo>
                  <a:pt x="114300" y="57150"/>
                </a:moveTo>
                <a:lnTo>
                  <a:pt x="76200" y="57150"/>
                </a:lnTo>
                <a:lnTo>
                  <a:pt x="76200" y="110465"/>
                </a:lnTo>
                <a:lnTo>
                  <a:pt x="79420" y="109817"/>
                </a:lnTo>
                <a:lnTo>
                  <a:pt x="97583" y="97583"/>
                </a:lnTo>
                <a:lnTo>
                  <a:pt x="109817" y="79420"/>
                </a:lnTo>
                <a:lnTo>
                  <a:pt x="114300" y="57150"/>
                </a:lnTo>
                <a:close/>
              </a:path>
            </a:pathLst>
          </a:custGeom>
          <a:solidFill>
            <a:srgbClr val="374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75832" y="4043171"/>
            <a:ext cx="114300" cy="571500"/>
          </a:xfrm>
          <a:custGeom>
            <a:avLst/>
            <a:gdLst/>
            <a:ahLst/>
            <a:cxnLst/>
            <a:rect l="l" t="t" r="r" b="b"/>
            <a:pathLst>
              <a:path w="114300" h="571500">
                <a:moveTo>
                  <a:pt x="38100" y="461034"/>
                </a:moveTo>
                <a:lnTo>
                  <a:pt x="34879" y="461682"/>
                </a:lnTo>
                <a:lnTo>
                  <a:pt x="16716" y="473916"/>
                </a:lnTo>
                <a:lnTo>
                  <a:pt x="4482" y="492079"/>
                </a:lnTo>
                <a:lnTo>
                  <a:pt x="0" y="514350"/>
                </a:lnTo>
                <a:lnTo>
                  <a:pt x="4482" y="536620"/>
                </a:lnTo>
                <a:lnTo>
                  <a:pt x="16716" y="554783"/>
                </a:lnTo>
                <a:lnTo>
                  <a:pt x="34879" y="567017"/>
                </a:lnTo>
                <a:lnTo>
                  <a:pt x="57150" y="571500"/>
                </a:lnTo>
                <a:lnTo>
                  <a:pt x="79420" y="567017"/>
                </a:lnTo>
                <a:lnTo>
                  <a:pt x="97583" y="554783"/>
                </a:lnTo>
                <a:lnTo>
                  <a:pt x="109817" y="536620"/>
                </a:lnTo>
                <a:lnTo>
                  <a:pt x="114300" y="514350"/>
                </a:lnTo>
                <a:lnTo>
                  <a:pt x="38100" y="514350"/>
                </a:lnTo>
                <a:lnTo>
                  <a:pt x="38100" y="461034"/>
                </a:lnTo>
                <a:close/>
              </a:path>
              <a:path w="114300" h="571500">
                <a:moveTo>
                  <a:pt x="57150" y="457200"/>
                </a:moveTo>
                <a:lnTo>
                  <a:pt x="38100" y="461034"/>
                </a:lnTo>
                <a:lnTo>
                  <a:pt x="38100" y="514350"/>
                </a:lnTo>
                <a:lnTo>
                  <a:pt x="76200" y="514350"/>
                </a:lnTo>
                <a:lnTo>
                  <a:pt x="76200" y="461034"/>
                </a:lnTo>
                <a:lnTo>
                  <a:pt x="57150" y="457200"/>
                </a:lnTo>
                <a:close/>
              </a:path>
              <a:path w="114300" h="571500">
                <a:moveTo>
                  <a:pt x="76200" y="461034"/>
                </a:moveTo>
                <a:lnTo>
                  <a:pt x="76200" y="514350"/>
                </a:lnTo>
                <a:lnTo>
                  <a:pt x="114300" y="514350"/>
                </a:lnTo>
                <a:lnTo>
                  <a:pt x="109817" y="492079"/>
                </a:lnTo>
                <a:lnTo>
                  <a:pt x="97583" y="473916"/>
                </a:lnTo>
                <a:lnTo>
                  <a:pt x="79420" y="461682"/>
                </a:lnTo>
                <a:lnTo>
                  <a:pt x="76200" y="461034"/>
                </a:lnTo>
                <a:close/>
              </a:path>
              <a:path w="114300" h="571500">
                <a:moveTo>
                  <a:pt x="38100" y="110465"/>
                </a:moveTo>
                <a:lnTo>
                  <a:pt x="38100" y="461034"/>
                </a:lnTo>
                <a:lnTo>
                  <a:pt x="57150" y="457200"/>
                </a:lnTo>
                <a:lnTo>
                  <a:pt x="76200" y="457200"/>
                </a:lnTo>
                <a:lnTo>
                  <a:pt x="76200" y="114300"/>
                </a:lnTo>
                <a:lnTo>
                  <a:pt x="57150" y="114300"/>
                </a:lnTo>
                <a:lnTo>
                  <a:pt x="38100" y="110465"/>
                </a:lnTo>
                <a:close/>
              </a:path>
              <a:path w="114300" h="571500">
                <a:moveTo>
                  <a:pt x="76200" y="457200"/>
                </a:moveTo>
                <a:lnTo>
                  <a:pt x="57150" y="457200"/>
                </a:lnTo>
                <a:lnTo>
                  <a:pt x="76200" y="461034"/>
                </a:lnTo>
                <a:lnTo>
                  <a:pt x="76200" y="457200"/>
                </a:lnTo>
                <a:close/>
              </a:path>
              <a:path w="114300" h="571500">
                <a:moveTo>
                  <a:pt x="76200" y="57150"/>
                </a:moveTo>
                <a:lnTo>
                  <a:pt x="38100" y="57150"/>
                </a:lnTo>
                <a:lnTo>
                  <a:pt x="38100" y="110465"/>
                </a:lnTo>
                <a:lnTo>
                  <a:pt x="57150" y="114300"/>
                </a:lnTo>
                <a:lnTo>
                  <a:pt x="76200" y="110465"/>
                </a:lnTo>
                <a:lnTo>
                  <a:pt x="76200" y="57150"/>
                </a:lnTo>
                <a:close/>
              </a:path>
              <a:path w="114300" h="571500">
                <a:moveTo>
                  <a:pt x="76200" y="110465"/>
                </a:moveTo>
                <a:lnTo>
                  <a:pt x="57150" y="114300"/>
                </a:lnTo>
                <a:lnTo>
                  <a:pt x="76200" y="114300"/>
                </a:lnTo>
                <a:lnTo>
                  <a:pt x="76200" y="110465"/>
                </a:lnTo>
                <a:close/>
              </a:path>
              <a:path w="114300" h="571500">
                <a:moveTo>
                  <a:pt x="57150" y="0"/>
                </a:moveTo>
                <a:lnTo>
                  <a:pt x="34879" y="4482"/>
                </a:lnTo>
                <a:lnTo>
                  <a:pt x="16716" y="16716"/>
                </a:lnTo>
                <a:lnTo>
                  <a:pt x="4482" y="34879"/>
                </a:lnTo>
                <a:lnTo>
                  <a:pt x="0" y="57150"/>
                </a:lnTo>
                <a:lnTo>
                  <a:pt x="4482" y="79420"/>
                </a:lnTo>
                <a:lnTo>
                  <a:pt x="16716" y="97583"/>
                </a:lnTo>
                <a:lnTo>
                  <a:pt x="34879" y="109817"/>
                </a:lnTo>
                <a:lnTo>
                  <a:pt x="38100" y="110465"/>
                </a:lnTo>
                <a:lnTo>
                  <a:pt x="38100" y="57150"/>
                </a:lnTo>
                <a:lnTo>
                  <a:pt x="114300" y="57150"/>
                </a:lnTo>
                <a:lnTo>
                  <a:pt x="109817" y="34879"/>
                </a:lnTo>
                <a:lnTo>
                  <a:pt x="97583" y="16716"/>
                </a:lnTo>
                <a:lnTo>
                  <a:pt x="79420" y="4482"/>
                </a:lnTo>
                <a:lnTo>
                  <a:pt x="57150" y="0"/>
                </a:lnTo>
                <a:close/>
              </a:path>
              <a:path w="114300" h="571500">
                <a:moveTo>
                  <a:pt x="114300" y="57150"/>
                </a:moveTo>
                <a:lnTo>
                  <a:pt x="76200" y="57150"/>
                </a:lnTo>
                <a:lnTo>
                  <a:pt x="76200" y="110465"/>
                </a:lnTo>
                <a:lnTo>
                  <a:pt x="79420" y="109817"/>
                </a:lnTo>
                <a:lnTo>
                  <a:pt x="97583" y="97583"/>
                </a:lnTo>
                <a:lnTo>
                  <a:pt x="109817" y="79420"/>
                </a:lnTo>
                <a:lnTo>
                  <a:pt x="114300" y="57150"/>
                </a:lnTo>
                <a:close/>
              </a:path>
            </a:pathLst>
          </a:custGeom>
          <a:solidFill>
            <a:srgbClr val="374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59880" y="4043171"/>
            <a:ext cx="114300" cy="571500"/>
          </a:xfrm>
          <a:custGeom>
            <a:avLst/>
            <a:gdLst/>
            <a:ahLst/>
            <a:cxnLst/>
            <a:rect l="l" t="t" r="r" b="b"/>
            <a:pathLst>
              <a:path w="114300" h="571500">
                <a:moveTo>
                  <a:pt x="38100" y="461034"/>
                </a:moveTo>
                <a:lnTo>
                  <a:pt x="34879" y="461682"/>
                </a:lnTo>
                <a:lnTo>
                  <a:pt x="16716" y="473916"/>
                </a:lnTo>
                <a:lnTo>
                  <a:pt x="4482" y="492079"/>
                </a:lnTo>
                <a:lnTo>
                  <a:pt x="0" y="514350"/>
                </a:lnTo>
                <a:lnTo>
                  <a:pt x="4482" y="536620"/>
                </a:lnTo>
                <a:lnTo>
                  <a:pt x="16716" y="554783"/>
                </a:lnTo>
                <a:lnTo>
                  <a:pt x="34879" y="567017"/>
                </a:lnTo>
                <a:lnTo>
                  <a:pt x="57150" y="571500"/>
                </a:lnTo>
                <a:lnTo>
                  <a:pt x="79420" y="567017"/>
                </a:lnTo>
                <a:lnTo>
                  <a:pt x="97583" y="554783"/>
                </a:lnTo>
                <a:lnTo>
                  <a:pt x="109817" y="536620"/>
                </a:lnTo>
                <a:lnTo>
                  <a:pt x="114300" y="514350"/>
                </a:lnTo>
                <a:lnTo>
                  <a:pt x="38100" y="514350"/>
                </a:lnTo>
                <a:lnTo>
                  <a:pt x="38100" y="461034"/>
                </a:lnTo>
                <a:close/>
              </a:path>
              <a:path w="114300" h="571500">
                <a:moveTo>
                  <a:pt x="57150" y="457200"/>
                </a:moveTo>
                <a:lnTo>
                  <a:pt x="38100" y="461034"/>
                </a:lnTo>
                <a:lnTo>
                  <a:pt x="38100" y="514350"/>
                </a:lnTo>
                <a:lnTo>
                  <a:pt x="76200" y="514350"/>
                </a:lnTo>
                <a:lnTo>
                  <a:pt x="76200" y="461034"/>
                </a:lnTo>
                <a:lnTo>
                  <a:pt x="57150" y="457200"/>
                </a:lnTo>
                <a:close/>
              </a:path>
              <a:path w="114300" h="571500">
                <a:moveTo>
                  <a:pt x="76200" y="461034"/>
                </a:moveTo>
                <a:lnTo>
                  <a:pt x="76200" y="514350"/>
                </a:lnTo>
                <a:lnTo>
                  <a:pt x="114300" y="514350"/>
                </a:lnTo>
                <a:lnTo>
                  <a:pt x="109817" y="492079"/>
                </a:lnTo>
                <a:lnTo>
                  <a:pt x="97583" y="473916"/>
                </a:lnTo>
                <a:lnTo>
                  <a:pt x="79420" y="461682"/>
                </a:lnTo>
                <a:lnTo>
                  <a:pt x="76200" y="461034"/>
                </a:lnTo>
                <a:close/>
              </a:path>
              <a:path w="114300" h="571500">
                <a:moveTo>
                  <a:pt x="38100" y="110465"/>
                </a:moveTo>
                <a:lnTo>
                  <a:pt x="38100" y="461034"/>
                </a:lnTo>
                <a:lnTo>
                  <a:pt x="57150" y="457200"/>
                </a:lnTo>
                <a:lnTo>
                  <a:pt x="76200" y="457200"/>
                </a:lnTo>
                <a:lnTo>
                  <a:pt x="76200" y="114300"/>
                </a:lnTo>
                <a:lnTo>
                  <a:pt x="57150" y="114300"/>
                </a:lnTo>
                <a:lnTo>
                  <a:pt x="38100" y="110465"/>
                </a:lnTo>
                <a:close/>
              </a:path>
              <a:path w="114300" h="571500">
                <a:moveTo>
                  <a:pt x="76200" y="457200"/>
                </a:moveTo>
                <a:lnTo>
                  <a:pt x="57150" y="457200"/>
                </a:lnTo>
                <a:lnTo>
                  <a:pt x="76200" y="461034"/>
                </a:lnTo>
                <a:lnTo>
                  <a:pt x="76200" y="457200"/>
                </a:lnTo>
                <a:close/>
              </a:path>
              <a:path w="114300" h="571500">
                <a:moveTo>
                  <a:pt x="76200" y="57150"/>
                </a:moveTo>
                <a:lnTo>
                  <a:pt x="38100" y="57150"/>
                </a:lnTo>
                <a:lnTo>
                  <a:pt x="38100" y="110465"/>
                </a:lnTo>
                <a:lnTo>
                  <a:pt x="57150" y="114300"/>
                </a:lnTo>
                <a:lnTo>
                  <a:pt x="76200" y="110465"/>
                </a:lnTo>
                <a:lnTo>
                  <a:pt x="76200" y="57150"/>
                </a:lnTo>
                <a:close/>
              </a:path>
              <a:path w="114300" h="571500">
                <a:moveTo>
                  <a:pt x="76200" y="110465"/>
                </a:moveTo>
                <a:lnTo>
                  <a:pt x="57150" y="114300"/>
                </a:lnTo>
                <a:lnTo>
                  <a:pt x="76200" y="114300"/>
                </a:lnTo>
                <a:lnTo>
                  <a:pt x="76200" y="110465"/>
                </a:lnTo>
                <a:close/>
              </a:path>
              <a:path w="114300" h="571500">
                <a:moveTo>
                  <a:pt x="57150" y="0"/>
                </a:moveTo>
                <a:lnTo>
                  <a:pt x="34879" y="4482"/>
                </a:lnTo>
                <a:lnTo>
                  <a:pt x="16716" y="16716"/>
                </a:lnTo>
                <a:lnTo>
                  <a:pt x="4482" y="34879"/>
                </a:lnTo>
                <a:lnTo>
                  <a:pt x="0" y="57150"/>
                </a:lnTo>
                <a:lnTo>
                  <a:pt x="4482" y="79420"/>
                </a:lnTo>
                <a:lnTo>
                  <a:pt x="16716" y="97583"/>
                </a:lnTo>
                <a:lnTo>
                  <a:pt x="34879" y="109817"/>
                </a:lnTo>
                <a:lnTo>
                  <a:pt x="38100" y="110465"/>
                </a:lnTo>
                <a:lnTo>
                  <a:pt x="38100" y="57150"/>
                </a:lnTo>
                <a:lnTo>
                  <a:pt x="114300" y="57150"/>
                </a:lnTo>
                <a:lnTo>
                  <a:pt x="109817" y="34879"/>
                </a:lnTo>
                <a:lnTo>
                  <a:pt x="97583" y="16716"/>
                </a:lnTo>
                <a:lnTo>
                  <a:pt x="79420" y="4482"/>
                </a:lnTo>
                <a:lnTo>
                  <a:pt x="57150" y="0"/>
                </a:lnTo>
                <a:close/>
              </a:path>
              <a:path w="114300" h="571500">
                <a:moveTo>
                  <a:pt x="114300" y="57150"/>
                </a:moveTo>
                <a:lnTo>
                  <a:pt x="76200" y="57150"/>
                </a:lnTo>
                <a:lnTo>
                  <a:pt x="76200" y="110465"/>
                </a:lnTo>
                <a:lnTo>
                  <a:pt x="79420" y="109817"/>
                </a:lnTo>
                <a:lnTo>
                  <a:pt x="97583" y="97583"/>
                </a:lnTo>
                <a:lnTo>
                  <a:pt x="109817" y="79420"/>
                </a:lnTo>
                <a:lnTo>
                  <a:pt x="114300" y="57150"/>
                </a:lnTo>
                <a:close/>
              </a:path>
            </a:pathLst>
          </a:custGeom>
          <a:solidFill>
            <a:srgbClr val="374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43928" y="4043171"/>
            <a:ext cx="114300" cy="571500"/>
          </a:xfrm>
          <a:custGeom>
            <a:avLst/>
            <a:gdLst/>
            <a:ahLst/>
            <a:cxnLst/>
            <a:rect l="l" t="t" r="r" b="b"/>
            <a:pathLst>
              <a:path w="114300" h="571500">
                <a:moveTo>
                  <a:pt x="38100" y="461034"/>
                </a:moveTo>
                <a:lnTo>
                  <a:pt x="34879" y="461682"/>
                </a:lnTo>
                <a:lnTo>
                  <a:pt x="16716" y="473916"/>
                </a:lnTo>
                <a:lnTo>
                  <a:pt x="4482" y="492079"/>
                </a:lnTo>
                <a:lnTo>
                  <a:pt x="0" y="514350"/>
                </a:lnTo>
                <a:lnTo>
                  <a:pt x="4482" y="536620"/>
                </a:lnTo>
                <a:lnTo>
                  <a:pt x="16716" y="554783"/>
                </a:lnTo>
                <a:lnTo>
                  <a:pt x="34879" y="567017"/>
                </a:lnTo>
                <a:lnTo>
                  <a:pt x="57150" y="571500"/>
                </a:lnTo>
                <a:lnTo>
                  <a:pt x="79420" y="567017"/>
                </a:lnTo>
                <a:lnTo>
                  <a:pt x="97583" y="554783"/>
                </a:lnTo>
                <a:lnTo>
                  <a:pt x="109817" y="536620"/>
                </a:lnTo>
                <a:lnTo>
                  <a:pt x="114300" y="514350"/>
                </a:lnTo>
                <a:lnTo>
                  <a:pt x="38100" y="514350"/>
                </a:lnTo>
                <a:lnTo>
                  <a:pt x="38100" y="461034"/>
                </a:lnTo>
                <a:close/>
              </a:path>
              <a:path w="114300" h="571500">
                <a:moveTo>
                  <a:pt x="57150" y="457200"/>
                </a:moveTo>
                <a:lnTo>
                  <a:pt x="38100" y="461034"/>
                </a:lnTo>
                <a:lnTo>
                  <a:pt x="38100" y="514350"/>
                </a:lnTo>
                <a:lnTo>
                  <a:pt x="76200" y="514350"/>
                </a:lnTo>
                <a:lnTo>
                  <a:pt x="76200" y="461034"/>
                </a:lnTo>
                <a:lnTo>
                  <a:pt x="57150" y="457200"/>
                </a:lnTo>
                <a:close/>
              </a:path>
              <a:path w="114300" h="571500">
                <a:moveTo>
                  <a:pt x="76200" y="461034"/>
                </a:moveTo>
                <a:lnTo>
                  <a:pt x="76200" y="514350"/>
                </a:lnTo>
                <a:lnTo>
                  <a:pt x="114300" y="514350"/>
                </a:lnTo>
                <a:lnTo>
                  <a:pt x="109817" y="492079"/>
                </a:lnTo>
                <a:lnTo>
                  <a:pt x="97583" y="473916"/>
                </a:lnTo>
                <a:lnTo>
                  <a:pt x="79420" y="461682"/>
                </a:lnTo>
                <a:lnTo>
                  <a:pt x="76200" y="461034"/>
                </a:lnTo>
                <a:close/>
              </a:path>
              <a:path w="114300" h="571500">
                <a:moveTo>
                  <a:pt x="38100" y="110465"/>
                </a:moveTo>
                <a:lnTo>
                  <a:pt x="38100" y="461034"/>
                </a:lnTo>
                <a:lnTo>
                  <a:pt x="57150" y="457200"/>
                </a:lnTo>
                <a:lnTo>
                  <a:pt x="76200" y="457200"/>
                </a:lnTo>
                <a:lnTo>
                  <a:pt x="76200" y="114300"/>
                </a:lnTo>
                <a:lnTo>
                  <a:pt x="57150" y="114300"/>
                </a:lnTo>
                <a:lnTo>
                  <a:pt x="38100" y="110465"/>
                </a:lnTo>
                <a:close/>
              </a:path>
              <a:path w="114300" h="571500">
                <a:moveTo>
                  <a:pt x="76200" y="457200"/>
                </a:moveTo>
                <a:lnTo>
                  <a:pt x="57150" y="457200"/>
                </a:lnTo>
                <a:lnTo>
                  <a:pt x="76200" y="461034"/>
                </a:lnTo>
                <a:lnTo>
                  <a:pt x="76200" y="457200"/>
                </a:lnTo>
                <a:close/>
              </a:path>
              <a:path w="114300" h="571500">
                <a:moveTo>
                  <a:pt x="76200" y="57150"/>
                </a:moveTo>
                <a:lnTo>
                  <a:pt x="38100" y="57150"/>
                </a:lnTo>
                <a:lnTo>
                  <a:pt x="38100" y="110465"/>
                </a:lnTo>
                <a:lnTo>
                  <a:pt x="57150" y="114300"/>
                </a:lnTo>
                <a:lnTo>
                  <a:pt x="76200" y="110465"/>
                </a:lnTo>
                <a:lnTo>
                  <a:pt x="76200" y="57150"/>
                </a:lnTo>
                <a:close/>
              </a:path>
              <a:path w="114300" h="571500">
                <a:moveTo>
                  <a:pt x="76200" y="110465"/>
                </a:moveTo>
                <a:lnTo>
                  <a:pt x="57150" y="114300"/>
                </a:lnTo>
                <a:lnTo>
                  <a:pt x="76200" y="114300"/>
                </a:lnTo>
                <a:lnTo>
                  <a:pt x="76200" y="110465"/>
                </a:lnTo>
                <a:close/>
              </a:path>
              <a:path w="114300" h="571500">
                <a:moveTo>
                  <a:pt x="57150" y="0"/>
                </a:moveTo>
                <a:lnTo>
                  <a:pt x="34879" y="4482"/>
                </a:lnTo>
                <a:lnTo>
                  <a:pt x="16716" y="16716"/>
                </a:lnTo>
                <a:lnTo>
                  <a:pt x="4482" y="34879"/>
                </a:lnTo>
                <a:lnTo>
                  <a:pt x="0" y="57150"/>
                </a:lnTo>
                <a:lnTo>
                  <a:pt x="4482" y="79420"/>
                </a:lnTo>
                <a:lnTo>
                  <a:pt x="16716" y="97583"/>
                </a:lnTo>
                <a:lnTo>
                  <a:pt x="34879" y="109817"/>
                </a:lnTo>
                <a:lnTo>
                  <a:pt x="38100" y="110465"/>
                </a:lnTo>
                <a:lnTo>
                  <a:pt x="38100" y="57150"/>
                </a:lnTo>
                <a:lnTo>
                  <a:pt x="114300" y="57150"/>
                </a:lnTo>
                <a:lnTo>
                  <a:pt x="109817" y="34879"/>
                </a:lnTo>
                <a:lnTo>
                  <a:pt x="97583" y="16716"/>
                </a:lnTo>
                <a:lnTo>
                  <a:pt x="79420" y="4482"/>
                </a:lnTo>
                <a:lnTo>
                  <a:pt x="57150" y="0"/>
                </a:lnTo>
                <a:close/>
              </a:path>
              <a:path w="114300" h="571500">
                <a:moveTo>
                  <a:pt x="114300" y="57150"/>
                </a:moveTo>
                <a:lnTo>
                  <a:pt x="76200" y="57150"/>
                </a:lnTo>
                <a:lnTo>
                  <a:pt x="76200" y="110465"/>
                </a:lnTo>
                <a:lnTo>
                  <a:pt x="79420" y="109817"/>
                </a:lnTo>
                <a:lnTo>
                  <a:pt x="97583" y="97583"/>
                </a:lnTo>
                <a:lnTo>
                  <a:pt x="109817" y="79420"/>
                </a:lnTo>
                <a:lnTo>
                  <a:pt x="114300" y="57150"/>
                </a:lnTo>
                <a:close/>
              </a:path>
            </a:pathLst>
          </a:custGeom>
          <a:solidFill>
            <a:srgbClr val="374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27976" y="4043171"/>
            <a:ext cx="114300" cy="571500"/>
          </a:xfrm>
          <a:custGeom>
            <a:avLst/>
            <a:gdLst/>
            <a:ahLst/>
            <a:cxnLst/>
            <a:rect l="l" t="t" r="r" b="b"/>
            <a:pathLst>
              <a:path w="114300" h="571500">
                <a:moveTo>
                  <a:pt x="38100" y="461034"/>
                </a:moveTo>
                <a:lnTo>
                  <a:pt x="34879" y="461682"/>
                </a:lnTo>
                <a:lnTo>
                  <a:pt x="16716" y="473916"/>
                </a:lnTo>
                <a:lnTo>
                  <a:pt x="4482" y="492079"/>
                </a:lnTo>
                <a:lnTo>
                  <a:pt x="0" y="514350"/>
                </a:lnTo>
                <a:lnTo>
                  <a:pt x="4482" y="536620"/>
                </a:lnTo>
                <a:lnTo>
                  <a:pt x="16716" y="554783"/>
                </a:lnTo>
                <a:lnTo>
                  <a:pt x="34879" y="567017"/>
                </a:lnTo>
                <a:lnTo>
                  <a:pt x="57150" y="571500"/>
                </a:lnTo>
                <a:lnTo>
                  <a:pt x="79420" y="567017"/>
                </a:lnTo>
                <a:lnTo>
                  <a:pt x="97583" y="554783"/>
                </a:lnTo>
                <a:lnTo>
                  <a:pt x="109817" y="536620"/>
                </a:lnTo>
                <a:lnTo>
                  <a:pt x="114300" y="514350"/>
                </a:lnTo>
                <a:lnTo>
                  <a:pt x="38100" y="514350"/>
                </a:lnTo>
                <a:lnTo>
                  <a:pt x="38100" y="461034"/>
                </a:lnTo>
                <a:close/>
              </a:path>
              <a:path w="114300" h="571500">
                <a:moveTo>
                  <a:pt x="57150" y="457200"/>
                </a:moveTo>
                <a:lnTo>
                  <a:pt x="38100" y="461034"/>
                </a:lnTo>
                <a:lnTo>
                  <a:pt x="38100" y="514350"/>
                </a:lnTo>
                <a:lnTo>
                  <a:pt x="76200" y="514350"/>
                </a:lnTo>
                <a:lnTo>
                  <a:pt x="76200" y="461034"/>
                </a:lnTo>
                <a:lnTo>
                  <a:pt x="57150" y="457200"/>
                </a:lnTo>
                <a:close/>
              </a:path>
              <a:path w="114300" h="571500">
                <a:moveTo>
                  <a:pt x="76200" y="461034"/>
                </a:moveTo>
                <a:lnTo>
                  <a:pt x="76200" y="514350"/>
                </a:lnTo>
                <a:lnTo>
                  <a:pt x="114300" y="514350"/>
                </a:lnTo>
                <a:lnTo>
                  <a:pt x="109817" y="492079"/>
                </a:lnTo>
                <a:lnTo>
                  <a:pt x="97583" y="473916"/>
                </a:lnTo>
                <a:lnTo>
                  <a:pt x="79420" y="461682"/>
                </a:lnTo>
                <a:lnTo>
                  <a:pt x="76200" y="461034"/>
                </a:lnTo>
                <a:close/>
              </a:path>
              <a:path w="114300" h="571500">
                <a:moveTo>
                  <a:pt x="38100" y="110465"/>
                </a:moveTo>
                <a:lnTo>
                  <a:pt x="38100" y="461034"/>
                </a:lnTo>
                <a:lnTo>
                  <a:pt x="57150" y="457200"/>
                </a:lnTo>
                <a:lnTo>
                  <a:pt x="76200" y="457200"/>
                </a:lnTo>
                <a:lnTo>
                  <a:pt x="76200" y="114300"/>
                </a:lnTo>
                <a:lnTo>
                  <a:pt x="57150" y="114300"/>
                </a:lnTo>
                <a:lnTo>
                  <a:pt x="38100" y="110465"/>
                </a:lnTo>
                <a:close/>
              </a:path>
              <a:path w="114300" h="571500">
                <a:moveTo>
                  <a:pt x="76200" y="457200"/>
                </a:moveTo>
                <a:lnTo>
                  <a:pt x="57150" y="457200"/>
                </a:lnTo>
                <a:lnTo>
                  <a:pt x="76200" y="461034"/>
                </a:lnTo>
                <a:lnTo>
                  <a:pt x="76200" y="457200"/>
                </a:lnTo>
                <a:close/>
              </a:path>
              <a:path w="114300" h="571500">
                <a:moveTo>
                  <a:pt x="76200" y="57150"/>
                </a:moveTo>
                <a:lnTo>
                  <a:pt x="38100" y="57150"/>
                </a:lnTo>
                <a:lnTo>
                  <a:pt x="38100" y="110465"/>
                </a:lnTo>
                <a:lnTo>
                  <a:pt x="57150" y="114300"/>
                </a:lnTo>
                <a:lnTo>
                  <a:pt x="76200" y="110465"/>
                </a:lnTo>
                <a:lnTo>
                  <a:pt x="76200" y="57150"/>
                </a:lnTo>
                <a:close/>
              </a:path>
              <a:path w="114300" h="571500">
                <a:moveTo>
                  <a:pt x="76200" y="110465"/>
                </a:moveTo>
                <a:lnTo>
                  <a:pt x="57150" y="114300"/>
                </a:lnTo>
                <a:lnTo>
                  <a:pt x="76200" y="114300"/>
                </a:lnTo>
                <a:lnTo>
                  <a:pt x="76200" y="110465"/>
                </a:lnTo>
                <a:close/>
              </a:path>
              <a:path w="114300" h="571500">
                <a:moveTo>
                  <a:pt x="57150" y="0"/>
                </a:moveTo>
                <a:lnTo>
                  <a:pt x="34879" y="4482"/>
                </a:lnTo>
                <a:lnTo>
                  <a:pt x="16716" y="16716"/>
                </a:lnTo>
                <a:lnTo>
                  <a:pt x="4482" y="34879"/>
                </a:lnTo>
                <a:lnTo>
                  <a:pt x="0" y="57150"/>
                </a:lnTo>
                <a:lnTo>
                  <a:pt x="4482" y="79420"/>
                </a:lnTo>
                <a:lnTo>
                  <a:pt x="16716" y="97583"/>
                </a:lnTo>
                <a:lnTo>
                  <a:pt x="34879" y="109817"/>
                </a:lnTo>
                <a:lnTo>
                  <a:pt x="38100" y="110465"/>
                </a:lnTo>
                <a:lnTo>
                  <a:pt x="38100" y="57150"/>
                </a:lnTo>
                <a:lnTo>
                  <a:pt x="114300" y="57150"/>
                </a:lnTo>
                <a:lnTo>
                  <a:pt x="109817" y="34879"/>
                </a:lnTo>
                <a:lnTo>
                  <a:pt x="97583" y="16716"/>
                </a:lnTo>
                <a:lnTo>
                  <a:pt x="79420" y="4482"/>
                </a:lnTo>
                <a:lnTo>
                  <a:pt x="57150" y="0"/>
                </a:lnTo>
                <a:close/>
              </a:path>
              <a:path w="114300" h="571500">
                <a:moveTo>
                  <a:pt x="114300" y="57150"/>
                </a:moveTo>
                <a:lnTo>
                  <a:pt x="76200" y="57150"/>
                </a:lnTo>
                <a:lnTo>
                  <a:pt x="76200" y="110465"/>
                </a:lnTo>
                <a:lnTo>
                  <a:pt x="79420" y="109817"/>
                </a:lnTo>
                <a:lnTo>
                  <a:pt x="97583" y="97583"/>
                </a:lnTo>
                <a:lnTo>
                  <a:pt x="109817" y="79420"/>
                </a:lnTo>
                <a:lnTo>
                  <a:pt x="114300" y="57150"/>
                </a:lnTo>
                <a:close/>
              </a:path>
            </a:pathLst>
          </a:custGeom>
          <a:solidFill>
            <a:srgbClr val="374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968879" y="3725036"/>
            <a:ext cx="5187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15" dirty="0">
                <a:solidFill>
                  <a:srgbClr val="57585B"/>
                </a:solidFill>
                <a:latin typeface="Arial"/>
                <a:cs typeface="Arial"/>
              </a:rPr>
              <a:t>FuturFeuturFeuturFeuturFeuturFeuturFeuturFeuturFeuturFeuturFeuturFeuturFeuture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812023" y="4043171"/>
            <a:ext cx="114300" cy="571500"/>
          </a:xfrm>
          <a:custGeom>
            <a:avLst/>
            <a:gdLst/>
            <a:ahLst/>
            <a:cxnLst/>
            <a:rect l="l" t="t" r="r" b="b"/>
            <a:pathLst>
              <a:path w="114300" h="571500">
                <a:moveTo>
                  <a:pt x="38100" y="461034"/>
                </a:moveTo>
                <a:lnTo>
                  <a:pt x="34879" y="461682"/>
                </a:lnTo>
                <a:lnTo>
                  <a:pt x="16716" y="473916"/>
                </a:lnTo>
                <a:lnTo>
                  <a:pt x="4482" y="492079"/>
                </a:lnTo>
                <a:lnTo>
                  <a:pt x="0" y="514350"/>
                </a:lnTo>
                <a:lnTo>
                  <a:pt x="4482" y="536620"/>
                </a:lnTo>
                <a:lnTo>
                  <a:pt x="16716" y="554783"/>
                </a:lnTo>
                <a:lnTo>
                  <a:pt x="34879" y="567017"/>
                </a:lnTo>
                <a:lnTo>
                  <a:pt x="57150" y="571500"/>
                </a:lnTo>
                <a:lnTo>
                  <a:pt x="79420" y="567017"/>
                </a:lnTo>
                <a:lnTo>
                  <a:pt x="97583" y="554783"/>
                </a:lnTo>
                <a:lnTo>
                  <a:pt x="109817" y="536620"/>
                </a:lnTo>
                <a:lnTo>
                  <a:pt x="114300" y="514350"/>
                </a:lnTo>
                <a:lnTo>
                  <a:pt x="38100" y="514350"/>
                </a:lnTo>
                <a:lnTo>
                  <a:pt x="38100" y="461034"/>
                </a:lnTo>
                <a:close/>
              </a:path>
              <a:path w="114300" h="571500">
                <a:moveTo>
                  <a:pt x="57150" y="457200"/>
                </a:moveTo>
                <a:lnTo>
                  <a:pt x="38100" y="461034"/>
                </a:lnTo>
                <a:lnTo>
                  <a:pt x="38100" y="514350"/>
                </a:lnTo>
                <a:lnTo>
                  <a:pt x="76200" y="514350"/>
                </a:lnTo>
                <a:lnTo>
                  <a:pt x="76200" y="461034"/>
                </a:lnTo>
                <a:lnTo>
                  <a:pt x="57150" y="457200"/>
                </a:lnTo>
                <a:close/>
              </a:path>
              <a:path w="114300" h="571500">
                <a:moveTo>
                  <a:pt x="76200" y="461034"/>
                </a:moveTo>
                <a:lnTo>
                  <a:pt x="76200" y="514350"/>
                </a:lnTo>
                <a:lnTo>
                  <a:pt x="114300" y="514350"/>
                </a:lnTo>
                <a:lnTo>
                  <a:pt x="109817" y="492079"/>
                </a:lnTo>
                <a:lnTo>
                  <a:pt x="97583" y="473916"/>
                </a:lnTo>
                <a:lnTo>
                  <a:pt x="79420" y="461682"/>
                </a:lnTo>
                <a:lnTo>
                  <a:pt x="76200" y="461034"/>
                </a:lnTo>
                <a:close/>
              </a:path>
              <a:path w="114300" h="571500">
                <a:moveTo>
                  <a:pt x="38100" y="110465"/>
                </a:moveTo>
                <a:lnTo>
                  <a:pt x="38100" y="461034"/>
                </a:lnTo>
                <a:lnTo>
                  <a:pt x="57150" y="457200"/>
                </a:lnTo>
                <a:lnTo>
                  <a:pt x="76200" y="457200"/>
                </a:lnTo>
                <a:lnTo>
                  <a:pt x="76200" y="114300"/>
                </a:lnTo>
                <a:lnTo>
                  <a:pt x="57150" y="114300"/>
                </a:lnTo>
                <a:lnTo>
                  <a:pt x="38100" y="110465"/>
                </a:lnTo>
                <a:close/>
              </a:path>
              <a:path w="114300" h="571500">
                <a:moveTo>
                  <a:pt x="76200" y="457200"/>
                </a:moveTo>
                <a:lnTo>
                  <a:pt x="57150" y="457200"/>
                </a:lnTo>
                <a:lnTo>
                  <a:pt x="76200" y="461034"/>
                </a:lnTo>
                <a:lnTo>
                  <a:pt x="76200" y="457200"/>
                </a:lnTo>
                <a:close/>
              </a:path>
              <a:path w="114300" h="571500">
                <a:moveTo>
                  <a:pt x="76200" y="57150"/>
                </a:moveTo>
                <a:lnTo>
                  <a:pt x="38100" y="57150"/>
                </a:lnTo>
                <a:lnTo>
                  <a:pt x="38100" y="110465"/>
                </a:lnTo>
                <a:lnTo>
                  <a:pt x="57150" y="114300"/>
                </a:lnTo>
                <a:lnTo>
                  <a:pt x="76200" y="110465"/>
                </a:lnTo>
                <a:lnTo>
                  <a:pt x="76200" y="57150"/>
                </a:lnTo>
                <a:close/>
              </a:path>
              <a:path w="114300" h="571500">
                <a:moveTo>
                  <a:pt x="76200" y="110465"/>
                </a:moveTo>
                <a:lnTo>
                  <a:pt x="57150" y="114300"/>
                </a:lnTo>
                <a:lnTo>
                  <a:pt x="76200" y="114300"/>
                </a:lnTo>
                <a:lnTo>
                  <a:pt x="76200" y="110465"/>
                </a:lnTo>
                <a:close/>
              </a:path>
              <a:path w="114300" h="571500">
                <a:moveTo>
                  <a:pt x="57150" y="0"/>
                </a:moveTo>
                <a:lnTo>
                  <a:pt x="34879" y="4482"/>
                </a:lnTo>
                <a:lnTo>
                  <a:pt x="16716" y="16716"/>
                </a:lnTo>
                <a:lnTo>
                  <a:pt x="4482" y="34879"/>
                </a:lnTo>
                <a:lnTo>
                  <a:pt x="0" y="57150"/>
                </a:lnTo>
                <a:lnTo>
                  <a:pt x="4482" y="79420"/>
                </a:lnTo>
                <a:lnTo>
                  <a:pt x="16716" y="97583"/>
                </a:lnTo>
                <a:lnTo>
                  <a:pt x="34879" y="109817"/>
                </a:lnTo>
                <a:lnTo>
                  <a:pt x="38100" y="110465"/>
                </a:lnTo>
                <a:lnTo>
                  <a:pt x="38100" y="57150"/>
                </a:lnTo>
                <a:lnTo>
                  <a:pt x="114300" y="57150"/>
                </a:lnTo>
                <a:lnTo>
                  <a:pt x="109817" y="34879"/>
                </a:lnTo>
                <a:lnTo>
                  <a:pt x="97583" y="16716"/>
                </a:lnTo>
                <a:lnTo>
                  <a:pt x="79420" y="4482"/>
                </a:lnTo>
                <a:lnTo>
                  <a:pt x="57150" y="0"/>
                </a:lnTo>
                <a:close/>
              </a:path>
              <a:path w="114300" h="571500">
                <a:moveTo>
                  <a:pt x="114300" y="57150"/>
                </a:moveTo>
                <a:lnTo>
                  <a:pt x="76200" y="57150"/>
                </a:lnTo>
                <a:lnTo>
                  <a:pt x="76200" y="110465"/>
                </a:lnTo>
                <a:lnTo>
                  <a:pt x="79420" y="109817"/>
                </a:lnTo>
                <a:lnTo>
                  <a:pt x="97583" y="97583"/>
                </a:lnTo>
                <a:lnTo>
                  <a:pt x="109817" y="79420"/>
                </a:lnTo>
                <a:lnTo>
                  <a:pt x="114300" y="57150"/>
                </a:lnTo>
                <a:close/>
              </a:path>
            </a:pathLst>
          </a:custGeom>
          <a:solidFill>
            <a:srgbClr val="374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887092" y="3725036"/>
            <a:ext cx="4203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5" dirty="0">
                <a:solidFill>
                  <a:srgbClr val="57585B"/>
                </a:solidFill>
                <a:latin typeface="Arial"/>
                <a:cs typeface="Arial"/>
              </a:rPr>
              <a:t>N</a:t>
            </a:r>
            <a:r>
              <a:rPr sz="1600" b="1" spc="-100" dirty="0">
                <a:solidFill>
                  <a:srgbClr val="57585B"/>
                </a:solidFill>
                <a:latin typeface="Arial"/>
                <a:cs typeface="Arial"/>
              </a:rPr>
              <a:t>o</a:t>
            </a:r>
            <a:r>
              <a:rPr sz="1600" b="1" spc="-60" dirty="0">
                <a:solidFill>
                  <a:srgbClr val="57585B"/>
                </a:solidFill>
                <a:latin typeface="Arial"/>
                <a:cs typeface="Arial"/>
              </a:rPr>
              <a:t>w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042160" y="4043171"/>
            <a:ext cx="114300" cy="571500"/>
          </a:xfrm>
          <a:custGeom>
            <a:avLst/>
            <a:gdLst/>
            <a:ahLst/>
            <a:cxnLst/>
            <a:rect l="l" t="t" r="r" b="b"/>
            <a:pathLst>
              <a:path w="114300" h="571500">
                <a:moveTo>
                  <a:pt x="38100" y="461034"/>
                </a:moveTo>
                <a:lnTo>
                  <a:pt x="34879" y="461682"/>
                </a:lnTo>
                <a:lnTo>
                  <a:pt x="16716" y="473916"/>
                </a:lnTo>
                <a:lnTo>
                  <a:pt x="4482" y="492079"/>
                </a:lnTo>
                <a:lnTo>
                  <a:pt x="0" y="514350"/>
                </a:lnTo>
                <a:lnTo>
                  <a:pt x="4482" y="536620"/>
                </a:lnTo>
                <a:lnTo>
                  <a:pt x="16716" y="554783"/>
                </a:lnTo>
                <a:lnTo>
                  <a:pt x="34879" y="567017"/>
                </a:lnTo>
                <a:lnTo>
                  <a:pt x="57150" y="571500"/>
                </a:lnTo>
                <a:lnTo>
                  <a:pt x="79420" y="567017"/>
                </a:lnTo>
                <a:lnTo>
                  <a:pt x="97583" y="554783"/>
                </a:lnTo>
                <a:lnTo>
                  <a:pt x="109817" y="536620"/>
                </a:lnTo>
                <a:lnTo>
                  <a:pt x="114300" y="514350"/>
                </a:lnTo>
                <a:lnTo>
                  <a:pt x="38100" y="514350"/>
                </a:lnTo>
                <a:lnTo>
                  <a:pt x="38100" y="461034"/>
                </a:lnTo>
                <a:close/>
              </a:path>
              <a:path w="114300" h="571500">
                <a:moveTo>
                  <a:pt x="57150" y="457200"/>
                </a:moveTo>
                <a:lnTo>
                  <a:pt x="38100" y="461034"/>
                </a:lnTo>
                <a:lnTo>
                  <a:pt x="38100" y="514350"/>
                </a:lnTo>
                <a:lnTo>
                  <a:pt x="76200" y="514350"/>
                </a:lnTo>
                <a:lnTo>
                  <a:pt x="76200" y="461034"/>
                </a:lnTo>
                <a:lnTo>
                  <a:pt x="57150" y="457200"/>
                </a:lnTo>
                <a:close/>
              </a:path>
              <a:path w="114300" h="571500">
                <a:moveTo>
                  <a:pt x="76200" y="461034"/>
                </a:moveTo>
                <a:lnTo>
                  <a:pt x="76200" y="514350"/>
                </a:lnTo>
                <a:lnTo>
                  <a:pt x="114300" y="514350"/>
                </a:lnTo>
                <a:lnTo>
                  <a:pt x="109817" y="492079"/>
                </a:lnTo>
                <a:lnTo>
                  <a:pt x="97583" y="473916"/>
                </a:lnTo>
                <a:lnTo>
                  <a:pt x="79420" y="461682"/>
                </a:lnTo>
                <a:lnTo>
                  <a:pt x="76200" y="461034"/>
                </a:lnTo>
                <a:close/>
              </a:path>
              <a:path w="114300" h="571500">
                <a:moveTo>
                  <a:pt x="38100" y="110465"/>
                </a:moveTo>
                <a:lnTo>
                  <a:pt x="38100" y="461034"/>
                </a:lnTo>
                <a:lnTo>
                  <a:pt x="57150" y="457200"/>
                </a:lnTo>
                <a:lnTo>
                  <a:pt x="76200" y="457200"/>
                </a:lnTo>
                <a:lnTo>
                  <a:pt x="76200" y="114300"/>
                </a:lnTo>
                <a:lnTo>
                  <a:pt x="57150" y="114300"/>
                </a:lnTo>
                <a:lnTo>
                  <a:pt x="38100" y="110465"/>
                </a:lnTo>
                <a:close/>
              </a:path>
              <a:path w="114300" h="571500">
                <a:moveTo>
                  <a:pt x="76200" y="457200"/>
                </a:moveTo>
                <a:lnTo>
                  <a:pt x="57150" y="457200"/>
                </a:lnTo>
                <a:lnTo>
                  <a:pt x="76200" y="461034"/>
                </a:lnTo>
                <a:lnTo>
                  <a:pt x="76200" y="457200"/>
                </a:lnTo>
                <a:close/>
              </a:path>
              <a:path w="114300" h="571500">
                <a:moveTo>
                  <a:pt x="76200" y="57150"/>
                </a:moveTo>
                <a:lnTo>
                  <a:pt x="38100" y="57150"/>
                </a:lnTo>
                <a:lnTo>
                  <a:pt x="38100" y="110465"/>
                </a:lnTo>
                <a:lnTo>
                  <a:pt x="57150" y="114300"/>
                </a:lnTo>
                <a:lnTo>
                  <a:pt x="76200" y="110465"/>
                </a:lnTo>
                <a:lnTo>
                  <a:pt x="76200" y="57150"/>
                </a:lnTo>
                <a:close/>
              </a:path>
              <a:path w="114300" h="571500">
                <a:moveTo>
                  <a:pt x="76200" y="110465"/>
                </a:moveTo>
                <a:lnTo>
                  <a:pt x="57150" y="114300"/>
                </a:lnTo>
                <a:lnTo>
                  <a:pt x="76200" y="114300"/>
                </a:lnTo>
                <a:lnTo>
                  <a:pt x="76200" y="110465"/>
                </a:lnTo>
                <a:close/>
              </a:path>
              <a:path w="114300" h="571500">
                <a:moveTo>
                  <a:pt x="57150" y="0"/>
                </a:moveTo>
                <a:lnTo>
                  <a:pt x="34879" y="4482"/>
                </a:lnTo>
                <a:lnTo>
                  <a:pt x="16716" y="16716"/>
                </a:lnTo>
                <a:lnTo>
                  <a:pt x="4482" y="34879"/>
                </a:lnTo>
                <a:lnTo>
                  <a:pt x="0" y="57150"/>
                </a:lnTo>
                <a:lnTo>
                  <a:pt x="4482" y="79420"/>
                </a:lnTo>
                <a:lnTo>
                  <a:pt x="16716" y="97583"/>
                </a:lnTo>
                <a:lnTo>
                  <a:pt x="34879" y="109817"/>
                </a:lnTo>
                <a:lnTo>
                  <a:pt x="38100" y="110465"/>
                </a:lnTo>
                <a:lnTo>
                  <a:pt x="38100" y="57150"/>
                </a:lnTo>
                <a:lnTo>
                  <a:pt x="114300" y="57150"/>
                </a:lnTo>
                <a:lnTo>
                  <a:pt x="109817" y="34879"/>
                </a:lnTo>
                <a:lnTo>
                  <a:pt x="97583" y="16716"/>
                </a:lnTo>
                <a:lnTo>
                  <a:pt x="79420" y="4482"/>
                </a:lnTo>
                <a:lnTo>
                  <a:pt x="57150" y="0"/>
                </a:lnTo>
                <a:close/>
              </a:path>
              <a:path w="114300" h="571500">
                <a:moveTo>
                  <a:pt x="114300" y="57150"/>
                </a:moveTo>
                <a:lnTo>
                  <a:pt x="76200" y="57150"/>
                </a:lnTo>
                <a:lnTo>
                  <a:pt x="76200" y="110465"/>
                </a:lnTo>
                <a:lnTo>
                  <a:pt x="79420" y="109817"/>
                </a:lnTo>
                <a:lnTo>
                  <a:pt x="97583" y="97583"/>
                </a:lnTo>
                <a:lnTo>
                  <a:pt x="109817" y="79420"/>
                </a:lnTo>
                <a:lnTo>
                  <a:pt x="114300" y="57150"/>
                </a:lnTo>
                <a:close/>
              </a:path>
            </a:pathLst>
          </a:custGeom>
          <a:solidFill>
            <a:srgbClr val="374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347341" y="4522152"/>
            <a:ext cx="9637395" cy="152349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702310">
              <a:lnSpc>
                <a:spcPct val="100000"/>
              </a:lnSpc>
              <a:spcBef>
                <a:spcPts val="800"/>
              </a:spcBef>
            </a:pPr>
            <a:r>
              <a:rPr sz="1800" b="1" spc="-114" dirty="0">
                <a:solidFill>
                  <a:srgbClr val="FFFFFF"/>
                </a:solidFill>
                <a:latin typeface="Arial"/>
                <a:cs typeface="Arial"/>
              </a:rPr>
              <a:t>Premier</a:t>
            </a:r>
            <a:r>
              <a:rPr sz="18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FFFFFF"/>
                </a:solidFill>
                <a:latin typeface="Arial"/>
                <a:cs typeface="Arial"/>
              </a:rPr>
              <a:t>Support</a:t>
            </a:r>
            <a:endParaRPr sz="1800" dirty="0">
              <a:latin typeface="Arial"/>
              <a:cs typeface="Arial"/>
            </a:endParaRPr>
          </a:p>
          <a:p>
            <a:pPr marL="222250">
              <a:lnSpc>
                <a:spcPct val="100000"/>
              </a:lnSpc>
              <a:spcBef>
                <a:spcPts val="935"/>
              </a:spcBef>
              <a:tabLst>
                <a:tab pos="2143760" algn="l"/>
                <a:tab pos="4065904" algn="l"/>
                <a:tab pos="6189345" algn="l"/>
                <a:tab pos="7907655" algn="l"/>
              </a:tabLst>
            </a:pPr>
            <a:r>
              <a:rPr sz="2400" b="1" spc="-125" dirty="0">
                <a:solidFill>
                  <a:srgbClr val="374957"/>
                </a:solidFill>
                <a:latin typeface="Arial"/>
                <a:cs typeface="Arial"/>
              </a:rPr>
              <a:t>2020	2025	2030	</a:t>
            </a:r>
            <a:r>
              <a:rPr sz="2400" b="1" spc="-695" dirty="0">
                <a:solidFill>
                  <a:srgbClr val="374957"/>
                </a:solidFill>
                <a:latin typeface="Arial"/>
                <a:cs typeface="Arial"/>
              </a:rPr>
              <a:t>…	</a:t>
            </a:r>
            <a:r>
              <a:rPr sz="2400" b="1" spc="-204" dirty="0">
                <a:solidFill>
                  <a:srgbClr val="374957"/>
                </a:solidFill>
                <a:latin typeface="Arial"/>
                <a:cs typeface="Arial"/>
              </a:rPr>
              <a:t>20XX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3200" b="1" spc="-210" dirty="0">
                <a:solidFill>
                  <a:srgbClr val="374957"/>
                </a:solidFill>
                <a:latin typeface="Arial"/>
                <a:cs typeface="Arial"/>
              </a:rPr>
              <a:t>At </a:t>
            </a:r>
            <a:r>
              <a:rPr sz="3200" b="1" spc="-295" dirty="0">
                <a:solidFill>
                  <a:srgbClr val="374957"/>
                </a:solidFill>
                <a:latin typeface="Arial"/>
                <a:cs typeface="Arial"/>
              </a:rPr>
              <a:t>Least </a:t>
            </a:r>
            <a:r>
              <a:rPr sz="3200" b="1" spc="-200" dirty="0">
                <a:solidFill>
                  <a:srgbClr val="374957"/>
                </a:solidFill>
                <a:latin typeface="Arial"/>
                <a:cs typeface="Arial"/>
              </a:rPr>
              <a:t>a </a:t>
            </a:r>
            <a:r>
              <a:rPr sz="3200" b="1" spc="-260" dirty="0">
                <a:solidFill>
                  <a:srgbClr val="374957"/>
                </a:solidFill>
                <a:latin typeface="Arial"/>
                <a:cs typeface="Arial"/>
              </a:rPr>
              <a:t>Decade </a:t>
            </a:r>
            <a:r>
              <a:rPr sz="3200" b="1" spc="-145" dirty="0">
                <a:solidFill>
                  <a:srgbClr val="374957"/>
                </a:solidFill>
                <a:latin typeface="Arial"/>
                <a:cs typeface="Arial"/>
              </a:rPr>
              <a:t>of </a:t>
            </a:r>
            <a:r>
              <a:rPr sz="3200" b="1" spc="-235" dirty="0">
                <a:solidFill>
                  <a:srgbClr val="374957"/>
                </a:solidFill>
                <a:latin typeface="Arial"/>
                <a:cs typeface="Arial"/>
              </a:rPr>
              <a:t>Oracle </a:t>
            </a:r>
            <a:r>
              <a:rPr sz="3200" b="1" spc="-200" dirty="0">
                <a:solidFill>
                  <a:srgbClr val="374957"/>
                </a:solidFill>
                <a:latin typeface="Arial"/>
                <a:cs typeface="Arial"/>
              </a:rPr>
              <a:t>Premier</a:t>
            </a:r>
            <a:r>
              <a:rPr sz="3200" b="1" spc="90" dirty="0">
                <a:solidFill>
                  <a:srgbClr val="374957"/>
                </a:solidFill>
                <a:latin typeface="Arial"/>
                <a:cs typeface="Arial"/>
              </a:rPr>
              <a:t> </a:t>
            </a:r>
            <a:r>
              <a:rPr sz="3200" b="1" spc="-235" dirty="0" smtClean="0">
                <a:solidFill>
                  <a:srgbClr val="374957"/>
                </a:solidFill>
                <a:latin typeface="Arial"/>
                <a:cs typeface="Arial"/>
              </a:rPr>
              <a:t>Support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220724" y="4907279"/>
            <a:ext cx="9389745" cy="0"/>
          </a:xfrm>
          <a:custGeom>
            <a:avLst/>
            <a:gdLst/>
            <a:ahLst/>
            <a:cxnLst/>
            <a:rect l="l" t="t" r="r" b="b"/>
            <a:pathLst>
              <a:path w="9389745">
                <a:moveTo>
                  <a:pt x="0" y="0"/>
                </a:moveTo>
                <a:lnTo>
                  <a:pt x="9389364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92156" y="4506467"/>
            <a:ext cx="218440" cy="0"/>
          </a:xfrm>
          <a:custGeom>
            <a:avLst/>
            <a:gdLst/>
            <a:ahLst/>
            <a:cxnLst/>
            <a:rect l="l" t="t" r="r" b="b"/>
            <a:pathLst>
              <a:path w="218440">
                <a:moveTo>
                  <a:pt x="0" y="0"/>
                </a:moveTo>
                <a:lnTo>
                  <a:pt x="217932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69780" y="4506467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434340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48928" y="4506467"/>
            <a:ext cx="433070" cy="0"/>
          </a:xfrm>
          <a:custGeom>
            <a:avLst/>
            <a:gdLst/>
            <a:ahLst/>
            <a:cxnLst/>
            <a:rect l="l" t="t" r="r" b="b"/>
            <a:pathLst>
              <a:path w="433070">
                <a:moveTo>
                  <a:pt x="0" y="0"/>
                </a:moveTo>
                <a:lnTo>
                  <a:pt x="432816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26552" y="4506467"/>
            <a:ext cx="433070" cy="0"/>
          </a:xfrm>
          <a:custGeom>
            <a:avLst/>
            <a:gdLst/>
            <a:ahLst/>
            <a:cxnLst/>
            <a:rect l="l" t="t" r="r" b="b"/>
            <a:pathLst>
              <a:path w="433070">
                <a:moveTo>
                  <a:pt x="0" y="0"/>
                </a:moveTo>
                <a:lnTo>
                  <a:pt x="432816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04176" y="4506467"/>
            <a:ext cx="433070" cy="0"/>
          </a:xfrm>
          <a:custGeom>
            <a:avLst/>
            <a:gdLst/>
            <a:ahLst/>
            <a:cxnLst/>
            <a:rect l="l" t="t" r="r" b="b"/>
            <a:pathLst>
              <a:path w="433070">
                <a:moveTo>
                  <a:pt x="0" y="0"/>
                </a:moveTo>
                <a:lnTo>
                  <a:pt x="432816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81800" y="4506467"/>
            <a:ext cx="433070" cy="0"/>
          </a:xfrm>
          <a:custGeom>
            <a:avLst/>
            <a:gdLst/>
            <a:ahLst/>
            <a:cxnLst/>
            <a:rect l="l" t="t" r="r" b="b"/>
            <a:pathLst>
              <a:path w="433070">
                <a:moveTo>
                  <a:pt x="0" y="0"/>
                </a:moveTo>
                <a:lnTo>
                  <a:pt x="432816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9423" y="4506467"/>
            <a:ext cx="433070" cy="0"/>
          </a:xfrm>
          <a:custGeom>
            <a:avLst/>
            <a:gdLst/>
            <a:ahLst/>
            <a:cxnLst/>
            <a:rect l="l" t="t" r="r" b="b"/>
            <a:pathLst>
              <a:path w="433070">
                <a:moveTo>
                  <a:pt x="0" y="0"/>
                </a:moveTo>
                <a:lnTo>
                  <a:pt x="432815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37047" y="4506467"/>
            <a:ext cx="433070" cy="0"/>
          </a:xfrm>
          <a:custGeom>
            <a:avLst/>
            <a:gdLst/>
            <a:ahLst/>
            <a:cxnLst/>
            <a:rect l="l" t="t" r="r" b="b"/>
            <a:pathLst>
              <a:path w="433070">
                <a:moveTo>
                  <a:pt x="0" y="0"/>
                </a:moveTo>
                <a:lnTo>
                  <a:pt x="432815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14671" y="4506467"/>
            <a:ext cx="433070" cy="0"/>
          </a:xfrm>
          <a:custGeom>
            <a:avLst/>
            <a:gdLst/>
            <a:ahLst/>
            <a:cxnLst/>
            <a:rect l="l" t="t" r="r" b="b"/>
            <a:pathLst>
              <a:path w="433070">
                <a:moveTo>
                  <a:pt x="0" y="0"/>
                </a:moveTo>
                <a:lnTo>
                  <a:pt x="432815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92296" y="4506467"/>
            <a:ext cx="433070" cy="0"/>
          </a:xfrm>
          <a:custGeom>
            <a:avLst/>
            <a:gdLst/>
            <a:ahLst/>
            <a:cxnLst/>
            <a:rect l="l" t="t" r="r" b="b"/>
            <a:pathLst>
              <a:path w="433070">
                <a:moveTo>
                  <a:pt x="0" y="0"/>
                </a:moveTo>
                <a:lnTo>
                  <a:pt x="432815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69920" y="4506467"/>
            <a:ext cx="433070" cy="0"/>
          </a:xfrm>
          <a:custGeom>
            <a:avLst/>
            <a:gdLst/>
            <a:ahLst/>
            <a:cxnLst/>
            <a:rect l="l" t="t" r="r" b="b"/>
            <a:pathLst>
              <a:path w="433070">
                <a:moveTo>
                  <a:pt x="0" y="0"/>
                </a:moveTo>
                <a:lnTo>
                  <a:pt x="432816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47544" y="4506467"/>
            <a:ext cx="434340" cy="0"/>
          </a:xfrm>
          <a:custGeom>
            <a:avLst/>
            <a:gdLst/>
            <a:ahLst/>
            <a:cxnLst/>
            <a:rect l="l" t="t" r="r" b="b"/>
            <a:pathLst>
              <a:path w="434339">
                <a:moveTo>
                  <a:pt x="0" y="0"/>
                </a:moveTo>
                <a:lnTo>
                  <a:pt x="434339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25167" y="4506467"/>
            <a:ext cx="434340" cy="0"/>
          </a:xfrm>
          <a:custGeom>
            <a:avLst/>
            <a:gdLst/>
            <a:ahLst/>
            <a:cxnLst/>
            <a:rect l="l" t="t" r="r" b="b"/>
            <a:pathLst>
              <a:path w="434339">
                <a:moveTo>
                  <a:pt x="0" y="0"/>
                </a:moveTo>
                <a:lnTo>
                  <a:pt x="434339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20724" y="4506467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>
                <a:moveTo>
                  <a:pt x="0" y="0"/>
                </a:moveTo>
                <a:lnTo>
                  <a:pt x="216407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392156" y="4104132"/>
            <a:ext cx="218440" cy="0"/>
          </a:xfrm>
          <a:custGeom>
            <a:avLst/>
            <a:gdLst/>
            <a:ahLst/>
            <a:cxnLst/>
            <a:rect l="l" t="t" r="r" b="b"/>
            <a:pathLst>
              <a:path w="218440">
                <a:moveTo>
                  <a:pt x="0" y="0"/>
                </a:moveTo>
                <a:lnTo>
                  <a:pt x="217932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69780" y="4104132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434340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48928" y="4104132"/>
            <a:ext cx="433070" cy="0"/>
          </a:xfrm>
          <a:custGeom>
            <a:avLst/>
            <a:gdLst/>
            <a:ahLst/>
            <a:cxnLst/>
            <a:rect l="l" t="t" r="r" b="b"/>
            <a:pathLst>
              <a:path w="433070">
                <a:moveTo>
                  <a:pt x="0" y="0"/>
                </a:moveTo>
                <a:lnTo>
                  <a:pt x="432816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26552" y="4104132"/>
            <a:ext cx="433070" cy="0"/>
          </a:xfrm>
          <a:custGeom>
            <a:avLst/>
            <a:gdLst/>
            <a:ahLst/>
            <a:cxnLst/>
            <a:rect l="l" t="t" r="r" b="b"/>
            <a:pathLst>
              <a:path w="433070">
                <a:moveTo>
                  <a:pt x="0" y="0"/>
                </a:moveTo>
                <a:lnTo>
                  <a:pt x="432816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4176" y="4104132"/>
            <a:ext cx="433070" cy="0"/>
          </a:xfrm>
          <a:custGeom>
            <a:avLst/>
            <a:gdLst/>
            <a:ahLst/>
            <a:cxnLst/>
            <a:rect l="l" t="t" r="r" b="b"/>
            <a:pathLst>
              <a:path w="433070">
                <a:moveTo>
                  <a:pt x="0" y="0"/>
                </a:moveTo>
                <a:lnTo>
                  <a:pt x="432816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20724" y="4104132"/>
            <a:ext cx="5994400" cy="0"/>
          </a:xfrm>
          <a:custGeom>
            <a:avLst/>
            <a:gdLst/>
            <a:ahLst/>
            <a:cxnLst/>
            <a:rect l="l" t="t" r="r" b="b"/>
            <a:pathLst>
              <a:path w="5994400">
                <a:moveTo>
                  <a:pt x="0" y="0"/>
                </a:moveTo>
                <a:lnTo>
                  <a:pt x="5993892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392156" y="3701796"/>
            <a:ext cx="218440" cy="0"/>
          </a:xfrm>
          <a:custGeom>
            <a:avLst/>
            <a:gdLst/>
            <a:ahLst/>
            <a:cxnLst/>
            <a:rect l="l" t="t" r="r" b="b"/>
            <a:pathLst>
              <a:path w="218440">
                <a:moveTo>
                  <a:pt x="0" y="0"/>
                </a:moveTo>
                <a:lnTo>
                  <a:pt x="217932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669780" y="3701796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434340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48928" y="3701796"/>
            <a:ext cx="433070" cy="0"/>
          </a:xfrm>
          <a:custGeom>
            <a:avLst/>
            <a:gdLst/>
            <a:ahLst/>
            <a:cxnLst/>
            <a:rect l="l" t="t" r="r" b="b"/>
            <a:pathLst>
              <a:path w="433070">
                <a:moveTo>
                  <a:pt x="0" y="0"/>
                </a:moveTo>
                <a:lnTo>
                  <a:pt x="432816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0724" y="3701796"/>
            <a:ext cx="7439025" cy="0"/>
          </a:xfrm>
          <a:custGeom>
            <a:avLst/>
            <a:gdLst/>
            <a:ahLst/>
            <a:cxnLst/>
            <a:rect l="l" t="t" r="r" b="b"/>
            <a:pathLst>
              <a:path w="7439025">
                <a:moveTo>
                  <a:pt x="0" y="0"/>
                </a:moveTo>
                <a:lnTo>
                  <a:pt x="7438644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392156" y="3300984"/>
            <a:ext cx="218440" cy="0"/>
          </a:xfrm>
          <a:custGeom>
            <a:avLst/>
            <a:gdLst/>
            <a:ahLst/>
            <a:cxnLst/>
            <a:rect l="l" t="t" r="r" b="b"/>
            <a:pathLst>
              <a:path w="218440">
                <a:moveTo>
                  <a:pt x="0" y="0"/>
                </a:moveTo>
                <a:lnTo>
                  <a:pt x="217932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69780" y="3300984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434340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48928" y="3300984"/>
            <a:ext cx="433070" cy="0"/>
          </a:xfrm>
          <a:custGeom>
            <a:avLst/>
            <a:gdLst/>
            <a:ahLst/>
            <a:cxnLst/>
            <a:rect l="l" t="t" r="r" b="b"/>
            <a:pathLst>
              <a:path w="433070">
                <a:moveTo>
                  <a:pt x="0" y="0"/>
                </a:moveTo>
                <a:lnTo>
                  <a:pt x="432816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20724" y="3300984"/>
            <a:ext cx="7439025" cy="0"/>
          </a:xfrm>
          <a:custGeom>
            <a:avLst/>
            <a:gdLst/>
            <a:ahLst/>
            <a:cxnLst/>
            <a:rect l="l" t="t" r="r" b="b"/>
            <a:pathLst>
              <a:path w="7439025">
                <a:moveTo>
                  <a:pt x="0" y="0"/>
                </a:moveTo>
                <a:lnTo>
                  <a:pt x="7438644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392156" y="2898648"/>
            <a:ext cx="218440" cy="0"/>
          </a:xfrm>
          <a:custGeom>
            <a:avLst/>
            <a:gdLst/>
            <a:ahLst/>
            <a:cxnLst/>
            <a:rect l="l" t="t" r="r" b="b"/>
            <a:pathLst>
              <a:path w="218440">
                <a:moveTo>
                  <a:pt x="0" y="0"/>
                </a:moveTo>
                <a:lnTo>
                  <a:pt x="217932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20724" y="2898648"/>
            <a:ext cx="8883650" cy="0"/>
          </a:xfrm>
          <a:custGeom>
            <a:avLst/>
            <a:gdLst/>
            <a:ahLst/>
            <a:cxnLst/>
            <a:rect l="l" t="t" r="r" b="b"/>
            <a:pathLst>
              <a:path w="8883650">
                <a:moveTo>
                  <a:pt x="0" y="0"/>
                </a:moveTo>
                <a:lnTo>
                  <a:pt x="8883396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392156" y="2497835"/>
            <a:ext cx="218440" cy="0"/>
          </a:xfrm>
          <a:custGeom>
            <a:avLst/>
            <a:gdLst/>
            <a:ahLst/>
            <a:cxnLst/>
            <a:rect l="l" t="t" r="r" b="b"/>
            <a:pathLst>
              <a:path w="218440">
                <a:moveTo>
                  <a:pt x="0" y="0"/>
                </a:moveTo>
                <a:lnTo>
                  <a:pt x="217932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20724" y="2497835"/>
            <a:ext cx="8883650" cy="0"/>
          </a:xfrm>
          <a:custGeom>
            <a:avLst/>
            <a:gdLst/>
            <a:ahLst/>
            <a:cxnLst/>
            <a:rect l="l" t="t" r="r" b="b"/>
            <a:pathLst>
              <a:path w="8883650">
                <a:moveTo>
                  <a:pt x="0" y="0"/>
                </a:moveTo>
                <a:lnTo>
                  <a:pt x="8883396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392156" y="2095500"/>
            <a:ext cx="218440" cy="0"/>
          </a:xfrm>
          <a:custGeom>
            <a:avLst/>
            <a:gdLst/>
            <a:ahLst/>
            <a:cxnLst/>
            <a:rect l="l" t="t" r="r" b="b"/>
            <a:pathLst>
              <a:path w="218440">
                <a:moveTo>
                  <a:pt x="0" y="0"/>
                </a:moveTo>
                <a:lnTo>
                  <a:pt x="217932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20724" y="2095500"/>
            <a:ext cx="8883650" cy="0"/>
          </a:xfrm>
          <a:custGeom>
            <a:avLst/>
            <a:gdLst/>
            <a:ahLst/>
            <a:cxnLst/>
            <a:rect l="l" t="t" r="r" b="b"/>
            <a:pathLst>
              <a:path w="8883650">
                <a:moveTo>
                  <a:pt x="0" y="0"/>
                </a:moveTo>
                <a:lnTo>
                  <a:pt x="8883396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392156" y="1693164"/>
            <a:ext cx="218440" cy="0"/>
          </a:xfrm>
          <a:custGeom>
            <a:avLst/>
            <a:gdLst/>
            <a:ahLst/>
            <a:cxnLst/>
            <a:rect l="l" t="t" r="r" b="b"/>
            <a:pathLst>
              <a:path w="218440">
                <a:moveTo>
                  <a:pt x="0" y="0"/>
                </a:moveTo>
                <a:lnTo>
                  <a:pt x="217932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20724" y="1693164"/>
            <a:ext cx="8883650" cy="0"/>
          </a:xfrm>
          <a:custGeom>
            <a:avLst/>
            <a:gdLst/>
            <a:ahLst/>
            <a:cxnLst/>
            <a:rect l="l" t="t" r="r" b="b"/>
            <a:pathLst>
              <a:path w="8883650">
                <a:moveTo>
                  <a:pt x="0" y="0"/>
                </a:moveTo>
                <a:lnTo>
                  <a:pt x="8883396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20724" y="1292352"/>
            <a:ext cx="9389745" cy="0"/>
          </a:xfrm>
          <a:custGeom>
            <a:avLst/>
            <a:gdLst/>
            <a:ahLst/>
            <a:cxnLst/>
            <a:rect l="l" t="t" r="r" b="b"/>
            <a:pathLst>
              <a:path w="9389745">
                <a:moveTo>
                  <a:pt x="0" y="0"/>
                </a:moveTo>
                <a:lnTo>
                  <a:pt x="9389364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37132" y="4425696"/>
            <a:ext cx="288290" cy="481965"/>
          </a:xfrm>
          <a:custGeom>
            <a:avLst/>
            <a:gdLst/>
            <a:ahLst/>
            <a:cxnLst/>
            <a:rect l="l" t="t" r="r" b="b"/>
            <a:pathLst>
              <a:path w="288289" h="481964">
                <a:moveTo>
                  <a:pt x="288036" y="0"/>
                </a:moveTo>
                <a:lnTo>
                  <a:pt x="0" y="0"/>
                </a:lnTo>
                <a:lnTo>
                  <a:pt x="0" y="481583"/>
                </a:lnTo>
                <a:lnTo>
                  <a:pt x="288036" y="481583"/>
                </a:lnTo>
                <a:lnTo>
                  <a:pt x="28803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59507" y="4405884"/>
            <a:ext cx="288290" cy="501650"/>
          </a:xfrm>
          <a:custGeom>
            <a:avLst/>
            <a:gdLst/>
            <a:ahLst/>
            <a:cxnLst/>
            <a:rect l="l" t="t" r="r" b="b"/>
            <a:pathLst>
              <a:path w="288289" h="501650">
                <a:moveTo>
                  <a:pt x="288036" y="0"/>
                </a:moveTo>
                <a:lnTo>
                  <a:pt x="0" y="0"/>
                </a:lnTo>
                <a:lnTo>
                  <a:pt x="0" y="501396"/>
                </a:lnTo>
                <a:lnTo>
                  <a:pt x="288036" y="501396"/>
                </a:lnTo>
                <a:lnTo>
                  <a:pt x="28803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81883" y="4405884"/>
            <a:ext cx="288290" cy="501650"/>
          </a:xfrm>
          <a:custGeom>
            <a:avLst/>
            <a:gdLst/>
            <a:ahLst/>
            <a:cxnLst/>
            <a:rect l="l" t="t" r="r" b="b"/>
            <a:pathLst>
              <a:path w="288289" h="501650">
                <a:moveTo>
                  <a:pt x="288036" y="0"/>
                </a:moveTo>
                <a:lnTo>
                  <a:pt x="0" y="0"/>
                </a:lnTo>
                <a:lnTo>
                  <a:pt x="0" y="501396"/>
                </a:lnTo>
                <a:lnTo>
                  <a:pt x="288036" y="501396"/>
                </a:lnTo>
                <a:lnTo>
                  <a:pt x="28803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02735" y="4405884"/>
            <a:ext cx="289560" cy="501650"/>
          </a:xfrm>
          <a:custGeom>
            <a:avLst/>
            <a:gdLst/>
            <a:ahLst/>
            <a:cxnLst/>
            <a:rect l="l" t="t" r="r" b="b"/>
            <a:pathLst>
              <a:path w="289560" h="501650">
                <a:moveTo>
                  <a:pt x="289560" y="0"/>
                </a:moveTo>
                <a:lnTo>
                  <a:pt x="0" y="0"/>
                </a:lnTo>
                <a:lnTo>
                  <a:pt x="0" y="501396"/>
                </a:lnTo>
                <a:lnTo>
                  <a:pt x="289560" y="501396"/>
                </a:lnTo>
                <a:lnTo>
                  <a:pt x="28956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25111" y="4325111"/>
            <a:ext cx="289560" cy="582295"/>
          </a:xfrm>
          <a:custGeom>
            <a:avLst/>
            <a:gdLst/>
            <a:ahLst/>
            <a:cxnLst/>
            <a:rect l="l" t="t" r="r" b="b"/>
            <a:pathLst>
              <a:path w="289560" h="582295">
                <a:moveTo>
                  <a:pt x="289560" y="0"/>
                </a:moveTo>
                <a:lnTo>
                  <a:pt x="0" y="0"/>
                </a:lnTo>
                <a:lnTo>
                  <a:pt x="0" y="582168"/>
                </a:lnTo>
                <a:lnTo>
                  <a:pt x="289560" y="582168"/>
                </a:lnTo>
                <a:lnTo>
                  <a:pt x="28956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47488" y="4305300"/>
            <a:ext cx="289560" cy="601980"/>
          </a:xfrm>
          <a:custGeom>
            <a:avLst/>
            <a:gdLst/>
            <a:ahLst/>
            <a:cxnLst/>
            <a:rect l="l" t="t" r="r" b="b"/>
            <a:pathLst>
              <a:path w="289560" h="601979">
                <a:moveTo>
                  <a:pt x="289560" y="0"/>
                </a:moveTo>
                <a:lnTo>
                  <a:pt x="0" y="0"/>
                </a:lnTo>
                <a:lnTo>
                  <a:pt x="0" y="601980"/>
                </a:lnTo>
                <a:lnTo>
                  <a:pt x="289560" y="601980"/>
                </a:lnTo>
                <a:lnTo>
                  <a:pt x="28956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69864" y="4265676"/>
            <a:ext cx="289560" cy="641985"/>
          </a:xfrm>
          <a:custGeom>
            <a:avLst/>
            <a:gdLst/>
            <a:ahLst/>
            <a:cxnLst/>
            <a:rect l="l" t="t" r="r" b="b"/>
            <a:pathLst>
              <a:path w="289560" h="641985">
                <a:moveTo>
                  <a:pt x="289560" y="0"/>
                </a:moveTo>
                <a:lnTo>
                  <a:pt x="0" y="0"/>
                </a:lnTo>
                <a:lnTo>
                  <a:pt x="0" y="641604"/>
                </a:lnTo>
                <a:lnTo>
                  <a:pt x="289560" y="641604"/>
                </a:lnTo>
                <a:lnTo>
                  <a:pt x="28956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92240" y="4104132"/>
            <a:ext cx="289560" cy="803275"/>
          </a:xfrm>
          <a:custGeom>
            <a:avLst/>
            <a:gdLst/>
            <a:ahLst/>
            <a:cxnLst/>
            <a:rect l="l" t="t" r="r" b="b"/>
            <a:pathLst>
              <a:path w="289559" h="803275">
                <a:moveTo>
                  <a:pt x="289560" y="0"/>
                </a:moveTo>
                <a:lnTo>
                  <a:pt x="0" y="0"/>
                </a:lnTo>
                <a:lnTo>
                  <a:pt x="0" y="803148"/>
                </a:lnTo>
                <a:lnTo>
                  <a:pt x="289560" y="803148"/>
                </a:lnTo>
                <a:lnTo>
                  <a:pt x="28956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14616" y="3902964"/>
            <a:ext cx="289560" cy="1004569"/>
          </a:xfrm>
          <a:custGeom>
            <a:avLst/>
            <a:gdLst/>
            <a:ahLst/>
            <a:cxnLst/>
            <a:rect l="l" t="t" r="r" b="b"/>
            <a:pathLst>
              <a:path w="289559" h="1004570">
                <a:moveTo>
                  <a:pt x="289559" y="0"/>
                </a:moveTo>
                <a:lnTo>
                  <a:pt x="0" y="0"/>
                </a:lnTo>
                <a:lnTo>
                  <a:pt x="0" y="1004316"/>
                </a:lnTo>
                <a:lnTo>
                  <a:pt x="289559" y="1004316"/>
                </a:lnTo>
                <a:lnTo>
                  <a:pt x="28955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936992" y="3823715"/>
            <a:ext cx="289560" cy="1083945"/>
          </a:xfrm>
          <a:custGeom>
            <a:avLst/>
            <a:gdLst/>
            <a:ahLst/>
            <a:cxnLst/>
            <a:rect l="l" t="t" r="r" b="b"/>
            <a:pathLst>
              <a:path w="289559" h="1083945">
                <a:moveTo>
                  <a:pt x="289559" y="0"/>
                </a:moveTo>
                <a:lnTo>
                  <a:pt x="0" y="0"/>
                </a:lnTo>
                <a:lnTo>
                  <a:pt x="0" y="1083563"/>
                </a:lnTo>
                <a:lnTo>
                  <a:pt x="289559" y="1083563"/>
                </a:lnTo>
                <a:lnTo>
                  <a:pt x="28955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659368" y="2939795"/>
            <a:ext cx="289560" cy="1967864"/>
          </a:xfrm>
          <a:custGeom>
            <a:avLst/>
            <a:gdLst/>
            <a:ahLst/>
            <a:cxnLst/>
            <a:rect l="l" t="t" r="r" b="b"/>
            <a:pathLst>
              <a:path w="289559" h="1967864">
                <a:moveTo>
                  <a:pt x="289559" y="0"/>
                </a:moveTo>
                <a:lnTo>
                  <a:pt x="0" y="0"/>
                </a:lnTo>
                <a:lnTo>
                  <a:pt x="0" y="1967483"/>
                </a:lnTo>
                <a:lnTo>
                  <a:pt x="289559" y="1967483"/>
                </a:lnTo>
                <a:lnTo>
                  <a:pt x="28955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381743" y="2898648"/>
            <a:ext cx="288290" cy="2009139"/>
          </a:xfrm>
          <a:custGeom>
            <a:avLst/>
            <a:gdLst/>
            <a:ahLst/>
            <a:cxnLst/>
            <a:rect l="l" t="t" r="r" b="b"/>
            <a:pathLst>
              <a:path w="288290" h="2009139">
                <a:moveTo>
                  <a:pt x="288035" y="0"/>
                </a:moveTo>
                <a:lnTo>
                  <a:pt x="0" y="0"/>
                </a:lnTo>
                <a:lnTo>
                  <a:pt x="0" y="2008632"/>
                </a:lnTo>
                <a:lnTo>
                  <a:pt x="288035" y="2008632"/>
                </a:lnTo>
                <a:lnTo>
                  <a:pt x="28803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104119" y="1493519"/>
            <a:ext cx="288290" cy="3413760"/>
          </a:xfrm>
          <a:custGeom>
            <a:avLst/>
            <a:gdLst/>
            <a:ahLst/>
            <a:cxnLst/>
            <a:rect l="l" t="t" r="r" b="b"/>
            <a:pathLst>
              <a:path w="288290" h="3413760">
                <a:moveTo>
                  <a:pt x="288035" y="0"/>
                </a:moveTo>
                <a:lnTo>
                  <a:pt x="0" y="0"/>
                </a:lnTo>
                <a:lnTo>
                  <a:pt x="0" y="3413759"/>
                </a:lnTo>
                <a:lnTo>
                  <a:pt x="288035" y="3413759"/>
                </a:lnTo>
                <a:lnTo>
                  <a:pt x="28803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20724" y="1292352"/>
            <a:ext cx="0" cy="3615054"/>
          </a:xfrm>
          <a:custGeom>
            <a:avLst/>
            <a:gdLst/>
            <a:ahLst/>
            <a:cxnLst/>
            <a:rect l="l" t="t" r="r" b="b"/>
            <a:pathLst>
              <a:path h="3615054">
                <a:moveTo>
                  <a:pt x="0" y="3614928"/>
                </a:moveTo>
                <a:lnTo>
                  <a:pt x="0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71955" y="4907279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768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71955" y="4506467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768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71955" y="4104132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768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71955" y="3701796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768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71955" y="3300984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768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71955" y="2898648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768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71955" y="2497835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768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71955" y="2095500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768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71955" y="1693164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768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71955" y="1292352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768" y="0"/>
                </a:lnTo>
              </a:path>
            </a:pathLst>
          </a:custGeom>
          <a:ln w="9144">
            <a:solidFill>
              <a:srgbClr val="959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1367916" y="4163059"/>
            <a:ext cx="4387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2</a:t>
            </a:r>
            <a:r>
              <a:rPr sz="1200" spc="-55" dirty="0">
                <a:solidFill>
                  <a:srgbClr val="57585B"/>
                </a:solidFill>
                <a:latin typeface="Arial"/>
                <a:cs typeface="Arial"/>
              </a:rPr>
              <a:t>4</a:t>
            </a:r>
            <a:r>
              <a:rPr sz="1200" spc="-50" dirty="0">
                <a:solidFill>
                  <a:srgbClr val="57585B"/>
                </a:solidFill>
                <a:latin typeface="Arial"/>
                <a:cs typeface="Arial"/>
              </a:rPr>
              <a:t>,0</a:t>
            </a: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090292" y="4142994"/>
            <a:ext cx="4387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2</a:t>
            </a:r>
            <a:r>
              <a:rPr sz="1200" spc="-55" dirty="0">
                <a:solidFill>
                  <a:srgbClr val="57585B"/>
                </a:solidFill>
                <a:latin typeface="Arial"/>
                <a:cs typeface="Arial"/>
              </a:rPr>
              <a:t>5</a:t>
            </a:r>
            <a:r>
              <a:rPr sz="1200" spc="-50" dirty="0">
                <a:solidFill>
                  <a:srgbClr val="57585B"/>
                </a:solidFill>
                <a:latin typeface="Arial"/>
                <a:cs typeface="Arial"/>
              </a:rPr>
              <a:t>,0</a:t>
            </a: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812669" y="4142994"/>
            <a:ext cx="4387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2</a:t>
            </a:r>
            <a:r>
              <a:rPr sz="1200" spc="-55" dirty="0">
                <a:solidFill>
                  <a:srgbClr val="57585B"/>
                </a:solidFill>
                <a:latin typeface="Arial"/>
                <a:cs typeface="Arial"/>
              </a:rPr>
              <a:t>5</a:t>
            </a:r>
            <a:r>
              <a:rPr sz="1200" spc="-50" dirty="0">
                <a:solidFill>
                  <a:srgbClr val="57585B"/>
                </a:solidFill>
                <a:latin typeface="Arial"/>
                <a:cs typeface="Arial"/>
              </a:rPr>
              <a:t>,0</a:t>
            </a: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535045" y="4142994"/>
            <a:ext cx="4387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2</a:t>
            </a:r>
            <a:r>
              <a:rPr sz="1200" spc="-55" dirty="0">
                <a:solidFill>
                  <a:srgbClr val="57585B"/>
                </a:solidFill>
                <a:latin typeface="Arial"/>
                <a:cs typeface="Arial"/>
              </a:rPr>
              <a:t>5</a:t>
            </a:r>
            <a:r>
              <a:rPr sz="1200" spc="-50" dirty="0">
                <a:solidFill>
                  <a:srgbClr val="57585B"/>
                </a:solidFill>
                <a:latin typeface="Arial"/>
                <a:cs typeface="Arial"/>
              </a:rPr>
              <a:t>,0</a:t>
            </a: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257421" y="4062476"/>
            <a:ext cx="4387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2</a:t>
            </a:r>
            <a:r>
              <a:rPr sz="1200" spc="-55" dirty="0">
                <a:solidFill>
                  <a:srgbClr val="57585B"/>
                </a:solidFill>
                <a:latin typeface="Arial"/>
                <a:cs typeface="Arial"/>
              </a:rPr>
              <a:t>9</a:t>
            </a:r>
            <a:r>
              <a:rPr sz="1200" spc="-50" dirty="0">
                <a:solidFill>
                  <a:srgbClr val="57585B"/>
                </a:solidFill>
                <a:latin typeface="Arial"/>
                <a:cs typeface="Arial"/>
              </a:rPr>
              <a:t>,0</a:t>
            </a: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979796" y="4042409"/>
            <a:ext cx="4387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3</a:t>
            </a:r>
            <a:r>
              <a:rPr sz="1200" spc="-55" dirty="0">
                <a:solidFill>
                  <a:srgbClr val="57585B"/>
                </a:solidFill>
                <a:latin typeface="Arial"/>
                <a:cs typeface="Arial"/>
              </a:rPr>
              <a:t>0</a:t>
            </a:r>
            <a:r>
              <a:rPr sz="1200" spc="-50" dirty="0">
                <a:solidFill>
                  <a:srgbClr val="57585B"/>
                </a:solidFill>
                <a:latin typeface="Arial"/>
                <a:cs typeface="Arial"/>
              </a:rPr>
              <a:t>,0</a:t>
            </a: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702172" y="4002151"/>
            <a:ext cx="4387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3</a:t>
            </a:r>
            <a:r>
              <a:rPr sz="1200" spc="-55" dirty="0">
                <a:solidFill>
                  <a:srgbClr val="57585B"/>
                </a:solidFill>
                <a:latin typeface="Arial"/>
                <a:cs typeface="Arial"/>
              </a:rPr>
              <a:t>2</a:t>
            </a:r>
            <a:r>
              <a:rPr sz="1200" spc="-50" dirty="0">
                <a:solidFill>
                  <a:srgbClr val="57585B"/>
                </a:solidFill>
                <a:latin typeface="Arial"/>
                <a:cs typeface="Arial"/>
              </a:rPr>
              <a:t>,0</a:t>
            </a: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411848" y="3841495"/>
            <a:ext cx="4514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4</a:t>
            </a:r>
            <a:r>
              <a:rPr sz="1200" spc="-55" dirty="0">
                <a:solidFill>
                  <a:srgbClr val="57585B"/>
                </a:solidFill>
                <a:latin typeface="Arial"/>
                <a:cs typeface="Arial"/>
              </a:rPr>
              <a:t>0</a:t>
            </a:r>
            <a:r>
              <a:rPr sz="1200" spc="-50" dirty="0">
                <a:solidFill>
                  <a:srgbClr val="57585B"/>
                </a:solidFill>
                <a:latin typeface="Arial"/>
                <a:cs typeface="Arial"/>
              </a:rPr>
              <a:t>,0</a:t>
            </a: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134225" y="3640582"/>
            <a:ext cx="4514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5</a:t>
            </a:r>
            <a:r>
              <a:rPr sz="1200" spc="-55" dirty="0">
                <a:solidFill>
                  <a:srgbClr val="57585B"/>
                </a:solidFill>
                <a:latin typeface="Arial"/>
                <a:cs typeface="Arial"/>
              </a:rPr>
              <a:t>0</a:t>
            </a:r>
            <a:r>
              <a:rPr sz="1200" spc="-50" dirty="0">
                <a:solidFill>
                  <a:srgbClr val="57585B"/>
                </a:solidFill>
                <a:latin typeface="Arial"/>
                <a:cs typeface="Arial"/>
              </a:rPr>
              <a:t>,0</a:t>
            </a: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856346" y="3560191"/>
            <a:ext cx="4514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5</a:t>
            </a:r>
            <a:r>
              <a:rPr sz="1200" spc="-55" dirty="0">
                <a:solidFill>
                  <a:srgbClr val="57585B"/>
                </a:solidFill>
                <a:latin typeface="Arial"/>
                <a:cs typeface="Arial"/>
              </a:rPr>
              <a:t>4</a:t>
            </a:r>
            <a:r>
              <a:rPr sz="1200" spc="-50" dirty="0">
                <a:solidFill>
                  <a:srgbClr val="57585B"/>
                </a:solidFill>
                <a:latin typeface="Arial"/>
                <a:cs typeface="Arial"/>
              </a:rPr>
              <a:t>,0</a:t>
            </a: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591422" y="2676271"/>
            <a:ext cx="4387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9</a:t>
            </a:r>
            <a:r>
              <a:rPr sz="1200" spc="-55" dirty="0">
                <a:solidFill>
                  <a:srgbClr val="57585B"/>
                </a:solidFill>
                <a:latin typeface="Arial"/>
                <a:cs typeface="Arial"/>
              </a:rPr>
              <a:t>8</a:t>
            </a:r>
            <a:r>
              <a:rPr sz="1200" spc="-50" dirty="0">
                <a:solidFill>
                  <a:srgbClr val="57585B"/>
                </a:solidFill>
                <a:latin typeface="Arial"/>
                <a:cs typeface="Arial"/>
              </a:rPr>
              <a:t>,0</a:t>
            </a: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9983851" y="1229614"/>
            <a:ext cx="5289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1</a:t>
            </a:r>
            <a:r>
              <a:rPr sz="1200" spc="-55" dirty="0">
                <a:solidFill>
                  <a:srgbClr val="57585B"/>
                </a:solidFill>
                <a:latin typeface="Arial"/>
                <a:cs typeface="Arial"/>
              </a:rPr>
              <a:t>7</a:t>
            </a:r>
            <a:r>
              <a:rPr sz="1200" spc="-50" dirty="0">
                <a:solidFill>
                  <a:srgbClr val="57585B"/>
                </a:solidFill>
                <a:latin typeface="Arial"/>
                <a:cs typeface="Arial"/>
              </a:rPr>
              <a:t>0,</a:t>
            </a: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000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42010" y="4385309"/>
            <a:ext cx="450215" cy="610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2</a:t>
            </a:r>
            <a:r>
              <a:rPr sz="1200" spc="-65" dirty="0">
                <a:solidFill>
                  <a:srgbClr val="57585B"/>
                </a:solidFill>
                <a:latin typeface="Arial"/>
                <a:cs typeface="Arial"/>
              </a:rPr>
              <a:t>0</a:t>
            </a:r>
            <a:r>
              <a:rPr sz="1200" spc="-50" dirty="0">
                <a:solidFill>
                  <a:srgbClr val="57585B"/>
                </a:solidFill>
                <a:latin typeface="Arial"/>
                <a:cs typeface="Arial"/>
              </a:rPr>
              <a:t>,0</a:t>
            </a: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42010" y="3983228"/>
            <a:ext cx="450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4</a:t>
            </a:r>
            <a:r>
              <a:rPr sz="1200" spc="-65" dirty="0">
                <a:solidFill>
                  <a:srgbClr val="57585B"/>
                </a:solidFill>
                <a:latin typeface="Arial"/>
                <a:cs typeface="Arial"/>
              </a:rPr>
              <a:t>0</a:t>
            </a:r>
            <a:r>
              <a:rPr sz="1200" spc="-50" dirty="0">
                <a:solidFill>
                  <a:srgbClr val="57585B"/>
                </a:solidFill>
                <a:latin typeface="Arial"/>
                <a:cs typeface="Arial"/>
              </a:rPr>
              <a:t>,0</a:t>
            </a: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42010" y="3581527"/>
            <a:ext cx="450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6</a:t>
            </a:r>
            <a:r>
              <a:rPr sz="1200" spc="-65" dirty="0">
                <a:solidFill>
                  <a:srgbClr val="57585B"/>
                </a:solidFill>
                <a:latin typeface="Arial"/>
                <a:cs typeface="Arial"/>
              </a:rPr>
              <a:t>0</a:t>
            </a:r>
            <a:r>
              <a:rPr sz="1200" spc="-50" dirty="0">
                <a:solidFill>
                  <a:srgbClr val="57585B"/>
                </a:solidFill>
                <a:latin typeface="Arial"/>
                <a:cs typeface="Arial"/>
              </a:rPr>
              <a:t>,0</a:t>
            </a: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42010" y="3179826"/>
            <a:ext cx="450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8</a:t>
            </a:r>
            <a:r>
              <a:rPr sz="1200" spc="-65" dirty="0">
                <a:solidFill>
                  <a:srgbClr val="57585B"/>
                </a:solidFill>
                <a:latin typeface="Arial"/>
                <a:cs typeface="Arial"/>
              </a:rPr>
              <a:t>0</a:t>
            </a:r>
            <a:r>
              <a:rPr sz="1200" spc="-50" dirty="0">
                <a:solidFill>
                  <a:srgbClr val="57585B"/>
                </a:solidFill>
                <a:latin typeface="Arial"/>
                <a:cs typeface="Arial"/>
              </a:rPr>
              <a:t>,0</a:t>
            </a: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64591" y="2777744"/>
            <a:ext cx="526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1</a:t>
            </a:r>
            <a:r>
              <a:rPr sz="1200" spc="-65" dirty="0">
                <a:solidFill>
                  <a:srgbClr val="57585B"/>
                </a:solidFill>
                <a:latin typeface="Arial"/>
                <a:cs typeface="Arial"/>
              </a:rPr>
              <a:t>0</a:t>
            </a:r>
            <a:r>
              <a:rPr sz="1200" spc="-50" dirty="0">
                <a:solidFill>
                  <a:srgbClr val="57585B"/>
                </a:solidFill>
                <a:latin typeface="Arial"/>
                <a:cs typeface="Arial"/>
              </a:rPr>
              <a:t>0,</a:t>
            </a: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0</a:t>
            </a:r>
            <a:r>
              <a:rPr sz="1200" spc="-70" dirty="0">
                <a:solidFill>
                  <a:srgbClr val="57585B"/>
                </a:solidFill>
                <a:latin typeface="Arial"/>
                <a:cs typeface="Arial"/>
              </a:rPr>
              <a:t>0</a:t>
            </a: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64591" y="2376042"/>
            <a:ext cx="526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1</a:t>
            </a:r>
            <a:r>
              <a:rPr sz="1200" spc="-65" dirty="0">
                <a:solidFill>
                  <a:srgbClr val="57585B"/>
                </a:solidFill>
                <a:latin typeface="Arial"/>
                <a:cs typeface="Arial"/>
              </a:rPr>
              <a:t>2</a:t>
            </a:r>
            <a:r>
              <a:rPr sz="1200" spc="-50" dirty="0">
                <a:solidFill>
                  <a:srgbClr val="57585B"/>
                </a:solidFill>
                <a:latin typeface="Arial"/>
                <a:cs typeface="Arial"/>
              </a:rPr>
              <a:t>0,</a:t>
            </a: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0</a:t>
            </a:r>
            <a:r>
              <a:rPr sz="1200" spc="-70" dirty="0">
                <a:solidFill>
                  <a:srgbClr val="57585B"/>
                </a:solidFill>
                <a:latin typeface="Arial"/>
                <a:cs typeface="Arial"/>
              </a:rPr>
              <a:t>0</a:t>
            </a: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64591" y="1974341"/>
            <a:ext cx="526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1</a:t>
            </a:r>
            <a:r>
              <a:rPr sz="1200" spc="-65" dirty="0">
                <a:solidFill>
                  <a:srgbClr val="57585B"/>
                </a:solidFill>
                <a:latin typeface="Arial"/>
                <a:cs typeface="Arial"/>
              </a:rPr>
              <a:t>4</a:t>
            </a:r>
            <a:r>
              <a:rPr sz="1200" spc="-50" dirty="0">
                <a:solidFill>
                  <a:srgbClr val="57585B"/>
                </a:solidFill>
                <a:latin typeface="Arial"/>
                <a:cs typeface="Arial"/>
              </a:rPr>
              <a:t>0,</a:t>
            </a: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0</a:t>
            </a:r>
            <a:r>
              <a:rPr sz="1200" spc="-70" dirty="0">
                <a:solidFill>
                  <a:srgbClr val="57585B"/>
                </a:solidFill>
                <a:latin typeface="Arial"/>
                <a:cs typeface="Arial"/>
              </a:rPr>
              <a:t>0</a:t>
            </a: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64591" y="1572259"/>
            <a:ext cx="526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1</a:t>
            </a:r>
            <a:r>
              <a:rPr sz="1200" spc="-65" dirty="0">
                <a:solidFill>
                  <a:srgbClr val="57585B"/>
                </a:solidFill>
                <a:latin typeface="Arial"/>
                <a:cs typeface="Arial"/>
              </a:rPr>
              <a:t>6</a:t>
            </a:r>
            <a:r>
              <a:rPr sz="1200" spc="-50" dirty="0">
                <a:solidFill>
                  <a:srgbClr val="57585B"/>
                </a:solidFill>
                <a:latin typeface="Arial"/>
                <a:cs typeface="Arial"/>
              </a:rPr>
              <a:t>0,</a:t>
            </a: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0</a:t>
            </a:r>
            <a:r>
              <a:rPr sz="1200" spc="-70" dirty="0">
                <a:solidFill>
                  <a:srgbClr val="57585B"/>
                </a:solidFill>
                <a:latin typeface="Arial"/>
                <a:cs typeface="Arial"/>
              </a:rPr>
              <a:t>0</a:t>
            </a: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64591" y="1170559"/>
            <a:ext cx="526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1</a:t>
            </a:r>
            <a:r>
              <a:rPr sz="1200" spc="-65" dirty="0">
                <a:solidFill>
                  <a:srgbClr val="57585B"/>
                </a:solidFill>
                <a:latin typeface="Arial"/>
                <a:cs typeface="Arial"/>
              </a:rPr>
              <a:t>8</a:t>
            </a:r>
            <a:r>
              <a:rPr sz="1200" spc="-50" dirty="0">
                <a:solidFill>
                  <a:srgbClr val="57585B"/>
                </a:solidFill>
                <a:latin typeface="Arial"/>
                <a:cs typeface="Arial"/>
              </a:rPr>
              <a:t>0,</a:t>
            </a: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0</a:t>
            </a:r>
            <a:r>
              <a:rPr sz="1200" spc="-70" dirty="0">
                <a:solidFill>
                  <a:srgbClr val="57585B"/>
                </a:solidFill>
                <a:latin typeface="Arial"/>
                <a:cs typeface="Arial"/>
              </a:rPr>
              <a:t>0</a:t>
            </a:r>
            <a:r>
              <a:rPr sz="1200" spc="-60" dirty="0">
                <a:solidFill>
                  <a:srgbClr val="57585B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122969" y="5047488"/>
            <a:ext cx="358083" cy="358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059679" y="5053584"/>
            <a:ext cx="348996" cy="3520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9274175" y="2636011"/>
            <a:ext cx="583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57585B"/>
                </a:solidFill>
                <a:latin typeface="Arial"/>
                <a:cs typeface="Arial"/>
              </a:rPr>
              <a:t>100,000</a:t>
            </a:r>
            <a:r>
              <a:rPr sz="1650" spc="-60" baseline="7575" dirty="0">
                <a:latin typeface="Arial"/>
                <a:cs typeface="Arial"/>
              </a:rPr>
              <a:t>*</a:t>
            </a:r>
            <a:endParaRPr sz="1650" baseline="7575">
              <a:latin typeface="Arial"/>
              <a:cs typeface="Arial"/>
            </a:endParaRPr>
          </a:p>
        </p:txBody>
      </p:sp>
      <p:sp>
        <p:nvSpPr>
          <p:cNvPr id="90" name="object 90"/>
          <p:cNvSpPr txBox="1">
            <a:spLocks noGrp="1"/>
          </p:cNvSpPr>
          <p:nvPr>
            <p:ph type="title"/>
          </p:nvPr>
        </p:nvSpPr>
        <p:spPr>
          <a:xfrm>
            <a:off x="444500" y="224739"/>
            <a:ext cx="76917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10" dirty="0">
                <a:solidFill>
                  <a:srgbClr val="57585B"/>
                </a:solidFill>
                <a:latin typeface="Arial"/>
                <a:cs typeface="Arial"/>
              </a:rPr>
              <a:t>Siebel </a:t>
            </a:r>
            <a:r>
              <a:rPr sz="3600" spc="-254" dirty="0">
                <a:solidFill>
                  <a:srgbClr val="57585B"/>
                </a:solidFill>
                <a:latin typeface="Arial"/>
                <a:cs typeface="Arial"/>
              </a:rPr>
              <a:t>Focus: </a:t>
            </a:r>
            <a:r>
              <a:rPr sz="3600" spc="-220" dirty="0">
                <a:solidFill>
                  <a:srgbClr val="57585B"/>
                </a:solidFill>
                <a:latin typeface="Arial"/>
                <a:cs typeface="Arial"/>
              </a:rPr>
              <a:t>Scalable, </a:t>
            </a:r>
            <a:r>
              <a:rPr sz="3600" spc="-130" dirty="0">
                <a:solidFill>
                  <a:srgbClr val="57585B"/>
                </a:solidFill>
                <a:latin typeface="Arial"/>
                <a:cs typeface="Arial"/>
              </a:rPr>
              <a:t>sophisticated</a:t>
            </a:r>
            <a:r>
              <a:rPr sz="3600" spc="-245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3600" spc="-420" dirty="0">
                <a:solidFill>
                  <a:srgbClr val="57585B"/>
                </a:solidFill>
                <a:latin typeface="Arial"/>
                <a:cs typeface="Arial"/>
              </a:rPr>
              <a:t>CRM</a:t>
            </a:r>
            <a:endParaRPr sz="360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351039" y="5052821"/>
            <a:ext cx="486128" cy="4381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073855" y="5171265"/>
            <a:ext cx="779897" cy="254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521964" y="4960620"/>
            <a:ext cx="484632" cy="5852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004379" y="5143965"/>
            <a:ext cx="824311" cy="3666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851647" y="5099303"/>
            <a:ext cx="502920" cy="3063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863097" y="5553455"/>
            <a:ext cx="447274" cy="4034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404346" y="5553455"/>
            <a:ext cx="451885" cy="35303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053071" y="5553455"/>
            <a:ext cx="539496" cy="5410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336791" y="5553455"/>
            <a:ext cx="539495" cy="5410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344411" y="5021579"/>
            <a:ext cx="565404" cy="5654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034539" y="5553455"/>
            <a:ext cx="539495" cy="5410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468623" y="5553455"/>
            <a:ext cx="539496" cy="5410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184903" y="5553455"/>
            <a:ext cx="539496" cy="5410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0006583" y="5553455"/>
            <a:ext cx="539496" cy="5410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851135" y="5160264"/>
            <a:ext cx="826007" cy="1524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0732007" y="3424428"/>
            <a:ext cx="1202690" cy="1205865"/>
          </a:xfrm>
          <a:custGeom>
            <a:avLst/>
            <a:gdLst/>
            <a:ahLst/>
            <a:cxnLst/>
            <a:rect l="l" t="t" r="r" b="b"/>
            <a:pathLst>
              <a:path w="1202690" h="1205864">
                <a:moveTo>
                  <a:pt x="601218" y="0"/>
                </a:moveTo>
                <a:lnTo>
                  <a:pt x="554225" y="1813"/>
                </a:lnTo>
                <a:lnTo>
                  <a:pt x="508222" y="7164"/>
                </a:lnTo>
                <a:lnTo>
                  <a:pt x="463344" y="15919"/>
                </a:lnTo>
                <a:lnTo>
                  <a:pt x="419724" y="27944"/>
                </a:lnTo>
                <a:lnTo>
                  <a:pt x="377495" y="43104"/>
                </a:lnTo>
                <a:lnTo>
                  <a:pt x="336790" y="61266"/>
                </a:lnTo>
                <a:lnTo>
                  <a:pt x="297744" y="82296"/>
                </a:lnTo>
                <a:lnTo>
                  <a:pt x="260490" y="106058"/>
                </a:lnTo>
                <a:lnTo>
                  <a:pt x="225161" y="132421"/>
                </a:lnTo>
                <a:lnTo>
                  <a:pt x="191890" y="161249"/>
                </a:lnTo>
                <a:lnTo>
                  <a:pt x="160813" y="192408"/>
                </a:lnTo>
                <a:lnTo>
                  <a:pt x="132061" y="225765"/>
                </a:lnTo>
                <a:lnTo>
                  <a:pt x="105769" y="261185"/>
                </a:lnTo>
                <a:lnTo>
                  <a:pt x="82070" y="298534"/>
                </a:lnTo>
                <a:lnTo>
                  <a:pt x="61097" y="337679"/>
                </a:lnTo>
                <a:lnTo>
                  <a:pt x="42985" y="378485"/>
                </a:lnTo>
                <a:lnTo>
                  <a:pt x="27866" y="420818"/>
                </a:lnTo>
                <a:lnTo>
                  <a:pt x="15875" y="464544"/>
                </a:lnTo>
                <a:lnTo>
                  <a:pt x="7144" y="509529"/>
                </a:lnTo>
                <a:lnTo>
                  <a:pt x="1808" y="555640"/>
                </a:lnTo>
                <a:lnTo>
                  <a:pt x="0" y="602742"/>
                </a:lnTo>
                <a:lnTo>
                  <a:pt x="1808" y="649843"/>
                </a:lnTo>
                <a:lnTo>
                  <a:pt x="7144" y="695954"/>
                </a:lnTo>
                <a:lnTo>
                  <a:pt x="15875" y="740939"/>
                </a:lnTo>
                <a:lnTo>
                  <a:pt x="27866" y="784665"/>
                </a:lnTo>
                <a:lnTo>
                  <a:pt x="42985" y="826998"/>
                </a:lnTo>
                <a:lnTo>
                  <a:pt x="61097" y="867804"/>
                </a:lnTo>
                <a:lnTo>
                  <a:pt x="82070" y="906949"/>
                </a:lnTo>
                <a:lnTo>
                  <a:pt x="105769" y="944298"/>
                </a:lnTo>
                <a:lnTo>
                  <a:pt x="132061" y="979718"/>
                </a:lnTo>
                <a:lnTo>
                  <a:pt x="160813" y="1013075"/>
                </a:lnTo>
                <a:lnTo>
                  <a:pt x="191890" y="1044234"/>
                </a:lnTo>
                <a:lnTo>
                  <a:pt x="225161" y="1073062"/>
                </a:lnTo>
                <a:lnTo>
                  <a:pt x="260490" y="1099425"/>
                </a:lnTo>
                <a:lnTo>
                  <a:pt x="297744" y="1123188"/>
                </a:lnTo>
                <a:lnTo>
                  <a:pt x="336790" y="1144217"/>
                </a:lnTo>
                <a:lnTo>
                  <a:pt x="377495" y="1162379"/>
                </a:lnTo>
                <a:lnTo>
                  <a:pt x="419724" y="1177539"/>
                </a:lnTo>
                <a:lnTo>
                  <a:pt x="463344" y="1189564"/>
                </a:lnTo>
                <a:lnTo>
                  <a:pt x="508222" y="1198319"/>
                </a:lnTo>
                <a:lnTo>
                  <a:pt x="554225" y="1203670"/>
                </a:lnTo>
                <a:lnTo>
                  <a:pt x="601218" y="1205484"/>
                </a:lnTo>
                <a:lnTo>
                  <a:pt x="648210" y="1203670"/>
                </a:lnTo>
                <a:lnTo>
                  <a:pt x="694213" y="1198319"/>
                </a:lnTo>
                <a:lnTo>
                  <a:pt x="739091" y="1189564"/>
                </a:lnTo>
                <a:lnTo>
                  <a:pt x="782711" y="1177539"/>
                </a:lnTo>
                <a:lnTo>
                  <a:pt x="824940" y="1162379"/>
                </a:lnTo>
                <a:lnTo>
                  <a:pt x="865645" y="1144217"/>
                </a:lnTo>
                <a:lnTo>
                  <a:pt x="904691" y="1123188"/>
                </a:lnTo>
                <a:lnTo>
                  <a:pt x="941945" y="1099425"/>
                </a:lnTo>
                <a:lnTo>
                  <a:pt x="977274" y="1073062"/>
                </a:lnTo>
                <a:lnTo>
                  <a:pt x="1010545" y="1044234"/>
                </a:lnTo>
                <a:lnTo>
                  <a:pt x="1041622" y="1013075"/>
                </a:lnTo>
                <a:lnTo>
                  <a:pt x="1070374" y="979718"/>
                </a:lnTo>
                <a:lnTo>
                  <a:pt x="1096666" y="944298"/>
                </a:lnTo>
                <a:lnTo>
                  <a:pt x="1120365" y="906949"/>
                </a:lnTo>
                <a:lnTo>
                  <a:pt x="1141338" y="867804"/>
                </a:lnTo>
                <a:lnTo>
                  <a:pt x="1159450" y="826998"/>
                </a:lnTo>
                <a:lnTo>
                  <a:pt x="1174569" y="784665"/>
                </a:lnTo>
                <a:lnTo>
                  <a:pt x="1186560" y="740939"/>
                </a:lnTo>
                <a:lnTo>
                  <a:pt x="1195291" y="695954"/>
                </a:lnTo>
                <a:lnTo>
                  <a:pt x="1200627" y="649843"/>
                </a:lnTo>
                <a:lnTo>
                  <a:pt x="1202436" y="602742"/>
                </a:lnTo>
                <a:lnTo>
                  <a:pt x="1200627" y="555640"/>
                </a:lnTo>
                <a:lnTo>
                  <a:pt x="1195291" y="509529"/>
                </a:lnTo>
                <a:lnTo>
                  <a:pt x="1186560" y="464544"/>
                </a:lnTo>
                <a:lnTo>
                  <a:pt x="1174569" y="420818"/>
                </a:lnTo>
                <a:lnTo>
                  <a:pt x="1159450" y="378485"/>
                </a:lnTo>
                <a:lnTo>
                  <a:pt x="1141338" y="337679"/>
                </a:lnTo>
                <a:lnTo>
                  <a:pt x="1120365" y="298534"/>
                </a:lnTo>
                <a:lnTo>
                  <a:pt x="1096666" y="261185"/>
                </a:lnTo>
                <a:lnTo>
                  <a:pt x="1070374" y="225765"/>
                </a:lnTo>
                <a:lnTo>
                  <a:pt x="1041622" y="192408"/>
                </a:lnTo>
                <a:lnTo>
                  <a:pt x="1010545" y="161249"/>
                </a:lnTo>
                <a:lnTo>
                  <a:pt x="977274" y="132421"/>
                </a:lnTo>
                <a:lnTo>
                  <a:pt x="941945" y="106058"/>
                </a:lnTo>
                <a:lnTo>
                  <a:pt x="904691" y="82296"/>
                </a:lnTo>
                <a:lnTo>
                  <a:pt x="865645" y="61266"/>
                </a:lnTo>
                <a:lnTo>
                  <a:pt x="824940" y="43104"/>
                </a:lnTo>
                <a:lnTo>
                  <a:pt x="782711" y="27944"/>
                </a:lnTo>
                <a:lnTo>
                  <a:pt x="739091" y="15919"/>
                </a:lnTo>
                <a:lnTo>
                  <a:pt x="694213" y="7164"/>
                </a:lnTo>
                <a:lnTo>
                  <a:pt x="648210" y="1813"/>
                </a:lnTo>
                <a:lnTo>
                  <a:pt x="601218" y="0"/>
                </a:lnTo>
                <a:close/>
              </a:path>
            </a:pathLst>
          </a:custGeom>
          <a:solidFill>
            <a:srgbClr val="A425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11006073" y="3823842"/>
            <a:ext cx="655955" cy="37338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indent="43815">
              <a:lnSpc>
                <a:spcPts val="1300"/>
              </a:lnSpc>
              <a:spcBef>
                <a:spcPts val="259"/>
              </a:spcBef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Multiple  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b="1" spc="-90" dirty="0">
                <a:solidFill>
                  <a:srgbClr val="FFFFFF"/>
                </a:solidFill>
                <a:latin typeface="Arial"/>
                <a:cs typeface="Arial"/>
              </a:rPr>
              <a:t>ndu</a:t>
            </a:r>
            <a:r>
              <a:rPr sz="1200" b="1" spc="-20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b="1" spc="-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b="1" spc="-19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10732007" y="1519427"/>
            <a:ext cx="1231900" cy="1236345"/>
          </a:xfrm>
          <a:custGeom>
            <a:avLst/>
            <a:gdLst/>
            <a:ahLst/>
            <a:cxnLst/>
            <a:rect l="l" t="t" r="r" b="b"/>
            <a:pathLst>
              <a:path w="1231900" h="1236345">
                <a:moveTo>
                  <a:pt x="615696" y="0"/>
                </a:moveTo>
                <a:lnTo>
                  <a:pt x="567587" y="1859"/>
                </a:lnTo>
                <a:lnTo>
                  <a:pt x="520490" y="7346"/>
                </a:lnTo>
                <a:lnTo>
                  <a:pt x="474541" y="16324"/>
                </a:lnTo>
                <a:lnTo>
                  <a:pt x="429878" y="28654"/>
                </a:lnTo>
                <a:lnTo>
                  <a:pt x="386636" y="44199"/>
                </a:lnTo>
                <a:lnTo>
                  <a:pt x="344954" y="62821"/>
                </a:lnTo>
                <a:lnTo>
                  <a:pt x="304969" y="84384"/>
                </a:lnTo>
                <a:lnTo>
                  <a:pt x="266817" y="108749"/>
                </a:lnTo>
                <a:lnTo>
                  <a:pt x="230634" y="135780"/>
                </a:lnTo>
                <a:lnTo>
                  <a:pt x="196560" y="165338"/>
                </a:lnTo>
                <a:lnTo>
                  <a:pt x="164729" y="197286"/>
                </a:lnTo>
                <a:lnTo>
                  <a:pt x="135280" y="231488"/>
                </a:lnTo>
                <a:lnTo>
                  <a:pt x="108349" y="267804"/>
                </a:lnTo>
                <a:lnTo>
                  <a:pt x="84073" y="306098"/>
                </a:lnTo>
                <a:lnTo>
                  <a:pt x="62590" y="346232"/>
                </a:lnTo>
                <a:lnTo>
                  <a:pt x="44036" y="388069"/>
                </a:lnTo>
                <a:lnTo>
                  <a:pt x="28548" y="431471"/>
                </a:lnTo>
                <a:lnTo>
                  <a:pt x="16264" y="476301"/>
                </a:lnTo>
                <a:lnTo>
                  <a:pt x="7319" y="522421"/>
                </a:lnTo>
                <a:lnTo>
                  <a:pt x="1852" y="569693"/>
                </a:lnTo>
                <a:lnTo>
                  <a:pt x="0" y="617982"/>
                </a:lnTo>
                <a:lnTo>
                  <a:pt x="1852" y="666270"/>
                </a:lnTo>
                <a:lnTo>
                  <a:pt x="7319" y="713542"/>
                </a:lnTo>
                <a:lnTo>
                  <a:pt x="16264" y="759662"/>
                </a:lnTo>
                <a:lnTo>
                  <a:pt x="28548" y="804492"/>
                </a:lnTo>
                <a:lnTo>
                  <a:pt x="44036" y="847894"/>
                </a:lnTo>
                <a:lnTo>
                  <a:pt x="62590" y="889731"/>
                </a:lnTo>
                <a:lnTo>
                  <a:pt x="84074" y="929865"/>
                </a:lnTo>
                <a:lnTo>
                  <a:pt x="108349" y="968159"/>
                </a:lnTo>
                <a:lnTo>
                  <a:pt x="135280" y="1004475"/>
                </a:lnTo>
                <a:lnTo>
                  <a:pt x="164729" y="1038677"/>
                </a:lnTo>
                <a:lnTo>
                  <a:pt x="196560" y="1070625"/>
                </a:lnTo>
                <a:lnTo>
                  <a:pt x="230634" y="1100183"/>
                </a:lnTo>
                <a:lnTo>
                  <a:pt x="266817" y="1127214"/>
                </a:lnTo>
                <a:lnTo>
                  <a:pt x="304969" y="1151579"/>
                </a:lnTo>
                <a:lnTo>
                  <a:pt x="344954" y="1173142"/>
                </a:lnTo>
                <a:lnTo>
                  <a:pt x="386636" y="1191764"/>
                </a:lnTo>
                <a:lnTo>
                  <a:pt x="429878" y="1207309"/>
                </a:lnTo>
                <a:lnTo>
                  <a:pt x="474541" y="1219639"/>
                </a:lnTo>
                <a:lnTo>
                  <a:pt x="520490" y="1228617"/>
                </a:lnTo>
                <a:lnTo>
                  <a:pt x="567587" y="1234104"/>
                </a:lnTo>
                <a:lnTo>
                  <a:pt x="615696" y="1235964"/>
                </a:lnTo>
                <a:lnTo>
                  <a:pt x="663804" y="1234104"/>
                </a:lnTo>
                <a:lnTo>
                  <a:pt x="710901" y="1228617"/>
                </a:lnTo>
                <a:lnTo>
                  <a:pt x="756850" y="1219639"/>
                </a:lnTo>
                <a:lnTo>
                  <a:pt x="801513" y="1207309"/>
                </a:lnTo>
                <a:lnTo>
                  <a:pt x="844755" y="1191764"/>
                </a:lnTo>
                <a:lnTo>
                  <a:pt x="886437" y="1173142"/>
                </a:lnTo>
                <a:lnTo>
                  <a:pt x="926422" y="1151579"/>
                </a:lnTo>
                <a:lnTo>
                  <a:pt x="964574" y="1127214"/>
                </a:lnTo>
                <a:lnTo>
                  <a:pt x="1000757" y="1100183"/>
                </a:lnTo>
                <a:lnTo>
                  <a:pt x="1034831" y="1070625"/>
                </a:lnTo>
                <a:lnTo>
                  <a:pt x="1066662" y="1038677"/>
                </a:lnTo>
                <a:lnTo>
                  <a:pt x="1096111" y="1004475"/>
                </a:lnTo>
                <a:lnTo>
                  <a:pt x="1123042" y="968159"/>
                </a:lnTo>
                <a:lnTo>
                  <a:pt x="1147318" y="929865"/>
                </a:lnTo>
                <a:lnTo>
                  <a:pt x="1168801" y="889731"/>
                </a:lnTo>
                <a:lnTo>
                  <a:pt x="1187355" y="847894"/>
                </a:lnTo>
                <a:lnTo>
                  <a:pt x="1202843" y="804492"/>
                </a:lnTo>
                <a:lnTo>
                  <a:pt x="1215127" y="759662"/>
                </a:lnTo>
                <a:lnTo>
                  <a:pt x="1224072" y="713542"/>
                </a:lnTo>
                <a:lnTo>
                  <a:pt x="1229539" y="666270"/>
                </a:lnTo>
                <a:lnTo>
                  <a:pt x="1231392" y="617982"/>
                </a:lnTo>
                <a:lnTo>
                  <a:pt x="1229539" y="569693"/>
                </a:lnTo>
                <a:lnTo>
                  <a:pt x="1224072" y="522421"/>
                </a:lnTo>
                <a:lnTo>
                  <a:pt x="1215127" y="476301"/>
                </a:lnTo>
                <a:lnTo>
                  <a:pt x="1202843" y="431471"/>
                </a:lnTo>
                <a:lnTo>
                  <a:pt x="1187355" y="388069"/>
                </a:lnTo>
                <a:lnTo>
                  <a:pt x="1168801" y="346232"/>
                </a:lnTo>
                <a:lnTo>
                  <a:pt x="1147318" y="306098"/>
                </a:lnTo>
                <a:lnTo>
                  <a:pt x="1123042" y="267804"/>
                </a:lnTo>
                <a:lnTo>
                  <a:pt x="1096111" y="231488"/>
                </a:lnTo>
                <a:lnTo>
                  <a:pt x="1066662" y="197286"/>
                </a:lnTo>
                <a:lnTo>
                  <a:pt x="1034831" y="165338"/>
                </a:lnTo>
                <a:lnTo>
                  <a:pt x="1000757" y="135780"/>
                </a:lnTo>
                <a:lnTo>
                  <a:pt x="964574" y="108749"/>
                </a:lnTo>
                <a:lnTo>
                  <a:pt x="926422" y="84384"/>
                </a:lnTo>
                <a:lnTo>
                  <a:pt x="886437" y="62821"/>
                </a:lnTo>
                <a:lnTo>
                  <a:pt x="844755" y="44199"/>
                </a:lnTo>
                <a:lnTo>
                  <a:pt x="801513" y="28654"/>
                </a:lnTo>
                <a:lnTo>
                  <a:pt x="756850" y="16324"/>
                </a:lnTo>
                <a:lnTo>
                  <a:pt x="710901" y="7346"/>
                </a:lnTo>
                <a:lnTo>
                  <a:pt x="663804" y="1859"/>
                </a:lnTo>
                <a:lnTo>
                  <a:pt x="615696" y="0"/>
                </a:lnTo>
                <a:close/>
              </a:path>
            </a:pathLst>
          </a:custGeom>
          <a:solidFill>
            <a:srgbClr val="4154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10999978" y="1850897"/>
            <a:ext cx="695960" cy="5378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1270" algn="ctr">
              <a:lnSpc>
                <a:spcPts val="1300"/>
              </a:lnSpc>
              <a:spcBef>
                <a:spcPts val="260"/>
              </a:spcBef>
            </a:pPr>
            <a:r>
              <a:rPr sz="1200" b="1" spc="-110" dirty="0">
                <a:solidFill>
                  <a:srgbClr val="FFFFFF"/>
                </a:solidFill>
                <a:latin typeface="Arial"/>
                <a:cs typeface="Arial"/>
              </a:rPr>
              <a:t>Leading  </a:t>
            </a:r>
            <a:r>
              <a:rPr sz="1200" b="1" spc="-85" dirty="0">
                <a:solidFill>
                  <a:srgbClr val="FFFFFF"/>
                </a:solidFill>
                <a:latin typeface="Arial"/>
                <a:cs typeface="Arial"/>
              </a:rPr>
              <a:t>Global  </a:t>
            </a:r>
            <a:r>
              <a:rPr sz="1200" b="1" spc="-1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b="1" spc="-1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="1" spc="-20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="1" spc="-90" dirty="0">
                <a:solidFill>
                  <a:srgbClr val="FFFFFF"/>
                </a:solidFill>
                <a:latin typeface="Arial"/>
                <a:cs typeface="Arial"/>
              </a:rPr>
              <a:t>om</a:t>
            </a:r>
            <a:r>
              <a:rPr sz="1200" b="1" spc="-7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b="1" spc="-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b="1" spc="-19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4902708" y="5553455"/>
            <a:ext cx="539496" cy="5410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530596" y="5207508"/>
            <a:ext cx="684276" cy="16611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618988" y="5553455"/>
            <a:ext cx="539496" cy="5410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750820" y="5553455"/>
            <a:ext cx="539495" cy="5410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855976" y="4988052"/>
            <a:ext cx="381000" cy="58521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508492" y="5553455"/>
            <a:ext cx="539496" cy="5410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464295" y="5021579"/>
            <a:ext cx="620268" cy="4465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267443" y="5047488"/>
            <a:ext cx="458724" cy="39624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203435" y="5510784"/>
            <a:ext cx="624840" cy="62636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367521" y="2289810"/>
            <a:ext cx="826135" cy="3848100"/>
          </a:xfrm>
          <a:custGeom>
            <a:avLst/>
            <a:gdLst/>
            <a:ahLst/>
            <a:cxnLst/>
            <a:rect l="l" t="t" r="r" b="b"/>
            <a:pathLst>
              <a:path w="826134" h="3848100">
                <a:moveTo>
                  <a:pt x="0" y="1924050"/>
                </a:moveTo>
                <a:lnTo>
                  <a:pt x="298" y="1850249"/>
                </a:lnTo>
                <a:lnTo>
                  <a:pt x="1185" y="1777150"/>
                </a:lnTo>
                <a:lnTo>
                  <a:pt x="2652" y="1704805"/>
                </a:lnTo>
                <a:lnTo>
                  <a:pt x="4686" y="1633261"/>
                </a:lnTo>
                <a:lnTo>
                  <a:pt x="7277" y="1562570"/>
                </a:lnTo>
                <a:lnTo>
                  <a:pt x="10415" y="1492780"/>
                </a:lnTo>
                <a:lnTo>
                  <a:pt x="14089" y="1423943"/>
                </a:lnTo>
                <a:lnTo>
                  <a:pt x="18288" y="1356107"/>
                </a:lnTo>
                <a:lnTo>
                  <a:pt x="23002" y="1289322"/>
                </a:lnTo>
                <a:lnTo>
                  <a:pt x="28219" y="1223638"/>
                </a:lnTo>
                <a:lnTo>
                  <a:pt x="33929" y="1159106"/>
                </a:lnTo>
                <a:lnTo>
                  <a:pt x="40122" y="1095775"/>
                </a:lnTo>
                <a:lnTo>
                  <a:pt x="46786" y="1033694"/>
                </a:lnTo>
                <a:lnTo>
                  <a:pt x="53912" y="972914"/>
                </a:lnTo>
                <a:lnTo>
                  <a:pt x="61487" y="913484"/>
                </a:lnTo>
                <a:lnTo>
                  <a:pt x="69503" y="855454"/>
                </a:lnTo>
                <a:lnTo>
                  <a:pt x="77947" y="798874"/>
                </a:lnTo>
                <a:lnTo>
                  <a:pt x="86809" y="743795"/>
                </a:lnTo>
                <a:lnTo>
                  <a:pt x="96079" y="690264"/>
                </a:lnTo>
                <a:lnTo>
                  <a:pt x="105746" y="638334"/>
                </a:lnTo>
                <a:lnTo>
                  <a:pt x="115799" y="588053"/>
                </a:lnTo>
                <a:lnTo>
                  <a:pt x="126227" y="539471"/>
                </a:lnTo>
                <a:lnTo>
                  <a:pt x="137020" y="492638"/>
                </a:lnTo>
                <a:lnTo>
                  <a:pt x="148168" y="447603"/>
                </a:lnTo>
                <a:lnTo>
                  <a:pt x="159658" y="404418"/>
                </a:lnTo>
                <a:lnTo>
                  <a:pt x="171481" y="363131"/>
                </a:lnTo>
                <a:lnTo>
                  <a:pt x="183626" y="323792"/>
                </a:lnTo>
                <a:lnTo>
                  <a:pt x="196082" y="286451"/>
                </a:lnTo>
                <a:lnTo>
                  <a:pt x="221886" y="217963"/>
                </a:lnTo>
                <a:lnTo>
                  <a:pt x="248806" y="158066"/>
                </a:lnTo>
                <a:lnTo>
                  <a:pt x="276757" y="107158"/>
                </a:lnTo>
                <a:lnTo>
                  <a:pt x="305654" y="65638"/>
                </a:lnTo>
                <a:lnTo>
                  <a:pt x="335411" y="33904"/>
                </a:lnTo>
                <a:lnTo>
                  <a:pt x="381471" y="5524"/>
                </a:lnTo>
                <a:lnTo>
                  <a:pt x="413003" y="0"/>
                </a:lnTo>
                <a:lnTo>
                  <a:pt x="428845" y="1389"/>
                </a:lnTo>
                <a:lnTo>
                  <a:pt x="475422" y="21831"/>
                </a:lnTo>
                <a:lnTo>
                  <a:pt x="505577" y="48522"/>
                </a:lnTo>
                <a:lnTo>
                  <a:pt x="534914" y="85200"/>
                </a:lnTo>
                <a:lnTo>
                  <a:pt x="563349" y="131464"/>
                </a:lnTo>
                <a:lnTo>
                  <a:pt x="590795" y="186916"/>
                </a:lnTo>
                <a:lnTo>
                  <a:pt x="617168" y="251158"/>
                </a:lnTo>
                <a:lnTo>
                  <a:pt x="642381" y="323792"/>
                </a:lnTo>
                <a:lnTo>
                  <a:pt x="654526" y="363131"/>
                </a:lnTo>
                <a:lnTo>
                  <a:pt x="666349" y="404418"/>
                </a:lnTo>
                <a:lnTo>
                  <a:pt x="677839" y="447603"/>
                </a:lnTo>
                <a:lnTo>
                  <a:pt x="688987" y="492638"/>
                </a:lnTo>
                <a:lnTo>
                  <a:pt x="699780" y="539471"/>
                </a:lnTo>
                <a:lnTo>
                  <a:pt x="710208" y="588053"/>
                </a:lnTo>
                <a:lnTo>
                  <a:pt x="720261" y="638334"/>
                </a:lnTo>
                <a:lnTo>
                  <a:pt x="729928" y="690264"/>
                </a:lnTo>
                <a:lnTo>
                  <a:pt x="739198" y="743795"/>
                </a:lnTo>
                <a:lnTo>
                  <a:pt x="748060" y="798874"/>
                </a:lnTo>
                <a:lnTo>
                  <a:pt x="756504" y="855454"/>
                </a:lnTo>
                <a:lnTo>
                  <a:pt x="764520" y="913484"/>
                </a:lnTo>
                <a:lnTo>
                  <a:pt x="772095" y="972914"/>
                </a:lnTo>
                <a:lnTo>
                  <a:pt x="779221" y="1033694"/>
                </a:lnTo>
                <a:lnTo>
                  <a:pt x="785885" y="1095775"/>
                </a:lnTo>
                <a:lnTo>
                  <a:pt x="792078" y="1159106"/>
                </a:lnTo>
                <a:lnTo>
                  <a:pt x="797788" y="1223638"/>
                </a:lnTo>
                <a:lnTo>
                  <a:pt x="803005" y="1289322"/>
                </a:lnTo>
                <a:lnTo>
                  <a:pt x="807719" y="1356107"/>
                </a:lnTo>
                <a:lnTo>
                  <a:pt x="811918" y="1423943"/>
                </a:lnTo>
                <a:lnTo>
                  <a:pt x="815592" y="1492780"/>
                </a:lnTo>
                <a:lnTo>
                  <a:pt x="818730" y="1562570"/>
                </a:lnTo>
                <a:lnTo>
                  <a:pt x="821321" y="1633261"/>
                </a:lnTo>
                <a:lnTo>
                  <a:pt x="823355" y="1704805"/>
                </a:lnTo>
                <a:lnTo>
                  <a:pt x="824822" y="1777150"/>
                </a:lnTo>
                <a:lnTo>
                  <a:pt x="825709" y="1850249"/>
                </a:lnTo>
                <a:lnTo>
                  <a:pt x="826007" y="1924050"/>
                </a:lnTo>
                <a:lnTo>
                  <a:pt x="825709" y="1997850"/>
                </a:lnTo>
                <a:lnTo>
                  <a:pt x="824822" y="2070949"/>
                </a:lnTo>
                <a:lnTo>
                  <a:pt x="823355" y="2143294"/>
                </a:lnTo>
                <a:lnTo>
                  <a:pt x="821321" y="2214838"/>
                </a:lnTo>
                <a:lnTo>
                  <a:pt x="818730" y="2285529"/>
                </a:lnTo>
                <a:lnTo>
                  <a:pt x="815592" y="2355319"/>
                </a:lnTo>
                <a:lnTo>
                  <a:pt x="811918" y="2424156"/>
                </a:lnTo>
                <a:lnTo>
                  <a:pt x="807719" y="2491992"/>
                </a:lnTo>
                <a:lnTo>
                  <a:pt x="803005" y="2558777"/>
                </a:lnTo>
                <a:lnTo>
                  <a:pt x="797788" y="2624461"/>
                </a:lnTo>
                <a:lnTo>
                  <a:pt x="792078" y="2688993"/>
                </a:lnTo>
                <a:lnTo>
                  <a:pt x="785885" y="2752324"/>
                </a:lnTo>
                <a:lnTo>
                  <a:pt x="779221" y="2814405"/>
                </a:lnTo>
                <a:lnTo>
                  <a:pt x="772095" y="2875185"/>
                </a:lnTo>
                <a:lnTo>
                  <a:pt x="764520" y="2934615"/>
                </a:lnTo>
                <a:lnTo>
                  <a:pt x="756504" y="2992645"/>
                </a:lnTo>
                <a:lnTo>
                  <a:pt x="748060" y="3049225"/>
                </a:lnTo>
                <a:lnTo>
                  <a:pt x="739198" y="3104304"/>
                </a:lnTo>
                <a:lnTo>
                  <a:pt x="729928" y="3157835"/>
                </a:lnTo>
                <a:lnTo>
                  <a:pt x="720261" y="3209765"/>
                </a:lnTo>
                <a:lnTo>
                  <a:pt x="710208" y="3260046"/>
                </a:lnTo>
                <a:lnTo>
                  <a:pt x="699780" y="3308628"/>
                </a:lnTo>
                <a:lnTo>
                  <a:pt x="688987" y="3355461"/>
                </a:lnTo>
                <a:lnTo>
                  <a:pt x="677839" y="3400496"/>
                </a:lnTo>
                <a:lnTo>
                  <a:pt x="666349" y="3443681"/>
                </a:lnTo>
                <a:lnTo>
                  <a:pt x="654526" y="3484968"/>
                </a:lnTo>
                <a:lnTo>
                  <a:pt x="642381" y="3524307"/>
                </a:lnTo>
                <a:lnTo>
                  <a:pt x="629925" y="3561648"/>
                </a:lnTo>
                <a:lnTo>
                  <a:pt x="604121" y="3630136"/>
                </a:lnTo>
                <a:lnTo>
                  <a:pt x="577201" y="3690033"/>
                </a:lnTo>
                <a:lnTo>
                  <a:pt x="549250" y="3740941"/>
                </a:lnTo>
                <a:lnTo>
                  <a:pt x="520353" y="3782461"/>
                </a:lnTo>
                <a:lnTo>
                  <a:pt x="490596" y="3814195"/>
                </a:lnTo>
                <a:lnTo>
                  <a:pt x="444536" y="3842575"/>
                </a:lnTo>
                <a:lnTo>
                  <a:pt x="413003" y="3848100"/>
                </a:lnTo>
                <a:lnTo>
                  <a:pt x="397162" y="3846710"/>
                </a:lnTo>
                <a:lnTo>
                  <a:pt x="350585" y="3826268"/>
                </a:lnTo>
                <a:lnTo>
                  <a:pt x="320430" y="3799577"/>
                </a:lnTo>
                <a:lnTo>
                  <a:pt x="291093" y="3762899"/>
                </a:lnTo>
                <a:lnTo>
                  <a:pt x="262658" y="3716635"/>
                </a:lnTo>
                <a:lnTo>
                  <a:pt x="235212" y="3661183"/>
                </a:lnTo>
                <a:lnTo>
                  <a:pt x="208839" y="3596941"/>
                </a:lnTo>
                <a:lnTo>
                  <a:pt x="183626" y="3524307"/>
                </a:lnTo>
                <a:lnTo>
                  <a:pt x="171481" y="3484968"/>
                </a:lnTo>
                <a:lnTo>
                  <a:pt x="159658" y="3443681"/>
                </a:lnTo>
                <a:lnTo>
                  <a:pt x="148168" y="3400496"/>
                </a:lnTo>
                <a:lnTo>
                  <a:pt x="137020" y="3355461"/>
                </a:lnTo>
                <a:lnTo>
                  <a:pt x="126227" y="3308628"/>
                </a:lnTo>
                <a:lnTo>
                  <a:pt x="115799" y="3260046"/>
                </a:lnTo>
                <a:lnTo>
                  <a:pt x="105746" y="3209765"/>
                </a:lnTo>
                <a:lnTo>
                  <a:pt x="96079" y="3157835"/>
                </a:lnTo>
                <a:lnTo>
                  <a:pt x="86809" y="3104304"/>
                </a:lnTo>
                <a:lnTo>
                  <a:pt x="77947" y="3049225"/>
                </a:lnTo>
                <a:lnTo>
                  <a:pt x="69503" y="2992645"/>
                </a:lnTo>
                <a:lnTo>
                  <a:pt x="61487" y="2934615"/>
                </a:lnTo>
                <a:lnTo>
                  <a:pt x="53912" y="2875185"/>
                </a:lnTo>
                <a:lnTo>
                  <a:pt x="46786" y="2814405"/>
                </a:lnTo>
                <a:lnTo>
                  <a:pt x="40122" y="2752324"/>
                </a:lnTo>
                <a:lnTo>
                  <a:pt x="33929" y="2688993"/>
                </a:lnTo>
                <a:lnTo>
                  <a:pt x="28219" y="2624461"/>
                </a:lnTo>
                <a:lnTo>
                  <a:pt x="23002" y="2558777"/>
                </a:lnTo>
                <a:lnTo>
                  <a:pt x="18288" y="2491992"/>
                </a:lnTo>
                <a:lnTo>
                  <a:pt x="14089" y="2424156"/>
                </a:lnTo>
                <a:lnTo>
                  <a:pt x="10415" y="2355319"/>
                </a:lnTo>
                <a:lnTo>
                  <a:pt x="7277" y="2285529"/>
                </a:lnTo>
                <a:lnTo>
                  <a:pt x="4686" y="2214838"/>
                </a:lnTo>
                <a:lnTo>
                  <a:pt x="2652" y="2143294"/>
                </a:lnTo>
                <a:lnTo>
                  <a:pt x="1185" y="2070949"/>
                </a:lnTo>
                <a:lnTo>
                  <a:pt x="298" y="1997850"/>
                </a:lnTo>
                <a:lnTo>
                  <a:pt x="0" y="1924050"/>
                </a:lnTo>
                <a:close/>
              </a:path>
            </a:pathLst>
          </a:custGeom>
          <a:ln w="28956">
            <a:solidFill>
              <a:srgbClr val="F8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071609" y="1978914"/>
            <a:ext cx="925194" cy="4279900"/>
          </a:xfrm>
          <a:custGeom>
            <a:avLst/>
            <a:gdLst/>
            <a:ahLst/>
            <a:cxnLst/>
            <a:rect l="l" t="t" r="r" b="b"/>
            <a:pathLst>
              <a:path w="925195" h="4279900">
                <a:moveTo>
                  <a:pt x="0" y="2139696"/>
                </a:moveTo>
                <a:lnTo>
                  <a:pt x="268" y="2066135"/>
                </a:lnTo>
                <a:lnTo>
                  <a:pt x="1067" y="1993197"/>
                </a:lnTo>
                <a:lnTo>
                  <a:pt x="2388" y="1920922"/>
                </a:lnTo>
                <a:lnTo>
                  <a:pt x="4223" y="1849349"/>
                </a:lnTo>
                <a:lnTo>
                  <a:pt x="6563" y="1778517"/>
                </a:lnTo>
                <a:lnTo>
                  <a:pt x="9399" y="1708468"/>
                </a:lnTo>
                <a:lnTo>
                  <a:pt x="12723" y="1639241"/>
                </a:lnTo>
                <a:lnTo>
                  <a:pt x="16525" y="1570875"/>
                </a:lnTo>
                <a:lnTo>
                  <a:pt x="20799" y="1503410"/>
                </a:lnTo>
                <a:lnTo>
                  <a:pt x="25534" y="1436887"/>
                </a:lnTo>
                <a:lnTo>
                  <a:pt x="30722" y="1371345"/>
                </a:lnTo>
                <a:lnTo>
                  <a:pt x="36355" y="1306824"/>
                </a:lnTo>
                <a:lnTo>
                  <a:pt x="42424" y="1243363"/>
                </a:lnTo>
                <a:lnTo>
                  <a:pt x="48921" y="1181003"/>
                </a:lnTo>
                <a:lnTo>
                  <a:pt x="55836" y="1119783"/>
                </a:lnTo>
                <a:lnTo>
                  <a:pt x="63161" y="1059744"/>
                </a:lnTo>
                <a:lnTo>
                  <a:pt x="70888" y="1000925"/>
                </a:lnTo>
                <a:lnTo>
                  <a:pt x="79007" y="943365"/>
                </a:lnTo>
                <a:lnTo>
                  <a:pt x="87511" y="887105"/>
                </a:lnTo>
                <a:lnTo>
                  <a:pt x="96391" y="832185"/>
                </a:lnTo>
                <a:lnTo>
                  <a:pt x="105637" y="778645"/>
                </a:lnTo>
                <a:lnTo>
                  <a:pt x="115242" y="726523"/>
                </a:lnTo>
                <a:lnTo>
                  <a:pt x="125197" y="675860"/>
                </a:lnTo>
                <a:lnTo>
                  <a:pt x="135493" y="626697"/>
                </a:lnTo>
                <a:lnTo>
                  <a:pt x="146121" y="579072"/>
                </a:lnTo>
                <a:lnTo>
                  <a:pt x="157073" y="533026"/>
                </a:lnTo>
                <a:lnTo>
                  <a:pt x="168341" y="488598"/>
                </a:lnTo>
                <a:lnTo>
                  <a:pt x="179916" y="445828"/>
                </a:lnTo>
                <a:lnTo>
                  <a:pt x="191788" y="404756"/>
                </a:lnTo>
                <a:lnTo>
                  <a:pt x="203950" y="365422"/>
                </a:lnTo>
                <a:lnTo>
                  <a:pt x="216393" y="327866"/>
                </a:lnTo>
                <a:lnTo>
                  <a:pt x="242086" y="258247"/>
                </a:lnTo>
                <a:lnTo>
                  <a:pt x="268799" y="196216"/>
                </a:lnTo>
                <a:lnTo>
                  <a:pt x="296464" y="142092"/>
                </a:lnTo>
                <a:lnTo>
                  <a:pt x="325010" y="96195"/>
                </a:lnTo>
                <a:lnTo>
                  <a:pt x="354369" y="58842"/>
                </a:lnTo>
                <a:lnTo>
                  <a:pt x="384472" y="30353"/>
                </a:lnTo>
                <a:lnTo>
                  <a:pt x="430872" y="4936"/>
                </a:lnTo>
                <a:lnTo>
                  <a:pt x="462534" y="0"/>
                </a:lnTo>
                <a:lnTo>
                  <a:pt x="478432" y="1240"/>
                </a:lnTo>
                <a:lnTo>
                  <a:pt x="525285" y="19532"/>
                </a:lnTo>
                <a:lnTo>
                  <a:pt x="555735" y="43470"/>
                </a:lnTo>
                <a:lnTo>
                  <a:pt x="585475" y="76431"/>
                </a:lnTo>
                <a:lnTo>
                  <a:pt x="614436" y="118095"/>
                </a:lnTo>
                <a:lnTo>
                  <a:pt x="642550" y="168146"/>
                </a:lnTo>
                <a:lnTo>
                  <a:pt x="669747" y="226263"/>
                </a:lnTo>
                <a:lnTo>
                  <a:pt x="695960" y="292128"/>
                </a:lnTo>
                <a:lnTo>
                  <a:pt x="721117" y="365422"/>
                </a:lnTo>
                <a:lnTo>
                  <a:pt x="733279" y="404756"/>
                </a:lnTo>
                <a:lnTo>
                  <a:pt x="745151" y="445828"/>
                </a:lnTo>
                <a:lnTo>
                  <a:pt x="756726" y="488598"/>
                </a:lnTo>
                <a:lnTo>
                  <a:pt x="767994" y="533026"/>
                </a:lnTo>
                <a:lnTo>
                  <a:pt x="778946" y="579072"/>
                </a:lnTo>
                <a:lnTo>
                  <a:pt x="789574" y="626697"/>
                </a:lnTo>
                <a:lnTo>
                  <a:pt x="799870" y="675860"/>
                </a:lnTo>
                <a:lnTo>
                  <a:pt x="809825" y="726523"/>
                </a:lnTo>
                <a:lnTo>
                  <a:pt x="819430" y="778645"/>
                </a:lnTo>
                <a:lnTo>
                  <a:pt x="828676" y="832185"/>
                </a:lnTo>
                <a:lnTo>
                  <a:pt x="837556" y="887105"/>
                </a:lnTo>
                <a:lnTo>
                  <a:pt x="846060" y="943365"/>
                </a:lnTo>
                <a:lnTo>
                  <a:pt x="854179" y="1000925"/>
                </a:lnTo>
                <a:lnTo>
                  <a:pt x="861906" y="1059744"/>
                </a:lnTo>
                <a:lnTo>
                  <a:pt x="869231" y="1119783"/>
                </a:lnTo>
                <a:lnTo>
                  <a:pt x="876146" y="1181003"/>
                </a:lnTo>
                <a:lnTo>
                  <a:pt x="882643" y="1243363"/>
                </a:lnTo>
                <a:lnTo>
                  <a:pt x="888712" y="1306824"/>
                </a:lnTo>
                <a:lnTo>
                  <a:pt x="894345" y="1371345"/>
                </a:lnTo>
                <a:lnTo>
                  <a:pt x="899533" y="1436887"/>
                </a:lnTo>
                <a:lnTo>
                  <a:pt x="904268" y="1503410"/>
                </a:lnTo>
                <a:lnTo>
                  <a:pt x="908542" y="1570875"/>
                </a:lnTo>
                <a:lnTo>
                  <a:pt x="912344" y="1639241"/>
                </a:lnTo>
                <a:lnTo>
                  <a:pt x="915668" y="1708468"/>
                </a:lnTo>
                <a:lnTo>
                  <a:pt x="918504" y="1778517"/>
                </a:lnTo>
                <a:lnTo>
                  <a:pt x="920844" y="1849349"/>
                </a:lnTo>
                <a:lnTo>
                  <a:pt x="922679" y="1920922"/>
                </a:lnTo>
                <a:lnTo>
                  <a:pt x="924000" y="1993197"/>
                </a:lnTo>
                <a:lnTo>
                  <a:pt x="924799" y="2066135"/>
                </a:lnTo>
                <a:lnTo>
                  <a:pt x="925068" y="2139696"/>
                </a:lnTo>
                <a:lnTo>
                  <a:pt x="924799" y="2213256"/>
                </a:lnTo>
                <a:lnTo>
                  <a:pt x="924000" y="2286194"/>
                </a:lnTo>
                <a:lnTo>
                  <a:pt x="922679" y="2358469"/>
                </a:lnTo>
                <a:lnTo>
                  <a:pt x="920844" y="2430042"/>
                </a:lnTo>
                <a:lnTo>
                  <a:pt x="918504" y="2500874"/>
                </a:lnTo>
                <a:lnTo>
                  <a:pt x="915668" y="2570923"/>
                </a:lnTo>
                <a:lnTo>
                  <a:pt x="912344" y="2640150"/>
                </a:lnTo>
                <a:lnTo>
                  <a:pt x="908542" y="2708516"/>
                </a:lnTo>
                <a:lnTo>
                  <a:pt x="904268" y="2775981"/>
                </a:lnTo>
                <a:lnTo>
                  <a:pt x="899533" y="2842504"/>
                </a:lnTo>
                <a:lnTo>
                  <a:pt x="894345" y="2908046"/>
                </a:lnTo>
                <a:lnTo>
                  <a:pt x="888712" y="2972567"/>
                </a:lnTo>
                <a:lnTo>
                  <a:pt x="882643" y="3036028"/>
                </a:lnTo>
                <a:lnTo>
                  <a:pt x="876146" y="3098388"/>
                </a:lnTo>
                <a:lnTo>
                  <a:pt x="869231" y="3159608"/>
                </a:lnTo>
                <a:lnTo>
                  <a:pt x="861906" y="3219647"/>
                </a:lnTo>
                <a:lnTo>
                  <a:pt x="854179" y="3278466"/>
                </a:lnTo>
                <a:lnTo>
                  <a:pt x="846060" y="3336026"/>
                </a:lnTo>
                <a:lnTo>
                  <a:pt x="837556" y="3392286"/>
                </a:lnTo>
                <a:lnTo>
                  <a:pt x="828676" y="3447206"/>
                </a:lnTo>
                <a:lnTo>
                  <a:pt x="819430" y="3500746"/>
                </a:lnTo>
                <a:lnTo>
                  <a:pt x="809825" y="3552868"/>
                </a:lnTo>
                <a:lnTo>
                  <a:pt x="799870" y="3603531"/>
                </a:lnTo>
                <a:lnTo>
                  <a:pt x="789574" y="3652694"/>
                </a:lnTo>
                <a:lnTo>
                  <a:pt x="778946" y="3700319"/>
                </a:lnTo>
                <a:lnTo>
                  <a:pt x="767994" y="3746365"/>
                </a:lnTo>
                <a:lnTo>
                  <a:pt x="756726" y="3790793"/>
                </a:lnTo>
                <a:lnTo>
                  <a:pt x="745151" y="3833563"/>
                </a:lnTo>
                <a:lnTo>
                  <a:pt x="733279" y="3874635"/>
                </a:lnTo>
                <a:lnTo>
                  <a:pt x="721117" y="3913969"/>
                </a:lnTo>
                <a:lnTo>
                  <a:pt x="708674" y="3951525"/>
                </a:lnTo>
                <a:lnTo>
                  <a:pt x="682981" y="4021144"/>
                </a:lnTo>
                <a:lnTo>
                  <a:pt x="656268" y="4083175"/>
                </a:lnTo>
                <a:lnTo>
                  <a:pt x="628603" y="4137299"/>
                </a:lnTo>
                <a:lnTo>
                  <a:pt x="600057" y="4183196"/>
                </a:lnTo>
                <a:lnTo>
                  <a:pt x="570698" y="4220549"/>
                </a:lnTo>
                <a:lnTo>
                  <a:pt x="540595" y="4249038"/>
                </a:lnTo>
                <a:lnTo>
                  <a:pt x="494195" y="4274455"/>
                </a:lnTo>
                <a:lnTo>
                  <a:pt x="462534" y="4279392"/>
                </a:lnTo>
                <a:lnTo>
                  <a:pt x="446635" y="4278151"/>
                </a:lnTo>
                <a:lnTo>
                  <a:pt x="399782" y="4259859"/>
                </a:lnTo>
                <a:lnTo>
                  <a:pt x="369332" y="4235921"/>
                </a:lnTo>
                <a:lnTo>
                  <a:pt x="339592" y="4202960"/>
                </a:lnTo>
                <a:lnTo>
                  <a:pt x="310631" y="4161296"/>
                </a:lnTo>
                <a:lnTo>
                  <a:pt x="282517" y="4111245"/>
                </a:lnTo>
                <a:lnTo>
                  <a:pt x="255320" y="4053128"/>
                </a:lnTo>
                <a:lnTo>
                  <a:pt x="229107" y="3987263"/>
                </a:lnTo>
                <a:lnTo>
                  <a:pt x="203950" y="3913969"/>
                </a:lnTo>
                <a:lnTo>
                  <a:pt x="191788" y="3874635"/>
                </a:lnTo>
                <a:lnTo>
                  <a:pt x="179916" y="3833563"/>
                </a:lnTo>
                <a:lnTo>
                  <a:pt x="168341" y="3790793"/>
                </a:lnTo>
                <a:lnTo>
                  <a:pt x="157073" y="3746365"/>
                </a:lnTo>
                <a:lnTo>
                  <a:pt x="146121" y="3700319"/>
                </a:lnTo>
                <a:lnTo>
                  <a:pt x="135493" y="3652694"/>
                </a:lnTo>
                <a:lnTo>
                  <a:pt x="125197" y="3603531"/>
                </a:lnTo>
                <a:lnTo>
                  <a:pt x="115242" y="3552868"/>
                </a:lnTo>
                <a:lnTo>
                  <a:pt x="105637" y="3500746"/>
                </a:lnTo>
                <a:lnTo>
                  <a:pt x="96391" y="3447206"/>
                </a:lnTo>
                <a:lnTo>
                  <a:pt x="87511" y="3392286"/>
                </a:lnTo>
                <a:lnTo>
                  <a:pt x="79007" y="3336026"/>
                </a:lnTo>
                <a:lnTo>
                  <a:pt x="70888" y="3278466"/>
                </a:lnTo>
                <a:lnTo>
                  <a:pt x="63161" y="3219647"/>
                </a:lnTo>
                <a:lnTo>
                  <a:pt x="55836" y="3159608"/>
                </a:lnTo>
                <a:lnTo>
                  <a:pt x="48921" y="3098388"/>
                </a:lnTo>
                <a:lnTo>
                  <a:pt x="42424" y="3036028"/>
                </a:lnTo>
                <a:lnTo>
                  <a:pt x="36355" y="2972567"/>
                </a:lnTo>
                <a:lnTo>
                  <a:pt x="30722" y="2908046"/>
                </a:lnTo>
                <a:lnTo>
                  <a:pt x="25534" y="2842504"/>
                </a:lnTo>
                <a:lnTo>
                  <a:pt x="20799" y="2775981"/>
                </a:lnTo>
                <a:lnTo>
                  <a:pt x="16525" y="2708516"/>
                </a:lnTo>
                <a:lnTo>
                  <a:pt x="12723" y="2640150"/>
                </a:lnTo>
                <a:lnTo>
                  <a:pt x="9399" y="2570923"/>
                </a:lnTo>
                <a:lnTo>
                  <a:pt x="6563" y="2500874"/>
                </a:lnTo>
                <a:lnTo>
                  <a:pt x="4223" y="2430042"/>
                </a:lnTo>
                <a:lnTo>
                  <a:pt x="2388" y="2358469"/>
                </a:lnTo>
                <a:lnTo>
                  <a:pt x="1067" y="2286194"/>
                </a:lnTo>
                <a:lnTo>
                  <a:pt x="268" y="2213256"/>
                </a:lnTo>
                <a:lnTo>
                  <a:pt x="0" y="2139696"/>
                </a:lnTo>
                <a:close/>
              </a:path>
            </a:pathLst>
          </a:custGeom>
          <a:ln w="28956">
            <a:solidFill>
              <a:srgbClr val="F8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10719943" y="5843727"/>
            <a:ext cx="1077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solidFill>
                  <a:srgbClr val="57585B"/>
                </a:solidFill>
                <a:latin typeface="Arial"/>
                <a:cs typeface="Arial"/>
              </a:rPr>
              <a:t>*</a:t>
            </a:r>
            <a:r>
              <a:rPr sz="1800" spc="-150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57585B"/>
                </a:solidFill>
                <a:latin typeface="Arial"/>
                <a:cs typeface="Arial"/>
              </a:rPr>
              <a:t>Projected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11535918" y="6563969"/>
            <a:ext cx="13525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45" dirty="0">
                <a:solidFill>
                  <a:srgbClr val="57585B"/>
                </a:solidFill>
                <a:latin typeface="Arial"/>
                <a:cs typeface="Arial"/>
              </a:rPr>
              <a:t>26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162801" y="237743"/>
            <a:ext cx="4754878" cy="6018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3587" y="216408"/>
            <a:ext cx="6573013" cy="6049010"/>
          </a:xfrm>
          <a:custGeom>
            <a:avLst/>
            <a:gdLst/>
            <a:ahLst/>
            <a:cxnLst/>
            <a:rect l="l" t="t" r="r" b="b"/>
            <a:pathLst>
              <a:path w="8892540" h="6049010">
                <a:moveTo>
                  <a:pt x="4306697" y="0"/>
                </a:moveTo>
                <a:lnTo>
                  <a:pt x="0" y="0"/>
                </a:lnTo>
                <a:lnTo>
                  <a:pt x="0" y="6048756"/>
                </a:lnTo>
                <a:lnTo>
                  <a:pt x="8892540" y="6048756"/>
                </a:lnTo>
                <a:lnTo>
                  <a:pt x="43066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/>
            <a:r>
              <a:rPr lang="en-US" dirty="0"/>
              <a:t>The automation imperative continues to require CRM systems to focus on superior customer experience. From the manual digital phase (self-service, mobile) to the increasingly data intensive and automated (Social, </a:t>
            </a:r>
            <a:r>
              <a:rPr lang="en-US" dirty="0" err="1"/>
              <a:t>IoT</a:t>
            </a:r>
            <a:r>
              <a:rPr lang="en-US" dirty="0"/>
              <a:t>), we are being driven to position Siebel CRM on the combination of usage data with pre-built processes. The automation of processes is now manifest in the long-term roadmap for Siebel CRM.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sz="1600" dirty="0" smtClean="0"/>
              <a:t>Multiple </a:t>
            </a:r>
            <a:r>
              <a:rPr lang="en-US" sz="1600" dirty="0"/>
              <a:t>use cases </a:t>
            </a:r>
            <a:r>
              <a:rPr lang="en-US" sz="1600" dirty="0" smtClean="0"/>
              <a:t>from </a:t>
            </a:r>
            <a:r>
              <a:rPr lang="en-US" sz="1600" dirty="0"/>
              <a:t>the availability of structured process data: </a:t>
            </a:r>
            <a:endParaRPr lang="en-US" sz="16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Business </a:t>
            </a:r>
            <a:r>
              <a:rPr lang="en-US" sz="1600" dirty="0"/>
              <a:t>Process Discovery</a:t>
            </a:r>
            <a:endParaRPr lang="en-US" sz="16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Analyzing </a:t>
            </a:r>
            <a:r>
              <a:rPr lang="en-US" sz="1600" dirty="0"/>
              <a:t>process data for process mining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600" dirty="0"/>
              <a:t>Creating user training content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600" dirty="0"/>
              <a:t>Producing </a:t>
            </a:r>
            <a:r>
              <a:rPr lang="en-US" sz="1600" dirty="0" err="1"/>
              <a:t>iHelp</a:t>
            </a:r>
            <a:r>
              <a:rPr lang="en-US" sz="1600" dirty="0"/>
              <a:t> content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600" dirty="0"/>
              <a:t>Generating tasks for the Task Based UI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600" dirty="0"/>
              <a:t>Constructing task-based flows and automatically creating </a:t>
            </a:r>
            <a:r>
              <a:rPr lang="en-US" sz="1600" dirty="0" err="1"/>
              <a:t>microservices</a:t>
            </a:r>
            <a:r>
              <a:rPr lang="en-US" sz="1600" dirty="0"/>
              <a:t> from recorded processes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Business Process Automation </a:t>
            </a:r>
            <a:endParaRPr lang="en-US" sz="160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33400" y="914400"/>
            <a:ext cx="4438650" cy="492443"/>
          </a:xfrm>
        </p:spPr>
        <p:txBody>
          <a:bodyPr/>
          <a:lstStyle/>
          <a:p>
            <a:r>
              <a:rPr lang="en-US" sz="3200" dirty="0" smtClean="0"/>
              <a:t>AUTONOMOUS CRM</a:t>
            </a:r>
            <a:endParaRPr lang="en-US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535918" y="6563969"/>
            <a:ext cx="13525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45" dirty="0">
                <a:solidFill>
                  <a:srgbClr val="57585B"/>
                </a:solidFill>
                <a:latin typeface="Arial"/>
                <a:cs typeface="Arial"/>
              </a:rPr>
              <a:t>33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0" y="2819400"/>
            <a:ext cx="4438650" cy="635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1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85110" y="1902917"/>
            <a:ext cx="4575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0" dirty="0" smtClean="0">
                <a:solidFill>
                  <a:srgbClr val="57585B"/>
                </a:solidFill>
                <a:latin typeface="Arial"/>
                <a:cs typeface="Arial"/>
              </a:rPr>
              <a:t>Digital</a:t>
            </a:r>
            <a:r>
              <a:rPr sz="2800" spc="-175" dirty="0" smtClean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57585B"/>
                </a:solidFill>
                <a:latin typeface="Arial"/>
                <a:cs typeface="Arial"/>
              </a:rPr>
              <a:t>Transformation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5110" y="2592450"/>
            <a:ext cx="353949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80" dirty="0" smtClean="0">
                <a:solidFill>
                  <a:srgbClr val="57585B"/>
                </a:solidFill>
                <a:latin typeface="Arial"/>
                <a:cs typeface="Arial"/>
              </a:rPr>
              <a:t>Customer Experience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5110" y="3280994"/>
            <a:ext cx="346329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175" dirty="0" smtClean="0">
                <a:solidFill>
                  <a:srgbClr val="57585B"/>
                </a:solidFill>
                <a:latin typeface="Arial"/>
                <a:cs typeface="Arial"/>
              </a:rPr>
              <a:t>Innovation 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86939" y="1981200"/>
            <a:ext cx="457200" cy="320040"/>
          </a:xfrm>
          <a:custGeom>
            <a:avLst/>
            <a:gdLst/>
            <a:ahLst/>
            <a:cxnLst/>
            <a:rect l="l" t="t" r="r" b="b"/>
            <a:pathLst>
              <a:path w="457200" h="320039">
                <a:moveTo>
                  <a:pt x="297180" y="0"/>
                </a:moveTo>
                <a:lnTo>
                  <a:pt x="0" y="0"/>
                </a:lnTo>
                <a:lnTo>
                  <a:pt x="0" y="320039"/>
                </a:lnTo>
                <a:lnTo>
                  <a:pt x="297180" y="320039"/>
                </a:lnTo>
                <a:lnTo>
                  <a:pt x="457200" y="160020"/>
                </a:lnTo>
                <a:lnTo>
                  <a:pt x="297180" y="0"/>
                </a:lnTo>
                <a:close/>
              </a:path>
            </a:pathLst>
          </a:custGeom>
          <a:solidFill>
            <a:srgbClr val="5758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12289" y="1983104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86939" y="2677667"/>
            <a:ext cx="457200" cy="320040"/>
          </a:xfrm>
          <a:custGeom>
            <a:avLst/>
            <a:gdLst/>
            <a:ahLst/>
            <a:cxnLst/>
            <a:rect l="l" t="t" r="r" b="b"/>
            <a:pathLst>
              <a:path w="457200" h="320039">
                <a:moveTo>
                  <a:pt x="297180" y="0"/>
                </a:moveTo>
                <a:lnTo>
                  <a:pt x="0" y="0"/>
                </a:lnTo>
                <a:lnTo>
                  <a:pt x="0" y="320040"/>
                </a:lnTo>
                <a:lnTo>
                  <a:pt x="297180" y="320040"/>
                </a:lnTo>
                <a:lnTo>
                  <a:pt x="457200" y="160020"/>
                </a:lnTo>
                <a:lnTo>
                  <a:pt x="297180" y="0"/>
                </a:lnTo>
                <a:close/>
              </a:path>
            </a:pathLst>
          </a:custGeom>
          <a:solidFill>
            <a:srgbClr val="5758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12289" y="2679318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86939" y="3374135"/>
            <a:ext cx="457200" cy="320040"/>
          </a:xfrm>
          <a:custGeom>
            <a:avLst/>
            <a:gdLst/>
            <a:ahLst/>
            <a:cxnLst/>
            <a:rect l="l" t="t" r="r" b="b"/>
            <a:pathLst>
              <a:path w="457200" h="320039">
                <a:moveTo>
                  <a:pt x="297180" y="0"/>
                </a:moveTo>
                <a:lnTo>
                  <a:pt x="0" y="0"/>
                </a:lnTo>
                <a:lnTo>
                  <a:pt x="0" y="320039"/>
                </a:lnTo>
                <a:lnTo>
                  <a:pt x="297180" y="320039"/>
                </a:lnTo>
                <a:lnTo>
                  <a:pt x="457200" y="160019"/>
                </a:lnTo>
                <a:lnTo>
                  <a:pt x="297180" y="0"/>
                </a:lnTo>
                <a:close/>
              </a:path>
            </a:pathLst>
          </a:custGeom>
          <a:solidFill>
            <a:srgbClr val="5758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12289" y="3375405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5" name="object 13"/>
          <p:cNvSpPr/>
          <p:nvPr/>
        </p:nvSpPr>
        <p:spPr>
          <a:xfrm>
            <a:off x="2186939" y="4070603"/>
            <a:ext cx="457200" cy="320040"/>
          </a:xfrm>
          <a:custGeom>
            <a:avLst/>
            <a:gdLst/>
            <a:ahLst/>
            <a:cxnLst/>
            <a:rect l="l" t="t" r="r" b="b"/>
            <a:pathLst>
              <a:path w="457200" h="320039">
                <a:moveTo>
                  <a:pt x="297180" y="0"/>
                </a:moveTo>
                <a:lnTo>
                  <a:pt x="0" y="0"/>
                </a:lnTo>
                <a:lnTo>
                  <a:pt x="0" y="320039"/>
                </a:lnTo>
                <a:lnTo>
                  <a:pt x="297180" y="320039"/>
                </a:lnTo>
                <a:lnTo>
                  <a:pt x="457200" y="160019"/>
                </a:lnTo>
                <a:lnTo>
                  <a:pt x="297180" y="0"/>
                </a:lnTo>
                <a:close/>
              </a:path>
            </a:pathLst>
          </a:custGeom>
          <a:solidFill>
            <a:srgbClr val="57585B"/>
          </a:solidFill>
        </p:spPr>
        <p:txBody>
          <a:bodyPr wrap="square" lIns="0" tIns="0" rIns="0" bIns="0" rtlCol="0"/>
          <a:lstStyle/>
          <a:p>
            <a:r>
              <a:rPr lang="en-US" dirty="0" smtClean="0">
                <a:solidFill>
                  <a:schemeClr val="bg1"/>
                </a:solidFill>
              </a:rPr>
              <a:t>  4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8"/>
          <p:cNvSpPr txBox="1"/>
          <p:nvPr/>
        </p:nvSpPr>
        <p:spPr>
          <a:xfrm>
            <a:off x="2785110" y="3938523"/>
            <a:ext cx="34632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150" dirty="0" smtClean="0">
                <a:solidFill>
                  <a:srgbClr val="57585B"/>
                </a:solidFill>
                <a:latin typeface="Arial"/>
                <a:cs typeface="Arial"/>
              </a:rPr>
              <a:t>Autonomous CRM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2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44428" y="222504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09" h="33654">
                <a:moveTo>
                  <a:pt x="25653" y="0"/>
                </a:moveTo>
                <a:lnTo>
                  <a:pt x="7366" y="0"/>
                </a:lnTo>
                <a:lnTo>
                  <a:pt x="0" y="7366"/>
                </a:lnTo>
                <a:lnTo>
                  <a:pt x="0" y="25653"/>
                </a:lnTo>
                <a:lnTo>
                  <a:pt x="7366" y="33147"/>
                </a:lnTo>
                <a:lnTo>
                  <a:pt x="25653" y="33147"/>
                </a:lnTo>
                <a:lnTo>
                  <a:pt x="29210" y="29591"/>
                </a:lnTo>
                <a:lnTo>
                  <a:pt x="9398" y="29591"/>
                </a:lnTo>
                <a:lnTo>
                  <a:pt x="3555" y="23622"/>
                </a:lnTo>
                <a:lnTo>
                  <a:pt x="3555" y="9398"/>
                </a:lnTo>
                <a:lnTo>
                  <a:pt x="9398" y="3428"/>
                </a:lnTo>
                <a:lnTo>
                  <a:pt x="29082" y="3428"/>
                </a:lnTo>
                <a:lnTo>
                  <a:pt x="256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68177" y="225933"/>
            <a:ext cx="9525" cy="26670"/>
          </a:xfrm>
          <a:custGeom>
            <a:avLst/>
            <a:gdLst/>
            <a:ahLst/>
            <a:cxnLst/>
            <a:rect l="l" t="t" r="r" b="b"/>
            <a:pathLst>
              <a:path w="9525" h="26670">
                <a:moveTo>
                  <a:pt x="5333" y="0"/>
                </a:moveTo>
                <a:lnTo>
                  <a:pt x="0" y="0"/>
                </a:lnTo>
                <a:lnTo>
                  <a:pt x="5969" y="5969"/>
                </a:lnTo>
                <a:lnTo>
                  <a:pt x="5969" y="20193"/>
                </a:lnTo>
                <a:lnTo>
                  <a:pt x="0" y="26162"/>
                </a:lnTo>
                <a:lnTo>
                  <a:pt x="5461" y="26162"/>
                </a:lnTo>
                <a:lnTo>
                  <a:pt x="9271" y="22225"/>
                </a:lnTo>
                <a:lnTo>
                  <a:pt x="9271" y="3937"/>
                </a:lnTo>
                <a:lnTo>
                  <a:pt x="53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19176" y="1441145"/>
            <a:ext cx="55022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45" dirty="0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sz="4800" spc="-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spc="-190" dirty="0">
                <a:solidFill>
                  <a:srgbClr val="FFFFFF"/>
                </a:solidFill>
                <a:latin typeface="Arial"/>
                <a:cs typeface="Arial"/>
              </a:rPr>
              <a:t>Transformation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2" cy="6854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50852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17108" y="824483"/>
            <a:ext cx="6371843" cy="6033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17109" y="1818507"/>
            <a:ext cx="1391920" cy="1391920"/>
          </a:xfrm>
          <a:custGeom>
            <a:avLst/>
            <a:gdLst/>
            <a:ahLst/>
            <a:cxnLst/>
            <a:rect l="l" t="t" r="r" b="b"/>
            <a:pathLst>
              <a:path w="1391920" h="1391920">
                <a:moveTo>
                  <a:pt x="674898" y="0"/>
                </a:moveTo>
                <a:lnTo>
                  <a:pt x="630419" y="2734"/>
                </a:lnTo>
                <a:lnTo>
                  <a:pt x="586136" y="8308"/>
                </a:lnTo>
                <a:lnTo>
                  <a:pt x="542196" y="16726"/>
                </a:lnTo>
                <a:lnTo>
                  <a:pt x="498745" y="27994"/>
                </a:lnTo>
                <a:lnTo>
                  <a:pt x="455931" y="42117"/>
                </a:lnTo>
                <a:lnTo>
                  <a:pt x="413899" y="59099"/>
                </a:lnTo>
                <a:lnTo>
                  <a:pt x="372795" y="78946"/>
                </a:lnTo>
                <a:lnTo>
                  <a:pt x="332768" y="101662"/>
                </a:lnTo>
                <a:lnTo>
                  <a:pt x="293962" y="127252"/>
                </a:lnTo>
                <a:lnTo>
                  <a:pt x="256525" y="155722"/>
                </a:lnTo>
                <a:lnTo>
                  <a:pt x="220604" y="187076"/>
                </a:lnTo>
                <a:lnTo>
                  <a:pt x="186874" y="220761"/>
                </a:lnTo>
                <a:lnTo>
                  <a:pt x="155920" y="256156"/>
                </a:lnTo>
                <a:lnTo>
                  <a:pt x="127745" y="293114"/>
                </a:lnTo>
                <a:lnTo>
                  <a:pt x="102356" y="331488"/>
                </a:lnTo>
                <a:lnTo>
                  <a:pt x="79757" y="371132"/>
                </a:lnTo>
                <a:lnTo>
                  <a:pt x="59953" y="411899"/>
                </a:lnTo>
                <a:lnTo>
                  <a:pt x="42948" y="453643"/>
                </a:lnTo>
                <a:lnTo>
                  <a:pt x="28749" y="496217"/>
                </a:lnTo>
                <a:lnTo>
                  <a:pt x="17359" y="539475"/>
                </a:lnTo>
                <a:lnTo>
                  <a:pt x="8785" y="583269"/>
                </a:lnTo>
                <a:lnTo>
                  <a:pt x="3030" y="627454"/>
                </a:lnTo>
                <a:lnTo>
                  <a:pt x="100" y="671882"/>
                </a:lnTo>
                <a:lnTo>
                  <a:pt x="0" y="716408"/>
                </a:lnTo>
                <a:lnTo>
                  <a:pt x="2734" y="760884"/>
                </a:lnTo>
                <a:lnTo>
                  <a:pt x="8308" y="805165"/>
                </a:lnTo>
                <a:lnTo>
                  <a:pt x="16726" y="849103"/>
                </a:lnTo>
                <a:lnTo>
                  <a:pt x="27994" y="892552"/>
                </a:lnTo>
                <a:lnTo>
                  <a:pt x="42117" y="935366"/>
                </a:lnTo>
                <a:lnTo>
                  <a:pt x="59099" y="977397"/>
                </a:lnTo>
                <a:lnTo>
                  <a:pt x="78946" y="1018499"/>
                </a:lnTo>
                <a:lnTo>
                  <a:pt x="101662" y="1058527"/>
                </a:lnTo>
                <a:lnTo>
                  <a:pt x="127252" y="1097332"/>
                </a:lnTo>
                <a:lnTo>
                  <a:pt x="155722" y="1134769"/>
                </a:lnTo>
                <a:lnTo>
                  <a:pt x="187076" y="1170691"/>
                </a:lnTo>
                <a:lnTo>
                  <a:pt x="220761" y="1204420"/>
                </a:lnTo>
                <a:lnTo>
                  <a:pt x="256156" y="1235375"/>
                </a:lnTo>
                <a:lnTo>
                  <a:pt x="293114" y="1263549"/>
                </a:lnTo>
                <a:lnTo>
                  <a:pt x="331488" y="1288939"/>
                </a:lnTo>
                <a:lnTo>
                  <a:pt x="371132" y="1311539"/>
                </a:lnTo>
                <a:lnTo>
                  <a:pt x="411899" y="1331344"/>
                </a:lnTo>
                <a:lnTo>
                  <a:pt x="453643" y="1348349"/>
                </a:lnTo>
                <a:lnTo>
                  <a:pt x="496217" y="1362550"/>
                </a:lnTo>
                <a:lnTo>
                  <a:pt x="539475" y="1373941"/>
                </a:lnTo>
                <a:lnTo>
                  <a:pt x="583269" y="1382519"/>
                </a:lnTo>
                <a:lnTo>
                  <a:pt x="627454" y="1388277"/>
                </a:lnTo>
                <a:lnTo>
                  <a:pt x="671882" y="1391210"/>
                </a:lnTo>
                <a:lnTo>
                  <a:pt x="716408" y="1391315"/>
                </a:lnTo>
                <a:lnTo>
                  <a:pt x="760884" y="1388586"/>
                </a:lnTo>
                <a:lnTo>
                  <a:pt x="805165" y="1383018"/>
                </a:lnTo>
                <a:lnTo>
                  <a:pt x="849103" y="1374606"/>
                </a:lnTo>
                <a:lnTo>
                  <a:pt x="892552" y="1363345"/>
                </a:lnTo>
                <a:lnTo>
                  <a:pt x="935366" y="1349231"/>
                </a:lnTo>
                <a:lnTo>
                  <a:pt x="977397" y="1332258"/>
                </a:lnTo>
                <a:lnTo>
                  <a:pt x="1018499" y="1312422"/>
                </a:lnTo>
                <a:lnTo>
                  <a:pt x="1058527" y="1289718"/>
                </a:lnTo>
                <a:lnTo>
                  <a:pt x="1097332" y="1264140"/>
                </a:lnTo>
                <a:lnTo>
                  <a:pt x="1134769" y="1235684"/>
                </a:lnTo>
                <a:lnTo>
                  <a:pt x="1170691" y="1204346"/>
                </a:lnTo>
                <a:lnTo>
                  <a:pt x="1204420" y="1170645"/>
                </a:lnTo>
                <a:lnTo>
                  <a:pt x="1235375" y="1135236"/>
                </a:lnTo>
                <a:lnTo>
                  <a:pt x="1263549" y="1098265"/>
                </a:lnTo>
                <a:lnTo>
                  <a:pt x="1288939" y="1059880"/>
                </a:lnTo>
                <a:lnTo>
                  <a:pt x="1311539" y="1020225"/>
                </a:lnTo>
                <a:lnTo>
                  <a:pt x="1331344" y="979448"/>
                </a:lnTo>
                <a:lnTo>
                  <a:pt x="1348349" y="937696"/>
                </a:lnTo>
                <a:lnTo>
                  <a:pt x="1362550" y="895115"/>
                </a:lnTo>
                <a:lnTo>
                  <a:pt x="1373941" y="851851"/>
                </a:lnTo>
                <a:lnTo>
                  <a:pt x="1382519" y="808051"/>
                </a:lnTo>
                <a:lnTo>
                  <a:pt x="1388277" y="763861"/>
                </a:lnTo>
                <a:lnTo>
                  <a:pt x="1391210" y="719428"/>
                </a:lnTo>
                <a:lnTo>
                  <a:pt x="1391315" y="674898"/>
                </a:lnTo>
                <a:lnTo>
                  <a:pt x="1388586" y="630419"/>
                </a:lnTo>
                <a:lnTo>
                  <a:pt x="1383018" y="586136"/>
                </a:lnTo>
                <a:lnTo>
                  <a:pt x="1374606" y="542196"/>
                </a:lnTo>
                <a:lnTo>
                  <a:pt x="1363345" y="498745"/>
                </a:lnTo>
                <a:lnTo>
                  <a:pt x="1349231" y="455931"/>
                </a:lnTo>
                <a:lnTo>
                  <a:pt x="1332258" y="413899"/>
                </a:lnTo>
                <a:lnTo>
                  <a:pt x="1312422" y="372795"/>
                </a:lnTo>
                <a:lnTo>
                  <a:pt x="1289718" y="332768"/>
                </a:lnTo>
                <a:lnTo>
                  <a:pt x="1264140" y="293962"/>
                </a:lnTo>
                <a:lnTo>
                  <a:pt x="1235684" y="256525"/>
                </a:lnTo>
                <a:lnTo>
                  <a:pt x="1204346" y="220604"/>
                </a:lnTo>
                <a:lnTo>
                  <a:pt x="1170645" y="186874"/>
                </a:lnTo>
                <a:lnTo>
                  <a:pt x="1135236" y="155920"/>
                </a:lnTo>
                <a:lnTo>
                  <a:pt x="1098265" y="127745"/>
                </a:lnTo>
                <a:lnTo>
                  <a:pt x="1059880" y="102356"/>
                </a:lnTo>
                <a:lnTo>
                  <a:pt x="1020225" y="79757"/>
                </a:lnTo>
                <a:lnTo>
                  <a:pt x="979448" y="59953"/>
                </a:lnTo>
                <a:lnTo>
                  <a:pt x="937696" y="42948"/>
                </a:lnTo>
                <a:lnTo>
                  <a:pt x="895115" y="28749"/>
                </a:lnTo>
                <a:lnTo>
                  <a:pt x="851851" y="17359"/>
                </a:lnTo>
                <a:lnTo>
                  <a:pt x="808051" y="8785"/>
                </a:lnTo>
                <a:lnTo>
                  <a:pt x="763861" y="3030"/>
                </a:lnTo>
                <a:lnTo>
                  <a:pt x="719428" y="100"/>
                </a:lnTo>
                <a:lnTo>
                  <a:pt x="67489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24527" y="1823135"/>
            <a:ext cx="1391920" cy="1391920"/>
          </a:xfrm>
          <a:custGeom>
            <a:avLst/>
            <a:gdLst/>
            <a:ahLst/>
            <a:cxnLst/>
            <a:rect l="l" t="t" r="r" b="b"/>
            <a:pathLst>
              <a:path w="1391920" h="1391920">
                <a:moveTo>
                  <a:pt x="674914" y="0"/>
                </a:moveTo>
                <a:lnTo>
                  <a:pt x="630443" y="2726"/>
                </a:lnTo>
                <a:lnTo>
                  <a:pt x="586167" y="8292"/>
                </a:lnTo>
                <a:lnTo>
                  <a:pt x="542234" y="16704"/>
                </a:lnTo>
                <a:lnTo>
                  <a:pt x="498791" y="27965"/>
                </a:lnTo>
                <a:lnTo>
                  <a:pt x="455982" y="42081"/>
                </a:lnTo>
                <a:lnTo>
                  <a:pt x="413956" y="59058"/>
                </a:lnTo>
                <a:lnTo>
                  <a:pt x="372857" y="78900"/>
                </a:lnTo>
                <a:lnTo>
                  <a:pt x="332834" y="101612"/>
                </a:lnTo>
                <a:lnTo>
                  <a:pt x="294031" y="127199"/>
                </a:lnTo>
                <a:lnTo>
                  <a:pt x="256596" y="155667"/>
                </a:lnTo>
                <a:lnTo>
                  <a:pt x="220675" y="187020"/>
                </a:lnTo>
                <a:lnTo>
                  <a:pt x="186945" y="220721"/>
                </a:lnTo>
                <a:lnTo>
                  <a:pt x="155989" y="256130"/>
                </a:lnTo>
                <a:lnTo>
                  <a:pt x="127811" y="293100"/>
                </a:lnTo>
                <a:lnTo>
                  <a:pt x="102418" y="331486"/>
                </a:lnTo>
                <a:lnTo>
                  <a:pt x="79814" y="371141"/>
                </a:lnTo>
                <a:lnTo>
                  <a:pt x="60004" y="411917"/>
                </a:lnTo>
                <a:lnTo>
                  <a:pt x="42994" y="453669"/>
                </a:lnTo>
                <a:lnTo>
                  <a:pt x="28787" y="496251"/>
                </a:lnTo>
                <a:lnTo>
                  <a:pt x="17391" y="539515"/>
                </a:lnTo>
                <a:lnTo>
                  <a:pt x="8808" y="583315"/>
                </a:lnTo>
                <a:lnTo>
                  <a:pt x="3046" y="627505"/>
                </a:lnTo>
                <a:lnTo>
                  <a:pt x="108" y="671938"/>
                </a:lnTo>
                <a:lnTo>
                  <a:pt x="0" y="716467"/>
                </a:lnTo>
                <a:lnTo>
                  <a:pt x="2726" y="760947"/>
                </a:lnTo>
                <a:lnTo>
                  <a:pt x="8292" y="805230"/>
                </a:lnTo>
                <a:lnTo>
                  <a:pt x="16704" y="849170"/>
                </a:lnTo>
                <a:lnTo>
                  <a:pt x="27965" y="892620"/>
                </a:lnTo>
                <a:lnTo>
                  <a:pt x="42081" y="935435"/>
                </a:lnTo>
                <a:lnTo>
                  <a:pt x="59058" y="977467"/>
                </a:lnTo>
                <a:lnTo>
                  <a:pt x="78900" y="1018570"/>
                </a:lnTo>
                <a:lnTo>
                  <a:pt x="101612" y="1058598"/>
                </a:lnTo>
                <a:lnTo>
                  <a:pt x="127199" y="1097403"/>
                </a:lnTo>
                <a:lnTo>
                  <a:pt x="155667" y="1134840"/>
                </a:lnTo>
                <a:lnTo>
                  <a:pt x="187020" y="1170762"/>
                </a:lnTo>
                <a:lnTo>
                  <a:pt x="220721" y="1204477"/>
                </a:lnTo>
                <a:lnTo>
                  <a:pt x="256130" y="1235419"/>
                </a:lnTo>
                <a:lnTo>
                  <a:pt x="293100" y="1263584"/>
                </a:lnTo>
                <a:lnTo>
                  <a:pt x="331485" y="1288966"/>
                </a:lnTo>
                <a:lnTo>
                  <a:pt x="371139" y="1311559"/>
                </a:lnTo>
                <a:lnTo>
                  <a:pt x="411915" y="1331359"/>
                </a:lnTo>
                <a:lnTo>
                  <a:pt x="453666" y="1348362"/>
                </a:lnTo>
                <a:lnTo>
                  <a:pt x="496246" y="1362560"/>
                </a:lnTo>
                <a:lnTo>
                  <a:pt x="539508" y="1373950"/>
                </a:lnTo>
                <a:lnTo>
                  <a:pt x="583306" y="1382527"/>
                </a:lnTo>
                <a:lnTo>
                  <a:pt x="627493" y="1388284"/>
                </a:lnTo>
                <a:lnTo>
                  <a:pt x="671922" y="1391218"/>
                </a:lnTo>
                <a:lnTo>
                  <a:pt x="716447" y="1391323"/>
                </a:lnTo>
                <a:lnTo>
                  <a:pt x="760922" y="1388593"/>
                </a:lnTo>
                <a:lnTo>
                  <a:pt x="805199" y="1383024"/>
                </a:lnTo>
                <a:lnTo>
                  <a:pt x="849132" y="1374611"/>
                </a:lnTo>
                <a:lnTo>
                  <a:pt x="892575" y="1363348"/>
                </a:lnTo>
                <a:lnTo>
                  <a:pt x="935381" y="1349231"/>
                </a:lnTo>
                <a:lnTo>
                  <a:pt x="977404" y="1332253"/>
                </a:lnTo>
                <a:lnTo>
                  <a:pt x="1018497" y="1312411"/>
                </a:lnTo>
                <a:lnTo>
                  <a:pt x="1058513" y="1289699"/>
                </a:lnTo>
                <a:lnTo>
                  <a:pt x="1097305" y="1264111"/>
                </a:lnTo>
                <a:lnTo>
                  <a:pt x="1134728" y="1235643"/>
                </a:lnTo>
                <a:lnTo>
                  <a:pt x="1170635" y="1204290"/>
                </a:lnTo>
                <a:lnTo>
                  <a:pt x="1204365" y="1170590"/>
                </a:lnTo>
                <a:lnTo>
                  <a:pt x="1235322" y="1135183"/>
                </a:lnTo>
                <a:lnTo>
                  <a:pt x="1263499" y="1098215"/>
                </a:lnTo>
                <a:lnTo>
                  <a:pt x="1288892" y="1059833"/>
                </a:lnTo>
                <a:lnTo>
                  <a:pt x="1311496" y="1020184"/>
                </a:lnTo>
                <a:lnTo>
                  <a:pt x="1331306" y="979413"/>
                </a:lnTo>
                <a:lnTo>
                  <a:pt x="1348316" y="937667"/>
                </a:lnTo>
                <a:lnTo>
                  <a:pt x="1362523" y="895092"/>
                </a:lnTo>
                <a:lnTo>
                  <a:pt x="1373919" y="851835"/>
                </a:lnTo>
                <a:lnTo>
                  <a:pt x="1382502" y="808043"/>
                </a:lnTo>
                <a:lnTo>
                  <a:pt x="1388264" y="763861"/>
                </a:lnTo>
                <a:lnTo>
                  <a:pt x="1391202" y="719436"/>
                </a:lnTo>
                <a:lnTo>
                  <a:pt x="1391311" y="674914"/>
                </a:lnTo>
                <a:lnTo>
                  <a:pt x="1388584" y="630443"/>
                </a:lnTo>
                <a:lnTo>
                  <a:pt x="1383018" y="586167"/>
                </a:lnTo>
                <a:lnTo>
                  <a:pt x="1374606" y="542234"/>
                </a:lnTo>
                <a:lnTo>
                  <a:pt x="1363345" y="498791"/>
                </a:lnTo>
                <a:lnTo>
                  <a:pt x="1349229" y="455982"/>
                </a:lnTo>
                <a:lnTo>
                  <a:pt x="1332252" y="413956"/>
                </a:lnTo>
                <a:lnTo>
                  <a:pt x="1312411" y="372857"/>
                </a:lnTo>
                <a:lnTo>
                  <a:pt x="1289699" y="332834"/>
                </a:lnTo>
                <a:lnTo>
                  <a:pt x="1264111" y="294031"/>
                </a:lnTo>
                <a:lnTo>
                  <a:pt x="1235643" y="256596"/>
                </a:lnTo>
                <a:lnTo>
                  <a:pt x="1204290" y="220675"/>
                </a:lnTo>
                <a:lnTo>
                  <a:pt x="1170590" y="186945"/>
                </a:lnTo>
                <a:lnTo>
                  <a:pt x="1135183" y="155989"/>
                </a:lnTo>
                <a:lnTo>
                  <a:pt x="1098215" y="127811"/>
                </a:lnTo>
                <a:lnTo>
                  <a:pt x="1059833" y="102418"/>
                </a:lnTo>
                <a:lnTo>
                  <a:pt x="1020184" y="79814"/>
                </a:lnTo>
                <a:lnTo>
                  <a:pt x="979413" y="60004"/>
                </a:lnTo>
                <a:lnTo>
                  <a:pt x="937667" y="42994"/>
                </a:lnTo>
                <a:lnTo>
                  <a:pt x="895092" y="28787"/>
                </a:lnTo>
                <a:lnTo>
                  <a:pt x="851835" y="17391"/>
                </a:lnTo>
                <a:lnTo>
                  <a:pt x="808043" y="8808"/>
                </a:lnTo>
                <a:lnTo>
                  <a:pt x="763861" y="3046"/>
                </a:lnTo>
                <a:lnTo>
                  <a:pt x="719436" y="108"/>
                </a:lnTo>
                <a:lnTo>
                  <a:pt x="674914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3443" y="3375583"/>
            <a:ext cx="1391920" cy="1391920"/>
          </a:xfrm>
          <a:custGeom>
            <a:avLst/>
            <a:gdLst/>
            <a:ahLst/>
            <a:cxnLst/>
            <a:rect l="l" t="t" r="r" b="b"/>
            <a:pathLst>
              <a:path w="1391920" h="1391920">
                <a:moveTo>
                  <a:pt x="674894" y="0"/>
                </a:moveTo>
                <a:lnTo>
                  <a:pt x="630422" y="2726"/>
                </a:lnTo>
                <a:lnTo>
                  <a:pt x="586147" y="8292"/>
                </a:lnTo>
                <a:lnTo>
                  <a:pt x="542214" y="16704"/>
                </a:lnTo>
                <a:lnTo>
                  <a:pt x="498770" y="27965"/>
                </a:lnTo>
                <a:lnTo>
                  <a:pt x="455962" y="42081"/>
                </a:lnTo>
                <a:lnTo>
                  <a:pt x="413935" y="59058"/>
                </a:lnTo>
                <a:lnTo>
                  <a:pt x="372837" y="78900"/>
                </a:lnTo>
                <a:lnTo>
                  <a:pt x="332813" y="101612"/>
                </a:lnTo>
                <a:lnTo>
                  <a:pt x="294011" y="127199"/>
                </a:lnTo>
                <a:lnTo>
                  <a:pt x="256576" y="155667"/>
                </a:lnTo>
                <a:lnTo>
                  <a:pt x="220655" y="187020"/>
                </a:lnTo>
                <a:lnTo>
                  <a:pt x="186925" y="220721"/>
                </a:lnTo>
                <a:lnTo>
                  <a:pt x="155969" y="256130"/>
                </a:lnTo>
                <a:lnTo>
                  <a:pt x="127793" y="293100"/>
                </a:lnTo>
                <a:lnTo>
                  <a:pt x="102401" y="331485"/>
                </a:lnTo>
                <a:lnTo>
                  <a:pt x="79799" y="371139"/>
                </a:lnTo>
                <a:lnTo>
                  <a:pt x="59991" y="411915"/>
                </a:lnTo>
                <a:lnTo>
                  <a:pt x="42982" y="453666"/>
                </a:lnTo>
                <a:lnTo>
                  <a:pt x="28778" y="496246"/>
                </a:lnTo>
                <a:lnTo>
                  <a:pt x="17384" y="539508"/>
                </a:lnTo>
                <a:lnTo>
                  <a:pt x="8803" y="583306"/>
                </a:lnTo>
                <a:lnTo>
                  <a:pt x="3043" y="627493"/>
                </a:lnTo>
                <a:lnTo>
                  <a:pt x="106" y="671922"/>
                </a:lnTo>
                <a:lnTo>
                  <a:pt x="0" y="716447"/>
                </a:lnTo>
                <a:lnTo>
                  <a:pt x="2727" y="760922"/>
                </a:lnTo>
                <a:lnTo>
                  <a:pt x="8294" y="805199"/>
                </a:lnTo>
                <a:lnTo>
                  <a:pt x="16706" y="849132"/>
                </a:lnTo>
                <a:lnTo>
                  <a:pt x="27967" y="892575"/>
                </a:lnTo>
                <a:lnTo>
                  <a:pt x="42082" y="935381"/>
                </a:lnTo>
                <a:lnTo>
                  <a:pt x="59057" y="977404"/>
                </a:lnTo>
                <a:lnTo>
                  <a:pt x="78897" y="1018497"/>
                </a:lnTo>
                <a:lnTo>
                  <a:pt x="101606" y="1058513"/>
                </a:lnTo>
                <a:lnTo>
                  <a:pt x="127189" y="1097305"/>
                </a:lnTo>
                <a:lnTo>
                  <a:pt x="155652" y="1134728"/>
                </a:lnTo>
                <a:lnTo>
                  <a:pt x="187000" y="1170635"/>
                </a:lnTo>
                <a:lnTo>
                  <a:pt x="220700" y="1204365"/>
                </a:lnTo>
                <a:lnTo>
                  <a:pt x="256109" y="1235322"/>
                </a:lnTo>
                <a:lnTo>
                  <a:pt x="293080" y="1263499"/>
                </a:lnTo>
                <a:lnTo>
                  <a:pt x="331466" y="1288892"/>
                </a:lnTo>
                <a:lnTo>
                  <a:pt x="371120" y="1311496"/>
                </a:lnTo>
                <a:lnTo>
                  <a:pt x="411897" y="1331306"/>
                </a:lnTo>
                <a:lnTo>
                  <a:pt x="453649" y="1348316"/>
                </a:lnTo>
                <a:lnTo>
                  <a:pt x="496230" y="1362523"/>
                </a:lnTo>
                <a:lnTo>
                  <a:pt x="539495" y="1373919"/>
                </a:lnTo>
                <a:lnTo>
                  <a:pt x="583295" y="1382502"/>
                </a:lnTo>
                <a:lnTo>
                  <a:pt x="627484" y="1388264"/>
                </a:lnTo>
                <a:lnTo>
                  <a:pt x="671917" y="1391202"/>
                </a:lnTo>
                <a:lnTo>
                  <a:pt x="716447" y="1391311"/>
                </a:lnTo>
                <a:lnTo>
                  <a:pt x="760926" y="1388584"/>
                </a:lnTo>
                <a:lnTo>
                  <a:pt x="805209" y="1383018"/>
                </a:lnTo>
                <a:lnTo>
                  <a:pt x="849149" y="1374606"/>
                </a:lnTo>
                <a:lnTo>
                  <a:pt x="892600" y="1363345"/>
                </a:lnTo>
                <a:lnTo>
                  <a:pt x="935415" y="1349229"/>
                </a:lnTo>
                <a:lnTo>
                  <a:pt x="977447" y="1332252"/>
                </a:lnTo>
                <a:lnTo>
                  <a:pt x="1018550" y="1312411"/>
                </a:lnTo>
                <a:lnTo>
                  <a:pt x="1058577" y="1289699"/>
                </a:lnTo>
                <a:lnTo>
                  <a:pt x="1097383" y="1264111"/>
                </a:lnTo>
                <a:lnTo>
                  <a:pt x="1134820" y="1235643"/>
                </a:lnTo>
                <a:lnTo>
                  <a:pt x="1170742" y="1204290"/>
                </a:lnTo>
                <a:lnTo>
                  <a:pt x="1204457" y="1170590"/>
                </a:lnTo>
                <a:lnTo>
                  <a:pt x="1235399" y="1135183"/>
                </a:lnTo>
                <a:lnTo>
                  <a:pt x="1263563" y="1098215"/>
                </a:lnTo>
                <a:lnTo>
                  <a:pt x="1288945" y="1059833"/>
                </a:lnTo>
                <a:lnTo>
                  <a:pt x="1311539" y="1020184"/>
                </a:lnTo>
                <a:lnTo>
                  <a:pt x="1331339" y="979413"/>
                </a:lnTo>
                <a:lnTo>
                  <a:pt x="1348341" y="937667"/>
                </a:lnTo>
                <a:lnTo>
                  <a:pt x="1362540" y="895092"/>
                </a:lnTo>
                <a:lnTo>
                  <a:pt x="1373930" y="851835"/>
                </a:lnTo>
                <a:lnTo>
                  <a:pt x="1382506" y="808043"/>
                </a:lnTo>
                <a:lnTo>
                  <a:pt x="1388264" y="763861"/>
                </a:lnTo>
                <a:lnTo>
                  <a:pt x="1391198" y="719436"/>
                </a:lnTo>
                <a:lnTo>
                  <a:pt x="1391302" y="674914"/>
                </a:lnTo>
                <a:lnTo>
                  <a:pt x="1388573" y="630443"/>
                </a:lnTo>
                <a:lnTo>
                  <a:pt x="1383004" y="586167"/>
                </a:lnTo>
                <a:lnTo>
                  <a:pt x="1374591" y="542234"/>
                </a:lnTo>
                <a:lnTo>
                  <a:pt x="1363328" y="498791"/>
                </a:lnTo>
                <a:lnTo>
                  <a:pt x="1349210" y="455982"/>
                </a:lnTo>
                <a:lnTo>
                  <a:pt x="1332233" y="413956"/>
                </a:lnTo>
                <a:lnTo>
                  <a:pt x="1312391" y="372857"/>
                </a:lnTo>
                <a:lnTo>
                  <a:pt x="1289678" y="332834"/>
                </a:lnTo>
                <a:lnTo>
                  <a:pt x="1264091" y="294031"/>
                </a:lnTo>
                <a:lnTo>
                  <a:pt x="1235623" y="256596"/>
                </a:lnTo>
                <a:lnTo>
                  <a:pt x="1204270" y="220675"/>
                </a:lnTo>
                <a:lnTo>
                  <a:pt x="1170569" y="186945"/>
                </a:lnTo>
                <a:lnTo>
                  <a:pt x="1135162" y="155989"/>
                </a:lnTo>
                <a:lnTo>
                  <a:pt x="1098195" y="127811"/>
                </a:lnTo>
                <a:lnTo>
                  <a:pt x="1059813" y="102418"/>
                </a:lnTo>
                <a:lnTo>
                  <a:pt x="1020163" y="79814"/>
                </a:lnTo>
                <a:lnTo>
                  <a:pt x="979392" y="60004"/>
                </a:lnTo>
                <a:lnTo>
                  <a:pt x="937646" y="42994"/>
                </a:lnTo>
                <a:lnTo>
                  <a:pt x="895072" y="28787"/>
                </a:lnTo>
                <a:lnTo>
                  <a:pt x="851815" y="17391"/>
                </a:lnTo>
                <a:lnTo>
                  <a:pt x="808022" y="8808"/>
                </a:lnTo>
                <a:lnTo>
                  <a:pt x="763840" y="3046"/>
                </a:lnTo>
                <a:lnTo>
                  <a:pt x="719415" y="108"/>
                </a:lnTo>
                <a:lnTo>
                  <a:pt x="674894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40856" y="3375583"/>
            <a:ext cx="1391920" cy="1391920"/>
          </a:xfrm>
          <a:custGeom>
            <a:avLst/>
            <a:gdLst/>
            <a:ahLst/>
            <a:cxnLst/>
            <a:rect l="l" t="t" r="r" b="b"/>
            <a:pathLst>
              <a:path w="1391920" h="1391920">
                <a:moveTo>
                  <a:pt x="674898" y="0"/>
                </a:moveTo>
                <a:lnTo>
                  <a:pt x="630419" y="2726"/>
                </a:lnTo>
                <a:lnTo>
                  <a:pt x="586136" y="8292"/>
                </a:lnTo>
                <a:lnTo>
                  <a:pt x="542196" y="16704"/>
                </a:lnTo>
                <a:lnTo>
                  <a:pt x="498745" y="27965"/>
                </a:lnTo>
                <a:lnTo>
                  <a:pt x="455931" y="42081"/>
                </a:lnTo>
                <a:lnTo>
                  <a:pt x="413899" y="59058"/>
                </a:lnTo>
                <a:lnTo>
                  <a:pt x="372795" y="78900"/>
                </a:lnTo>
                <a:lnTo>
                  <a:pt x="332768" y="101612"/>
                </a:lnTo>
                <a:lnTo>
                  <a:pt x="293962" y="127199"/>
                </a:lnTo>
                <a:lnTo>
                  <a:pt x="256525" y="155667"/>
                </a:lnTo>
                <a:lnTo>
                  <a:pt x="220604" y="187020"/>
                </a:lnTo>
                <a:lnTo>
                  <a:pt x="186874" y="220721"/>
                </a:lnTo>
                <a:lnTo>
                  <a:pt x="155920" y="256130"/>
                </a:lnTo>
                <a:lnTo>
                  <a:pt x="127745" y="293100"/>
                </a:lnTo>
                <a:lnTo>
                  <a:pt x="102356" y="331485"/>
                </a:lnTo>
                <a:lnTo>
                  <a:pt x="79757" y="371139"/>
                </a:lnTo>
                <a:lnTo>
                  <a:pt x="59953" y="411915"/>
                </a:lnTo>
                <a:lnTo>
                  <a:pt x="42948" y="453666"/>
                </a:lnTo>
                <a:lnTo>
                  <a:pt x="28749" y="496246"/>
                </a:lnTo>
                <a:lnTo>
                  <a:pt x="17359" y="539508"/>
                </a:lnTo>
                <a:lnTo>
                  <a:pt x="8785" y="583306"/>
                </a:lnTo>
                <a:lnTo>
                  <a:pt x="3030" y="627493"/>
                </a:lnTo>
                <a:lnTo>
                  <a:pt x="100" y="671922"/>
                </a:lnTo>
                <a:lnTo>
                  <a:pt x="0" y="716447"/>
                </a:lnTo>
                <a:lnTo>
                  <a:pt x="2734" y="760922"/>
                </a:lnTo>
                <a:lnTo>
                  <a:pt x="8308" y="805199"/>
                </a:lnTo>
                <a:lnTo>
                  <a:pt x="16726" y="849132"/>
                </a:lnTo>
                <a:lnTo>
                  <a:pt x="27994" y="892575"/>
                </a:lnTo>
                <a:lnTo>
                  <a:pt x="42117" y="935381"/>
                </a:lnTo>
                <a:lnTo>
                  <a:pt x="59099" y="977404"/>
                </a:lnTo>
                <a:lnTo>
                  <a:pt x="78946" y="1018497"/>
                </a:lnTo>
                <a:lnTo>
                  <a:pt x="101662" y="1058513"/>
                </a:lnTo>
                <a:lnTo>
                  <a:pt x="127252" y="1097305"/>
                </a:lnTo>
                <a:lnTo>
                  <a:pt x="155722" y="1134728"/>
                </a:lnTo>
                <a:lnTo>
                  <a:pt x="187076" y="1170635"/>
                </a:lnTo>
                <a:lnTo>
                  <a:pt x="220761" y="1204365"/>
                </a:lnTo>
                <a:lnTo>
                  <a:pt x="256156" y="1235322"/>
                </a:lnTo>
                <a:lnTo>
                  <a:pt x="293114" y="1263499"/>
                </a:lnTo>
                <a:lnTo>
                  <a:pt x="331488" y="1288892"/>
                </a:lnTo>
                <a:lnTo>
                  <a:pt x="371132" y="1311496"/>
                </a:lnTo>
                <a:lnTo>
                  <a:pt x="411899" y="1331306"/>
                </a:lnTo>
                <a:lnTo>
                  <a:pt x="453643" y="1348316"/>
                </a:lnTo>
                <a:lnTo>
                  <a:pt x="496217" y="1362523"/>
                </a:lnTo>
                <a:lnTo>
                  <a:pt x="539475" y="1373919"/>
                </a:lnTo>
                <a:lnTo>
                  <a:pt x="583269" y="1382502"/>
                </a:lnTo>
                <a:lnTo>
                  <a:pt x="627454" y="1388264"/>
                </a:lnTo>
                <a:lnTo>
                  <a:pt x="671882" y="1391202"/>
                </a:lnTo>
                <a:lnTo>
                  <a:pt x="716408" y="1391311"/>
                </a:lnTo>
                <a:lnTo>
                  <a:pt x="760884" y="1388584"/>
                </a:lnTo>
                <a:lnTo>
                  <a:pt x="805165" y="1383018"/>
                </a:lnTo>
                <a:lnTo>
                  <a:pt x="849103" y="1374606"/>
                </a:lnTo>
                <a:lnTo>
                  <a:pt x="892552" y="1363345"/>
                </a:lnTo>
                <a:lnTo>
                  <a:pt x="935366" y="1349229"/>
                </a:lnTo>
                <a:lnTo>
                  <a:pt x="977397" y="1332252"/>
                </a:lnTo>
                <a:lnTo>
                  <a:pt x="1018499" y="1312411"/>
                </a:lnTo>
                <a:lnTo>
                  <a:pt x="1058527" y="1289699"/>
                </a:lnTo>
                <a:lnTo>
                  <a:pt x="1097332" y="1264111"/>
                </a:lnTo>
                <a:lnTo>
                  <a:pt x="1134769" y="1235643"/>
                </a:lnTo>
                <a:lnTo>
                  <a:pt x="1170691" y="1204290"/>
                </a:lnTo>
                <a:lnTo>
                  <a:pt x="1204420" y="1170590"/>
                </a:lnTo>
                <a:lnTo>
                  <a:pt x="1235375" y="1135183"/>
                </a:lnTo>
                <a:lnTo>
                  <a:pt x="1263549" y="1098215"/>
                </a:lnTo>
                <a:lnTo>
                  <a:pt x="1288939" y="1059833"/>
                </a:lnTo>
                <a:lnTo>
                  <a:pt x="1311539" y="1020184"/>
                </a:lnTo>
                <a:lnTo>
                  <a:pt x="1331344" y="979413"/>
                </a:lnTo>
                <a:lnTo>
                  <a:pt x="1348349" y="937667"/>
                </a:lnTo>
                <a:lnTo>
                  <a:pt x="1362550" y="895092"/>
                </a:lnTo>
                <a:lnTo>
                  <a:pt x="1373941" y="851835"/>
                </a:lnTo>
                <a:lnTo>
                  <a:pt x="1382519" y="808043"/>
                </a:lnTo>
                <a:lnTo>
                  <a:pt x="1388277" y="763861"/>
                </a:lnTo>
                <a:lnTo>
                  <a:pt x="1391210" y="719436"/>
                </a:lnTo>
                <a:lnTo>
                  <a:pt x="1391315" y="674914"/>
                </a:lnTo>
                <a:lnTo>
                  <a:pt x="1388586" y="630443"/>
                </a:lnTo>
                <a:lnTo>
                  <a:pt x="1383018" y="586167"/>
                </a:lnTo>
                <a:lnTo>
                  <a:pt x="1374606" y="542234"/>
                </a:lnTo>
                <a:lnTo>
                  <a:pt x="1363345" y="498791"/>
                </a:lnTo>
                <a:lnTo>
                  <a:pt x="1349231" y="455982"/>
                </a:lnTo>
                <a:lnTo>
                  <a:pt x="1332258" y="413956"/>
                </a:lnTo>
                <a:lnTo>
                  <a:pt x="1312422" y="372857"/>
                </a:lnTo>
                <a:lnTo>
                  <a:pt x="1289718" y="332834"/>
                </a:lnTo>
                <a:lnTo>
                  <a:pt x="1264140" y="294031"/>
                </a:lnTo>
                <a:lnTo>
                  <a:pt x="1235684" y="256596"/>
                </a:lnTo>
                <a:lnTo>
                  <a:pt x="1204346" y="220675"/>
                </a:lnTo>
                <a:lnTo>
                  <a:pt x="1170645" y="186945"/>
                </a:lnTo>
                <a:lnTo>
                  <a:pt x="1135236" y="155989"/>
                </a:lnTo>
                <a:lnTo>
                  <a:pt x="1098265" y="127811"/>
                </a:lnTo>
                <a:lnTo>
                  <a:pt x="1059880" y="102418"/>
                </a:lnTo>
                <a:lnTo>
                  <a:pt x="1020225" y="79814"/>
                </a:lnTo>
                <a:lnTo>
                  <a:pt x="979448" y="60004"/>
                </a:lnTo>
                <a:lnTo>
                  <a:pt x="937696" y="42994"/>
                </a:lnTo>
                <a:lnTo>
                  <a:pt x="895115" y="28787"/>
                </a:lnTo>
                <a:lnTo>
                  <a:pt x="851851" y="17391"/>
                </a:lnTo>
                <a:lnTo>
                  <a:pt x="808051" y="8808"/>
                </a:lnTo>
                <a:lnTo>
                  <a:pt x="763861" y="3046"/>
                </a:lnTo>
                <a:lnTo>
                  <a:pt x="719428" y="108"/>
                </a:lnTo>
                <a:lnTo>
                  <a:pt x="67489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81619" y="3375583"/>
            <a:ext cx="1391920" cy="1391920"/>
          </a:xfrm>
          <a:custGeom>
            <a:avLst/>
            <a:gdLst/>
            <a:ahLst/>
            <a:cxnLst/>
            <a:rect l="l" t="t" r="r" b="b"/>
            <a:pathLst>
              <a:path w="1391920" h="1391920">
                <a:moveTo>
                  <a:pt x="674898" y="0"/>
                </a:moveTo>
                <a:lnTo>
                  <a:pt x="630419" y="2726"/>
                </a:lnTo>
                <a:lnTo>
                  <a:pt x="586136" y="8292"/>
                </a:lnTo>
                <a:lnTo>
                  <a:pt x="542196" y="16704"/>
                </a:lnTo>
                <a:lnTo>
                  <a:pt x="498745" y="27965"/>
                </a:lnTo>
                <a:lnTo>
                  <a:pt x="455931" y="42081"/>
                </a:lnTo>
                <a:lnTo>
                  <a:pt x="413899" y="59058"/>
                </a:lnTo>
                <a:lnTo>
                  <a:pt x="372795" y="78900"/>
                </a:lnTo>
                <a:lnTo>
                  <a:pt x="332768" y="101612"/>
                </a:lnTo>
                <a:lnTo>
                  <a:pt x="293962" y="127199"/>
                </a:lnTo>
                <a:lnTo>
                  <a:pt x="256525" y="155667"/>
                </a:lnTo>
                <a:lnTo>
                  <a:pt x="220604" y="187020"/>
                </a:lnTo>
                <a:lnTo>
                  <a:pt x="186874" y="220721"/>
                </a:lnTo>
                <a:lnTo>
                  <a:pt x="155920" y="256130"/>
                </a:lnTo>
                <a:lnTo>
                  <a:pt x="127745" y="293100"/>
                </a:lnTo>
                <a:lnTo>
                  <a:pt x="102356" y="331485"/>
                </a:lnTo>
                <a:lnTo>
                  <a:pt x="79757" y="371139"/>
                </a:lnTo>
                <a:lnTo>
                  <a:pt x="59953" y="411915"/>
                </a:lnTo>
                <a:lnTo>
                  <a:pt x="42948" y="453666"/>
                </a:lnTo>
                <a:lnTo>
                  <a:pt x="28749" y="496246"/>
                </a:lnTo>
                <a:lnTo>
                  <a:pt x="17359" y="539508"/>
                </a:lnTo>
                <a:lnTo>
                  <a:pt x="8785" y="583306"/>
                </a:lnTo>
                <a:lnTo>
                  <a:pt x="3030" y="627493"/>
                </a:lnTo>
                <a:lnTo>
                  <a:pt x="100" y="671922"/>
                </a:lnTo>
                <a:lnTo>
                  <a:pt x="0" y="716447"/>
                </a:lnTo>
                <a:lnTo>
                  <a:pt x="2734" y="760922"/>
                </a:lnTo>
                <a:lnTo>
                  <a:pt x="8308" y="805199"/>
                </a:lnTo>
                <a:lnTo>
                  <a:pt x="16726" y="849132"/>
                </a:lnTo>
                <a:lnTo>
                  <a:pt x="27994" y="892575"/>
                </a:lnTo>
                <a:lnTo>
                  <a:pt x="42117" y="935381"/>
                </a:lnTo>
                <a:lnTo>
                  <a:pt x="59099" y="977404"/>
                </a:lnTo>
                <a:lnTo>
                  <a:pt x="78946" y="1018497"/>
                </a:lnTo>
                <a:lnTo>
                  <a:pt x="101662" y="1058513"/>
                </a:lnTo>
                <a:lnTo>
                  <a:pt x="127252" y="1097305"/>
                </a:lnTo>
                <a:lnTo>
                  <a:pt x="155722" y="1134728"/>
                </a:lnTo>
                <a:lnTo>
                  <a:pt x="187076" y="1170635"/>
                </a:lnTo>
                <a:lnTo>
                  <a:pt x="220761" y="1204365"/>
                </a:lnTo>
                <a:lnTo>
                  <a:pt x="256156" y="1235322"/>
                </a:lnTo>
                <a:lnTo>
                  <a:pt x="293114" y="1263499"/>
                </a:lnTo>
                <a:lnTo>
                  <a:pt x="331488" y="1288892"/>
                </a:lnTo>
                <a:lnTo>
                  <a:pt x="371132" y="1311496"/>
                </a:lnTo>
                <a:lnTo>
                  <a:pt x="411899" y="1331306"/>
                </a:lnTo>
                <a:lnTo>
                  <a:pt x="453643" y="1348316"/>
                </a:lnTo>
                <a:lnTo>
                  <a:pt x="496217" y="1362523"/>
                </a:lnTo>
                <a:lnTo>
                  <a:pt x="539475" y="1373919"/>
                </a:lnTo>
                <a:lnTo>
                  <a:pt x="583269" y="1382502"/>
                </a:lnTo>
                <a:lnTo>
                  <a:pt x="627454" y="1388264"/>
                </a:lnTo>
                <a:lnTo>
                  <a:pt x="671882" y="1391202"/>
                </a:lnTo>
                <a:lnTo>
                  <a:pt x="716408" y="1391311"/>
                </a:lnTo>
                <a:lnTo>
                  <a:pt x="760884" y="1388584"/>
                </a:lnTo>
                <a:lnTo>
                  <a:pt x="805165" y="1383018"/>
                </a:lnTo>
                <a:lnTo>
                  <a:pt x="849103" y="1374606"/>
                </a:lnTo>
                <a:lnTo>
                  <a:pt x="892552" y="1363345"/>
                </a:lnTo>
                <a:lnTo>
                  <a:pt x="935366" y="1349229"/>
                </a:lnTo>
                <a:lnTo>
                  <a:pt x="977397" y="1332252"/>
                </a:lnTo>
                <a:lnTo>
                  <a:pt x="1018499" y="1312411"/>
                </a:lnTo>
                <a:lnTo>
                  <a:pt x="1058527" y="1289699"/>
                </a:lnTo>
                <a:lnTo>
                  <a:pt x="1097332" y="1264111"/>
                </a:lnTo>
                <a:lnTo>
                  <a:pt x="1134769" y="1235643"/>
                </a:lnTo>
                <a:lnTo>
                  <a:pt x="1170691" y="1204290"/>
                </a:lnTo>
                <a:lnTo>
                  <a:pt x="1204420" y="1170590"/>
                </a:lnTo>
                <a:lnTo>
                  <a:pt x="1235375" y="1135183"/>
                </a:lnTo>
                <a:lnTo>
                  <a:pt x="1263549" y="1098215"/>
                </a:lnTo>
                <a:lnTo>
                  <a:pt x="1288939" y="1059833"/>
                </a:lnTo>
                <a:lnTo>
                  <a:pt x="1311539" y="1020184"/>
                </a:lnTo>
                <a:lnTo>
                  <a:pt x="1331344" y="979413"/>
                </a:lnTo>
                <a:lnTo>
                  <a:pt x="1348349" y="937667"/>
                </a:lnTo>
                <a:lnTo>
                  <a:pt x="1362550" y="895092"/>
                </a:lnTo>
                <a:lnTo>
                  <a:pt x="1373941" y="851835"/>
                </a:lnTo>
                <a:lnTo>
                  <a:pt x="1382519" y="808043"/>
                </a:lnTo>
                <a:lnTo>
                  <a:pt x="1388277" y="763861"/>
                </a:lnTo>
                <a:lnTo>
                  <a:pt x="1391210" y="719436"/>
                </a:lnTo>
                <a:lnTo>
                  <a:pt x="1391315" y="674914"/>
                </a:lnTo>
                <a:lnTo>
                  <a:pt x="1388586" y="630443"/>
                </a:lnTo>
                <a:lnTo>
                  <a:pt x="1383018" y="586167"/>
                </a:lnTo>
                <a:lnTo>
                  <a:pt x="1374606" y="542234"/>
                </a:lnTo>
                <a:lnTo>
                  <a:pt x="1363345" y="498791"/>
                </a:lnTo>
                <a:lnTo>
                  <a:pt x="1349231" y="455982"/>
                </a:lnTo>
                <a:lnTo>
                  <a:pt x="1332258" y="413956"/>
                </a:lnTo>
                <a:lnTo>
                  <a:pt x="1312422" y="372857"/>
                </a:lnTo>
                <a:lnTo>
                  <a:pt x="1289718" y="332834"/>
                </a:lnTo>
                <a:lnTo>
                  <a:pt x="1264140" y="294031"/>
                </a:lnTo>
                <a:lnTo>
                  <a:pt x="1235684" y="256596"/>
                </a:lnTo>
                <a:lnTo>
                  <a:pt x="1204346" y="220675"/>
                </a:lnTo>
                <a:lnTo>
                  <a:pt x="1170645" y="186945"/>
                </a:lnTo>
                <a:lnTo>
                  <a:pt x="1135236" y="155989"/>
                </a:lnTo>
                <a:lnTo>
                  <a:pt x="1098265" y="127811"/>
                </a:lnTo>
                <a:lnTo>
                  <a:pt x="1059880" y="102418"/>
                </a:lnTo>
                <a:lnTo>
                  <a:pt x="1020225" y="79814"/>
                </a:lnTo>
                <a:lnTo>
                  <a:pt x="979448" y="60004"/>
                </a:lnTo>
                <a:lnTo>
                  <a:pt x="937696" y="42994"/>
                </a:lnTo>
                <a:lnTo>
                  <a:pt x="895115" y="28787"/>
                </a:lnTo>
                <a:lnTo>
                  <a:pt x="851851" y="17391"/>
                </a:lnTo>
                <a:lnTo>
                  <a:pt x="808051" y="8808"/>
                </a:lnTo>
                <a:lnTo>
                  <a:pt x="763861" y="3046"/>
                </a:lnTo>
                <a:lnTo>
                  <a:pt x="719428" y="108"/>
                </a:lnTo>
                <a:lnTo>
                  <a:pt x="67489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5845" y="4919395"/>
            <a:ext cx="1391920" cy="1391920"/>
          </a:xfrm>
          <a:custGeom>
            <a:avLst/>
            <a:gdLst/>
            <a:ahLst/>
            <a:cxnLst/>
            <a:rect l="l" t="t" r="r" b="b"/>
            <a:pathLst>
              <a:path w="1391920" h="1391920">
                <a:moveTo>
                  <a:pt x="674855" y="0"/>
                </a:moveTo>
                <a:lnTo>
                  <a:pt x="630376" y="2726"/>
                </a:lnTo>
                <a:lnTo>
                  <a:pt x="586093" y="8292"/>
                </a:lnTo>
                <a:lnTo>
                  <a:pt x="542152" y="16704"/>
                </a:lnTo>
                <a:lnTo>
                  <a:pt x="498702" y="27965"/>
                </a:lnTo>
                <a:lnTo>
                  <a:pt x="455887" y="42081"/>
                </a:lnTo>
                <a:lnTo>
                  <a:pt x="413855" y="59058"/>
                </a:lnTo>
                <a:lnTo>
                  <a:pt x="372752" y="78900"/>
                </a:lnTo>
                <a:lnTo>
                  <a:pt x="332725" y="101612"/>
                </a:lnTo>
                <a:lnTo>
                  <a:pt x="293919" y="127199"/>
                </a:lnTo>
                <a:lnTo>
                  <a:pt x="256482" y="155667"/>
                </a:lnTo>
                <a:lnTo>
                  <a:pt x="220560" y="187020"/>
                </a:lnTo>
                <a:lnTo>
                  <a:pt x="186845" y="220720"/>
                </a:lnTo>
                <a:lnTo>
                  <a:pt x="155903" y="256128"/>
                </a:lnTo>
                <a:lnTo>
                  <a:pt x="127738" y="293097"/>
                </a:lnTo>
                <a:lnTo>
                  <a:pt x="102357" y="331480"/>
                </a:lnTo>
                <a:lnTo>
                  <a:pt x="79763" y="371132"/>
                </a:lnTo>
                <a:lnTo>
                  <a:pt x="59963" y="411905"/>
                </a:lnTo>
                <a:lnTo>
                  <a:pt x="42961" y="453654"/>
                </a:lnTo>
                <a:lnTo>
                  <a:pt x="28762" y="496231"/>
                </a:lnTo>
                <a:lnTo>
                  <a:pt x="17372" y="539490"/>
                </a:lnTo>
                <a:lnTo>
                  <a:pt x="8795" y="583286"/>
                </a:lnTo>
                <a:lnTo>
                  <a:pt x="3038" y="627470"/>
                </a:lnTo>
                <a:lnTo>
                  <a:pt x="104" y="671898"/>
                </a:lnTo>
                <a:lnTo>
                  <a:pt x="0" y="716422"/>
                </a:lnTo>
                <a:lnTo>
                  <a:pt x="2729" y="760897"/>
                </a:lnTo>
                <a:lnTo>
                  <a:pt x="8298" y="805175"/>
                </a:lnTo>
                <a:lnTo>
                  <a:pt x="16711" y="849110"/>
                </a:lnTo>
                <a:lnTo>
                  <a:pt x="27974" y="892555"/>
                </a:lnTo>
                <a:lnTo>
                  <a:pt x="42092" y="935365"/>
                </a:lnTo>
                <a:lnTo>
                  <a:pt x="59069" y="977393"/>
                </a:lnTo>
                <a:lnTo>
                  <a:pt x="78911" y="1018492"/>
                </a:lnTo>
                <a:lnTo>
                  <a:pt x="101624" y="1058516"/>
                </a:lnTo>
                <a:lnTo>
                  <a:pt x="127211" y="1097319"/>
                </a:lnTo>
                <a:lnTo>
                  <a:pt x="155679" y="1134753"/>
                </a:lnTo>
                <a:lnTo>
                  <a:pt x="187032" y="1170673"/>
                </a:lnTo>
                <a:lnTo>
                  <a:pt x="220732" y="1204401"/>
                </a:lnTo>
                <a:lnTo>
                  <a:pt x="256139" y="1235355"/>
                </a:lnTo>
                <a:lnTo>
                  <a:pt x="293107" y="1263530"/>
                </a:lnTo>
                <a:lnTo>
                  <a:pt x="331489" y="1288919"/>
                </a:lnTo>
                <a:lnTo>
                  <a:pt x="371139" y="1311520"/>
                </a:lnTo>
                <a:lnTo>
                  <a:pt x="411910" y="1331325"/>
                </a:lnTo>
                <a:lnTo>
                  <a:pt x="453656" y="1348332"/>
                </a:lnTo>
                <a:lnTo>
                  <a:pt x="496230" y="1362533"/>
                </a:lnTo>
                <a:lnTo>
                  <a:pt x="539487" y="1373926"/>
                </a:lnTo>
                <a:lnTo>
                  <a:pt x="583280" y="1382504"/>
                </a:lnTo>
                <a:lnTo>
                  <a:pt x="627462" y="1388262"/>
                </a:lnTo>
                <a:lnTo>
                  <a:pt x="671887" y="1391196"/>
                </a:lnTo>
                <a:lnTo>
                  <a:pt x="716408" y="1391300"/>
                </a:lnTo>
                <a:lnTo>
                  <a:pt x="760880" y="1388570"/>
                </a:lnTo>
                <a:lnTo>
                  <a:pt x="805155" y="1383001"/>
                </a:lnTo>
                <a:lnTo>
                  <a:pt x="849088" y="1374587"/>
                </a:lnTo>
                <a:lnTo>
                  <a:pt x="892532" y="1363324"/>
                </a:lnTo>
                <a:lnTo>
                  <a:pt x="935340" y="1349206"/>
                </a:lnTo>
                <a:lnTo>
                  <a:pt x="977367" y="1332229"/>
                </a:lnTo>
                <a:lnTo>
                  <a:pt x="1018465" y="1312388"/>
                </a:lnTo>
                <a:lnTo>
                  <a:pt x="1058488" y="1289677"/>
                </a:lnTo>
                <a:lnTo>
                  <a:pt x="1097291" y="1264091"/>
                </a:lnTo>
                <a:lnTo>
                  <a:pt x="1134726" y="1235626"/>
                </a:lnTo>
                <a:lnTo>
                  <a:pt x="1170647" y="1204277"/>
                </a:lnTo>
                <a:lnTo>
                  <a:pt x="1204377" y="1170580"/>
                </a:lnTo>
                <a:lnTo>
                  <a:pt x="1235334" y="1135173"/>
                </a:lnTo>
                <a:lnTo>
                  <a:pt x="1263511" y="1098205"/>
                </a:lnTo>
                <a:lnTo>
                  <a:pt x="1288904" y="1059822"/>
                </a:lnTo>
                <a:lnTo>
                  <a:pt x="1311508" y="1020169"/>
                </a:lnTo>
                <a:lnTo>
                  <a:pt x="1331318" y="979395"/>
                </a:lnTo>
                <a:lnTo>
                  <a:pt x="1348329" y="937645"/>
                </a:lnTo>
                <a:lnTo>
                  <a:pt x="1362535" y="895066"/>
                </a:lnTo>
                <a:lnTo>
                  <a:pt x="1373932" y="851804"/>
                </a:lnTo>
                <a:lnTo>
                  <a:pt x="1382514" y="808007"/>
                </a:lnTo>
                <a:lnTo>
                  <a:pt x="1388277" y="763820"/>
                </a:lnTo>
                <a:lnTo>
                  <a:pt x="1391215" y="719391"/>
                </a:lnTo>
                <a:lnTo>
                  <a:pt x="1391323" y="674866"/>
                </a:lnTo>
                <a:lnTo>
                  <a:pt x="1388596" y="630392"/>
                </a:lnTo>
                <a:lnTo>
                  <a:pt x="1383030" y="586114"/>
                </a:lnTo>
                <a:lnTo>
                  <a:pt x="1374619" y="542180"/>
                </a:lnTo>
                <a:lnTo>
                  <a:pt x="1363357" y="498737"/>
                </a:lnTo>
                <a:lnTo>
                  <a:pt x="1349241" y="455930"/>
                </a:lnTo>
                <a:lnTo>
                  <a:pt x="1332265" y="413907"/>
                </a:lnTo>
                <a:lnTo>
                  <a:pt x="1312423" y="372814"/>
                </a:lnTo>
                <a:lnTo>
                  <a:pt x="1289711" y="332798"/>
                </a:lnTo>
                <a:lnTo>
                  <a:pt x="1264123" y="294005"/>
                </a:lnTo>
                <a:lnTo>
                  <a:pt x="1235656" y="256582"/>
                </a:lnTo>
                <a:lnTo>
                  <a:pt x="1204302" y="220675"/>
                </a:lnTo>
                <a:lnTo>
                  <a:pt x="1170602" y="186945"/>
                </a:lnTo>
                <a:lnTo>
                  <a:pt x="1135193" y="155989"/>
                </a:lnTo>
                <a:lnTo>
                  <a:pt x="1098222" y="127811"/>
                </a:lnTo>
                <a:lnTo>
                  <a:pt x="1059836" y="102418"/>
                </a:lnTo>
                <a:lnTo>
                  <a:pt x="1020182" y="79814"/>
                </a:lnTo>
                <a:lnTo>
                  <a:pt x="979405" y="60004"/>
                </a:lnTo>
                <a:lnTo>
                  <a:pt x="937653" y="42994"/>
                </a:lnTo>
                <a:lnTo>
                  <a:pt x="895071" y="28787"/>
                </a:lnTo>
                <a:lnTo>
                  <a:pt x="851807" y="17391"/>
                </a:lnTo>
                <a:lnTo>
                  <a:pt x="808007" y="8808"/>
                </a:lnTo>
                <a:lnTo>
                  <a:pt x="763817" y="3046"/>
                </a:lnTo>
                <a:lnTo>
                  <a:pt x="719385" y="108"/>
                </a:lnTo>
                <a:lnTo>
                  <a:pt x="674855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83907" y="4958074"/>
            <a:ext cx="1391920" cy="1391920"/>
          </a:xfrm>
          <a:custGeom>
            <a:avLst/>
            <a:gdLst/>
            <a:ahLst/>
            <a:cxnLst/>
            <a:rect l="l" t="t" r="r" b="b"/>
            <a:pathLst>
              <a:path w="1391920" h="1391920">
                <a:moveTo>
                  <a:pt x="674898" y="0"/>
                </a:moveTo>
                <a:lnTo>
                  <a:pt x="630419" y="2734"/>
                </a:lnTo>
                <a:lnTo>
                  <a:pt x="586136" y="8308"/>
                </a:lnTo>
                <a:lnTo>
                  <a:pt x="542196" y="16726"/>
                </a:lnTo>
                <a:lnTo>
                  <a:pt x="498745" y="27994"/>
                </a:lnTo>
                <a:lnTo>
                  <a:pt x="455931" y="42117"/>
                </a:lnTo>
                <a:lnTo>
                  <a:pt x="413899" y="59099"/>
                </a:lnTo>
                <a:lnTo>
                  <a:pt x="372795" y="78946"/>
                </a:lnTo>
                <a:lnTo>
                  <a:pt x="332768" y="101662"/>
                </a:lnTo>
                <a:lnTo>
                  <a:pt x="293962" y="127252"/>
                </a:lnTo>
                <a:lnTo>
                  <a:pt x="256525" y="155722"/>
                </a:lnTo>
                <a:lnTo>
                  <a:pt x="220604" y="187076"/>
                </a:lnTo>
                <a:lnTo>
                  <a:pt x="186874" y="220761"/>
                </a:lnTo>
                <a:lnTo>
                  <a:pt x="155920" y="256157"/>
                </a:lnTo>
                <a:lnTo>
                  <a:pt x="127745" y="293115"/>
                </a:lnTo>
                <a:lnTo>
                  <a:pt x="102356" y="331490"/>
                </a:lnTo>
                <a:lnTo>
                  <a:pt x="79757" y="371135"/>
                </a:lnTo>
                <a:lnTo>
                  <a:pt x="59953" y="411903"/>
                </a:lnTo>
                <a:lnTo>
                  <a:pt x="42948" y="453648"/>
                </a:lnTo>
                <a:lnTo>
                  <a:pt x="28749" y="496223"/>
                </a:lnTo>
                <a:lnTo>
                  <a:pt x="17359" y="539482"/>
                </a:lnTo>
                <a:lnTo>
                  <a:pt x="8785" y="583278"/>
                </a:lnTo>
                <a:lnTo>
                  <a:pt x="3030" y="627464"/>
                </a:lnTo>
                <a:lnTo>
                  <a:pt x="100" y="671893"/>
                </a:lnTo>
                <a:lnTo>
                  <a:pt x="0" y="716420"/>
                </a:lnTo>
                <a:lnTo>
                  <a:pt x="2734" y="760898"/>
                </a:lnTo>
                <a:lnTo>
                  <a:pt x="8308" y="805179"/>
                </a:lnTo>
                <a:lnTo>
                  <a:pt x="16726" y="849118"/>
                </a:lnTo>
                <a:lnTo>
                  <a:pt x="27994" y="892568"/>
                </a:lnTo>
                <a:lnTo>
                  <a:pt x="42117" y="935382"/>
                </a:lnTo>
                <a:lnTo>
                  <a:pt x="59099" y="977413"/>
                </a:lnTo>
                <a:lnTo>
                  <a:pt x="78946" y="1018516"/>
                </a:lnTo>
                <a:lnTo>
                  <a:pt x="101662" y="1058542"/>
                </a:lnTo>
                <a:lnTo>
                  <a:pt x="127252" y="1097347"/>
                </a:lnTo>
                <a:lnTo>
                  <a:pt x="155722" y="1134783"/>
                </a:lnTo>
                <a:lnTo>
                  <a:pt x="187076" y="1170703"/>
                </a:lnTo>
                <a:lnTo>
                  <a:pt x="220761" y="1204432"/>
                </a:lnTo>
                <a:lnTo>
                  <a:pt x="256156" y="1235385"/>
                </a:lnTo>
                <a:lnTo>
                  <a:pt x="293114" y="1263560"/>
                </a:lnTo>
                <a:lnTo>
                  <a:pt x="331488" y="1288949"/>
                </a:lnTo>
                <a:lnTo>
                  <a:pt x="371132" y="1311550"/>
                </a:lnTo>
                <a:lnTo>
                  <a:pt x="411899" y="1331356"/>
                </a:lnTo>
                <a:lnTo>
                  <a:pt x="453643" y="1348362"/>
                </a:lnTo>
                <a:lnTo>
                  <a:pt x="496217" y="1362564"/>
                </a:lnTo>
                <a:lnTo>
                  <a:pt x="539475" y="1373956"/>
                </a:lnTo>
                <a:lnTo>
                  <a:pt x="583269" y="1382534"/>
                </a:lnTo>
                <a:lnTo>
                  <a:pt x="627454" y="1388292"/>
                </a:lnTo>
                <a:lnTo>
                  <a:pt x="671882" y="1391226"/>
                </a:lnTo>
                <a:lnTo>
                  <a:pt x="716408" y="1391331"/>
                </a:lnTo>
                <a:lnTo>
                  <a:pt x="760884" y="1388601"/>
                </a:lnTo>
                <a:lnTo>
                  <a:pt x="805165" y="1383031"/>
                </a:lnTo>
                <a:lnTo>
                  <a:pt x="849103" y="1374617"/>
                </a:lnTo>
                <a:lnTo>
                  <a:pt x="892552" y="1363354"/>
                </a:lnTo>
                <a:lnTo>
                  <a:pt x="935366" y="1349236"/>
                </a:lnTo>
                <a:lnTo>
                  <a:pt x="977397" y="1332259"/>
                </a:lnTo>
                <a:lnTo>
                  <a:pt x="1018499" y="1312418"/>
                </a:lnTo>
                <a:lnTo>
                  <a:pt x="1058527" y="1289707"/>
                </a:lnTo>
                <a:lnTo>
                  <a:pt x="1097332" y="1264121"/>
                </a:lnTo>
                <a:lnTo>
                  <a:pt x="1134769" y="1235657"/>
                </a:lnTo>
                <a:lnTo>
                  <a:pt x="1170691" y="1204308"/>
                </a:lnTo>
                <a:lnTo>
                  <a:pt x="1204420" y="1170611"/>
                </a:lnTo>
                <a:lnTo>
                  <a:pt x="1235375" y="1135207"/>
                </a:lnTo>
                <a:lnTo>
                  <a:pt x="1263549" y="1098240"/>
                </a:lnTo>
                <a:lnTo>
                  <a:pt x="1288939" y="1059858"/>
                </a:lnTo>
                <a:lnTo>
                  <a:pt x="1311539" y="1020206"/>
                </a:lnTo>
                <a:lnTo>
                  <a:pt x="1331344" y="979432"/>
                </a:lnTo>
                <a:lnTo>
                  <a:pt x="1348349" y="937683"/>
                </a:lnTo>
                <a:lnTo>
                  <a:pt x="1362550" y="895103"/>
                </a:lnTo>
                <a:lnTo>
                  <a:pt x="1373941" y="851841"/>
                </a:lnTo>
                <a:lnTo>
                  <a:pt x="1382519" y="808043"/>
                </a:lnTo>
                <a:lnTo>
                  <a:pt x="1388277" y="763855"/>
                </a:lnTo>
                <a:lnTo>
                  <a:pt x="1391210" y="719423"/>
                </a:lnTo>
                <a:lnTo>
                  <a:pt x="1391315" y="674895"/>
                </a:lnTo>
                <a:lnTo>
                  <a:pt x="1388586" y="630416"/>
                </a:lnTo>
                <a:lnTo>
                  <a:pt x="1383018" y="586134"/>
                </a:lnTo>
                <a:lnTo>
                  <a:pt x="1374606" y="542194"/>
                </a:lnTo>
                <a:lnTo>
                  <a:pt x="1363345" y="498744"/>
                </a:lnTo>
                <a:lnTo>
                  <a:pt x="1349231" y="455930"/>
                </a:lnTo>
                <a:lnTo>
                  <a:pt x="1332258" y="413898"/>
                </a:lnTo>
                <a:lnTo>
                  <a:pt x="1312422" y="372795"/>
                </a:lnTo>
                <a:lnTo>
                  <a:pt x="1289718" y="332768"/>
                </a:lnTo>
                <a:lnTo>
                  <a:pt x="1264140" y="293962"/>
                </a:lnTo>
                <a:lnTo>
                  <a:pt x="1235684" y="256525"/>
                </a:lnTo>
                <a:lnTo>
                  <a:pt x="1204346" y="220604"/>
                </a:lnTo>
                <a:lnTo>
                  <a:pt x="1170645" y="186874"/>
                </a:lnTo>
                <a:lnTo>
                  <a:pt x="1135236" y="155920"/>
                </a:lnTo>
                <a:lnTo>
                  <a:pt x="1098265" y="127745"/>
                </a:lnTo>
                <a:lnTo>
                  <a:pt x="1059880" y="102356"/>
                </a:lnTo>
                <a:lnTo>
                  <a:pt x="1020225" y="79757"/>
                </a:lnTo>
                <a:lnTo>
                  <a:pt x="979448" y="59953"/>
                </a:lnTo>
                <a:lnTo>
                  <a:pt x="937696" y="42948"/>
                </a:lnTo>
                <a:lnTo>
                  <a:pt x="895115" y="28749"/>
                </a:lnTo>
                <a:lnTo>
                  <a:pt x="851851" y="17359"/>
                </a:lnTo>
                <a:lnTo>
                  <a:pt x="808051" y="8785"/>
                </a:lnTo>
                <a:lnTo>
                  <a:pt x="763861" y="3030"/>
                </a:lnTo>
                <a:lnTo>
                  <a:pt x="719428" y="100"/>
                </a:lnTo>
                <a:lnTo>
                  <a:pt x="674898" y="0"/>
                </a:lnTo>
                <a:close/>
              </a:path>
            </a:pathLst>
          </a:custGeom>
          <a:solidFill>
            <a:srgbClr val="FFFFFF">
              <a:alpha val="4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25267" y="2055876"/>
            <a:ext cx="975359" cy="920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43555" y="5219700"/>
            <a:ext cx="836676" cy="8366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24071" y="3701796"/>
            <a:ext cx="861060" cy="8610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65647" y="3598164"/>
            <a:ext cx="1022603" cy="9357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60932" y="3450335"/>
            <a:ext cx="1333500" cy="13121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9767" y="4975859"/>
            <a:ext cx="1696212" cy="13182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27220" y="2478023"/>
            <a:ext cx="1185672" cy="1463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44500" y="224739"/>
            <a:ext cx="64230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solidFill>
                  <a:srgbClr val="FFFFFF"/>
                </a:solidFill>
                <a:latin typeface="Arial"/>
                <a:cs typeface="Arial"/>
              </a:rPr>
              <a:t>Disruption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600" spc="-120" dirty="0">
                <a:solidFill>
                  <a:srgbClr val="FFFFFF"/>
                </a:solidFill>
                <a:latin typeface="Arial"/>
                <a:cs typeface="Arial"/>
              </a:rPr>
              <a:t>Traditional</a:t>
            </a:r>
            <a:r>
              <a:rPr sz="3600" spc="-5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20" dirty="0">
                <a:solidFill>
                  <a:srgbClr val="FFFFFF"/>
                </a:solidFill>
                <a:latin typeface="Arial"/>
                <a:cs typeface="Arial"/>
              </a:rPr>
              <a:t>Industries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0351" y="6263639"/>
            <a:ext cx="1624584" cy="594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1876" y="1849120"/>
            <a:ext cx="11066145" cy="4862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5"/>
              </a:lnSpc>
            </a:pPr>
            <a:r>
              <a:rPr sz="3200" spc="-285" dirty="0">
                <a:solidFill>
                  <a:srgbClr val="57585B"/>
                </a:solidFill>
                <a:latin typeface="Arial"/>
                <a:cs typeface="Arial"/>
              </a:rPr>
              <a:t>Safe </a:t>
            </a:r>
            <a:r>
              <a:rPr sz="3200" spc="-114" dirty="0">
                <a:solidFill>
                  <a:srgbClr val="57585B"/>
                </a:solidFill>
                <a:latin typeface="Arial"/>
                <a:cs typeface="Arial"/>
              </a:rPr>
              <a:t>Harbor</a:t>
            </a:r>
            <a:r>
              <a:rPr sz="3200" spc="-45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3200" spc="-120" dirty="0">
                <a:solidFill>
                  <a:srgbClr val="57585B"/>
                </a:solidFill>
                <a:latin typeface="Arial"/>
                <a:cs typeface="Arial"/>
              </a:rPr>
              <a:t>Statement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ts val="2045"/>
              </a:spcBef>
            </a:pPr>
            <a:r>
              <a:rPr sz="2400" spc="-175" dirty="0">
                <a:solidFill>
                  <a:srgbClr val="57585B"/>
                </a:solidFill>
                <a:latin typeface="Arial"/>
                <a:cs typeface="Arial"/>
              </a:rPr>
              <a:t>The </a:t>
            </a:r>
            <a:r>
              <a:rPr sz="2400" spc="-50" dirty="0">
                <a:solidFill>
                  <a:srgbClr val="57585B"/>
                </a:solidFill>
                <a:latin typeface="Arial"/>
                <a:cs typeface="Arial"/>
              </a:rPr>
              <a:t>following </a:t>
            </a:r>
            <a:r>
              <a:rPr sz="2400" spc="-125" dirty="0">
                <a:solidFill>
                  <a:srgbClr val="57585B"/>
                </a:solidFill>
                <a:latin typeface="Arial"/>
                <a:cs typeface="Arial"/>
              </a:rPr>
              <a:t>is </a:t>
            </a:r>
            <a:r>
              <a:rPr sz="2400" spc="-60" dirty="0">
                <a:solidFill>
                  <a:srgbClr val="57585B"/>
                </a:solidFill>
                <a:latin typeface="Arial"/>
                <a:cs typeface="Arial"/>
              </a:rPr>
              <a:t>intended </a:t>
            </a:r>
            <a:r>
              <a:rPr sz="2400" spc="15" dirty="0">
                <a:solidFill>
                  <a:srgbClr val="57585B"/>
                </a:solidFill>
                <a:latin typeface="Arial"/>
                <a:cs typeface="Arial"/>
              </a:rPr>
              <a:t>to </a:t>
            </a:r>
            <a:r>
              <a:rPr sz="2400" spc="-35" dirty="0">
                <a:solidFill>
                  <a:srgbClr val="57585B"/>
                </a:solidFill>
                <a:latin typeface="Arial"/>
                <a:cs typeface="Arial"/>
              </a:rPr>
              <a:t>outline </a:t>
            </a:r>
            <a:r>
              <a:rPr sz="2400" spc="-45" dirty="0">
                <a:solidFill>
                  <a:srgbClr val="57585B"/>
                </a:solidFill>
                <a:latin typeface="Arial"/>
                <a:cs typeface="Arial"/>
              </a:rPr>
              <a:t>our </a:t>
            </a:r>
            <a:r>
              <a:rPr sz="2400" spc="-110" dirty="0">
                <a:solidFill>
                  <a:srgbClr val="57585B"/>
                </a:solidFill>
                <a:latin typeface="Arial"/>
                <a:cs typeface="Arial"/>
              </a:rPr>
              <a:t>general </a:t>
            </a:r>
            <a:r>
              <a:rPr sz="2400" spc="-55" dirty="0">
                <a:solidFill>
                  <a:srgbClr val="57585B"/>
                </a:solidFill>
                <a:latin typeface="Arial"/>
                <a:cs typeface="Arial"/>
              </a:rPr>
              <a:t>product </a:t>
            </a:r>
            <a:r>
              <a:rPr sz="2400" spc="-45" dirty="0">
                <a:solidFill>
                  <a:srgbClr val="57585B"/>
                </a:solidFill>
                <a:latin typeface="Arial"/>
                <a:cs typeface="Arial"/>
              </a:rPr>
              <a:t>direction. </a:t>
            </a:r>
            <a:r>
              <a:rPr sz="2400" spc="35" dirty="0">
                <a:solidFill>
                  <a:srgbClr val="57585B"/>
                </a:solidFill>
                <a:latin typeface="Arial"/>
                <a:cs typeface="Arial"/>
              </a:rPr>
              <a:t>It </a:t>
            </a:r>
            <a:r>
              <a:rPr sz="2400" spc="-125" dirty="0">
                <a:solidFill>
                  <a:srgbClr val="57585B"/>
                </a:solidFill>
                <a:latin typeface="Arial"/>
                <a:cs typeface="Arial"/>
              </a:rPr>
              <a:t>is </a:t>
            </a:r>
            <a:r>
              <a:rPr sz="2400" spc="-60" dirty="0">
                <a:solidFill>
                  <a:srgbClr val="57585B"/>
                </a:solidFill>
                <a:latin typeface="Arial"/>
                <a:cs typeface="Arial"/>
              </a:rPr>
              <a:t>intended </a:t>
            </a:r>
            <a:r>
              <a:rPr sz="2400" spc="-15" dirty="0">
                <a:solidFill>
                  <a:srgbClr val="57585B"/>
                </a:solidFill>
                <a:latin typeface="Arial"/>
                <a:cs typeface="Arial"/>
              </a:rPr>
              <a:t>for  </a:t>
            </a:r>
            <a:r>
              <a:rPr sz="2400" spc="-35" dirty="0">
                <a:solidFill>
                  <a:srgbClr val="57585B"/>
                </a:solidFill>
                <a:latin typeface="Arial"/>
                <a:cs typeface="Arial"/>
              </a:rPr>
              <a:t>information </a:t>
            </a:r>
            <a:r>
              <a:rPr sz="2400" spc="-120" dirty="0">
                <a:solidFill>
                  <a:srgbClr val="57585B"/>
                </a:solidFill>
                <a:latin typeface="Arial"/>
                <a:cs typeface="Arial"/>
              </a:rPr>
              <a:t>purposes </a:t>
            </a:r>
            <a:r>
              <a:rPr sz="2400" spc="-100" dirty="0">
                <a:solidFill>
                  <a:srgbClr val="57585B"/>
                </a:solidFill>
                <a:latin typeface="Arial"/>
                <a:cs typeface="Arial"/>
              </a:rPr>
              <a:t>only, </a:t>
            </a:r>
            <a:r>
              <a:rPr sz="2400" spc="-114" dirty="0">
                <a:solidFill>
                  <a:srgbClr val="57585B"/>
                </a:solidFill>
                <a:latin typeface="Arial"/>
                <a:cs typeface="Arial"/>
              </a:rPr>
              <a:t>and </a:t>
            </a:r>
            <a:r>
              <a:rPr sz="2400" spc="-145" dirty="0">
                <a:solidFill>
                  <a:srgbClr val="57585B"/>
                </a:solidFill>
                <a:latin typeface="Arial"/>
                <a:cs typeface="Arial"/>
              </a:rPr>
              <a:t>may </a:t>
            </a:r>
            <a:r>
              <a:rPr sz="2400" spc="-10" dirty="0">
                <a:solidFill>
                  <a:srgbClr val="57585B"/>
                </a:solidFill>
                <a:latin typeface="Arial"/>
                <a:cs typeface="Arial"/>
              </a:rPr>
              <a:t>not </a:t>
            </a:r>
            <a:r>
              <a:rPr sz="2400" spc="-110" dirty="0">
                <a:solidFill>
                  <a:srgbClr val="57585B"/>
                </a:solidFill>
                <a:latin typeface="Arial"/>
                <a:cs typeface="Arial"/>
              </a:rPr>
              <a:t>be </a:t>
            </a:r>
            <a:r>
              <a:rPr sz="2400" spc="-70" dirty="0">
                <a:solidFill>
                  <a:srgbClr val="57585B"/>
                </a:solidFill>
                <a:latin typeface="Arial"/>
                <a:cs typeface="Arial"/>
              </a:rPr>
              <a:t>incorporated </a:t>
            </a:r>
            <a:r>
              <a:rPr sz="2400" spc="-10" dirty="0">
                <a:solidFill>
                  <a:srgbClr val="57585B"/>
                </a:solidFill>
                <a:latin typeface="Arial"/>
                <a:cs typeface="Arial"/>
              </a:rPr>
              <a:t>into </a:t>
            </a:r>
            <a:r>
              <a:rPr sz="2400" spc="-145" dirty="0">
                <a:solidFill>
                  <a:srgbClr val="57585B"/>
                </a:solidFill>
                <a:latin typeface="Arial"/>
                <a:cs typeface="Arial"/>
              </a:rPr>
              <a:t>any </a:t>
            </a:r>
            <a:r>
              <a:rPr sz="2400" spc="-65" dirty="0">
                <a:solidFill>
                  <a:srgbClr val="57585B"/>
                </a:solidFill>
                <a:latin typeface="Arial"/>
                <a:cs typeface="Arial"/>
              </a:rPr>
              <a:t>contract. </a:t>
            </a:r>
            <a:r>
              <a:rPr sz="2400" spc="35" dirty="0">
                <a:solidFill>
                  <a:srgbClr val="57585B"/>
                </a:solidFill>
                <a:latin typeface="Arial"/>
                <a:cs typeface="Arial"/>
              </a:rPr>
              <a:t>It </a:t>
            </a:r>
            <a:r>
              <a:rPr sz="2400" spc="-125" dirty="0">
                <a:solidFill>
                  <a:srgbClr val="57585B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57585B"/>
                </a:solidFill>
                <a:latin typeface="Arial"/>
                <a:cs typeface="Arial"/>
              </a:rPr>
              <a:t>not </a:t>
            </a:r>
            <a:r>
              <a:rPr sz="2400" spc="-190" dirty="0">
                <a:solidFill>
                  <a:srgbClr val="57585B"/>
                </a:solidFill>
                <a:latin typeface="Arial"/>
                <a:cs typeface="Arial"/>
              </a:rPr>
              <a:t>a  </a:t>
            </a:r>
            <a:r>
              <a:rPr sz="2400" spc="-50" dirty="0">
                <a:solidFill>
                  <a:srgbClr val="57585B"/>
                </a:solidFill>
                <a:latin typeface="Arial"/>
                <a:cs typeface="Arial"/>
              </a:rPr>
              <a:t>commitment</a:t>
            </a:r>
            <a:r>
              <a:rPr sz="2400" spc="-165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57585B"/>
                </a:solidFill>
                <a:latin typeface="Arial"/>
                <a:cs typeface="Arial"/>
              </a:rPr>
              <a:t>to</a:t>
            </a:r>
            <a:r>
              <a:rPr sz="2400" spc="-135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57585B"/>
                </a:solidFill>
                <a:latin typeface="Arial"/>
                <a:cs typeface="Arial"/>
              </a:rPr>
              <a:t>deliver</a:t>
            </a:r>
            <a:r>
              <a:rPr sz="2400" spc="-114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57585B"/>
                </a:solidFill>
                <a:latin typeface="Arial"/>
                <a:cs typeface="Arial"/>
              </a:rPr>
              <a:t>any</a:t>
            </a:r>
            <a:r>
              <a:rPr sz="2400" spc="-125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57585B"/>
                </a:solidFill>
                <a:latin typeface="Arial"/>
                <a:cs typeface="Arial"/>
              </a:rPr>
              <a:t>material,</a:t>
            </a:r>
            <a:r>
              <a:rPr sz="2400" spc="-145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57585B"/>
                </a:solidFill>
                <a:latin typeface="Arial"/>
                <a:cs typeface="Arial"/>
              </a:rPr>
              <a:t>code,</a:t>
            </a:r>
            <a:r>
              <a:rPr sz="2400" spc="-130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7585B"/>
                </a:solidFill>
                <a:latin typeface="Arial"/>
                <a:cs typeface="Arial"/>
              </a:rPr>
              <a:t>or</a:t>
            </a:r>
            <a:r>
              <a:rPr sz="2400" spc="-120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57585B"/>
                </a:solidFill>
                <a:latin typeface="Arial"/>
                <a:cs typeface="Arial"/>
              </a:rPr>
              <a:t>functionality,</a:t>
            </a:r>
            <a:r>
              <a:rPr sz="2400" spc="-150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57585B"/>
                </a:solidFill>
                <a:latin typeface="Arial"/>
                <a:cs typeface="Arial"/>
              </a:rPr>
              <a:t>and</a:t>
            </a:r>
            <a:r>
              <a:rPr sz="2400" spc="-125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57585B"/>
                </a:solidFill>
                <a:latin typeface="Arial"/>
                <a:cs typeface="Arial"/>
              </a:rPr>
              <a:t>should</a:t>
            </a:r>
            <a:r>
              <a:rPr sz="2400" spc="-120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7585B"/>
                </a:solidFill>
                <a:latin typeface="Arial"/>
                <a:cs typeface="Arial"/>
              </a:rPr>
              <a:t>not</a:t>
            </a:r>
            <a:r>
              <a:rPr sz="2400" spc="-130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57585B"/>
                </a:solidFill>
                <a:latin typeface="Arial"/>
                <a:cs typeface="Arial"/>
              </a:rPr>
              <a:t>be</a:t>
            </a:r>
            <a:r>
              <a:rPr sz="2400" spc="-125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57585B"/>
                </a:solidFill>
                <a:latin typeface="Arial"/>
                <a:cs typeface="Arial"/>
              </a:rPr>
              <a:t>relied</a:t>
            </a:r>
            <a:r>
              <a:rPr sz="2400" spc="-145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57585B"/>
                </a:solidFill>
                <a:latin typeface="Arial"/>
                <a:cs typeface="Arial"/>
              </a:rPr>
              <a:t>upon  </a:t>
            </a:r>
            <a:r>
              <a:rPr sz="2400" spc="-30" dirty="0">
                <a:solidFill>
                  <a:srgbClr val="57585B"/>
                </a:solidFill>
                <a:latin typeface="Arial"/>
                <a:cs typeface="Arial"/>
              </a:rPr>
              <a:t>in </a:t>
            </a:r>
            <a:r>
              <a:rPr sz="2400" spc="-110" dirty="0">
                <a:solidFill>
                  <a:srgbClr val="57585B"/>
                </a:solidFill>
                <a:latin typeface="Arial"/>
                <a:cs typeface="Arial"/>
              </a:rPr>
              <a:t>making </a:t>
            </a:r>
            <a:r>
              <a:rPr sz="2400" spc="-114" dirty="0">
                <a:solidFill>
                  <a:srgbClr val="57585B"/>
                </a:solidFill>
                <a:latin typeface="Arial"/>
                <a:cs typeface="Arial"/>
              </a:rPr>
              <a:t>purchasing decisions. </a:t>
            </a:r>
            <a:r>
              <a:rPr sz="2400" spc="-175" dirty="0">
                <a:solidFill>
                  <a:srgbClr val="57585B"/>
                </a:solidFill>
                <a:latin typeface="Arial"/>
                <a:cs typeface="Arial"/>
              </a:rPr>
              <a:t>The </a:t>
            </a:r>
            <a:r>
              <a:rPr sz="2400" spc="-75" dirty="0">
                <a:solidFill>
                  <a:srgbClr val="57585B"/>
                </a:solidFill>
                <a:latin typeface="Arial"/>
                <a:cs typeface="Arial"/>
              </a:rPr>
              <a:t>development, </a:t>
            </a:r>
            <a:r>
              <a:rPr sz="2400" spc="-114" dirty="0">
                <a:solidFill>
                  <a:srgbClr val="57585B"/>
                </a:solidFill>
                <a:latin typeface="Arial"/>
                <a:cs typeface="Arial"/>
              </a:rPr>
              <a:t>release, </a:t>
            </a:r>
            <a:r>
              <a:rPr sz="2400" spc="-110" dirty="0">
                <a:solidFill>
                  <a:srgbClr val="57585B"/>
                </a:solidFill>
                <a:latin typeface="Arial"/>
                <a:cs typeface="Arial"/>
              </a:rPr>
              <a:t>and </a:t>
            </a:r>
            <a:r>
              <a:rPr sz="2400" spc="-35" dirty="0">
                <a:solidFill>
                  <a:srgbClr val="57585B"/>
                </a:solidFill>
                <a:latin typeface="Arial"/>
                <a:cs typeface="Arial"/>
              </a:rPr>
              <a:t>timing </a:t>
            </a:r>
            <a:r>
              <a:rPr sz="2400" spc="-5" dirty="0">
                <a:solidFill>
                  <a:srgbClr val="57585B"/>
                </a:solidFill>
                <a:latin typeface="Arial"/>
                <a:cs typeface="Arial"/>
              </a:rPr>
              <a:t>of </a:t>
            </a:r>
            <a:r>
              <a:rPr sz="2400" spc="-140" dirty="0">
                <a:solidFill>
                  <a:srgbClr val="57585B"/>
                </a:solidFill>
                <a:latin typeface="Arial"/>
                <a:cs typeface="Arial"/>
              </a:rPr>
              <a:t>any </a:t>
            </a:r>
            <a:r>
              <a:rPr sz="2400" spc="-85" dirty="0">
                <a:solidFill>
                  <a:srgbClr val="57585B"/>
                </a:solidFill>
                <a:latin typeface="Arial"/>
                <a:cs typeface="Arial"/>
              </a:rPr>
              <a:t>features </a:t>
            </a:r>
            <a:r>
              <a:rPr sz="2400" spc="-25" dirty="0">
                <a:solidFill>
                  <a:srgbClr val="57585B"/>
                </a:solidFill>
                <a:latin typeface="Arial"/>
                <a:cs typeface="Arial"/>
              </a:rPr>
              <a:t>or  </a:t>
            </a:r>
            <a:r>
              <a:rPr sz="2400" spc="-35" dirty="0">
                <a:solidFill>
                  <a:srgbClr val="57585B"/>
                </a:solidFill>
                <a:latin typeface="Arial"/>
                <a:cs typeface="Arial"/>
              </a:rPr>
              <a:t>functionality</a:t>
            </a:r>
            <a:r>
              <a:rPr sz="2400" spc="-130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57585B"/>
                </a:solidFill>
                <a:latin typeface="Arial"/>
                <a:cs typeface="Arial"/>
              </a:rPr>
              <a:t>described</a:t>
            </a:r>
            <a:r>
              <a:rPr sz="2400" spc="-130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7585B"/>
                </a:solidFill>
                <a:latin typeface="Arial"/>
                <a:cs typeface="Arial"/>
              </a:rPr>
              <a:t>for</a:t>
            </a:r>
            <a:r>
              <a:rPr sz="2400" spc="-125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57585B"/>
                </a:solidFill>
                <a:latin typeface="Arial"/>
                <a:cs typeface="Arial"/>
              </a:rPr>
              <a:t>Oracle’s</a:t>
            </a:r>
            <a:r>
              <a:rPr sz="2400" spc="-140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57585B"/>
                </a:solidFill>
                <a:latin typeface="Arial"/>
                <a:cs typeface="Arial"/>
              </a:rPr>
              <a:t>products</a:t>
            </a:r>
            <a:r>
              <a:rPr sz="2400" spc="-140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57585B"/>
                </a:solidFill>
                <a:latin typeface="Arial"/>
                <a:cs typeface="Arial"/>
              </a:rPr>
              <a:t>remains</a:t>
            </a:r>
            <a:r>
              <a:rPr sz="2400" spc="-120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57585B"/>
                </a:solidFill>
                <a:latin typeface="Arial"/>
                <a:cs typeface="Arial"/>
              </a:rPr>
              <a:t>at</a:t>
            </a:r>
            <a:r>
              <a:rPr sz="2400" spc="-135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57585B"/>
                </a:solidFill>
                <a:latin typeface="Arial"/>
                <a:cs typeface="Arial"/>
              </a:rPr>
              <a:t>the</a:t>
            </a:r>
            <a:r>
              <a:rPr sz="2400" spc="-120" dirty="0">
                <a:solidFill>
                  <a:srgbClr val="57585B"/>
                </a:solidFill>
                <a:latin typeface="Arial"/>
                <a:cs typeface="Arial"/>
              </a:rPr>
              <a:t> sole </a:t>
            </a:r>
            <a:r>
              <a:rPr sz="2400" spc="-70" dirty="0">
                <a:solidFill>
                  <a:srgbClr val="57585B"/>
                </a:solidFill>
                <a:latin typeface="Arial"/>
                <a:cs typeface="Arial"/>
              </a:rPr>
              <a:t>discretion</a:t>
            </a:r>
            <a:r>
              <a:rPr sz="2400" spc="-140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7585B"/>
                </a:solidFill>
                <a:latin typeface="Arial"/>
                <a:cs typeface="Arial"/>
              </a:rPr>
              <a:t>of</a:t>
            </a:r>
            <a:r>
              <a:rPr sz="2400" spc="-120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57585B"/>
                </a:solidFill>
                <a:latin typeface="Arial"/>
                <a:cs typeface="Arial"/>
              </a:rPr>
              <a:t>Oracle.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imes New Roman"/>
              <a:cs typeface="Times New Roman"/>
            </a:endParaRPr>
          </a:p>
          <a:p>
            <a:pPr marL="5090795">
              <a:lnSpc>
                <a:spcPct val="100000"/>
              </a:lnSpc>
            </a:pPr>
            <a:r>
              <a:rPr sz="850" spc="-35" dirty="0">
                <a:solidFill>
                  <a:srgbClr val="57585B"/>
                </a:solidFill>
                <a:latin typeface="Arial"/>
                <a:cs typeface="Arial"/>
              </a:rPr>
              <a:t>Copyright </a:t>
            </a:r>
            <a:r>
              <a:rPr sz="850" spc="80" dirty="0">
                <a:solidFill>
                  <a:srgbClr val="57585B"/>
                </a:solidFill>
                <a:latin typeface="Arial"/>
                <a:cs typeface="Arial"/>
              </a:rPr>
              <a:t>© </a:t>
            </a:r>
            <a:r>
              <a:rPr sz="850" spc="-40" dirty="0">
                <a:solidFill>
                  <a:srgbClr val="57585B"/>
                </a:solidFill>
                <a:latin typeface="Arial"/>
                <a:cs typeface="Arial"/>
              </a:rPr>
              <a:t>2018, </a:t>
            </a:r>
            <a:r>
              <a:rPr sz="850" spc="-45" dirty="0">
                <a:solidFill>
                  <a:srgbClr val="57585B"/>
                </a:solidFill>
                <a:latin typeface="Arial"/>
                <a:cs typeface="Arial"/>
              </a:rPr>
              <a:t>Oracle </a:t>
            </a:r>
            <a:r>
              <a:rPr sz="850" spc="-15" dirty="0">
                <a:solidFill>
                  <a:srgbClr val="57585B"/>
                </a:solidFill>
                <a:latin typeface="Arial"/>
                <a:cs typeface="Arial"/>
              </a:rPr>
              <a:t>and/or its </a:t>
            </a:r>
            <a:r>
              <a:rPr sz="850" spc="-20" dirty="0">
                <a:solidFill>
                  <a:srgbClr val="57585B"/>
                </a:solidFill>
                <a:latin typeface="Arial"/>
                <a:cs typeface="Arial"/>
              </a:rPr>
              <a:t>affiliates. </a:t>
            </a:r>
            <a:r>
              <a:rPr sz="850" spc="-25" dirty="0">
                <a:solidFill>
                  <a:srgbClr val="57585B"/>
                </a:solidFill>
                <a:latin typeface="Arial"/>
                <a:cs typeface="Arial"/>
              </a:rPr>
              <a:t>All rights </a:t>
            </a:r>
            <a:r>
              <a:rPr sz="850" spc="-40" dirty="0">
                <a:solidFill>
                  <a:srgbClr val="57585B"/>
                </a:solidFill>
                <a:latin typeface="Arial"/>
                <a:cs typeface="Arial"/>
              </a:rPr>
              <a:t>reserved.</a:t>
            </a:r>
            <a:r>
              <a:rPr sz="850" spc="-50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850" spc="170" dirty="0">
                <a:solidFill>
                  <a:srgbClr val="57585B"/>
                </a:solidFill>
                <a:latin typeface="Arial"/>
                <a:cs typeface="Arial"/>
              </a:rPr>
              <a:t>|</a:t>
            </a:r>
            <a:endParaRPr sz="8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1523"/>
            <a:ext cx="12185904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511" y="1523"/>
            <a:ext cx="8473440" cy="68534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67654" y="4813249"/>
            <a:ext cx="45897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100"/>
              </a:spcBef>
              <a:buChar char="•"/>
              <a:tabLst>
                <a:tab pos="194310" algn="l"/>
              </a:tabLst>
            </a:pP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Explosion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de-centralized big</a:t>
            </a:r>
            <a:r>
              <a:rPr sz="2400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18759" y="4117340"/>
            <a:ext cx="4197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100"/>
              </a:spcBef>
              <a:buChar char="•"/>
              <a:tabLst>
                <a:tab pos="194310" algn="l"/>
              </a:tabLst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Unlimited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infrastructure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scale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71422" y="4202429"/>
            <a:ext cx="767080" cy="757555"/>
          </a:xfrm>
          <a:custGeom>
            <a:avLst/>
            <a:gdLst/>
            <a:ahLst/>
            <a:cxnLst/>
            <a:rect l="l" t="t" r="r" b="b"/>
            <a:pathLst>
              <a:path w="767080" h="757554">
                <a:moveTo>
                  <a:pt x="383285" y="0"/>
                </a:moveTo>
                <a:lnTo>
                  <a:pt x="335202" y="2950"/>
                </a:lnTo>
                <a:lnTo>
                  <a:pt x="288902" y="11565"/>
                </a:lnTo>
                <a:lnTo>
                  <a:pt x="244745" y="25490"/>
                </a:lnTo>
                <a:lnTo>
                  <a:pt x="203089" y="44370"/>
                </a:lnTo>
                <a:lnTo>
                  <a:pt x="164295" y="67849"/>
                </a:lnTo>
                <a:lnTo>
                  <a:pt x="128720" y="95574"/>
                </a:lnTo>
                <a:lnTo>
                  <a:pt x="96723" y="127190"/>
                </a:lnTo>
                <a:lnTo>
                  <a:pt x="68664" y="162341"/>
                </a:lnTo>
                <a:lnTo>
                  <a:pt x="44902" y="200673"/>
                </a:lnTo>
                <a:lnTo>
                  <a:pt x="25796" y="241831"/>
                </a:lnTo>
                <a:lnTo>
                  <a:pt x="11704" y="285461"/>
                </a:lnTo>
                <a:lnTo>
                  <a:pt x="2985" y="331206"/>
                </a:lnTo>
                <a:lnTo>
                  <a:pt x="0" y="378714"/>
                </a:lnTo>
                <a:lnTo>
                  <a:pt x="2985" y="426221"/>
                </a:lnTo>
                <a:lnTo>
                  <a:pt x="11704" y="471966"/>
                </a:lnTo>
                <a:lnTo>
                  <a:pt x="25796" y="515596"/>
                </a:lnTo>
                <a:lnTo>
                  <a:pt x="44902" y="556754"/>
                </a:lnTo>
                <a:lnTo>
                  <a:pt x="68664" y="595086"/>
                </a:lnTo>
                <a:lnTo>
                  <a:pt x="96723" y="630237"/>
                </a:lnTo>
                <a:lnTo>
                  <a:pt x="128720" y="661853"/>
                </a:lnTo>
                <a:lnTo>
                  <a:pt x="164295" y="689578"/>
                </a:lnTo>
                <a:lnTo>
                  <a:pt x="203089" y="713057"/>
                </a:lnTo>
                <a:lnTo>
                  <a:pt x="244745" y="731937"/>
                </a:lnTo>
                <a:lnTo>
                  <a:pt x="288902" y="745862"/>
                </a:lnTo>
                <a:lnTo>
                  <a:pt x="335202" y="754477"/>
                </a:lnTo>
                <a:lnTo>
                  <a:pt x="383285" y="757428"/>
                </a:lnTo>
                <a:lnTo>
                  <a:pt x="431369" y="754477"/>
                </a:lnTo>
                <a:lnTo>
                  <a:pt x="477669" y="745862"/>
                </a:lnTo>
                <a:lnTo>
                  <a:pt x="521826" y="731937"/>
                </a:lnTo>
                <a:lnTo>
                  <a:pt x="563482" y="713057"/>
                </a:lnTo>
                <a:lnTo>
                  <a:pt x="602276" y="689578"/>
                </a:lnTo>
                <a:lnTo>
                  <a:pt x="637851" y="661853"/>
                </a:lnTo>
                <a:lnTo>
                  <a:pt x="669848" y="630237"/>
                </a:lnTo>
                <a:lnTo>
                  <a:pt x="697907" y="595086"/>
                </a:lnTo>
                <a:lnTo>
                  <a:pt x="721669" y="556754"/>
                </a:lnTo>
                <a:lnTo>
                  <a:pt x="740775" y="515596"/>
                </a:lnTo>
                <a:lnTo>
                  <a:pt x="754867" y="471966"/>
                </a:lnTo>
                <a:lnTo>
                  <a:pt x="763586" y="426221"/>
                </a:lnTo>
                <a:lnTo>
                  <a:pt x="766572" y="378714"/>
                </a:lnTo>
                <a:lnTo>
                  <a:pt x="763586" y="331206"/>
                </a:lnTo>
                <a:lnTo>
                  <a:pt x="754867" y="285461"/>
                </a:lnTo>
                <a:lnTo>
                  <a:pt x="740775" y="241831"/>
                </a:lnTo>
                <a:lnTo>
                  <a:pt x="721669" y="200673"/>
                </a:lnTo>
                <a:lnTo>
                  <a:pt x="697907" y="162341"/>
                </a:lnTo>
                <a:lnTo>
                  <a:pt x="669848" y="127190"/>
                </a:lnTo>
                <a:lnTo>
                  <a:pt x="637851" y="95574"/>
                </a:lnTo>
                <a:lnTo>
                  <a:pt x="602276" y="67849"/>
                </a:lnTo>
                <a:lnTo>
                  <a:pt x="563482" y="44370"/>
                </a:lnTo>
                <a:lnTo>
                  <a:pt x="521826" y="25490"/>
                </a:lnTo>
                <a:lnTo>
                  <a:pt x="477669" y="11565"/>
                </a:lnTo>
                <a:lnTo>
                  <a:pt x="431369" y="2950"/>
                </a:lnTo>
                <a:lnTo>
                  <a:pt x="383285" y="0"/>
                </a:lnTo>
                <a:close/>
              </a:path>
            </a:pathLst>
          </a:custGeom>
          <a:solidFill>
            <a:srgbClr val="8E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71422" y="4202429"/>
            <a:ext cx="767080" cy="757555"/>
          </a:xfrm>
          <a:custGeom>
            <a:avLst/>
            <a:gdLst/>
            <a:ahLst/>
            <a:cxnLst/>
            <a:rect l="l" t="t" r="r" b="b"/>
            <a:pathLst>
              <a:path w="767080" h="757554">
                <a:moveTo>
                  <a:pt x="0" y="378714"/>
                </a:moveTo>
                <a:lnTo>
                  <a:pt x="2985" y="331206"/>
                </a:lnTo>
                <a:lnTo>
                  <a:pt x="11704" y="285461"/>
                </a:lnTo>
                <a:lnTo>
                  <a:pt x="25796" y="241831"/>
                </a:lnTo>
                <a:lnTo>
                  <a:pt x="44902" y="200673"/>
                </a:lnTo>
                <a:lnTo>
                  <a:pt x="68664" y="162341"/>
                </a:lnTo>
                <a:lnTo>
                  <a:pt x="96723" y="127190"/>
                </a:lnTo>
                <a:lnTo>
                  <a:pt x="128720" y="95574"/>
                </a:lnTo>
                <a:lnTo>
                  <a:pt x="164295" y="67849"/>
                </a:lnTo>
                <a:lnTo>
                  <a:pt x="203089" y="44370"/>
                </a:lnTo>
                <a:lnTo>
                  <a:pt x="244745" y="25490"/>
                </a:lnTo>
                <a:lnTo>
                  <a:pt x="288902" y="11565"/>
                </a:lnTo>
                <a:lnTo>
                  <a:pt x="335202" y="2950"/>
                </a:lnTo>
                <a:lnTo>
                  <a:pt x="383285" y="0"/>
                </a:lnTo>
                <a:lnTo>
                  <a:pt x="431369" y="2950"/>
                </a:lnTo>
                <a:lnTo>
                  <a:pt x="477669" y="11565"/>
                </a:lnTo>
                <a:lnTo>
                  <a:pt x="521826" y="25490"/>
                </a:lnTo>
                <a:lnTo>
                  <a:pt x="563482" y="44370"/>
                </a:lnTo>
                <a:lnTo>
                  <a:pt x="602276" y="67849"/>
                </a:lnTo>
                <a:lnTo>
                  <a:pt x="637851" y="95574"/>
                </a:lnTo>
                <a:lnTo>
                  <a:pt x="669848" y="127190"/>
                </a:lnTo>
                <a:lnTo>
                  <a:pt x="697907" y="162341"/>
                </a:lnTo>
                <a:lnTo>
                  <a:pt x="721669" y="200673"/>
                </a:lnTo>
                <a:lnTo>
                  <a:pt x="740775" y="241831"/>
                </a:lnTo>
                <a:lnTo>
                  <a:pt x="754867" y="285461"/>
                </a:lnTo>
                <a:lnTo>
                  <a:pt x="763586" y="331206"/>
                </a:lnTo>
                <a:lnTo>
                  <a:pt x="766572" y="378714"/>
                </a:lnTo>
                <a:lnTo>
                  <a:pt x="763586" y="426221"/>
                </a:lnTo>
                <a:lnTo>
                  <a:pt x="754867" y="471966"/>
                </a:lnTo>
                <a:lnTo>
                  <a:pt x="740775" y="515596"/>
                </a:lnTo>
                <a:lnTo>
                  <a:pt x="721669" y="556754"/>
                </a:lnTo>
                <a:lnTo>
                  <a:pt x="697907" y="595086"/>
                </a:lnTo>
                <a:lnTo>
                  <a:pt x="669848" y="630237"/>
                </a:lnTo>
                <a:lnTo>
                  <a:pt x="637851" y="661853"/>
                </a:lnTo>
                <a:lnTo>
                  <a:pt x="602276" y="689578"/>
                </a:lnTo>
                <a:lnTo>
                  <a:pt x="563482" y="713057"/>
                </a:lnTo>
                <a:lnTo>
                  <a:pt x="521826" y="731937"/>
                </a:lnTo>
                <a:lnTo>
                  <a:pt x="477669" y="745862"/>
                </a:lnTo>
                <a:lnTo>
                  <a:pt x="431369" y="754477"/>
                </a:lnTo>
                <a:lnTo>
                  <a:pt x="383285" y="757428"/>
                </a:lnTo>
                <a:lnTo>
                  <a:pt x="335202" y="754477"/>
                </a:lnTo>
                <a:lnTo>
                  <a:pt x="288902" y="745862"/>
                </a:lnTo>
                <a:lnTo>
                  <a:pt x="244745" y="731937"/>
                </a:lnTo>
                <a:lnTo>
                  <a:pt x="203089" y="713057"/>
                </a:lnTo>
                <a:lnTo>
                  <a:pt x="164295" y="689578"/>
                </a:lnTo>
                <a:lnTo>
                  <a:pt x="128720" y="661853"/>
                </a:lnTo>
                <a:lnTo>
                  <a:pt x="96723" y="630237"/>
                </a:lnTo>
                <a:lnTo>
                  <a:pt x="68664" y="595086"/>
                </a:lnTo>
                <a:lnTo>
                  <a:pt x="44902" y="556754"/>
                </a:lnTo>
                <a:lnTo>
                  <a:pt x="25796" y="515596"/>
                </a:lnTo>
                <a:lnTo>
                  <a:pt x="11704" y="471966"/>
                </a:lnTo>
                <a:lnTo>
                  <a:pt x="2985" y="426221"/>
                </a:lnTo>
                <a:lnTo>
                  <a:pt x="0" y="378714"/>
                </a:lnTo>
                <a:close/>
              </a:path>
            </a:pathLst>
          </a:custGeom>
          <a:ln w="28956">
            <a:solidFill>
              <a:srgbClr val="4F78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98422" y="4600194"/>
            <a:ext cx="511809" cy="34480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93675" marR="5080" indent="-181610">
              <a:lnSpc>
                <a:spcPts val="1190"/>
              </a:lnSpc>
              <a:spcBef>
                <a:spcPts val="250"/>
              </a:spcBef>
            </a:pPr>
            <a:r>
              <a:rPr sz="1100" b="1" spc="-120" dirty="0">
                <a:solidFill>
                  <a:srgbClr val="FFFFFF"/>
                </a:solidFill>
                <a:latin typeface="Arial"/>
                <a:cs typeface="Arial"/>
              </a:rPr>
              <a:t>Big</a:t>
            </a:r>
            <a:r>
              <a:rPr sz="11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60" dirty="0">
                <a:solidFill>
                  <a:srgbClr val="FFFFFF"/>
                </a:solidFill>
                <a:latin typeface="Arial"/>
                <a:cs typeface="Arial"/>
              </a:rPr>
              <a:t>Data  </a:t>
            </a:r>
            <a:r>
              <a:rPr sz="1100" b="1" spc="-70" dirty="0">
                <a:solidFill>
                  <a:srgbClr val="FFFFFF"/>
                </a:solidFill>
                <a:latin typeface="Arial"/>
                <a:cs typeface="Arial"/>
              </a:rPr>
              <a:t>AI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84960" y="4187952"/>
            <a:ext cx="569976" cy="569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5369" y="4943094"/>
            <a:ext cx="768350" cy="756285"/>
          </a:xfrm>
          <a:custGeom>
            <a:avLst/>
            <a:gdLst/>
            <a:ahLst/>
            <a:cxnLst/>
            <a:rect l="l" t="t" r="r" b="b"/>
            <a:pathLst>
              <a:path w="768350" h="756285">
                <a:moveTo>
                  <a:pt x="384048" y="0"/>
                </a:moveTo>
                <a:lnTo>
                  <a:pt x="335874" y="2943"/>
                </a:lnTo>
                <a:lnTo>
                  <a:pt x="289485" y="11539"/>
                </a:lnTo>
                <a:lnTo>
                  <a:pt x="245242" y="25434"/>
                </a:lnTo>
                <a:lnTo>
                  <a:pt x="203505" y="44272"/>
                </a:lnTo>
                <a:lnTo>
                  <a:pt x="164633" y="67702"/>
                </a:lnTo>
                <a:lnTo>
                  <a:pt x="128986" y="95368"/>
                </a:lnTo>
                <a:lnTo>
                  <a:pt x="96925" y="126918"/>
                </a:lnTo>
                <a:lnTo>
                  <a:pt x="68808" y="161997"/>
                </a:lnTo>
                <a:lnTo>
                  <a:pt x="44997" y="200252"/>
                </a:lnTo>
                <a:lnTo>
                  <a:pt x="25850" y="241328"/>
                </a:lnTo>
                <a:lnTo>
                  <a:pt x="11729" y="284873"/>
                </a:lnTo>
                <a:lnTo>
                  <a:pt x="2992" y="330532"/>
                </a:lnTo>
                <a:lnTo>
                  <a:pt x="0" y="377951"/>
                </a:lnTo>
                <a:lnTo>
                  <a:pt x="2992" y="425371"/>
                </a:lnTo>
                <a:lnTo>
                  <a:pt x="11729" y="471030"/>
                </a:lnTo>
                <a:lnTo>
                  <a:pt x="25850" y="514575"/>
                </a:lnTo>
                <a:lnTo>
                  <a:pt x="44997" y="555651"/>
                </a:lnTo>
                <a:lnTo>
                  <a:pt x="68808" y="593906"/>
                </a:lnTo>
                <a:lnTo>
                  <a:pt x="96925" y="628985"/>
                </a:lnTo>
                <a:lnTo>
                  <a:pt x="128986" y="660535"/>
                </a:lnTo>
                <a:lnTo>
                  <a:pt x="164633" y="688201"/>
                </a:lnTo>
                <a:lnTo>
                  <a:pt x="203505" y="711631"/>
                </a:lnTo>
                <a:lnTo>
                  <a:pt x="245242" y="730469"/>
                </a:lnTo>
                <a:lnTo>
                  <a:pt x="289485" y="744364"/>
                </a:lnTo>
                <a:lnTo>
                  <a:pt x="335874" y="752960"/>
                </a:lnTo>
                <a:lnTo>
                  <a:pt x="384048" y="755903"/>
                </a:lnTo>
                <a:lnTo>
                  <a:pt x="432219" y="752960"/>
                </a:lnTo>
                <a:lnTo>
                  <a:pt x="478606" y="744364"/>
                </a:lnTo>
                <a:lnTo>
                  <a:pt x="522847" y="730469"/>
                </a:lnTo>
                <a:lnTo>
                  <a:pt x="564584" y="711631"/>
                </a:lnTo>
                <a:lnTo>
                  <a:pt x="603456" y="688201"/>
                </a:lnTo>
                <a:lnTo>
                  <a:pt x="639104" y="660535"/>
                </a:lnTo>
                <a:lnTo>
                  <a:pt x="671166" y="628985"/>
                </a:lnTo>
                <a:lnTo>
                  <a:pt x="699283" y="593906"/>
                </a:lnTo>
                <a:lnTo>
                  <a:pt x="723096" y="555651"/>
                </a:lnTo>
                <a:lnTo>
                  <a:pt x="742243" y="514575"/>
                </a:lnTo>
                <a:lnTo>
                  <a:pt x="756365" y="471030"/>
                </a:lnTo>
                <a:lnTo>
                  <a:pt x="765103" y="425371"/>
                </a:lnTo>
                <a:lnTo>
                  <a:pt x="768096" y="377951"/>
                </a:lnTo>
                <a:lnTo>
                  <a:pt x="765103" y="330532"/>
                </a:lnTo>
                <a:lnTo>
                  <a:pt x="756365" y="284873"/>
                </a:lnTo>
                <a:lnTo>
                  <a:pt x="742243" y="241328"/>
                </a:lnTo>
                <a:lnTo>
                  <a:pt x="723096" y="200252"/>
                </a:lnTo>
                <a:lnTo>
                  <a:pt x="699283" y="161997"/>
                </a:lnTo>
                <a:lnTo>
                  <a:pt x="671166" y="126918"/>
                </a:lnTo>
                <a:lnTo>
                  <a:pt x="639104" y="95368"/>
                </a:lnTo>
                <a:lnTo>
                  <a:pt x="603456" y="67702"/>
                </a:lnTo>
                <a:lnTo>
                  <a:pt x="564584" y="44272"/>
                </a:lnTo>
                <a:lnTo>
                  <a:pt x="522847" y="25434"/>
                </a:lnTo>
                <a:lnTo>
                  <a:pt x="478606" y="11539"/>
                </a:lnTo>
                <a:lnTo>
                  <a:pt x="432219" y="2943"/>
                </a:lnTo>
                <a:lnTo>
                  <a:pt x="384048" y="0"/>
                </a:lnTo>
                <a:close/>
              </a:path>
            </a:pathLst>
          </a:custGeom>
          <a:solidFill>
            <a:srgbClr val="8E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55369" y="4943094"/>
            <a:ext cx="768350" cy="756285"/>
          </a:xfrm>
          <a:custGeom>
            <a:avLst/>
            <a:gdLst/>
            <a:ahLst/>
            <a:cxnLst/>
            <a:rect l="l" t="t" r="r" b="b"/>
            <a:pathLst>
              <a:path w="768350" h="756285">
                <a:moveTo>
                  <a:pt x="0" y="377951"/>
                </a:moveTo>
                <a:lnTo>
                  <a:pt x="2992" y="330532"/>
                </a:lnTo>
                <a:lnTo>
                  <a:pt x="11729" y="284873"/>
                </a:lnTo>
                <a:lnTo>
                  <a:pt x="25850" y="241328"/>
                </a:lnTo>
                <a:lnTo>
                  <a:pt x="44997" y="200252"/>
                </a:lnTo>
                <a:lnTo>
                  <a:pt x="68808" y="161997"/>
                </a:lnTo>
                <a:lnTo>
                  <a:pt x="96925" y="126918"/>
                </a:lnTo>
                <a:lnTo>
                  <a:pt x="128986" y="95368"/>
                </a:lnTo>
                <a:lnTo>
                  <a:pt x="164633" y="67702"/>
                </a:lnTo>
                <a:lnTo>
                  <a:pt x="203505" y="44272"/>
                </a:lnTo>
                <a:lnTo>
                  <a:pt x="245242" y="25434"/>
                </a:lnTo>
                <a:lnTo>
                  <a:pt x="289485" y="11539"/>
                </a:lnTo>
                <a:lnTo>
                  <a:pt x="335874" y="2943"/>
                </a:lnTo>
                <a:lnTo>
                  <a:pt x="384048" y="0"/>
                </a:lnTo>
                <a:lnTo>
                  <a:pt x="432219" y="2943"/>
                </a:lnTo>
                <a:lnTo>
                  <a:pt x="478606" y="11539"/>
                </a:lnTo>
                <a:lnTo>
                  <a:pt x="522847" y="25434"/>
                </a:lnTo>
                <a:lnTo>
                  <a:pt x="564584" y="44272"/>
                </a:lnTo>
                <a:lnTo>
                  <a:pt x="603456" y="67702"/>
                </a:lnTo>
                <a:lnTo>
                  <a:pt x="639104" y="95368"/>
                </a:lnTo>
                <a:lnTo>
                  <a:pt x="671166" y="126918"/>
                </a:lnTo>
                <a:lnTo>
                  <a:pt x="699283" y="161997"/>
                </a:lnTo>
                <a:lnTo>
                  <a:pt x="723096" y="200252"/>
                </a:lnTo>
                <a:lnTo>
                  <a:pt x="742243" y="241328"/>
                </a:lnTo>
                <a:lnTo>
                  <a:pt x="756365" y="284873"/>
                </a:lnTo>
                <a:lnTo>
                  <a:pt x="765103" y="330532"/>
                </a:lnTo>
                <a:lnTo>
                  <a:pt x="768096" y="377951"/>
                </a:lnTo>
                <a:lnTo>
                  <a:pt x="765103" y="425371"/>
                </a:lnTo>
                <a:lnTo>
                  <a:pt x="756365" y="471030"/>
                </a:lnTo>
                <a:lnTo>
                  <a:pt x="742243" y="514575"/>
                </a:lnTo>
                <a:lnTo>
                  <a:pt x="723096" y="555651"/>
                </a:lnTo>
                <a:lnTo>
                  <a:pt x="699283" y="593906"/>
                </a:lnTo>
                <a:lnTo>
                  <a:pt x="671166" y="628985"/>
                </a:lnTo>
                <a:lnTo>
                  <a:pt x="639104" y="660535"/>
                </a:lnTo>
                <a:lnTo>
                  <a:pt x="603456" y="688201"/>
                </a:lnTo>
                <a:lnTo>
                  <a:pt x="564584" y="711631"/>
                </a:lnTo>
                <a:lnTo>
                  <a:pt x="522847" y="730469"/>
                </a:lnTo>
                <a:lnTo>
                  <a:pt x="478606" y="744364"/>
                </a:lnTo>
                <a:lnTo>
                  <a:pt x="432219" y="752960"/>
                </a:lnTo>
                <a:lnTo>
                  <a:pt x="384048" y="755903"/>
                </a:lnTo>
                <a:lnTo>
                  <a:pt x="335874" y="752960"/>
                </a:lnTo>
                <a:lnTo>
                  <a:pt x="289485" y="744364"/>
                </a:lnTo>
                <a:lnTo>
                  <a:pt x="245242" y="730469"/>
                </a:lnTo>
                <a:lnTo>
                  <a:pt x="203505" y="711631"/>
                </a:lnTo>
                <a:lnTo>
                  <a:pt x="164633" y="688201"/>
                </a:lnTo>
                <a:lnTo>
                  <a:pt x="128986" y="660535"/>
                </a:lnTo>
                <a:lnTo>
                  <a:pt x="96925" y="628985"/>
                </a:lnTo>
                <a:lnTo>
                  <a:pt x="68808" y="593906"/>
                </a:lnTo>
                <a:lnTo>
                  <a:pt x="44997" y="555651"/>
                </a:lnTo>
                <a:lnTo>
                  <a:pt x="25850" y="514575"/>
                </a:lnTo>
                <a:lnTo>
                  <a:pt x="11729" y="471030"/>
                </a:lnTo>
                <a:lnTo>
                  <a:pt x="2992" y="425371"/>
                </a:lnTo>
                <a:lnTo>
                  <a:pt x="0" y="377951"/>
                </a:lnTo>
                <a:close/>
              </a:path>
            </a:pathLst>
          </a:custGeom>
          <a:ln w="28956">
            <a:solidFill>
              <a:srgbClr val="4F78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54048" y="5348478"/>
            <a:ext cx="3600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00" b="1" spc="-9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00" b="1" spc="-8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b="1" spc="-8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56716" y="4943855"/>
            <a:ext cx="553211" cy="5547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0781" y="3412997"/>
            <a:ext cx="767080" cy="757555"/>
          </a:xfrm>
          <a:custGeom>
            <a:avLst/>
            <a:gdLst/>
            <a:ahLst/>
            <a:cxnLst/>
            <a:rect l="l" t="t" r="r" b="b"/>
            <a:pathLst>
              <a:path w="767080" h="757554">
                <a:moveTo>
                  <a:pt x="383286" y="0"/>
                </a:moveTo>
                <a:lnTo>
                  <a:pt x="335207" y="2950"/>
                </a:lnTo>
                <a:lnTo>
                  <a:pt x="288910" y="11565"/>
                </a:lnTo>
                <a:lnTo>
                  <a:pt x="244755" y="25490"/>
                </a:lnTo>
                <a:lnTo>
                  <a:pt x="203101" y="44370"/>
                </a:lnTo>
                <a:lnTo>
                  <a:pt x="164306" y="67849"/>
                </a:lnTo>
                <a:lnTo>
                  <a:pt x="128730" y="95574"/>
                </a:lnTo>
                <a:lnTo>
                  <a:pt x="96732" y="127190"/>
                </a:lnTo>
                <a:lnTo>
                  <a:pt x="68671" y="162341"/>
                </a:lnTo>
                <a:lnTo>
                  <a:pt x="44907" y="200673"/>
                </a:lnTo>
                <a:lnTo>
                  <a:pt x="25799" y="241831"/>
                </a:lnTo>
                <a:lnTo>
                  <a:pt x="11705" y="285461"/>
                </a:lnTo>
                <a:lnTo>
                  <a:pt x="2986" y="331206"/>
                </a:lnTo>
                <a:lnTo>
                  <a:pt x="0" y="378713"/>
                </a:lnTo>
                <a:lnTo>
                  <a:pt x="2986" y="426221"/>
                </a:lnTo>
                <a:lnTo>
                  <a:pt x="11705" y="471966"/>
                </a:lnTo>
                <a:lnTo>
                  <a:pt x="25799" y="515596"/>
                </a:lnTo>
                <a:lnTo>
                  <a:pt x="44907" y="556754"/>
                </a:lnTo>
                <a:lnTo>
                  <a:pt x="68671" y="595086"/>
                </a:lnTo>
                <a:lnTo>
                  <a:pt x="96732" y="630237"/>
                </a:lnTo>
                <a:lnTo>
                  <a:pt x="128730" y="661853"/>
                </a:lnTo>
                <a:lnTo>
                  <a:pt x="164306" y="689578"/>
                </a:lnTo>
                <a:lnTo>
                  <a:pt x="203101" y="713057"/>
                </a:lnTo>
                <a:lnTo>
                  <a:pt x="244755" y="731937"/>
                </a:lnTo>
                <a:lnTo>
                  <a:pt x="288910" y="745862"/>
                </a:lnTo>
                <a:lnTo>
                  <a:pt x="335207" y="754477"/>
                </a:lnTo>
                <a:lnTo>
                  <a:pt x="383286" y="757427"/>
                </a:lnTo>
                <a:lnTo>
                  <a:pt x="431364" y="754477"/>
                </a:lnTo>
                <a:lnTo>
                  <a:pt x="477661" y="745862"/>
                </a:lnTo>
                <a:lnTo>
                  <a:pt x="521816" y="731937"/>
                </a:lnTo>
                <a:lnTo>
                  <a:pt x="563470" y="713057"/>
                </a:lnTo>
                <a:lnTo>
                  <a:pt x="602265" y="689578"/>
                </a:lnTo>
                <a:lnTo>
                  <a:pt x="637841" y="661853"/>
                </a:lnTo>
                <a:lnTo>
                  <a:pt x="669839" y="630237"/>
                </a:lnTo>
                <a:lnTo>
                  <a:pt x="697900" y="595086"/>
                </a:lnTo>
                <a:lnTo>
                  <a:pt x="721664" y="556754"/>
                </a:lnTo>
                <a:lnTo>
                  <a:pt x="740772" y="515596"/>
                </a:lnTo>
                <a:lnTo>
                  <a:pt x="754866" y="471966"/>
                </a:lnTo>
                <a:lnTo>
                  <a:pt x="763585" y="426221"/>
                </a:lnTo>
                <a:lnTo>
                  <a:pt x="766572" y="378713"/>
                </a:lnTo>
                <a:lnTo>
                  <a:pt x="763585" y="331206"/>
                </a:lnTo>
                <a:lnTo>
                  <a:pt x="754866" y="285461"/>
                </a:lnTo>
                <a:lnTo>
                  <a:pt x="740772" y="241831"/>
                </a:lnTo>
                <a:lnTo>
                  <a:pt x="721664" y="200673"/>
                </a:lnTo>
                <a:lnTo>
                  <a:pt x="697900" y="162341"/>
                </a:lnTo>
                <a:lnTo>
                  <a:pt x="669839" y="127190"/>
                </a:lnTo>
                <a:lnTo>
                  <a:pt x="637841" y="95574"/>
                </a:lnTo>
                <a:lnTo>
                  <a:pt x="602265" y="67849"/>
                </a:lnTo>
                <a:lnTo>
                  <a:pt x="563470" y="44370"/>
                </a:lnTo>
                <a:lnTo>
                  <a:pt x="521816" y="25490"/>
                </a:lnTo>
                <a:lnTo>
                  <a:pt x="477661" y="11565"/>
                </a:lnTo>
                <a:lnTo>
                  <a:pt x="431364" y="2950"/>
                </a:lnTo>
                <a:lnTo>
                  <a:pt x="383286" y="0"/>
                </a:lnTo>
                <a:close/>
              </a:path>
            </a:pathLst>
          </a:custGeom>
          <a:solidFill>
            <a:srgbClr val="8E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0781" y="3412997"/>
            <a:ext cx="767080" cy="757555"/>
          </a:xfrm>
          <a:custGeom>
            <a:avLst/>
            <a:gdLst/>
            <a:ahLst/>
            <a:cxnLst/>
            <a:rect l="l" t="t" r="r" b="b"/>
            <a:pathLst>
              <a:path w="767080" h="757554">
                <a:moveTo>
                  <a:pt x="0" y="378713"/>
                </a:moveTo>
                <a:lnTo>
                  <a:pt x="2986" y="331206"/>
                </a:lnTo>
                <a:lnTo>
                  <a:pt x="11705" y="285461"/>
                </a:lnTo>
                <a:lnTo>
                  <a:pt x="25799" y="241831"/>
                </a:lnTo>
                <a:lnTo>
                  <a:pt x="44907" y="200673"/>
                </a:lnTo>
                <a:lnTo>
                  <a:pt x="68671" y="162341"/>
                </a:lnTo>
                <a:lnTo>
                  <a:pt x="96732" y="127190"/>
                </a:lnTo>
                <a:lnTo>
                  <a:pt x="128730" y="95574"/>
                </a:lnTo>
                <a:lnTo>
                  <a:pt x="164306" y="67849"/>
                </a:lnTo>
                <a:lnTo>
                  <a:pt x="203101" y="44370"/>
                </a:lnTo>
                <a:lnTo>
                  <a:pt x="244755" y="25490"/>
                </a:lnTo>
                <a:lnTo>
                  <a:pt x="288910" y="11565"/>
                </a:lnTo>
                <a:lnTo>
                  <a:pt x="335207" y="2950"/>
                </a:lnTo>
                <a:lnTo>
                  <a:pt x="383286" y="0"/>
                </a:lnTo>
                <a:lnTo>
                  <a:pt x="431364" y="2950"/>
                </a:lnTo>
                <a:lnTo>
                  <a:pt x="477661" y="11565"/>
                </a:lnTo>
                <a:lnTo>
                  <a:pt x="521816" y="25490"/>
                </a:lnTo>
                <a:lnTo>
                  <a:pt x="563470" y="44370"/>
                </a:lnTo>
                <a:lnTo>
                  <a:pt x="602265" y="67849"/>
                </a:lnTo>
                <a:lnTo>
                  <a:pt x="637841" y="95574"/>
                </a:lnTo>
                <a:lnTo>
                  <a:pt x="669839" y="127190"/>
                </a:lnTo>
                <a:lnTo>
                  <a:pt x="697900" y="162341"/>
                </a:lnTo>
                <a:lnTo>
                  <a:pt x="721664" y="200673"/>
                </a:lnTo>
                <a:lnTo>
                  <a:pt x="740772" y="241831"/>
                </a:lnTo>
                <a:lnTo>
                  <a:pt x="754866" y="285461"/>
                </a:lnTo>
                <a:lnTo>
                  <a:pt x="763585" y="331206"/>
                </a:lnTo>
                <a:lnTo>
                  <a:pt x="766572" y="378713"/>
                </a:lnTo>
                <a:lnTo>
                  <a:pt x="763585" y="426221"/>
                </a:lnTo>
                <a:lnTo>
                  <a:pt x="754866" y="471966"/>
                </a:lnTo>
                <a:lnTo>
                  <a:pt x="740772" y="515596"/>
                </a:lnTo>
                <a:lnTo>
                  <a:pt x="721664" y="556754"/>
                </a:lnTo>
                <a:lnTo>
                  <a:pt x="697900" y="595086"/>
                </a:lnTo>
                <a:lnTo>
                  <a:pt x="669839" y="630237"/>
                </a:lnTo>
                <a:lnTo>
                  <a:pt x="637841" y="661853"/>
                </a:lnTo>
                <a:lnTo>
                  <a:pt x="602265" y="689578"/>
                </a:lnTo>
                <a:lnTo>
                  <a:pt x="563470" y="713057"/>
                </a:lnTo>
                <a:lnTo>
                  <a:pt x="521816" y="731937"/>
                </a:lnTo>
                <a:lnTo>
                  <a:pt x="477661" y="745862"/>
                </a:lnTo>
                <a:lnTo>
                  <a:pt x="431364" y="754477"/>
                </a:lnTo>
                <a:lnTo>
                  <a:pt x="383286" y="757427"/>
                </a:lnTo>
                <a:lnTo>
                  <a:pt x="335207" y="754477"/>
                </a:lnTo>
                <a:lnTo>
                  <a:pt x="288910" y="745862"/>
                </a:lnTo>
                <a:lnTo>
                  <a:pt x="244755" y="731937"/>
                </a:lnTo>
                <a:lnTo>
                  <a:pt x="203101" y="713057"/>
                </a:lnTo>
                <a:lnTo>
                  <a:pt x="164306" y="689578"/>
                </a:lnTo>
                <a:lnTo>
                  <a:pt x="128730" y="661853"/>
                </a:lnTo>
                <a:lnTo>
                  <a:pt x="96732" y="630237"/>
                </a:lnTo>
                <a:lnTo>
                  <a:pt x="68671" y="595086"/>
                </a:lnTo>
                <a:lnTo>
                  <a:pt x="44907" y="556754"/>
                </a:lnTo>
                <a:lnTo>
                  <a:pt x="25799" y="515596"/>
                </a:lnTo>
                <a:lnTo>
                  <a:pt x="11705" y="471966"/>
                </a:lnTo>
                <a:lnTo>
                  <a:pt x="2986" y="426221"/>
                </a:lnTo>
                <a:lnTo>
                  <a:pt x="0" y="378713"/>
                </a:lnTo>
                <a:close/>
              </a:path>
            </a:pathLst>
          </a:custGeom>
          <a:ln w="28956">
            <a:solidFill>
              <a:srgbClr val="4F78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9415" y="3800094"/>
            <a:ext cx="4851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14" dirty="0">
                <a:solidFill>
                  <a:srgbClr val="FFFFFF"/>
                </a:solidFill>
                <a:latin typeface="Arial"/>
                <a:cs typeface="Arial"/>
              </a:rPr>
              <a:t>CRM</a:t>
            </a:r>
            <a:r>
              <a:rPr sz="11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70" dirty="0">
                <a:solidFill>
                  <a:srgbClr val="FFFFFF"/>
                </a:solidFill>
                <a:latin typeface="Arial"/>
                <a:cs typeface="Arial"/>
              </a:rPr>
              <a:t>CX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1647" y="3389376"/>
            <a:ext cx="614172" cy="5974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16429" y="3390138"/>
            <a:ext cx="768350" cy="757555"/>
          </a:xfrm>
          <a:custGeom>
            <a:avLst/>
            <a:gdLst/>
            <a:ahLst/>
            <a:cxnLst/>
            <a:rect l="l" t="t" r="r" b="b"/>
            <a:pathLst>
              <a:path w="768350" h="757554">
                <a:moveTo>
                  <a:pt x="384047" y="0"/>
                </a:moveTo>
                <a:lnTo>
                  <a:pt x="335876" y="2950"/>
                </a:lnTo>
                <a:lnTo>
                  <a:pt x="289489" y="11565"/>
                </a:lnTo>
                <a:lnTo>
                  <a:pt x="245248" y="25490"/>
                </a:lnTo>
                <a:lnTo>
                  <a:pt x="203511" y="44370"/>
                </a:lnTo>
                <a:lnTo>
                  <a:pt x="164639" y="67849"/>
                </a:lnTo>
                <a:lnTo>
                  <a:pt x="128991" y="95574"/>
                </a:lnTo>
                <a:lnTo>
                  <a:pt x="96929" y="127190"/>
                </a:lnTo>
                <a:lnTo>
                  <a:pt x="68812" y="162341"/>
                </a:lnTo>
                <a:lnTo>
                  <a:pt x="44999" y="200673"/>
                </a:lnTo>
                <a:lnTo>
                  <a:pt x="25852" y="241831"/>
                </a:lnTo>
                <a:lnTo>
                  <a:pt x="11730" y="285461"/>
                </a:lnTo>
                <a:lnTo>
                  <a:pt x="2992" y="331206"/>
                </a:lnTo>
                <a:lnTo>
                  <a:pt x="0" y="378713"/>
                </a:lnTo>
                <a:lnTo>
                  <a:pt x="2992" y="426221"/>
                </a:lnTo>
                <a:lnTo>
                  <a:pt x="11730" y="471966"/>
                </a:lnTo>
                <a:lnTo>
                  <a:pt x="25852" y="515596"/>
                </a:lnTo>
                <a:lnTo>
                  <a:pt x="44999" y="556754"/>
                </a:lnTo>
                <a:lnTo>
                  <a:pt x="68812" y="595086"/>
                </a:lnTo>
                <a:lnTo>
                  <a:pt x="96929" y="630237"/>
                </a:lnTo>
                <a:lnTo>
                  <a:pt x="128991" y="661853"/>
                </a:lnTo>
                <a:lnTo>
                  <a:pt x="164639" y="689578"/>
                </a:lnTo>
                <a:lnTo>
                  <a:pt x="203511" y="713057"/>
                </a:lnTo>
                <a:lnTo>
                  <a:pt x="245248" y="731937"/>
                </a:lnTo>
                <a:lnTo>
                  <a:pt x="289489" y="745862"/>
                </a:lnTo>
                <a:lnTo>
                  <a:pt x="335876" y="754477"/>
                </a:lnTo>
                <a:lnTo>
                  <a:pt x="384047" y="757428"/>
                </a:lnTo>
                <a:lnTo>
                  <a:pt x="432219" y="754477"/>
                </a:lnTo>
                <a:lnTo>
                  <a:pt x="478606" y="745862"/>
                </a:lnTo>
                <a:lnTo>
                  <a:pt x="522847" y="731937"/>
                </a:lnTo>
                <a:lnTo>
                  <a:pt x="564584" y="713057"/>
                </a:lnTo>
                <a:lnTo>
                  <a:pt x="603456" y="689578"/>
                </a:lnTo>
                <a:lnTo>
                  <a:pt x="639104" y="661853"/>
                </a:lnTo>
                <a:lnTo>
                  <a:pt x="671166" y="630237"/>
                </a:lnTo>
                <a:lnTo>
                  <a:pt x="699283" y="595086"/>
                </a:lnTo>
                <a:lnTo>
                  <a:pt x="723096" y="556754"/>
                </a:lnTo>
                <a:lnTo>
                  <a:pt x="742243" y="515596"/>
                </a:lnTo>
                <a:lnTo>
                  <a:pt x="756365" y="471966"/>
                </a:lnTo>
                <a:lnTo>
                  <a:pt x="765103" y="426221"/>
                </a:lnTo>
                <a:lnTo>
                  <a:pt x="768095" y="378713"/>
                </a:lnTo>
                <a:lnTo>
                  <a:pt x="765103" y="331206"/>
                </a:lnTo>
                <a:lnTo>
                  <a:pt x="756365" y="285461"/>
                </a:lnTo>
                <a:lnTo>
                  <a:pt x="742243" y="241831"/>
                </a:lnTo>
                <a:lnTo>
                  <a:pt x="723096" y="200673"/>
                </a:lnTo>
                <a:lnTo>
                  <a:pt x="699283" y="162341"/>
                </a:lnTo>
                <a:lnTo>
                  <a:pt x="671166" y="127190"/>
                </a:lnTo>
                <a:lnTo>
                  <a:pt x="639104" y="95574"/>
                </a:lnTo>
                <a:lnTo>
                  <a:pt x="603456" y="67849"/>
                </a:lnTo>
                <a:lnTo>
                  <a:pt x="564584" y="44370"/>
                </a:lnTo>
                <a:lnTo>
                  <a:pt x="522847" y="25490"/>
                </a:lnTo>
                <a:lnTo>
                  <a:pt x="478606" y="11565"/>
                </a:lnTo>
                <a:lnTo>
                  <a:pt x="432219" y="2950"/>
                </a:lnTo>
                <a:lnTo>
                  <a:pt x="384047" y="0"/>
                </a:lnTo>
                <a:close/>
              </a:path>
            </a:pathLst>
          </a:custGeom>
          <a:solidFill>
            <a:srgbClr val="8E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16429" y="3390138"/>
            <a:ext cx="768350" cy="757555"/>
          </a:xfrm>
          <a:custGeom>
            <a:avLst/>
            <a:gdLst/>
            <a:ahLst/>
            <a:cxnLst/>
            <a:rect l="l" t="t" r="r" b="b"/>
            <a:pathLst>
              <a:path w="768350" h="757554">
                <a:moveTo>
                  <a:pt x="0" y="378713"/>
                </a:moveTo>
                <a:lnTo>
                  <a:pt x="2992" y="331206"/>
                </a:lnTo>
                <a:lnTo>
                  <a:pt x="11730" y="285461"/>
                </a:lnTo>
                <a:lnTo>
                  <a:pt x="25852" y="241831"/>
                </a:lnTo>
                <a:lnTo>
                  <a:pt x="44999" y="200673"/>
                </a:lnTo>
                <a:lnTo>
                  <a:pt x="68812" y="162341"/>
                </a:lnTo>
                <a:lnTo>
                  <a:pt x="96929" y="127190"/>
                </a:lnTo>
                <a:lnTo>
                  <a:pt x="128991" y="95574"/>
                </a:lnTo>
                <a:lnTo>
                  <a:pt x="164639" y="67849"/>
                </a:lnTo>
                <a:lnTo>
                  <a:pt x="203511" y="44370"/>
                </a:lnTo>
                <a:lnTo>
                  <a:pt x="245248" y="25490"/>
                </a:lnTo>
                <a:lnTo>
                  <a:pt x="289489" y="11565"/>
                </a:lnTo>
                <a:lnTo>
                  <a:pt x="335876" y="2950"/>
                </a:lnTo>
                <a:lnTo>
                  <a:pt x="384047" y="0"/>
                </a:lnTo>
                <a:lnTo>
                  <a:pt x="432219" y="2950"/>
                </a:lnTo>
                <a:lnTo>
                  <a:pt x="478606" y="11565"/>
                </a:lnTo>
                <a:lnTo>
                  <a:pt x="522847" y="25490"/>
                </a:lnTo>
                <a:lnTo>
                  <a:pt x="564584" y="44370"/>
                </a:lnTo>
                <a:lnTo>
                  <a:pt x="603456" y="67849"/>
                </a:lnTo>
                <a:lnTo>
                  <a:pt x="639104" y="95574"/>
                </a:lnTo>
                <a:lnTo>
                  <a:pt x="671166" y="127190"/>
                </a:lnTo>
                <a:lnTo>
                  <a:pt x="699283" y="162341"/>
                </a:lnTo>
                <a:lnTo>
                  <a:pt x="723096" y="200673"/>
                </a:lnTo>
                <a:lnTo>
                  <a:pt x="742243" y="241831"/>
                </a:lnTo>
                <a:lnTo>
                  <a:pt x="756365" y="285461"/>
                </a:lnTo>
                <a:lnTo>
                  <a:pt x="765103" y="331206"/>
                </a:lnTo>
                <a:lnTo>
                  <a:pt x="768095" y="378713"/>
                </a:lnTo>
                <a:lnTo>
                  <a:pt x="765103" y="426221"/>
                </a:lnTo>
                <a:lnTo>
                  <a:pt x="756365" y="471966"/>
                </a:lnTo>
                <a:lnTo>
                  <a:pt x="742243" y="515596"/>
                </a:lnTo>
                <a:lnTo>
                  <a:pt x="723096" y="556754"/>
                </a:lnTo>
                <a:lnTo>
                  <a:pt x="699283" y="595086"/>
                </a:lnTo>
                <a:lnTo>
                  <a:pt x="671166" y="630237"/>
                </a:lnTo>
                <a:lnTo>
                  <a:pt x="639104" y="661853"/>
                </a:lnTo>
                <a:lnTo>
                  <a:pt x="603456" y="689578"/>
                </a:lnTo>
                <a:lnTo>
                  <a:pt x="564584" y="713057"/>
                </a:lnTo>
                <a:lnTo>
                  <a:pt x="522847" y="731937"/>
                </a:lnTo>
                <a:lnTo>
                  <a:pt x="478606" y="745862"/>
                </a:lnTo>
                <a:lnTo>
                  <a:pt x="432219" y="754477"/>
                </a:lnTo>
                <a:lnTo>
                  <a:pt x="384047" y="757428"/>
                </a:lnTo>
                <a:lnTo>
                  <a:pt x="335876" y="754477"/>
                </a:lnTo>
                <a:lnTo>
                  <a:pt x="289489" y="745862"/>
                </a:lnTo>
                <a:lnTo>
                  <a:pt x="245248" y="731937"/>
                </a:lnTo>
                <a:lnTo>
                  <a:pt x="203511" y="713057"/>
                </a:lnTo>
                <a:lnTo>
                  <a:pt x="164639" y="689578"/>
                </a:lnTo>
                <a:lnTo>
                  <a:pt x="128991" y="661853"/>
                </a:lnTo>
                <a:lnTo>
                  <a:pt x="96929" y="630237"/>
                </a:lnTo>
                <a:lnTo>
                  <a:pt x="68812" y="595086"/>
                </a:lnTo>
                <a:lnTo>
                  <a:pt x="44999" y="556754"/>
                </a:lnTo>
                <a:lnTo>
                  <a:pt x="25852" y="515596"/>
                </a:lnTo>
                <a:lnTo>
                  <a:pt x="11730" y="471966"/>
                </a:lnTo>
                <a:lnTo>
                  <a:pt x="2992" y="426221"/>
                </a:lnTo>
                <a:lnTo>
                  <a:pt x="0" y="378713"/>
                </a:lnTo>
                <a:close/>
              </a:path>
            </a:pathLst>
          </a:custGeom>
          <a:ln w="28956">
            <a:solidFill>
              <a:srgbClr val="4F78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103247" y="3816477"/>
            <a:ext cx="3632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5" dirty="0">
                <a:solidFill>
                  <a:srgbClr val="FFFFFF"/>
                </a:solidFill>
                <a:latin typeface="Arial"/>
                <a:cs typeface="Arial"/>
              </a:rPr>
              <a:t>Social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043683" y="3444240"/>
            <a:ext cx="484631" cy="4831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35558" y="3390138"/>
            <a:ext cx="767080" cy="757555"/>
          </a:xfrm>
          <a:custGeom>
            <a:avLst/>
            <a:gdLst/>
            <a:ahLst/>
            <a:cxnLst/>
            <a:rect l="l" t="t" r="r" b="b"/>
            <a:pathLst>
              <a:path w="767080" h="757554">
                <a:moveTo>
                  <a:pt x="383285" y="0"/>
                </a:moveTo>
                <a:lnTo>
                  <a:pt x="335207" y="2950"/>
                </a:lnTo>
                <a:lnTo>
                  <a:pt x="288910" y="11565"/>
                </a:lnTo>
                <a:lnTo>
                  <a:pt x="244755" y="25490"/>
                </a:lnTo>
                <a:lnTo>
                  <a:pt x="203101" y="44370"/>
                </a:lnTo>
                <a:lnTo>
                  <a:pt x="164306" y="67849"/>
                </a:lnTo>
                <a:lnTo>
                  <a:pt x="128730" y="95574"/>
                </a:lnTo>
                <a:lnTo>
                  <a:pt x="96732" y="127190"/>
                </a:lnTo>
                <a:lnTo>
                  <a:pt x="68671" y="162341"/>
                </a:lnTo>
                <a:lnTo>
                  <a:pt x="44907" y="200673"/>
                </a:lnTo>
                <a:lnTo>
                  <a:pt x="25799" y="241831"/>
                </a:lnTo>
                <a:lnTo>
                  <a:pt x="11705" y="285461"/>
                </a:lnTo>
                <a:lnTo>
                  <a:pt x="2986" y="331206"/>
                </a:lnTo>
                <a:lnTo>
                  <a:pt x="0" y="378713"/>
                </a:lnTo>
                <a:lnTo>
                  <a:pt x="2986" y="426221"/>
                </a:lnTo>
                <a:lnTo>
                  <a:pt x="11705" y="471966"/>
                </a:lnTo>
                <a:lnTo>
                  <a:pt x="25799" y="515596"/>
                </a:lnTo>
                <a:lnTo>
                  <a:pt x="44907" y="556754"/>
                </a:lnTo>
                <a:lnTo>
                  <a:pt x="68671" y="595086"/>
                </a:lnTo>
                <a:lnTo>
                  <a:pt x="96732" y="630237"/>
                </a:lnTo>
                <a:lnTo>
                  <a:pt x="128730" y="661853"/>
                </a:lnTo>
                <a:lnTo>
                  <a:pt x="164306" y="689578"/>
                </a:lnTo>
                <a:lnTo>
                  <a:pt x="203101" y="713057"/>
                </a:lnTo>
                <a:lnTo>
                  <a:pt x="244755" y="731937"/>
                </a:lnTo>
                <a:lnTo>
                  <a:pt x="288910" y="745862"/>
                </a:lnTo>
                <a:lnTo>
                  <a:pt x="335207" y="754477"/>
                </a:lnTo>
                <a:lnTo>
                  <a:pt x="383285" y="757428"/>
                </a:lnTo>
                <a:lnTo>
                  <a:pt x="431369" y="754477"/>
                </a:lnTo>
                <a:lnTo>
                  <a:pt x="477669" y="745862"/>
                </a:lnTo>
                <a:lnTo>
                  <a:pt x="521826" y="731937"/>
                </a:lnTo>
                <a:lnTo>
                  <a:pt x="563482" y="713057"/>
                </a:lnTo>
                <a:lnTo>
                  <a:pt x="602276" y="689578"/>
                </a:lnTo>
                <a:lnTo>
                  <a:pt x="637851" y="661853"/>
                </a:lnTo>
                <a:lnTo>
                  <a:pt x="669848" y="630237"/>
                </a:lnTo>
                <a:lnTo>
                  <a:pt x="697907" y="595086"/>
                </a:lnTo>
                <a:lnTo>
                  <a:pt x="721669" y="556754"/>
                </a:lnTo>
                <a:lnTo>
                  <a:pt x="740775" y="515596"/>
                </a:lnTo>
                <a:lnTo>
                  <a:pt x="754867" y="471966"/>
                </a:lnTo>
                <a:lnTo>
                  <a:pt x="763586" y="426221"/>
                </a:lnTo>
                <a:lnTo>
                  <a:pt x="766572" y="378713"/>
                </a:lnTo>
                <a:lnTo>
                  <a:pt x="763586" y="331206"/>
                </a:lnTo>
                <a:lnTo>
                  <a:pt x="754867" y="285461"/>
                </a:lnTo>
                <a:lnTo>
                  <a:pt x="740775" y="241831"/>
                </a:lnTo>
                <a:lnTo>
                  <a:pt x="721669" y="200673"/>
                </a:lnTo>
                <a:lnTo>
                  <a:pt x="697907" y="162341"/>
                </a:lnTo>
                <a:lnTo>
                  <a:pt x="669848" y="127190"/>
                </a:lnTo>
                <a:lnTo>
                  <a:pt x="637851" y="95574"/>
                </a:lnTo>
                <a:lnTo>
                  <a:pt x="602276" y="67849"/>
                </a:lnTo>
                <a:lnTo>
                  <a:pt x="563482" y="44370"/>
                </a:lnTo>
                <a:lnTo>
                  <a:pt x="521826" y="25490"/>
                </a:lnTo>
                <a:lnTo>
                  <a:pt x="477669" y="11565"/>
                </a:lnTo>
                <a:lnTo>
                  <a:pt x="431369" y="2950"/>
                </a:lnTo>
                <a:lnTo>
                  <a:pt x="383285" y="0"/>
                </a:lnTo>
                <a:close/>
              </a:path>
            </a:pathLst>
          </a:custGeom>
          <a:solidFill>
            <a:srgbClr val="8E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35558" y="3390138"/>
            <a:ext cx="767080" cy="757555"/>
          </a:xfrm>
          <a:custGeom>
            <a:avLst/>
            <a:gdLst/>
            <a:ahLst/>
            <a:cxnLst/>
            <a:rect l="l" t="t" r="r" b="b"/>
            <a:pathLst>
              <a:path w="767080" h="757554">
                <a:moveTo>
                  <a:pt x="0" y="378713"/>
                </a:moveTo>
                <a:lnTo>
                  <a:pt x="2986" y="331206"/>
                </a:lnTo>
                <a:lnTo>
                  <a:pt x="11705" y="285461"/>
                </a:lnTo>
                <a:lnTo>
                  <a:pt x="25799" y="241831"/>
                </a:lnTo>
                <a:lnTo>
                  <a:pt x="44907" y="200673"/>
                </a:lnTo>
                <a:lnTo>
                  <a:pt x="68671" y="162341"/>
                </a:lnTo>
                <a:lnTo>
                  <a:pt x="96732" y="127190"/>
                </a:lnTo>
                <a:lnTo>
                  <a:pt x="128730" y="95574"/>
                </a:lnTo>
                <a:lnTo>
                  <a:pt x="164306" y="67849"/>
                </a:lnTo>
                <a:lnTo>
                  <a:pt x="203101" y="44370"/>
                </a:lnTo>
                <a:lnTo>
                  <a:pt x="244755" y="25490"/>
                </a:lnTo>
                <a:lnTo>
                  <a:pt x="288910" y="11565"/>
                </a:lnTo>
                <a:lnTo>
                  <a:pt x="335207" y="2950"/>
                </a:lnTo>
                <a:lnTo>
                  <a:pt x="383285" y="0"/>
                </a:lnTo>
                <a:lnTo>
                  <a:pt x="431369" y="2950"/>
                </a:lnTo>
                <a:lnTo>
                  <a:pt x="477669" y="11565"/>
                </a:lnTo>
                <a:lnTo>
                  <a:pt x="521826" y="25490"/>
                </a:lnTo>
                <a:lnTo>
                  <a:pt x="563482" y="44370"/>
                </a:lnTo>
                <a:lnTo>
                  <a:pt x="602276" y="67849"/>
                </a:lnTo>
                <a:lnTo>
                  <a:pt x="637851" y="95574"/>
                </a:lnTo>
                <a:lnTo>
                  <a:pt x="669848" y="127190"/>
                </a:lnTo>
                <a:lnTo>
                  <a:pt x="697907" y="162341"/>
                </a:lnTo>
                <a:lnTo>
                  <a:pt x="721669" y="200673"/>
                </a:lnTo>
                <a:lnTo>
                  <a:pt x="740775" y="241831"/>
                </a:lnTo>
                <a:lnTo>
                  <a:pt x="754867" y="285461"/>
                </a:lnTo>
                <a:lnTo>
                  <a:pt x="763586" y="331206"/>
                </a:lnTo>
                <a:lnTo>
                  <a:pt x="766572" y="378713"/>
                </a:lnTo>
                <a:lnTo>
                  <a:pt x="763586" y="426221"/>
                </a:lnTo>
                <a:lnTo>
                  <a:pt x="754867" y="471966"/>
                </a:lnTo>
                <a:lnTo>
                  <a:pt x="740775" y="515596"/>
                </a:lnTo>
                <a:lnTo>
                  <a:pt x="721669" y="556754"/>
                </a:lnTo>
                <a:lnTo>
                  <a:pt x="697907" y="595086"/>
                </a:lnTo>
                <a:lnTo>
                  <a:pt x="669848" y="630237"/>
                </a:lnTo>
                <a:lnTo>
                  <a:pt x="637851" y="661853"/>
                </a:lnTo>
                <a:lnTo>
                  <a:pt x="602276" y="689578"/>
                </a:lnTo>
                <a:lnTo>
                  <a:pt x="563482" y="713057"/>
                </a:lnTo>
                <a:lnTo>
                  <a:pt x="521826" y="731937"/>
                </a:lnTo>
                <a:lnTo>
                  <a:pt x="477669" y="745862"/>
                </a:lnTo>
                <a:lnTo>
                  <a:pt x="431369" y="754477"/>
                </a:lnTo>
                <a:lnTo>
                  <a:pt x="383285" y="757428"/>
                </a:lnTo>
                <a:lnTo>
                  <a:pt x="335207" y="754477"/>
                </a:lnTo>
                <a:lnTo>
                  <a:pt x="288910" y="745862"/>
                </a:lnTo>
                <a:lnTo>
                  <a:pt x="244755" y="731937"/>
                </a:lnTo>
                <a:lnTo>
                  <a:pt x="203101" y="713057"/>
                </a:lnTo>
                <a:lnTo>
                  <a:pt x="164306" y="689578"/>
                </a:lnTo>
                <a:lnTo>
                  <a:pt x="128730" y="661853"/>
                </a:lnTo>
                <a:lnTo>
                  <a:pt x="96732" y="630237"/>
                </a:lnTo>
                <a:lnTo>
                  <a:pt x="68671" y="595086"/>
                </a:lnTo>
                <a:lnTo>
                  <a:pt x="44907" y="556754"/>
                </a:lnTo>
                <a:lnTo>
                  <a:pt x="25799" y="515596"/>
                </a:lnTo>
                <a:lnTo>
                  <a:pt x="11705" y="471966"/>
                </a:lnTo>
                <a:lnTo>
                  <a:pt x="2986" y="426221"/>
                </a:lnTo>
                <a:lnTo>
                  <a:pt x="0" y="378713"/>
                </a:lnTo>
                <a:close/>
              </a:path>
            </a:pathLst>
          </a:custGeom>
          <a:ln w="28956">
            <a:solidFill>
              <a:srgbClr val="4F78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59865" y="3854653"/>
            <a:ext cx="51689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4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b="1" spc="-90" dirty="0">
                <a:solidFill>
                  <a:srgbClr val="FFFFFF"/>
                </a:solidFill>
                <a:latin typeface="Arial"/>
                <a:cs typeface="Arial"/>
              </a:rPr>
              <a:t>ob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ili</a:t>
            </a:r>
            <a:r>
              <a:rPr sz="1100" b="1" spc="-40" dirty="0">
                <a:solidFill>
                  <a:srgbClr val="FFFFFF"/>
                </a:solidFill>
                <a:latin typeface="Arial"/>
                <a:cs typeface="Arial"/>
              </a:rPr>
              <a:t>ty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35380" y="3389376"/>
            <a:ext cx="565404" cy="5654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62961" y="4188714"/>
            <a:ext cx="767080" cy="756285"/>
          </a:xfrm>
          <a:custGeom>
            <a:avLst/>
            <a:gdLst/>
            <a:ahLst/>
            <a:cxnLst/>
            <a:rect l="l" t="t" r="r" b="b"/>
            <a:pathLst>
              <a:path w="767080" h="756285">
                <a:moveTo>
                  <a:pt x="383286" y="0"/>
                </a:moveTo>
                <a:lnTo>
                  <a:pt x="335202" y="2943"/>
                </a:lnTo>
                <a:lnTo>
                  <a:pt x="288902" y="11539"/>
                </a:lnTo>
                <a:lnTo>
                  <a:pt x="244745" y="25434"/>
                </a:lnTo>
                <a:lnTo>
                  <a:pt x="203089" y="44272"/>
                </a:lnTo>
                <a:lnTo>
                  <a:pt x="164295" y="67702"/>
                </a:lnTo>
                <a:lnTo>
                  <a:pt x="128720" y="95368"/>
                </a:lnTo>
                <a:lnTo>
                  <a:pt x="96723" y="126918"/>
                </a:lnTo>
                <a:lnTo>
                  <a:pt x="68664" y="161997"/>
                </a:lnTo>
                <a:lnTo>
                  <a:pt x="44902" y="200252"/>
                </a:lnTo>
                <a:lnTo>
                  <a:pt x="25796" y="241328"/>
                </a:lnTo>
                <a:lnTo>
                  <a:pt x="11704" y="284873"/>
                </a:lnTo>
                <a:lnTo>
                  <a:pt x="2985" y="330532"/>
                </a:lnTo>
                <a:lnTo>
                  <a:pt x="0" y="377952"/>
                </a:lnTo>
                <a:lnTo>
                  <a:pt x="2985" y="425371"/>
                </a:lnTo>
                <a:lnTo>
                  <a:pt x="11704" y="471030"/>
                </a:lnTo>
                <a:lnTo>
                  <a:pt x="25796" y="514575"/>
                </a:lnTo>
                <a:lnTo>
                  <a:pt x="44902" y="555651"/>
                </a:lnTo>
                <a:lnTo>
                  <a:pt x="68664" y="593906"/>
                </a:lnTo>
                <a:lnTo>
                  <a:pt x="96723" y="628985"/>
                </a:lnTo>
                <a:lnTo>
                  <a:pt x="128720" y="660535"/>
                </a:lnTo>
                <a:lnTo>
                  <a:pt x="164295" y="688201"/>
                </a:lnTo>
                <a:lnTo>
                  <a:pt x="203089" y="711631"/>
                </a:lnTo>
                <a:lnTo>
                  <a:pt x="244745" y="730469"/>
                </a:lnTo>
                <a:lnTo>
                  <a:pt x="288902" y="744364"/>
                </a:lnTo>
                <a:lnTo>
                  <a:pt x="335202" y="752960"/>
                </a:lnTo>
                <a:lnTo>
                  <a:pt x="383286" y="755904"/>
                </a:lnTo>
                <a:lnTo>
                  <a:pt x="431369" y="752960"/>
                </a:lnTo>
                <a:lnTo>
                  <a:pt x="477669" y="744364"/>
                </a:lnTo>
                <a:lnTo>
                  <a:pt x="521826" y="730469"/>
                </a:lnTo>
                <a:lnTo>
                  <a:pt x="563482" y="711631"/>
                </a:lnTo>
                <a:lnTo>
                  <a:pt x="602276" y="688201"/>
                </a:lnTo>
                <a:lnTo>
                  <a:pt x="637851" y="660535"/>
                </a:lnTo>
                <a:lnTo>
                  <a:pt x="669848" y="628985"/>
                </a:lnTo>
                <a:lnTo>
                  <a:pt x="697907" y="593906"/>
                </a:lnTo>
                <a:lnTo>
                  <a:pt x="721669" y="555651"/>
                </a:lnTo>
                <a:lnTo>
                  <a:pt x="740775" y="514575"/>
                </a:lnTo>
                <a:lnTo>
                  <a:pt x="754867" y="471030"/>
                </a:lnTo>
                <a:lnTo>
                  <a:pt x="763586" y="425371"/>
                </a:lnTo>
                <a:lnTo>
                  <a:pt x="766571" y="377952"/>
                </a:lnTo>
                <a:lnTo>
                  <a:pt x="763586" y="330532"/>
                </a:lnTo>
                <a:lnTo>
                  <a:pt x="754867" y="284873"/>
                </a:lnTo>
                <a:lnTo>
                  <a:pt x="740775" y="241328"/>
                </a:lnTo>
                <a:lnTo>
                  <a:pt x="721669" y="200252"/>
                </a:lnTo>
                <a:lnTo>
                  <a:pt x="697907" y="161997"/>
                </a:lnTo>
                <a:lnTo>
                  <a:pt x="669848" y="126918"/>
                </a:lnTo>
                <a:lnTo>
                  <a:pt x="637851" y="95368"/>
                </a:lnTo>
                <a:lnTo>
                  <a:pt x="602276" y="67702"/>
                </a:lnTo>
                <a:lnTo>
                  <a:pt x="563482" y="44272"/>
                </a:lnTo>
                <a:lnTo>
                  <a:pt x="521826" y="25434"/>
                </a:lnTo>
                <a:lnTo>
                  <a:pt x="477669" y="11539"/>
                </a:lnTo>
                <a:lnTo>
                  <a:pt x="431369" y="2943"/>
                </a:lnTo>
                <a:lnTo>
                  <a:pt x="383286" y="0"/>
                </a:lnTo>
                <a:close/>
              </a:path>
            </a:pathLst>
          </a:custGeom>
          <a:solidFill>
            <a:srgbClr val="8E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62961" y="4188714"/>
            <a:ext cx="767080" cy="756285"/>
          </a:xfrm>
          <a:custGeom>
            <a:avLst/>
            <a:gdLst/>
            <a:ahLst/>
            <a:cxnLst/>
            <a:rect l="l" t="t" r="r" b="b"/>
            <a:pathLst>
              <a:path w="767080" h="756285">
                <a:moveTo>
                  <a:pt x="0" y="377952"/>
                </a:moveTo>
                <a:lnTo>
                  <a:pt x="2985" y="330532"/>
                </a:lnTo>
                <a:lnTo>
                  <a:pt x="11704" y="284873"/>
                </a:lnTo>
                <a:lnTo>
                  <a:pt x="25796" y="241328"/>
                </a:lnTo>
                <a:lnTo>
                  <a:pt x="44902" y="200252"/>
                </a:lnTo>
                <a:lnTo>
                  <a:pt x="68664" y="161997"/>
                </a:lnTo>
                <a:lnTo>
                  <a:pt x="96723" y="126918"/>
                </a:lnTo>
                <a:lnTo>
                  <a:pt x="128720" y="95368"/>
                </a:lnTo>
                <a:lnTo>
                  <a:pt x="164295" y="67702"/>
                </a:lnTo>
                <a:lnTo>
                  <a:pt x="203089" y="44272"/>
                </a:lnTo>
                <a:lnTo>
                  <a:pt x="244745" y="25434"/>
                </a:lnTo>
                <a:lnTo>
                  <a:pt x="288902" y="11539"/>
                </a:lnTo>
                <a:lnTo>
                  <a:pt x="335202" y="2943"/>
                </a:lnTo>
                <a:lnTo>
                  <a:pt x="383286" y="0"/>
                </a:lnTo>
                <a:lnTo>
                  <a:pt x="431369" y="2943"/>
                </a:lnTo>
                <a:lnTo>
                  <a:pt x="477669" y="11539"/>
                </a:lnTo>
                <a:lnTo>
                  <a:pt x="521826" y="25434"/>
                </a:lnTo>
                <a:lnTo>
                  <a:pt x="563482" y="44272"/>
                </a:lnTo>
                <a:lnTo>
                  <a:pt x="602276" y="67702"/>
                </a:lnTo>
                <a:lnTo>
                  <a:pt x="637851" y="95368"/>
                </a:lnTo>
                <a:lnTo>
                  <a:pt x="669848" y="126918"/>
                </a:lnTo>
                <a:lnTo>
                  <a:pt x="697907" y="161997"/>
                </a:lnTo>
                <a:lnTo>
                  <a:pt x="721669" y="200252"/>
                </a:lnTo>
                <a:lnTo>
                  <a:pt x="740775" y="241328"/>
                </a:lnTo>
                <a:lnTo>
                  <a:pt x="754867" y="284873"/>
                </a:lnTo>
                <a:lnTo>
                  <a:pt x="763586" y="330532"/>
                </a:lnTo>
                <a:lnTo>
                  <a:pt x="766571" y="377952"/>
                </a:lnTo>
                <a:lnTo>
                  <a:pt x="763586" y="425371"/>
                </a:lnTo>
                <a:lnTo>
                  <a:pt x="754867" y="471030"/>
                </a:lnTo>
                <a:lnTo>
                  <a:pt x="740775" y="514575"/>
                </a:lnTo>
                <a:lnTo>
                  <a:pt x="721669" y="555651"/>
                </a:lnTo>
                <a:lnTo>
                  <a:pt x="697907" y="593906"/>
                </a:lnTo>
                <a:lnTo>
                  <a:pt x="669848" y="628985"/>
                </a:lnTo>
                <a:lnTo>
                  <a:pt x="637851" y="660535"/>
                </a:lnTo>
                <a:lnTo>
                  <a:pt x="602276" y="688201"/>
                </a:lnTo>
                <a:lnTo>
                  <a:pt x="563482" y="711631"/>
                </a:lnTo>
                <a:lnTo>
                  <a:pt x="521826" y="730469"/>
                </a:lnTo>
                <a:lnTo>
                  <a:pt x="477669" y="744364"/>
                </a:lnTo>
                <a:lnTo>
                  <a:pt x="431369" y="752960"/>
                </a:lnTo>
                <a:lnTo>
                  <a:pt x="383286" y="755904"/>
                </a:lnTo>
                <a:lnTo>
                  <a:pt x="335202" y="752960"/>
                </a:lnTo>
                <a:lnTo>
                  <a:pt x="288902" y="744364"/>
                </a:lnTo>
                <a:lnTo>
                  <a:pt x="244745" y="730469"/>
                </a:lnTo>
                <a:lnTo>
                  <a:pt x="203089" y="711631"/>
                </a:lnTo>
                <a:lnTo>
                  <a:pt x="164295" y="688201"/>
                </a:lnTo>
                <a:lnTo>
                  <a:pt x="128720" y="660535"/>
                </a:lnTo>
                <a:lnTo>
                  <a:pt x="96723" y="628985"/>
                </a:lnTo>
                <a:lnTo>
                  <a:pt x="68664" y="593906"/>
                </a:lnTo>
                <a:lnTo>
                  <a:pt x="44902" y="555651"/>
                </a:lnTo>
                <a:lnTo>
                  <a:pt x="25796" y="514575"/>
                </a:lnTo>
                <a:lnTo>
                  <a:pt x="11704" y="471030"/>
                </a:lnTo>
                <a:lnTo>
                  <a:pt x="2985" y="425371"/>
                </a:lnTo>
                <a:lnTo>
                  <a:pt x="0" y="377952"/>
                </a:lnTo>
                <a:close/>
              </a:path>
            </a:pathLst>
          </a:custGeom>
          <a:ln w="28956">
            <a:solidFill>
              <a:srgbClr val="4F78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398267" y="4585156"/>
            <a:ext cx="69596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60" dirty="0">
                <a:solidFill>
                  <a:srgbClr val="FFFFFF"/>
                </a:solidFill>
                <a:latin typeface="Arial"/>
                <a:cs typeface="Arial"/>
              </a:rPr>
              <a:t>Automation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545079" y="4258055"/>
            <a:ext cx="370331" cy="3703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0550" y="4188714"/>
            <a:ext cx="767080" cy="756285"/>
          </a:xfrm>
          <a:custGeom>
            <a:avLst/>
            <a:gdLst/>
            <a:ahLst/>
            <a:cxnLst/>
            <a:rect l="l" t="t" r="r" b="b"/>
            <a:pathLst>
              <a:path w="767080" h="756285">
                <a:moveTo>
                  <a:pt x="383286" y="0"/>
                </a:moveTo>
                <a:lnTo>
                  <a:pt x="335207" y="2943"/>
                </a:lnTo>
                <a:lnTo>
                  <a:pt x="288910" y="11539"/>
                </a:lnTo>
                <a:lnTo>
                  <a:pt x="244755" y="25434"/>
                </a:lnTo>
                <a:lnTo>
                  <a:pt x="203101" y="44272"/>
                </a:lnTo>
                <a:lnTo>
                  <a:pt x="164306" y="67702"/>
                </a:lnTo>
                <a:lnTo>
                  <a:pt x="128730" y="95368"/>
                </a:lnTo>
                <a:lnTo>
                  <a:pt x="96732" y="126918"/>
                </a:lnTo>
                <a:lnTo>
                  <a:pt x="68671" y="161997"/>
                </a:lnTo>
                <a:lnTo>
                  <a:pt x="44907" y="200252"/>
                </a:lnTo>
                <a:lnTo>
                  <a:pt x="25799" y="241328"/>
                </a:lnTo>
                <a:lnTo>
                  <a:pt x="11705" y="284873"/>
                </a:lnTo>
                <a:lnTo>
                  <a:pt x="2986" y="330532"/>
                </a:lnTo>
                <a:lnTo>
                  <a:pt x="0" y="377952"/>
                </a:lnTo>
                <a:lnTo>
                  <a:pt x="2986" y="425371"/>
                </a:lnTo>
                <a:lnTo>
                  <a:pt x="11705" y="471030"/>
                </a:lnTo>
                <a:lnTo>
                  <a:pt x="25799" y="514575"/>
                </a:lnTo>
                <a:lnTo>
                  <a:pt x="44907" y="555651"/>
                </a:lnTo>
                <a:lnTo>
                  <a:pt x="68671" y="593906"/>
                </a:lnTo>
                <a:lnTo>
                  <a:pt x="96732" y="628985"/>
                </a:lnTo>
                <a:lnTo>
                  <a:pt x="128730" y="660535"/>
                </a:lnTo>
                <a:lnTo>
                  <a:pt x="164306" y="688201"/>
                </a:lnTo>
                <a:lnTo>
                  <a:pt x="203101" y="711631"/>
                </a:lnTo>
                <a:lnTo>
                  <a:pt x="244755" y="730469"/>
                </a:lnTo>
                <a:lnTo>
                  <a:pt x="288910" y="744364"/>
                </a:lnTo>
                <a:lnTo>
                  <a:pt x="335207" y="752960"/>
                </a:lnTo>
                <a:lnTo>
                  <a:pt x="383286" y="755904"/>
                </a:lnTo>
                <a:lnTo>
                  <a:pt x="431364" y="752960"/>
                </a:lnTo>
                <a:lnTo>
                  <a:pt x="477661" y="744364"/>
                </a:lnTo>
                <a:lnTo>
                  <a:pt x="521816" y="730469"/>
                </a:lnTo>
                <a:lnTo>
                  <a:pt x="563470" y="711631"/>
                </a:lnTo>
                <a:lnTo>
                  <a:pt x="602265" y="688201"/>
                </a:lnTo>
                <a:lnTo>
                  <a:pt x="637841" y="660535"/>
                </a:lnTo>
                <a:lnTo>
                  <a:pt x="669839" y="628985"/>
                </a:lnTo>
                <a:lnTo>
                  <a:pt x="697900" y="593906"/>
                </a:lnTo>
                <a:lnTo>
                  <a:pt x="721664" y="555651"/>
                </a:lnTo>
                <a:lnTo>
                  <a:pt x="740772" y="514575"/>
                </a:lnTo>
                <a:lnTo>
                  <a:pt x="754866" y="471030"/>
                </a:lnTo>
                <a:lnTo>
                  <a:pt x="763585" y="425371"/>
                </a:lnTo>
                <a:lnTo>
                  <a:pt x="766572" y="377952"/>
                </a:lnTo>
                <a:lnTo>
                  <a:pt x="763585" y="330532"/>
                </a:lnTo>
                <a:lnTo>
                  <a:pt x="754866" y="284873"/>
                </a:lnTo>
                <a:lnTo>
                  <a:pt x="740772" y="241328"/>
                </a:lnTo>
                <a:lnTo>
                  <a:pt x="721664" y="200252"/>
                </a:lnTo>
                <a:lnTo>
                  <a:pt x="697900" y="161997"/>
                </a:lnTo>
                <a:lnTo>
                  <a:pt x="669839" y="126918"/>
                </a:lnTo>
                <a:lnTo>
                  <a:pt x="637841" y="95368"/>
                </a:lnTo>
                <a:lnTo>
                  <a:pt x="602265" y="67702"/>
                </a:lnTo>
                <a:lnTo>
                  <a:pt x="563470" y="44272"/>
                </a:lnTo>
                <a:lnTo>
                  <a:pt x="521816" y="25434"/>
                </a:lnTo>
                <a:lnTo>
                  <a:pt x="477661" y="11539"/>
                </a:lnTo>
                <a:lnTo>
                  <a:pt x="431364" y="2943"/>
                </a:lnTo>
                <a:lnTo>
                  <a:pt x="383286" y="0"/>
                </a:lnTo>
                <a:close/>
              </a:path>
            </a:pathLst>
          </a:custGeom>
          <a:solidFill>
            <a:srgbClr val="8E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0550" y="4188714"/>
            <a:ext cx="767080" cy="756285"/>
          </a:xfrm>
          <a:custGeom>
            <a:avLst/>
            <a:gdLst/>
            <a:ahLst/>
            <a:cxnLst/>
            <a:rect l="l" t="t" r="r" b="b"/>
            <a:pathLst>
              <a:path w="767080" h="756285">
                <a:moveTo>
                  <a:pt x="0" y="377952"/>
                </a:moveTo>
                <a:lnTo>
                  <a:pt x="2986" y="330532"/>
                </a:lnTo>
                <a:lnTo>
                  <a:pt x="11705" y="284873"/>
                </a:lnTo>
                <a:lnTo>
                  <a:pt x="25799" y="241328"/>
                </a:lnTo>
                <a:lnTo>
                  <a:pt x="44907" y="200252"/>
                </a:lnTo>
                <a:lnTo>
                  <a:pt x="68671" y="161997"/>
                </a:lnTo>
                <a:lnTo>
                  <a:pt x="96732" y="126918"/>
                </a:lnTo>
                <a:lnTo>
                  <a:pt x="128730" y="95368"/>
                </a:lnTo>
                <a:lnTo>
                  <a:pt x="164306" y="67702"/>
                </a:lnTo>
                <a:lnTo>
                  <a:pt x="203101" y="44272"/>
                </a:lnTo>
                <a:lnTo>
                  <a:pt x="244755" y="25434"/>
                </a:lnTo>
                <a:lnTo>
                  <a:pt x="288910" y="11539"/>
                </a:lnTo>
                <a:lnTo>
                  <a:pt x="335207" y="2943"/>
                </a:lnTo>
                <a:lnTo>
                  <a:pt x="383286" y="0"/>
                </a:lnTo>
                <a:lnTo>
                  <a:pt x="431364" y="2943"/>
                </a:lnTo>
                <a:lnTo>
                  <a:pt x="477661" y="11539"/>
                </a:lnTo>
                <a:lnTo>
                  <a:pt x="521816" y="25434"/>
                </a:lnTo>
                <a:lnTo>
                  <a:pt x="563470" y="44272"/>
                </a:lnTo>
                <a:lnTo>
                  <a:pt x="602265" y="67702"/>
                </a:lnTo>
                <a:lnTo>
                  <a:pt x="637841" y="95368"/>
                </a:lnTo>
                <a:lnTo>
                  <a:pt x="669839" y="126918"/>
                </a:lnTo>
                <a:lnTo>
                  <a:pt x="697900" y="161997"/>
                </a:lnTo>
                <a:lnTo>
                  <a:pt x="721664" y="200252"/>
                </a:lnTo>
                <a:lnTo>
                  <a:pt x="740772" y="241328"/>
                </a:lnTo>
                <a:lnTo>
                  <a:pt x="754866" y="284873"/>
                </a:lnTo>
                <a:lnTo>
                  <a:pt x="763585" y="330532"/>
                </a:lnTo>
                <a:lnTo>
                  <a:pt x="766572" y="377952"/>
                </a:lnTo>
                <a:lnTo>
                  <a:pt x="763585" y="425371"/>
                </a:lnTo>
                <a:lnTo>
                  <a:pt x="754866" y="471030"/>
                </a:lnTo>
                <a:lnTo>
                  <a:pt x="740772" y="514575"/>
                </a:lnTo>
                <a:lnTo>
                  <a:pt x="721664" y="555651"/>
                </a:lnTo>
                <a:lnTo>
                  <a:pt x="697900" y="593906"/>
                </a:lnTo>
                <a:lnTo>
                  <a:pt x="669839" y="628985"/>
                </a:lnTo>
                <a:lnTo>
                  <a:pt x="637841" y="660535"/>
                </a:lnTo>
                <a:lnTo>
                  <a:pt x="602265" y="688201"/>
                </a:lnTo>
                <a:lnTo>
                  <a:pt x="563470" y="711631"/>
                </a:lnTo>
                <a:lnTo>
                  <a:pt x="521816" y="730469"/>
                </a:lnTo>
                <a:lnTo>
                  <a:pt x="477661" y="744364"/>
                </a:lnTo>
                <a:lnTo>
                  <a:pt x="431364" y="752960"/>
                </a:lnTo>
                <a:lnTo>
                  <a:pt x="383286" y="755904"/>
                </a:lnTo>
                <a:lnTo>
                  <a:pt x="335207" y="752960"/>
                </a:lnTo>
                <a:lnTo>
                  <a:pt x="288910" y="744364"/>
                </a:lnTo>
                <a:lnTo>
                  <a:pt x="244755" y="730469"/>
                </a:lnTo>
                <a:lnTo>
                  <a:pt x="203101" y="711631"/>
                </a:lnTo>
                <a:lnTo>
                  <a:pt x="164306" y="688201"/>
                </a:lnTo>
                <a:lnTo>
                  <a:pt x="128730" y="660535"/>
                </a:lnTo>
                <a:lnTo>
                  <a:pt x="96732" y="628985"/>
                </a:lnTo>
                <a:lnTo>
                  <a:pt x="68671" y="593906"/>
                </a:lnTo>
                <a:lnTo>
                  <a:pt x="44907" y="555651"/>
                </a:lnTo>
                <a:lnTo>
                  <a:pt x="25799" y="514575"/>
                </a:lnTo>
                <a:lnTo>
                  <a:pt x="11705" y="471030"/>
                </a:lnTo>
                <a:lnTo>
                  <a:pt x="2986" y="425371"/>
                </a:lnTo>
                <a:lnTo>
                  <a:pt x="0" y="377952"/>
                </a:lnTo>
                <a:close/>
              </a:path>
            </a:pathLst>
          </a:custGeom>
          <a:ln w="28956">
            <a:solidFill>
              <a:srgbClr val="4F78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14248" y="4628515"/>
            <a:ext cx="5549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85" dirty="0">
                <a:solidFill>
                  <a:srgbClr val="FFFFFF"/>
                </a:solidFill>
                <a:latin typeface="Arial"/>
                <a:cs typeface="Arial"/>
              </a:rPr>
              <a:t>Analytics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75716" y="4247388"/>
            <a:ext cx="446531" cy="4465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23288" y="4928615"/>
            <a:ext cx="795527" cy="7848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068829" y="5392292"/>
            <a:ext cx="5226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75" dirty="0">
                <a:solidFill>
                  <a:srgbClr val="FFFFFF"/>
                </a:solidFill>
                <a:latin typeface="Arial"/>
                <a:cs typeface="Arial"/>
              </a:rPr>
              <a:t>IoT</a:t>
            </a:r>
            <a:r>
              <a:rPr sz="11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25" dirty="0">
                <a:solidFill>
                  <a:srgbClr val="FFFFFF"/>
                </a:solidFill>
                <a:latin typeface="Arial"/>
                <a:cs typeface="Arial"/>
              </a:rPr>
              <a:t>Edge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35446" y="2195906"/>
            <a:ext cx="4818380" cy="1656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0" indent="-180975">
              <a:lnSpc>
                <a:spcPct val="100000"/>
              </a:lnSpc>
              <a:spcBef>
                <a:spcPts val="100"/>
              </a:spcBef>
              <a:buChar char="•"/>
              <a:tabLst>
                <a:tab pos="1003935" algn="l"/>
              </a:tabLst>
            </a:pP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Speed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disruption</a:t>
            </a:r>
            <a:r>
              <a:rPr sz="24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increasing</a:t>
            </a:r>
            <a:endParaRPr sz="2400">
              <a:latin typeface="Arial"/>
              <a:cs typeface="Arial"/>
            </a:endParaRPr>
          </a:p>
          <a:p>
            <a:pPr marL="577215" indent="-182880">
              <a:lnSpc>
                <a:spcPct val="100000"/>
              </a:lnSpc>
              <a:spcBef>
                <a:spcPts val="2270"/>
              </a:spcBef>
              <a:buChar char="•"/>
              <a:tabLst>
                <a:tab pos="577850" algn="l"/>
              </a:tabLst>
            </a:pP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Emergence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pervasive</a:t>
            </a:r>
            <a:r>
              <a:rPr sz="2400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AI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935"/>
              </a:spcBef>
              <a:buChar char="•"/>
              <a:tabLst>
                <a:tab pos="195580" algn="l"/>
              </a:tabLst>
            </a:pP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Connected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devices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going</a:t>
            </a:r>
            <a:r>
              <a:rPr sz="24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mainstream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818638" y="4943094"/>
            <a:ext cx="767080" cy="756285"/>
          </a:xfrm>
          <a:custGeom>
            <a:avLst/>
            <a:gdLst/>
            <a:ahLst/>
            <a:cxnLst/>
            <a:rect l="l" t="t" r="r" b="b"/>
            <a:pathLst>
              <a:path w="767079" h="756285">
                <a:moveTo>
                  <a:pt x="383286" y="0"/>
                </a:moveTo>
                <a:lnTo>
                  <a:pt x="335202" y="2943"/>
                </a:lnTo>
                <a:lnTo>
                  <a:pt x="288902" y="11539"/>
                </a:lnTo>
                <a:lnTo>
                  <a:pt x="244745" y="25434"/>
                </a:lnTo>
                <a:lnTo>
                  <a:pt x="203089" y="44272"/>
                </a:lnTo>
                <a:lnTo>
                  <a:pt x="164295" y="67702"/>
                </a:lnTo>
                <a:lnTo>
                  <a:pt x="128720" y="95368"/>
                </a:lnTo>
                <a:lnTo>
                  <a:pt x="96723" y="126918"/>
                </a:lnTo>
                <a:lnTo>
                  <a:pt x="68664" y="161997"/>
                </a:lnTo>
                <a:lnTo>
                  <a:pt x="44902" y="200252"/>
                </a:lnTo>
                <a:lnTo>
                  <a:pt x="25796" y="241328"/>
                </a:lnTo>
                <a:lnTo>
                  <a:pt x="11704" y="284873"/>
                </a:lnTo>
                <a:lnTo>
                  <a:pt x="2985" y="330532"/>
                </a:lnTo>
                <a:lnTo>
                  <a:pt x="0" y="377951"/>
                </a:lnTo>
                <a:lnTo>
                  <a:pt x="2985" y="425371"/>
                </a:lnTo>
                <a:lnTo>
                  <a:pt x="11704" y="471030"/>
                </a:lnTo>
                <a:lnTo>
                  <a:pt x="25796" y="514575"/>
                </a:lnTo>
                <a:lnTo>
                  <a:pt x="44902" y="555651"/>
                </a:lnTo>
                <a:lnTo>
                  <a:pt x="68664" y="593906"/>
                </a:lnTo>
                <a:lnTo>
                  <a:pt x="96723" y="628985"/>
                </a:lnTo>
                <a:lnTo>
                  <a:pt x="128720" y="660535"/>
                </a:lnTo>
                <a:lnTo>
                  <a:pt x="164295" y="688201"/>
                </a:lnTo>
                <a:lnTo>
                  <a:pt x="203089" y="711631"/>
                </a:lnTo>
                <a:lnTo>
                  <a:pt x="244745" y="730469"/>
                </a:lnTo>
                <a:lnTo>
                  <a:pt x="288902" y="744364"/>
                </a:lnTo>
                <a:lnTo>
                  <a:pt x="335202" y="752960"/>
                </a:lnTo>
                <a:lnTo>
                  <a:pt x="383286" y="755903"/>
                </a:lnTo>
                <a:lnTo>
                  <a:pt x="431369" y="752960"/>
                </a:lnTo>
                <a:lnTo>
                  <a:pt x="477669" y="744364"/>
                </a:lnTo>
                <a:lnTo>
                  <a:pt x="521826" y="730469"/>
                </a:lnTo>
                <a:lnTo>
                  <a:pt x="563482" y="711631"/>
                </a:lnTo>
                <a:lnTo>
                  <a:pt x="602276" y="688201"/>
                </a:lnTo>
                <a:lnTo>
                  <a:pt x="637851" y="660535"/>
                </a:lnTo>
                <a:lnTo>
                  <a:pt x="669848" y="628985"/>
                </a:lnTo>
                <a:lnTo>
                  <a:pt x="697907" y="593906"/>
                </a:lnTo>
                <a:lnTo>
                  <a:pt x="721669" y="555651"/>
                </a:lnTo>
                <a:lnTo>
                  <a:pt x="740775" y="514575"/>
                </a:lnTo>
                <a:lnTo>
                  <a:pt x="754867" y="471030"/>
                </a:lnTo>
                <a:lnTo>
                  <a:pt x="763586" y="425371"/>
                </a:lnTo>
                <a:lnTo>
                  <a:pt x="766572" y="377951"/>
                </a:lnTo>
                <a:lnTo>
                  <a:pt x="763586" y="330532"/>
                </a:lnTo>
                <a:lnTo>
                  <a:pt x="754867" y="284873"/>
                </a:lnTo>
                <a:lnTo>
                  <a:pt x="740775" y="241328"/>
                </a:lnTo>
                <a:lnTo>
                  <a:pt x="721669" y="200252"/>
                </a:lnTo>
                <a:lnTo>
                  <a:pt x="697907" y="161997"/>
                </a:lnTo>
                <a:lnTo>
                  <a:pt x="669848" y="126918"/>
                </a:lnTo>
                <a:lnTo>
                  <a:pt x="637851" y="95368"/>
                </a:lnTo>
                <a:lnTo>
                  <a:pt x="602276" y="67702"/>
                </a:lnTo>
                <a:lnTo>
                  <a:pt x="563482" y="44272"/>
                </a:lnTo>
                <a:lnTo>
                  <a:pt x="521826" y="25434"/>
                </a:lnTo>
                <a:lnTo>
                  <a:pt x="477669" y="11539"/>
                </a:lnTo>
                <a:lnTo>
                  <a:pt x="431369" y="2943"/>
                </a:lnTo>
                <a:lnTo>
                  <a:pt x="383286" y="0"/>
                </a:lnTo>
                <a:close/>
              </a:path>
            </a:pathLst>
          </a:custGeom>
          <a:solidFill>
            <a:srgbClr val="8E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18638" y="4943094"/>
            <a:ext cx="767080" cy="756285"/>
          </a:xfrm>
          <a:custGeom>
            <a:avLst/>
            <a:gdLst/>
            <a:ahLst/>
            <a:cxnLst/>
            <a:rect l="l" t="t" r="r" b="b"/>
            <a:pathLst>
              <a:path w="767079" h="756285">
                <a:moveTo>
                  <a:pt x="0" y="377951"/>
                </a:moveTo>
                <a:lnTo>
                  <a:pt x="2985" y="330532"/>
                </a:lnTo>
                <a:lnTo>
                  <a:pt x="11704" y="284873"/>
                </a:lnTo>
                <a:lnTo>
                  <a:pt x="25796" y="241328"/>
                </a:lnTo>
                <a:lnTo>
                  <a:pt x="44902" y="200252"/>
                </a:lnTo>
                <a:lnTo>
                  <a:pt x="68664" y="161997"/>
                </a:lnTo>
                <a:lnTo>
                  <a:pt x="96723" y="126918"/>
                </a:lnTo>
                <a:lnTo>
                  <a:pt x="128720" y="95368"/>
                </a:lnTo>
                <a:lnTo>
                  <a:pt x="164295" y="67702"/>
                </a:lnTo>
                <a:lnTo>
                  <a:pt x="203089" y="44272"/>
                </a:lnTo>
                <a:lnTo>
                  <a:pt x="244745" y="25434"/>
                </a:lnTo>
                <a:lnTo>
                  <a:pt x="288902" y="11539"/>
                </a:lnTo>
                <a:lnTo>
                  <a:pt x="335202" y="2943"/>
                </a:lnTo>
                <a:lnTo>
                  <a:pt x="383286" y="0"/>
                </a:lnTo>
                <a:lnTo>
                  <a:pt x="431369" y="2943"/>
                </a:lnTo>
                <a:lnTo>
                  <a:pt x="477669" y="11539"/>
                </a:lnTo>
                <a:lnTo>
                  <a:pt x="521826" y="25434"/>
                </a:lnTo>
                <a:lnTo>
                  <a:pt x="563482" y="44272"/>
                </a:lnTo>
                <a:lnTo>
                  <a:pt x="602276" y="67702"/>
                </a:lnTo>
                <a:lnTo>
                  <a:pt x="637851" y="95368"/>
                </a:lnTo>
                <a:lnTo>
                  <a:pt x="669848" y="126918"/>
                </a:lnTo>
                <a:lnTo>
                  <a:pt x="697907" y="161997"/>
                </a:lnTo>
                <a:lnTo>
                  <a:pt x="721669" y="200252"/>
                </a:lnTo>
                <a:lnTo>
                  <a:pt x="740775" y="241328"/>
                </a:lnTo>
                <a:lnTo>
                  <a:pt x="754867" y="284873"/>
                </a:lnTo>
                <a:lnTo>
                  <a:pt x="763586" y="330532"/>
                </a:lnTo>
                <a:lnTo>
                  <a:pt x="766572" y="377951"/>
                </a:lnTo>
                <a:lnTo>
                  <a:pt x="763586" y="425371"/>
                </a:lnTo>
                <a:lnTo>
                  <a:pt x="754867" y="471030"/>
                </a:lnTo>
                <a:lnTo>
                  <a:pt x="740775" y="514575"/>
                </a:lnTo>
                <a:lnTo>
                  <a:pt x="721669" y="555651"/>
                </a:lnTo>
                <a:lnTo>
                  <a:pt x="697907" y="593906"/>
                </a:lnTo>
                <a:lnTo>
                  <a:pt x="669848" y="628985"/>
                </a:lnTo>
                <a:lnTo>
                  <a:pt x="637851" y="660535"/>
                </a:lnTo>
                <a:lnTo>
                  <a:pt x="602276" y="688201"/>
                </a:lnTo>
                <a:lnTo>
                  <a:pt x="563482" y="711631"/>
                </a:lnTo>
                <a:lnTo>
                  <a:pt x="521826" y="730469"/>
                </a:lnTo>
                <a:lnTo>
                  <a:pt x="477669" y="744364"/>
                </a:lnTo>
                <a:lnTo>
                  <a:pt x="431369" y="752960"/>
                </a:lnTo>
                <a:lnTo>
                  <a:pt x="383286" y="755903"/>
                </a:lnTo>
                <a:lnTo>
                  <a:pt x="335202" y="752960"/>
                </a:lnTo>
                <a:lnTo>
                  <a:pt x="288902" y="744364"/>
                </a:lnTo>
                <a:lnTo>
                  <a:pt x="244745" y="730469"/>
                </a:lnTo>
                <a:lnTo>
                  <a:pt x="203089" y="711631"/>
                </a:lnTo>
                <a:lnTo>
                  <a:pt x="164295" y="688201"/>
                </a:lnTo>
                <a:lnTo>
                  <a:pt x="128720" y="660535"/>
                </a:lnTo>
                <a:lnTo>
                  <a:pt x="96723" y="628985"/>
                </a:lnTo>
                <a:lnTo>
                  <a:pt x="68664" y="593906"/>
                </a:lnTo>
                <a:lnTo>
                  <a:pt x="44902" y="555651"/>
                </a:lnTo>
                <a:lnTo>
                  <a:pt x="25796" y="514575"/>
                </a:lnTo>
                <a:lnTo>
                  <a:pt x="11704" y="471030"/>
                </a:lnTo>
                <a:lnTo>
                  <a:pt x="2985" y="425371"/>
                </a:lnTo>
                <a:lnTo>
                  <a:pt x="0" y="377951"/>
                </a:lnTo>
                <a:close/>
              </a:path>
            </a:pathLst>
          </a:custGeom>
          <a:ln w="28956">
            <a:solidFill>
              <a:srgbClr val="4F78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883535" y="5381625"/>
            <a:ext cx="6534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8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00" b="1" spc="-9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00" b="1" spc="-14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b="1" spc="-120" dirty="0">
                <a:solidFill>
                  <a:srgbClr val="FFFFFF"/>
                </a:solidFill>
                <a:latin typeface="Arial"/>
                <a:cs typeface="Arial"/>
              </a:rPr>
              <a:t>kc</a:t>
            </a:r>
            <a:r>
              <a:rPr sz="1100" b="1" spc="-8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100" b="1" spc="-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b="1" spc="-8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927604" y="4942332"/>
            <a:ext cx="559307" cy="5593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9257" y="4943094"/>
            <a:ext cx="768350" cy="756285"/>
          </a:xfrm>
          <a:custGeom>
            <a:avLst/>
            <a:gdLst/>
            <a:ahLst/>
            <a:cxnLst/>
            <a:rect l="l" t="t" r="r" b="b"/>
            <a:pathLst>
              <a:path w="768350" h="756285">
                <a:moveTo>
                  <a:pt x="384048" y="0"/>
                </a:moveTo>
                <a:lnTo>
                  <a:pt x="335874" y="2943"/>
                </a:lnTo>
                <a:lnTo>
                  <a:pt x="289485" y="11539"/>
                </a:lnTo>
                <a:lnTo>
                  <a:pt x="245242" y="25434"/>
                </a:lnTo>
                <a:lnTo>
                  <a:pt x="203505" y="44272"/>
                </a:lnTo>
                <a:lnTo>
                  <a:pt x="164633" y="67702"/>
                </a:lnTo>
                <a:lnTo>
                  <a:pt x="128986" y="95368"/>
                </a:lnTo>
                <a:lnTo>
                  <a:pt x="96925" y="126918"/>
                </a:lnTo>
                <a:lnTo>
                  <a:pt x="68808" y="161997"/>
                </a:lnTo>
                <a:lnTo>
                  <a:pt x="44997" y="200252"/>
                </a:lnTo>
                <a:lnTo>
                  <a:pt x="25850" y="241328"/>
                </a:lnTo>
                <a:lnTo>
                  <a:pt x="11729" y="284873"/>
                </a:lnTo>
                <a:lnTo>
                  <a:pt x="2992" y="330532"/>
                </a:lnTo>
                <a:lnTo>
                  <a:pt x="0" y="377951"/>
                </a:lnTo>
                <a:lnTo>
                  <a:pt x="2992" y="425371"/>
                </a:lnTo>
                <a:lnTo>
                  <a:pt x="11729" y="471030"/>
                </a:lnTo>
                <a:lnTo>
                  <a:pt x="25850" y="514575"/>
                </a:lnTo>
                <a:lnTo>
                  <a:pt x="44997" y="555651"/>
                </a:lnTo>
                <a:lnTo>
                  <a:pt x="68808" y="593906"/>
                </a:lnTo>
                <a:lnTo>
                  <a:pt x="96925" y="628985"/>
                </a:lnTo>
                <a:lnTo>
                  <a:pt x="128986" y="660535"/>
                </a:lnTo>
                <a:lnTo>
                  <a:pt x="164633" y="688201"/>
                </a:lnTo>
                <a:lnTo>
                  <a:pt x="203505" y="711631"/>
                </a:lnTo>
                <a:lnTo>
                  <a:pt x="245242" y="730469"/>
                </a:lnTo>
                <a:lnTo>
                  <a:pt x="289485" y="744364"/>
                </a:lnTo>
                <a:lnTo>
                  <a:pt x="335874" y="752960"/>
                </a:lnTo>
                <a:lnTo>
                  <a:pt x="384048" y="755903"/>
                </a:lnTo>
                <a:lnTo>
                  <a:pt x="432221" y="752960"/>
                </a:lnTo>
                <a:lnTo>
                  <a:pt x="478610" y="744364"/>
                </a:lnTo>
                <a:lnTo>
                  <a:pt x="522853" y="730469"/>
                </a:lnTo>
                <a:lnTo>
                  <a:pt x="564590" y="711631"/>
                </a:lnTo>
                <a:lnTo>
                  <a:pt x="603462" y="688201"/>
                </a:lnTo>
                <a:lnTo>
                  <a:pt x="639109" y="660535"/>
                </a:lnTo>
                <a:lnTo>
                  <a:pt x="671170" y="628985"/>
                </a:lnTo>
                <a:lnTo>
                  <a:pt x="699287" y="593906"/>
                </a:lnTo>
                <a:lnTo>
                  <a:pt x="723098" y="555651"/>
                </a:lnTo>
                <a:lnTo>
                  <a:pt x="742245" y="514575"/>
                </a:lnTo>
                <a:lnTo>
                  <a:pt x="756366" y="471030"/>
                </a:lnTo>
                <a:lnTo>
                  <a:pt x="765103" y="425371"/>
                </a:lnTo>
                <a:lnTo>
                  <a:pt x="768096" y="377951"/>
                </a:lnTo>
                <a:lnTo>
                  <a:pt x="765103" y="330532"/>
                </a:lnTo>
                <a:lnTo>
                  <a:pt x="756366" y="284873"/>
                </a:lnTo>
                <a:lnTo>
                  <a:pt x="742245" y="241328"/>
                </a:lnTo>
                <a:lnTo>
                  <a:pt x="723098" y="200252"/>
                </a:lnTo>
                <a:lnTo>
                  <a:pt x="699287" y="161997"/>
                </a:lnTo>
                <a:lnTo>
                  <a:pt x="671170" y="126918"/>
                </a:lnTo>
                <a:lnTo>
                  <a:pt x="639109" y="95368"/>
                </a:lnTo>
                <a:lnTo>
                  <a:pt x="603462" y="67702"/>
                </a:lnTo>
                <a:lnTo>
                  <a:pt x="564590" y="44272"/>
                </a:lnTo>
                <a:lnTo>
                  <a:pt x="522853" y="25434"/>
                </a:lnTo>
                <a:lnTo>
                  <a:pt x="478610" y="11539"/>
                </a:lnTo>
                <a:lnTo>
                  <a:pt x="432221" y="2943"/>
                </a:lnTo>
                <a:lnTo>
                  <a:pt x="384048" y="0"/>
                </a:lnTo>
                <a:close/>
              </a:path>
            </a:pathLst>
          </a:custGeom>
          <a:solidFill>
            <a:srgbClr val="8E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9257" y="4943094"/>
            <a:ext cx="768350" cy="756285"/>
          </a:xfrm>
          <a:custGeom>
            <a:avLst/>
            <a:gdLst/>
            <a:ahLst/>
            <a:cxnLst/>
            <a:rect l="l" t="t" r="r" b="b"/>
            <a:pathLst>
              <a:path w="768350" h="756285">
                <a:moveTo>
                  <a:pt x="0" y="377951"/>
                </a:moveTo>
                <a:lnTo>
                  <a:pt x="2992" y="330532"/>
                </a:lnTo>
                <a:lnTo>
                  <a:pt x="11729" y="284873"/>
                </a:lnTo>
                <a:lnTo>
                  <a:pt x="25850" y="241328"/>
                </a:lnTo>
                <a:lnTo>
                  <a:pt x="44997" y="200252"/>
                </a:lnTo>
                <a:lnTo>
                  <a:pt x="68808" y="161997"/>
                </a:lnTo>
                <a:lnTo>
                  <a:pt x="96925" y="126918"/>
                </a:lnTo>
                <a:lnTo>
                  <a:pt x="128986" y="95368"/>
                </a:lnTo>
                <a:lnTo>
                  <a:pt x="164633" y="67702"/>
                </a:lnTo>
                <a:lnTo>
                  <a:pt x="203505" y="44272"/>
                </a:lnTo>
                <a:lnTo>
                  <a:pt x="245242" y="25434"/>
                </a:lnTo>
                <a:lnTo>
                  <a:pt x="289485" y="11539"/>
                </a:lnTo>
                <a:lnTo>
                  <a:pt x="335874" y="2943"/>
                </a:lnTo>
                <a:lnTo>
                  <a:pt x="384048" y="0"/>
                </a:lnTo>
                <a:lnTo>
                  <a:pt x="432221" y="2943"/>
                </a:lnTo>
                <a:lnTo>
                  <a:pt x="478610" y="11539"/>
                </a:lnTo>
                <a:lnTo>
                  <a:pt x="522853" y="25434"/>
                </a:lnTo>
                <a:lnTo>
                  <a:pt x="564590" y="44272"/>
                </a:lnTo>
                <a:lnTo>
                  <a:pt x="603462" y="67702"/>
                </a:lnTo>
                <a:lnTo>
                  <a:pt x="639109" y="95368"/>
                </a:lnTo>
                <a:lnTo>
                  <a:pt x="671170" y="126918"/>
                </a:lnTo>
                <a:lnTo>
                  <a:pt x="699287" y="161997"/>
                </a:lnTo>
                <a:lnTo>
                  <a:pt x="723098" y="200252"/>
                </a:lnTo>
                <a:lnTo>
                  <a:pt x="742245" y="241328"/>
                </a:lnTo>
                <a:lnTo>
                  <a:pt x="756366" y="284873"/>
                </a:lnTo>
                <a:lnTo>
                  <a:pt x="765103" y="330532"/>
                </a:lnTo>
                <a:lnTo>
                  <a:pt x="768096" y="377951"/>
                </a:lnTo>
                <a:lnTo>
                  <a:pt x="765103" y="425371"/>
                </a:lnTo>
                <a:lnTo>
                  <a:pt x="756366" y="471030"/>
                </a:lnTo>
                <a:lnTo>
                  <a:pt x="742245" y="514575"/>
                </a:lnTo>
                <a:lnTo>
                  <a:pt x="723098" y="555651"/>
                </a:lnTo>
                <a:lnTo>
                  <a:pt x="699287" y="593906"/>
                </a:lnTo>
                <a:lnTo>
                  <a:pt x="671170" y="628985"/>
                </a:lnTo>
                <a:lnTo>
                  <a:pt x="639109" y="660535"/>
                </a:lnTo>
                <a:lnTo>
                  <a:pt x="603462" y="688201"/>
                </a:lnTo>
                <a:lnTo>
                  <a:pt x="564590" y="711631"/>
                </a:lnTo>
                <a:lnTo>
                  <a:pt x="522853" y="730469"/>
                </a:lnTo>
                <a:lnTo>
                  <a:pt x="478610" y="744364"/>
                </a:lnTo>
                <a:lnTo>
                  <a:pt x="432221" y="752960"/>
                </a:lnTo>
                <a:lnTo>
                  <a:pt x="384048" y="755903"/>
                </a:lnTo>
                <a:lnTo>
                  <a:pt x="335874" y="752960"/>
                </a:lnTo>
                <a:lnTo>
                  <a:pt x="289485" y="744364"/>
                </a:lnTo>
                <a:lnTo>
                  <a:pt x="245242" y="730469"/>
                </a:lnTo>
                <a:lnTo>
                  <a:pt x="203505" y="711631"/>
                </a:lnTo>
                <a:lnTo>
                  <a:pt x="164633" y="688201"/>
                </a:lnTo>
                <a:lnTo>
                  <a:pt x="128986" y="660535"/>
                </a:lnTo>
                <a:lnTo>
                  <a:pt x="96925" y="628985"/>
                </a:lnTo>
                <a:lnTo>
                  <a:pt x="68808" y="593906"/>
                </a:lnTo>
                <a:lnTo>
                  <a:pt x="44997" y="555651"/>
                </a:lnTo>
                <a:lnTo>
                  <a:pt x="25850" y="514575"/>
                </a:lnTo>
                <a:lnTo>
                  <a:pt x="11729" y="471030"/>
                </a:lnTo>
                <a:lnTo>
                  <a:pt x="2992" y="425371"/>
                </a:lnTo>
                <a:lnTo>
                  <a:pt x="0" y="377951"/>
                </a:lnTo>
                <a:close/>
              </a:path>
            </a:pathLst>
          </a:custGeom>
          <a:ln w="28956">
            <a:solidFill>
              <a:srgbClr val="4F78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99720" y="5348478"/>
            <a:ext cx="4749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50" dirty="0">
                <a:solidFill>
                  <a:srgbClr val="FFFFFF"/>
                </a:solidFill>
                <a:latin typeface="Arial"/>
                <a:cs typeface="Arial"/>
              </a:rPr>
              <a:t>AR </a:t>
            </a:r>
            <a:r>
              <a:rPr sz="1100" b="1" spc="16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00" b="1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35" dirty="0">
                <a:solidFill>
                  <a:srgbClr val="FFFFFF"/>
                </a:solidFill>
                <a:latin typeface="Arial"/>
                <a:cs typeface="Arial"/>
              </a:rPr>
              <a:t>VR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31647" y="4895088"/>
            <a:ext cx="606552" cy="60655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610616" y="375920"/>
            <a:ext cx="52425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25" dirty="0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sz="4800" spc="-5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spc="-280" dirty="0">
                <a:solidFill>
                  <a:srgbClr val="FFFFFF"/>
                </a:solidFill>
                <a:latin typeface="Arial"/>
                <a:cs typeface="Arial"/>
              </a:rPr>
              <a:t>Transformation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500" y="179019"/>
            <a:ext cx="669035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5" dirty="0">
                <a:solidFill>
                  <a:srgbClr val="57585B"/>
                </a:solidFill>
                <a:latin typeface="Arial"/>
                <a:cs typeface="Arial"/>
              </a:rPr>
              <a:t>Oracle </a:t>
            </a:r>
            <a:r>
              <a:rPr sz="3600" spc="-190" dirty="0">
                <a:solidFill>
                  <a:srgbClr val="57585B"/>
                </a:solidFill>
                <a:latin typeface="Arial"/>
                <a:cs typeface="Arial"/>
              </a:rPr>
              <a:t>Drives </a:t>
            </a:r>
            <a:r>
              <a:rPr sz="3600" spc="-110" dirty="0">
                <a:solidFill>
                  <a:srgbClr val="57585B"/>
                </a:solidFill>
                <a:latin typeface="Arial"/>
                <a:cs typeface="Arial"/>
              </a:rPr>
              <a:t>Digital</a:t>
            </a:r>
            <a:r>
              <a:rPr sz="3600" spc="-290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3600" spc="-140" dirty="0">
                <a:solidFill>
                  <a:srgbClr val="57585B"/>
                </a:solidFill>
                <a:latin typeface="Arial"/>
                <a:cs typeface="Arial"/>
              </a:rPr>
              <a:t>Transformation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46535" y="1281683"/>
            <a:ext cx="520065" cy="4709160"/>
          </a:xfrm>
          <a:custGeom>
            <a:avLst/>
            <a:gdLst/>
            <a:ahLst/>
            <a:cxnLst/>
            <a:rect l="l" t="t" r="r" b="b"/>
            <a:pathLst>
              <a:path w="520065" h="4709160">
                <a:moveTo>
                  <a:pt x="0" y="4709160"/>
                </a:moveTo>
                <a:lnTo>
                  <a:pt x="519683" y="4709160"/>
                </a:lnTo>
                <a:lnTo>
                  <a:pt x="519683" y="0"/>
                </a:lnTo>
                <a:lnTo>
                  <a:pt x="0" y="0"/>
                </a:lnTo>
                <a:lnTo>
                  <a:pt x="0" y="4709160"/>
                </a:lnTo>
                <a:close/>
              </a:path>
            </a:pathLst>
          </a:custGeom>
          <a:solidFill>
            <a:srgbClr val="4E50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33226" y="3091327"/>
            <a:ext cx="228600" cy="10826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b="1" spc="-90" dirty="0">
                <a:solidFill>
                  <a:srgbClr val="FFFFFF"/>
                </a:solidFill>
                <a:latin typeface="Arial"/>
                <a:cs typeface="Arial"/>
              </a:rPr>
              <a:t>Marketplace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0163" y="1281683"/>
            <a:ext cx="1397635" cy="1275715"/>
          </a:xfrm>
          <a:custGeom>
            <a:avLst/>
            <a:gdLst/>
            <a:ahLst/>
            <a:cxnLst/>
            <a:rect l="l" t="t" r="r" b="b"/>
            <a:pathLst>
              <a:path w="1397635" h="1275714">
                <a:moveTo>
                  <a:pt x="0" y="1275588"/>
                </a:moveTo>
                <a:lnTo>
                  <a:pt x="1397508" y="1275588"/>
                </a:lnTo>
                <a:lnTo>
                  <a:pt x="1397508" y="0"/>
                </a:lnTo>
                <a:lnTo>
                  <a:pt x="0" y="0"/>
                </a:lnTo>
                <a:lnTo>
                  <a:pt x="0" y="1275588"/>
                </a:lnTo>
                <a:close/>
              </a:path>
            </a:pathLst>
          </a:custGeom>
          <a:solidFill>
            <a:srgbClr val="4E50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78151" y="1281683"/>
            <a:ext cx="9139555" cy="624840"/>
          </a:xfrm>
          <a:custGeom>
            <a:avLst/>
            <a:gdLst/>
            <a:ahLst/>
            <a:cxnLst/>
            <a:rect l="l" t="t" r="r" b="b"/>
            <a:pathLst>
              <a:path w="9139555" h="624839">
                <a:moveTo>
                  <a:pt x="0" y="624839"/>
                </a:moveTo>
                <a:lnTo>
                  <a:pt x="9139428" y="624839"/>
                </a:lnTo>
                <a:lnTo>
                  <a:pt x="9139428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solidFill>
            <a:srgbClr val="FF8D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0163" y="1974595"/>
            <a:ext cx="1397635" cy="4718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6379" marR="220979" indent="12065">
              <a:lnSpc>
                <a:spcPts val="1600"/>
              </a:lnSpc>
              <a:spcBef>
                <a:spcPts val="415"/>
              </a:spcBef>
            </a:pPr>
            <a:r>
              <a:rPr sz="1600" b="1" spc="-140" dirty="0">
                <a:solidFill>
                  <a:srgbClr val="FFFFFF"/>
                </a:solidFill>
                <a:latin typeface="Arial"/>
                <a:cs typeface="Arial"/>
              </a:rPr>
              <a:t>Connected  </a:t>
            </a:r>
            <a:r>
              <a:rPr sz="1600" b="1" spc="-155" dirty="0">
                <a:solidFill>
                  <a:srgbClr val="FFFFFF"/>
                </a:solidFill>
                <a:latin typeface="Arial"/>
                <a:cs typeface="Arial"/>
              </a:rPr>
              <a:t>Expe</a:t>
            </a:r>
            <a:r>
              <a:rPr sz="1600" b="1" spc="-1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b="1" spc="-114" dirty="0">
                <a:solidFill>
                  <a:srgbClr val="FFFFFF"/>
                </a:solidFill>
                <a:latin typeface="Arial"/>
                <a:cs typeface="Arial"/>
              </a:rPr>
              <a:t>ience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38783" y="1316736"/>
            <a:ext cx="640079" cy="690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78151" y="1932432"/>
            <a:ext cx="9139555" cy="624840"/>
          </a:xfrm>
          <a:custGeom>
            <a:avLst/>
            <a:gdLst/>
            <a:ahLst/>
            <a:cxnLst/>
            <a:rect l="l" t="t" r="r" b="b"/>
            <a:pathLst>
              <a:path w="9139555" h="624839">
                <a:moveTo>
                  <a:pt x="0" y="624839"/>
                </a:moveTo>
                <a:lnTo>
                  <a:pt x="9139428" y="624839"/>
                </a:lnTo>
                <a:lnTo>
                  <a:pt x="9139428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solidFill>
            <a:srgbClr val="F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471029" y="2086178"/>
            <a:ext cx="4552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5" dirty="0">
                <a:solidFill>
                  <a:srgbClr val="FFFFFF"/>
                </a:solidFill>
                <a:latin typeface="Arial"/>
                <a:cs typeface="Arial"/>
              </a:rPr>
              <a:t>Sal</a:t>
            </a:r>
            <a:r>
              <a:rPr sz="1600" b="1" spc="-17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31790" y="2086178"/>
            <a:ext cx="9296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0" dirty="0">
                <a:solidFill>
                  <a:srgbClr val="FFFFFF"/>
                </a:solidFill>
                <a:latin typeface="Arial"/>
                <a:cs typeface="Arial"/>
              </a:rPr>
              <a:t>Commerce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49982" y="2100833"/>
            <a:ext cx="892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0" dirty="0">
                <a:solidFill>
                  <a:srgbClr val="FFFFFF"/>
                </a:solidFill>
                <a:latin typeface="Arial"/>
                <a:cs typeface="Arial"/>
              </a:rPr>
              <a:t>Mar</a:t>
            </a:r>
            <a:r>
              <a:rPr sz="1600" b="1" spc="-105" dirty="0">
                <a:solidFill>
                  <a:srgbClr val="FFFFFF"/>
                </a:solidFill>
                <a:latin typeface="Arial"/>
                <a:cs typeface="Arial"/>
              </a:rPr>
              <a:t>ke</a:t>
            </a:r>
            <a:r>
              <a:rPr sz="1600" b="1" spc="-95" dirty="0">
                <a:solidFill>
                  <a:srgbClr val="FFFFFF"/>
                </a:solidFill>
                <a:latin typeface="Arial"/>
                <a:cs typeface="Arial"/>
              </a:rPr>
              <a:t>ting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85781" y="2086178"/>
            <a:ext cx="6305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40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47388" y="2046732"/>
            <a:ext cx="0" cy="398145"/>
          </a:xfrm>
          <a:custGeom>
            <a:avLst/>
            <a:gdLst/>
            <a:ahLst/>
            <a:cxnLst/>
            <a:rect l="l" t="t" r="r" b="b"/>
            <a:pathLst>
              <a:path h="398144">
                <a:moveTo>
                  <a:pt x="0" y="0"/>
                </a:moveTo>
                <a:lnTo>
                  <a:pt x="0" y="397763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47104" y="2046732"/>
            <a:ext cx="0" cy="398145"/>
          </a:xfrm>
          <a:custGeom>
            <a:avLst/>
            <a:gdLst/>
            <a:ahLst/>
            <a:cxnLst/>
            <a:rect l="l" t="t" r="r" b="b"/>
            <a:pathLst>
              <a:path h="398144">
                <a:moveTo>
                  <a:pt x="0" y="0"/>
                </a:moveTo>
                <a:lnTo>
                  <a:pt x="0" y="397763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49868" y="2046732"/>
            <a:ext cx="0" cy="398145"/>
          </a:xfrm>
          <a:custGeom>
            <a:avLst/>
            <a:gdLst/>
            <a:ahLst/>
            <a:cxnLst/>
            <a:rect l="l" t="t" r="r" b="b"/>
            <a:pathLst>
              <a:path h="398144">
                <a:moveTo>
                  <a:pt x="0" y="0"/>
                </a:moveTo>
                <a:lnTo>
                  <a:pt x="0" y="397763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09284" y="1435354"/>
            <a:ext cx="15570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5" dirty="0">
                <a:solidFill>
                  <a:srgbClr val="FFFFFF"/>
                </a:solidFill>
                <a:latin typeface="Arial"/>
                <a:cs typeface="Arial"/>
              </a:rPr>
              <a:t>Industry</a:t>
            </a:r>
            <a:r>
              <a:rPr sz="16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30" dirty="0">
                <a:solidFill>
                  <a:srgbClr val="FFFFFF"/>
                </a:solidFill>
                <a:latin typeface="Arial"/>
                <a:cs typeface="Arial"/>
              </a:rPr>
              <a:t>Solutions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50163" y="5035296"/>
            <a:ext cx="1397635" cy="943610"/>
          </a:xfrm>
          <a:custGeom>
            <a:avLst/>
            <a:gdLst/>
            <a:ahLst/>
            <a:cxnLst/>
            <a:rect l="l" t="t" r="r" b="b"/>
            <a:pathLst>
              <a:path w="1397635" h="943610">
                <a:moveTo>
                  <a:pt x="0" y="943355"/>
                </a:moveTo>
                <a:lnTo>
                  <a:pt x="1397508" y="943355"/>
                </a:lnTo>
                <a:lnTo>
                  <a:pt x="1397508" y="0"/>
                </a:lnTo>
                <a:lnTo>
                  <a:pt x="0" y="0"/>
                </a:lnTo>
                <a:lnTo>
                  <a:pt x="0" y="943355"/>
                </a:lnTo>
                <a:close/>
              </a:path>
            </a:pathLst>
          </a:custGeom>
          <a:solidFill>
            <a:srgbClr val="4E50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66343" y="5590438"/>
            <a:ext cx="760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5" dirty="0">
                <a:solidFill>
                  <a:srgbClr val="FFFFFF"/>
                </a:solidFill>
                <a:latin typeface="Arial"/>
                <a:cs typeface="Arial"/>
              </a:rPr>
              <a:t>Pl</a:t>
            </a:r>
            <a:r>
              <a:rPr sz="1600" b="1" spc="-1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b="1" spc="-100" dirty="0">
                <a:solidFill>
                  <a:srgbClr val="FFFFFF"/>
                </a:solidFill>
                <a:latin typeface="Arial"/>
                <a:cs typeface="Arial"/>
              </a:rPr>
              <a:t>orm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13460" y="5186171"/>
            <a:ext cx="546100" cy="338455"/>
          </a:xfrm>
          <a:custGeom>
            <a:avLst/>
            <a:gdLst/>
            <a:ahLst/>
            <a:cxnLst/>
            <a:rect l="l" t="t" r="r" b="b"/>
            <a:pathLst>
              <a:path w="546100" h="338454">
                <a:moveTo>
                  <a:pt x="334264" y="239902"/>
                </a:moveTo>
                <a:lnTo>
                  <a:pt x="141706" y="239902"/>
                </a:lnTo>
                <a:lnTo>
                  <a:pt x="146456" y="267461"/>
                </a:lnTo>
                <a:lnTo>
                  <a:pt x="161328" y="296108"/>
                </a:lnTo>
                <a:lnTo>
                  <a:pt x="182435" y="318515"/>
                </a:lnTo>
                <a:lnTo>
                  <a:pt x="208428" y="333113"/>
                </a:lnTo>
                <a:lnTo>
                  <a:pt x="237959" y="338327"/>
                </a:lnTo>
                <a:lnTo>
                  <a:pt x="267503" y="333113"/>
                </a:lnTo>
                <a:lnTo>
                  <a:pt x="293476" y="318515"/>
                </a:lnTo>
                <a:lnTo>
                  <a:pt x="314560" y="296108"/>
                </a:lnTo>
                <a:lnTo>
                  <a:pt x="329438" y="267461"/>
                </a:lnTo>
                <a:lnTo>
                  <a:pt x="334264" y="239902"/>
                </a:lnTo>
                <a:close/>
              </a:path>
              <a:path w="546100" h="338454">
                <a:moveTo>
                  <a:pt x="543929" y="239902"/>
                </a:moveTo>
                <a:lnTo>
                  <a:pt x="442087" y="239902"/>
                </a:lnTo>
                <a:lnTo>
                  <a:pt x="454406" y="274446"/>
                </a:lnTo>
                <a:lnTo>
                  <a:pt x="462299" y="282072"/>
                </a:lnTo>
                <a:lnTo>
                  <a:pt x="471360" y="287829"/>
                </a:lnTo>
                <a:lnTo>
                  <a:pt x="481373" y="291466"/>
                </a:lnTo>
                <a:lnTo>
                  <a:pt x="492125" y="292734"/>
                </a:lnTo>
                <a:lnTo>
                  <a:pt x="512962" y="287829"/>
                </a:lnTo>
                <a:lnTo>
                  <a:pt x="529955" y="274446"/>
                </a:lnTo>
                <a:lnTo>
                  <a:pt x="541399" y="254587"/>
                </a:lnTo>
                <a:lnTo>
                  <a:pt x="543929" y="239902"/>
                </a:lnTo>
                <a:close/>
              </a:path>
              <a:path w="546100" h="338454">
                <a:moveTo>
                  <a:pt x="53454" y="161416"/>
                </a:moveTo>
                <a:lnTo>
                  <a:pt x="32645" y="166322"/>
                </a:lnTo>
                <a:lnTo>
                  <a:pt x="15654" y="179704"/>
                </a:lnTo>
                <a:lnTo>
                  <a:pt x="4199" y="199564"/>
                </a:lnTo>
                <a:lnTo>
                  <a:pt x="0" y="223900"/>
                </a:lnTo>
                <a:lnTo>
                  <a:pt x="4199" y="248183"/>
                </a:lnTo>
                <a:lnTo>
                  <a:pt x="15654" y="268049"/>
                </a:lnTo>
                <a:lnTo>
                  <a:pt x="32645" y="281461"/>
                </a:lnTo>
                <a:lnTo>
                  <a:pt x="53454" y="286384"/>
                </a:lnTo>
                <a:lnTo>
                  <a:pt x="64224" y="285116"/>
                </a:lnTo>
                <a:lnTo>
                  <a:pt x="74283" y="281461"/>
                </a:lnTo>
                <a:lnTo>
                  <a:pt x="83331" y="275722"/>
                </a:lnTo>
                <a:lnTo>
                  <a:pt x="91236" y="268096"/>
                </a:lnTo>
                <a:lnTo>
                  <a:pt x="101206" y="239902"/>
                </a:lnTo>
                <a:lnTo>
                  <a:pt x="543929" y="239902"/>
                </a:lnTo>
                <a:lnTo>
                  <a:pt x="545592" y="230250"/>
                </a:lnTo>
                <a:lnTo>
                  <a:pt x="542419" y="211835"/>
                </a:lnTo>
                <a:lnTo>
                  <a:pt x="102615" y="211835"/>
                </a:lnTo>
                <a:lnTo>
                  <a:pt x="91236" y="179704"/>
                </a:lnTo>
                <a:lnTo>
                  <a:pt x="83331" y="172079"/>
                </a:lnTo>
                <a:lnTo>
                  <a:pt x="74255" y="166322"/>
                </a:lnTo>
                <a:lnTo>
                  <a:pt x="64224" y="162685"/>
                </a:lnTo>
                <a:lnTo>
                  <a:pt x="53454" y="161416"/>
                </a:lnTo>
                <a:close/>
              </a:path>
              <a:path w="546100" h="338454">
                <a:moveTo>
                  <a:pt x="150071" y="113283"/>
                </a:moveTo>
                <a:lnTo>
                  <a:pt x="125526" y="113283"/>
                </a:lnTo>
                <a:lnTo>
                  <a:pt x="160947" y="149097"/>
                </a:lnTo>
                <a:lnTo>
                  <a:pt x="146456" y="177037"/>
                </a:lnTo>
                <a:lnTo>
                  <a:pt x="140462" y="211835"/>
                </a:lnTo>
                <a:lnTo>
                  <a:pt x="335406" y="211835"/>
                </a:lnTo>
                <a:lnTo>
                  <a:pt x="329438" y="177037"/>
                </a:lnTo>
                <a:lnTo>
                  <a:pt x="319405" y="157733"/>
                </a:lnTo>
                <a:lnTo>
                  <a:pt x="336446" y="143001"/>
                </a:lnTo>
                <a:lnTo>
                  <a:pt x="309499" y="143001"/>
                </a:lnTo>
                <a:lnTo>
                  <a:pt x="303169" y="136270"/>
                </a:lnTo>
                <a:lnTo>
                  <a:pt x="172745" y="136270"/>
                </a:lnTo>
                <a:lnTo>
                  <a:pt x="150071" y="113283"/>
                </a:lnTo>
                <a:close/>
              </a:path>
              <a:path w="546100" h="338454">
                <a:moveTo>
                  <a:pt x="492125" y="167766"/>
                </a:moveTo>
                <a:lnTo>
                  <a:pt x="454406" y="186054"/>
                </a:lnTo>
                <a:lnTo>
                  <a:pt x="445262" y="211835"/>
                </a:lnTo>
                <a:lnTo>
                  <a:pt x="542419" y="211835"/>
                </a:lnTo>
                <a:lnTo>
                  <a:pt x="541399" y="205914"/>
                </a:lnTo>
                <a:lnTo>
                  <a:pt x="529955" y="186054"/>
                </a:lnTo>
                <a:lnTo>
                  <a:pt x="512962" y="172672"/>
                </a:lnTo>
                <a:lnTo>
                  <a:pt x="492125" y="167766"/>
                </a:lnTo>
                <a:close/>
              </a:path>
              <a:path w="546100" h="338454">
                <a:moveTo>
                  <a:pt x="446944" y="134238"/>
                </a:moveTo>
                <a:lnTo>
                  <a:pt x="346583" y="134238"/>
                </a:lnTo>
                <a:lnTo>
                  <a:pt x="348234" y="137032"/>
                </a:lnTo>
                <a:lnTo>
                  <a:pt x="358350" y="146812"/>
                </a:lnTo>
                <a:lnTo>
                  <a:pt x="370041" y="154219"/>
                </a:lnTo>
                <a:lnTo>
                  <a:pt x="382916" y="158892"/>
                </a:lnTo>
                <a:lnTo>
                  <a:pt x="396748" y="160527"/>
                </a:lnTo>
                <a:lnTo>
                  <a:pt x="423515" y="154209"/>
                </a:lnTo>
                <a:lnTo>
                  <a:pt x="445341" y="137017"/>
                </a:lnTo>
                <a:lnTo>
                  <a:pt x="446944" y="134238"/>
                </a:lnTo>
                <a:close/>
              </a:path>
              <a:path w="546100" h="338454">
                <a:moveTo>
                  <a:pt x="396748" y="0"/>
                </a:moveTo>
                <a:lnTo>
                  <a:pt x="369992" y="6308"/>
                </a:lnTo>
                <a:lnTo>
                  <a:pt x="348154" y="23510"/>
                </a:lnTo>
                <a:lnTo>
                  <a:pt x="333436" y="49023"/>
                </a:lnTo>
                <a:lnTo>
                  <a:pt x="328041" y="80263"/>
                </a:lnTo>
                <a:lnTo>
                  <a:pt x="328394" y="88449"/>
                </a:lnTo>
                <a:lnTo>
                  <a:pt x="329438" y="96408"/>
                </a:lnTo>
                <a:lnTo>
                  <a:pt x="331148" y="104106"/>
                </a:lnTo>
                <a:lnTo>
                  <a:pt x="333502" y="111505"/>
                </a:lnTo>
                <a:lnTo>
                  <a:pt x="337566" y="118617"/>
                </a:lnTo>
                <a:lnTo>
                  <a:pt x="309499" y="143001"/>
                </a:lnTo>
                <a:lnTo>
                  <a:pt x="336446" y="143001"/>
                </a:lnTo>
                <a:lnTo>
                  <a:pt x="346583" y="134238"/>
                </a:lnTo>
                <a:lnTo>
                  <a:pt x="446944" y="134238"/>
                </a:lnTo>
                <a:lnTo>
                  <a:pt x="460058" y="111505"/>
                </a:lnTo>
                <a:lnTo>
                  <a:pt x="465455" y="80263"/>
                </a:lnTo>
                <a:lnTo>
                  <a:pt x="460059" y="49023"/>
                </a:lnTo>
                <a:lnTo>
                  <a:pt x="445341" y="23510"/>
                </a:lnTo>
                <a:lnTo>
                  <a:pt x="423503" y="6308"/>
                </a:lnTo>
                <a:lnTo>
                  <a:pt x="396748" y="0"/>
                </a:lnTo>
                <a:close/>
              </a:path>
              <a:path w="546100" h="338454">
                <a:moveTo>
                  <a:pt x="237959" y="106171"/>
                </a:moveTo>
                <a:lnTo>
                  <a:pt x="194904" y="117637"/>
                </a:lnTo>
                <a:lnTo>
                  <a:pt x="172745" y="136270"/>
                </a:lnTo>
                <a:lnTo>
                  <a:pt x="303169" y="136270"/>
                </a:lnTo>
                <a:lnTo>
                  <a:pt x="267504" y="111410"/>
                </a:lnTo>
                <a:lnTo>
                  <a:pt x="237959" y="106171"/>
                </a:lnTo>
                <a:close/>
              </a:path>
              <a:path w="546100" h="338454">
                <a:moveTo>
                  <a:pt x="105371" y="22986"/>
                </a:moveTo>
                <a:lnTo>
                  <a:pt x="89171" y="26800"/>
                </a:lnTo>
                <a:lnTo>
                  <a:pt x="75942" y="37210"/>
                </a:lnTo>
                <a:lnTo>
                  <a:pt x="67024" y="52669"/>
                </a:lnTo>
                <a:lnTo>
                  <a:pt x="63753" y="71627"/>
                </a:lnTo>
                <a:lnTo>
                  <a:pt x="67024" y="90533"/>
                </a:lnTo>
                <a:lnTo>
                  <a:pt x="75942" y="105997"/>
                </a:lnTo>
                <a:lnTo>
                  <a:pt x="89171" y="116437"/>
                </a:lnTo>
                <a:lnTo>
                  <a:pt x="105371" y="120268"/>
                </a:lnTo>
                <a:lnTo>
                  <a:pt x="111112" y="120268"/>
                </a:lnTo>
                <a:lnTo>
                  <a:pt x="116586" y="118871"/>
                </a:lnTo>
                <a:lnTo>
                  <a:pt x="121591" y="116437"/>
                </a:lnTo>
                <a:lnTo>
                  <a:pt x="125526" y="113283"/>
                </a:lnTo>
                <a:lnTo>
                  <a:pt x="150071" y="113283"/>
                </a:lnTo>
                <a:lnTo>
                  <a:pt x="136918" y="99948"/>
                </a:lnTo>
                <a:lnTo>
                  <a:pt x="146977" y="71627"/>
                </a:lnTo>
                <a:lnTo>
                  <a:pt x="143707" y="52669"/>
                </a:lnTo>
                <a:lnTo>
                  <a:pt x="134789" y="37210"/>
                </a:lnTo>
                <a:lnTo>
                  <a:pt x="121564" y="26800"/>
                </a:lnTo>
                <a:lnTo>
                  <a:pt x="105371" y="229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78151" y="5035296"/>
            <a:ext cx="9139555" cy="452755"/>
          </a:xfrm>
          <a:custGeom>
            <a:avLst/>
            <a:gdLst/>
            <a:ahLst/>
            <a:cxnLst/>
            <a:rect l="l" t="t" r="r" b="b"/>
            <a:pathLst>
              <a:path w="9139555" h="452754">
                <a:moveTo>
                  <a:pt x="0" y="452627"/>
                </a:moveTo>
                <a:lnTo>
                  <a:pt x="9139428" y="452627"/>
                </a:lnTo>
                <a:lnTo>
                  <a:pt x="9139428" y="0"/>
                </a:lnTo>
                <a:lnTo>
                  <a:pt x="0" y="0"/>
                </a:lnTo>
                <a:lnTo>
                  <a:pt x="0" y="452627"/>
                </a:lnTo>
                <a:close/>
              </a:path>
            </a:pathLst>
          </a:custGeom>
          <a:solidFill>
            <a:srgbClr val="8EA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81326" y="5039513"/>
            <a:ext cx="9136380" cy="421005"/>
          </a:xfrm>
          <a:custGeom>
            <a:avLst/>
            <a:gdLst/>
            <a:ahLst/>
            <a:cxnLst/>
            <a:rect l="l" t="t" r="r" b="b"/>
            <a:pathLst>
              <a:path w="9136380" h="421004">
                <a:moveTo>
                  <a:pt x="0" y="420624"/>
                </a:moveTo>
                <a:lnTo>
                  <a:pt x="9136380" y="420624"/>
                </a:lnTo>
                <a:lnTo>
                  <a:pt x="9136380" y="0"/>
                </a:lnTo>
                <a:lnTo>
                  <a:pt x="0" y="0"/>
                </a:lnTo>
                <a:lnTo>
                  <a:pt x="0" y="420624"/>
                </a:lnTo>
                <a:close/>
              </a:path>
            </a:pathLst>
          </a:custGeom>
          <a:solidFill>
            <a:srgbClr val="A425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954522" y="5117724"/>
            <a:ext cx="1783586" cy="230191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91465" marR="5080" indent="-279400">
              <a:lnSpc>
                <a:spcPts val="1510"/>
              </a:lnSpc>
              <a:spcBef>
                <a:spcPts val="295"/>
              </a:spcBef>
            </a:pPr>
            <a:r>
              <a:rPr sz="1600" b="1" spc="-105" dirty="0" smtClean="0">
                <a:solidFill>
                  <a:srgbClr val="FFFFFF"/>
                </a:solidFill>
                <a:latin typeface="Arial"/>
                <a:cs typeface="Arial"/>
              </a:rPr>
              <a:t>Siebel</a:t>
            </a:r>
            <a:r>
              <a:rPr sz="1600" b="1" spc="-9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Arial"/>
                <a:cs typeface="Arial"/>
              </a:rPr>
              <a:t>CRM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50163" y="3918203"/>
            <a:ext cx="1397635" cy="1091565"/>
          </a:xfrm>
          <a:custGeom>
            <a:avLst/>
            <a:gdLst/>
            <a:ahLst/>
            <a:cxnLst/>
            <a:rect l="l" t="t" r="r" b="b"/>
            <a:pathLst>
              <a:path w="1397635" h="1091564">
                <a:moveTo>
                  <a:pt x="0" y="1091184"/>
                </a:moveTo>
                <a:lnTo>
                  <a:pt x="1397508" y="1091184"/>
                </a:lnTo>
                <a:lnTo>
                  <a:pt x="1397508" y="0"/>
                </a:lnTo>
                <a:lnTo>
                  <a:pt x="0" y="0"/>
                </a:lnTo>
                <a:lnTo>
                  <a:pt x="0" y="1091184"/>
                </a:lnTo>
                <a:close/>
              </a:path>
            </a:pathLst>
          </a:custGeom>
          <a:solidFill>
            <a:srgbClr val="4E50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95934" y="4429505"/>
            <a:ext cx="922655" cy="4718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63525" marR="5080" indent="-251460">
              <a:lnSpc>
                <a:spcPts val="1600"/>
              </a:lnSpc>
              <a:spcBef>
                <a:spcPts val="415"/>
              </a:spcBef>
            </a:pPr>
            <a:r>
              <a:rPr sz="1600" b="1" spc="-180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600" b="1" spc="-17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1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15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ed  </a:t>
            </a:r>
            <a:r>
              <a:rPr sz="1600" b="1" spc="-9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38783" y="3915155"/>
            <a:ext cx="633984" cy="652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151" y="3915155"/>
            <a:ext cx="9139555" cy="1094740"/>
          </a:xfrm>
          <a:custGeom>
            <a:avLst/>
            <a:gdLst/>
            <a:ahLst/>
            <a:cxnLst/>
            <a:rect l="l" t="t" r="r" b="b"/>
            <a:pathLst>
              <a:path w="9139555" h="1094739">
                <a:moveTo>
                  <a:pt x="0" y="1094232"/>
                </a:moveTo>
                <a:lnTo>
                  <a:pt x="9139428" y="1094232"/>
                </a:lnTo>
                <a:lnTo>
                  <a:pt x="9139428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723894" y="4303903"/>
            <a:ext cx="1146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5" dirty="0">
                <a:solidFill>
                  <a:srgbClr val="FFFFFF"/>
                </a:solidFill>
                <a:latin typeface="Arial"/>
                <a:cs typeface="Arial"/>
              </a:rPr>
              <a:t>Transactional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42514" y="4303903"/>
            <a:ext cx="6229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5" dirty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sz="1600" b="1" spc="-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8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71792" y="4301997"/>
            <a:ext cx="5943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 dirty="0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40807" y="4303903"/>
            <a:ext cx="1027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95" dirty="0">
                <a:solidFill>
                  <a:srgbClr val="FFFFFF"/>
                </a:solidFill>
                <a:latin typeface="Arial"/>
                <a:cs typeface="Arial"/>
              </a:rPr>
              <a:t>Operational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945116" y="4303903"/>
            <a:ext cx="716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14" dirty="0">
                <a:solidFill>
                  <a:srgbClr val="FFFFFF"/>
                </a:solidFill>
                <a:latin typeface="Arial"/>
                <a:cs typeface="Arial"/>
              </a:rPr>
              <a:t>External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177021" y="4303903"/>
            <a:ext cx="9207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Arial"/>
                <a:cs typeface="Arial"/>
              </a:rPr>
              <a:t>Behavioral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380232" y="4032503"/>
            <a:ext cx="0" cy="854710"/>
          </a:xfrm>
          <a:custGeom>
            <a:avLst/>
            <a:gdLst/>
            <a:ahLst/>
            <a:cxnLst/>
            <a:rect l="l" t="t" r="r" b="b"/>
            <a:pathLst>
              <a:path h="854710">
                <a:moveTo>
                  <a:pt x="0" y="0"/>
                </a:moveTo>
                <a:lnTo>
                  <a:pt x="0" y="854456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87696" y="4032503"/>
            <a:ext cx="0" cy="854710"/>
          </a:xfrm>
          <a:custGeom>
            <a:avLst/>
            <a:gdLst/>
            <a:ahLst/>
            <a:cxnLst/>
            <a:rect l="l" t="t" r="r" b="b"/>
            <a:pathLst>
              <a:path h="854710">
                <a:moveTo>
                  <a:pt x="0" y="0"/>
                </a:moveTo>
                <a:lnTo>
                  <a:pt x="0" y="854456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20840" y="4032503"/>
            <a:ext cx="0" cy="869950"/>
          </a:xfrm>
          <a:custGeom>
            <a:avLst/>
            <a:gdLst/>
            <a:ahLst/>
            <a:cxnLst/>
            <a:rect l="l" t="t" r="r" b="b"/>
            <a:pathLst>
              <a:path h="869950">
                <a:moveTo>
                  <a:pt x="0" y="0"/>
                </a:moveTo>
                <a:lnTo>
                  <a:pt x="0" y="86944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25740" y="4032503"/>
            <a:ext cx="0" cy="854710"/>
          </a:xfrm>
          <a:custGeom>
            <a:avLst/>
            <a:gdLst/>
            <a:ahLst/>
            <a:cxnLst/>
            <a:rect l="l" t="t" r="r" b="b"/>
            <a:pathLst>
              <a:path h="854710">
                <a:moveTo>
                  <a:pt x="0" y="0"/>
                </a:moveTo>
                <a:lnTo>
                  <a:pt x="0" y="854456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51847" y="4032503"/>
            <a:ext cx="0" cy="854710"/>
          </a:xfrm>
          <a:custGeom>
            <a:avLst/>
            <a:gdLst/>
            <a:ahLst/>
            <a:cxnLst/>
            <a:rect l="l" t="t" r="r" b="b"/>
            <a:pathLst>
              <a:path h="854710">
                <a:moveTo>
                  <a:pt x="0" y="0"/>
                </a:moveTo>
                <a:lnTo>
                  <a:pt x="0" y="854456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0163" y="2589276"/>
            <a:ext cx="1397635" cy="1301750"/>
          </a:xfrm>
          <a:custGeom>
            <a:avLst/>
            <a:gdLst/>
            <a:ahLst/>
            <a:cxnLst/>
            <a:rect l="l" t="t" r="r" b="b"/>
            <a:pathLst>
              <a:path w="1397635" h="1301750">
                <a:moveTo>
                  <a:pt x="0" y="1301496"/>
                </a:moveTo>
                <a:lnTo>
                  <a:pt x="1397508" y="1301496"/>
                </a:lnTo>
                <a:lnTo>
                  <a:pt x="1397508" y="0"/>
                </a:lnTo>
                <a:lnTo>
                  <a:pt x="0" y="0"/>
                </a:lnTo>
                <a:lnTo>
                  <a:pt x="0" y="1301496"/>
                </a:lnTo>
                <a:close/>
              </a:path>
            </a:pathLst>
          </a:custGeom>
          <a:solidFill>
            <a:srgbClr val="4E50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78151" y="2590800"/>
            <a:ext cx="9139555" cy="1297305"/>
          </a:xfrm>
          <a:custGeom>
            <a:avLst/>
            <a:gdLst/>
            <a:ahLst/>
            <a:cxnLst/>
            <a:rect l="l" t="t" r="r" b="b"/>
            <a:pathLst>
              <a:path w="9139555" h="1297304">
                <a:moveTo>
                  <a:pt x="0" y="1296924"/>
                </a:moveTo>
                <a:lnTo>
                  <a:pt x="9139428" y="1296924"/>
                </a:lnTo>
                <a:lnTo>
                  <a:pt x="9139428" y="0"/>
                </a:lnTo>
                <a:lnTo>
                  <a:pt x="0" y="0"/>
                </a:lnTo>
                <a:lnTo>
                  <a:pt x="0" y="129692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24227" y="2665526"/>
            <a:ext cx="3307841" cy="11757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284602" y="3025901"/>
            <a:ext cx="24072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10" dirty="0">
                <a:solidFill>
                  <a:srgbClr val="FFFFFF"/>
                </a:solidFill>
                <a:latin typeface="Arial"/>
                <a:cs typeface="Arial"/>
              </a:rPr>
              <a:t>Artificial</a:t>
            </a:r>
            <a:r>
              <a:rPr sz="22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40" dirty="0">
                <a:solidFill>
                  <a:srgbClr val="FFFFFF"/>
                </a:solidFill>
                <a:latin typeface="Arial"/>
                <a:cs typeface="Arial"/>
              </a:rPr>
              <a:t>Intelligence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59663" y="3316604"/>
            <a:ext cx="996950" cy="4718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indent="36195">
              <a:lnSpc>
                <a:spcPts val="1600"/>
              </a:lnSpc>
              <a:spcBef>
                <a:spcPts val="415"/>
              </a:spcBef>
            </a:pPr>
            <a:r>
              <a:rPr sz="1600" b="1" spc="-140" dirty="0">
                <a:solidFill>
                  <a:srgbClr val="FFFFFF"/>
                </a:solidFill>
                <a:latin typeface="Arial"/>
                <a:cs typeface="Arial"/>
              </a:rPr>
              <a:t>Connected  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1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80" dirty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sz="1600" b="1" spc="-4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b="1" spc="-9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20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00" b="1" spc="-135" dirty="0">
                <a:solidFill>
                  <a:srgbClr val="FFFFFF"/>
                </a:solidFill>
                <a:latin typeface="Arial"/>
                <a:cs typeface="Arial"/>
              </a:rPr>
              <a:t>ence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73252" y="2612135"/>
            <a:ext cx="781811" cy="801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18532" y="2711195"/>
            <a:ext cx="0" cy="1055370"/>
          </a:xfrm>
          <a:custGeom>
            <a:avLst/>
            <a:gdLst/>
            <a:ahLst/>
            <a:cxnLst/>
            <a:rect l="l" t="t" r="r" b="b"/>
            <a:pathLst>
              <a:path h="1055370">
                <a:moveTo>
                  <a:pt x="0" y="0"/>
                </a:moveTo>
                <a:lnTo>
                  <a:pt x="0" y="105524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077200" y="2711195"/>
            <a:ext cx="0" cy="1055370"/>
          </a:xfrm>
          <a:custGeom>
            <a:avLst/>
            <a:gdLst/>
            <a:ahLst/>
            <a:cxnLst/>
            <a:rect l="l" t="t" r="r" b="b"/>
            <a:pathLst>
              <a:path h="1055370">
                <a:moveTo>
                  <a:pt x="0" y="0"/>
                </a:moveTo>
                <a:lnTo>
                  <a:pt x="0" y="105524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35523" y="2665526"/>
            <a:ext cx="2402585" cy="11757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795898" y="3025901"/>
            <a:ext cx="15043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50" dirty="0">
                <a:solidFill>
                  <a:srgbClr val="FFFFFF"/>
                </a:solidFill>
                <a:latin typeface="Arial"/>
                <a:cs typeface="Arial"/>
              </a:rPr>
              <a:t>IoT</a:t>
            </a:r>
            <a:r>
              <a:rPr sz="22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70" dirty="0">
                <a:solidFill>
                  <a:srgbClr val="FFFFFF"/>
                </a:solidFill>
                <a:latin typeface="Arial"/>
                <a:cs typeface="Arial"/>
              </a:rPr>
              <a:t>Analytics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959852" y="2665526"/>
            <a:ext cx="3272790" cy="11757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8419845" y="3025901"/>
            <a:ext cx="23742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60" dirty="0">
                <a:solidFill>
                  <a:srgbClr val="FFFFFF"/>
                </a:solidFill>
                <a:latin typeface="Arial"/>
                <a:cs typeface="Arial"/>
              </a:rPr>
              <a:t>Behavioral</a:t>
            </a:r>
            <a:r>
              <a:rPr sz="2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70" dirty="0">
                <a:solidFill>
                  <a:srgbClr val="FFFFFF"/>
                </a:solidFill>
                <a:latin typeface="Arial"/>
                <a:cs typeface="Arial"/>
              </a:rPr>
              <a:t>Analytics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978151" y="5515355"/>
            <a:ext cx="9139555" cy="451484"/>
          </a:xfrm>
          <a:custGeom>
            <a:avLst/>
            <a:gdLst/>
            <a:ahLst/>
            <a:cxnLst/>
            <a:rect l="l" t="t" r="r" b="b"/>
            <a:pathLst>
              <a:path w="9139555" h="451485">
                <a:moveTo>
                  <a:pt x="0" y="451104"/>
                </a:moveTo>
                <a:lnTo>
                  <a:pt x="9139428" y="451104"/>
                </a:lnTo>
                <a:lnTo>
                  <a:pt x="9139428" y="0"/>
                </a:lnTo>
                <a:lnTo>
                  <a:pt x="0" y="0"/>
                </a:lnTo>
                <a:lnTo>
                  <a:pt x="0" y="451104"/>
                </a:lnTo>
                <a:close/>
              </a:path>
            </a:pathLst>
          </a:custGeom>
          <a:solidFill>
            <a:srgbClr val="A4B8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203696" y="5538622"/>
            <a:ext cx="830580" cy="37338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74930" marR="5080" indent="-62865">
              <a:lnSpc>
                <a:spcPts val="1300"/>
              </a:lnSpc>
              <a:spcBef>
                <a:spcPts val="259"/>
              </a:spcBef>
            </a:pPr>
            <a:r>
              <a:rPr sz="1200" b="1" spc="-90" dirty="0">
                <a:solidFill>
                  <a:srgbClr val="FFFFFF"/>
                </a:solidFill>
                <a:latin typeface="Arial"/>
                <a:cs typeface="Arial"/>
              </a:rPr>
              <a:t>Oracle</a:t>
            </a:r>
            <a:r>
              <a:rPr sz="12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10" dirty="0">
                <a:solidFill>
                  <a:srgbClr val="FFFFFF"/>
                </a:solidFill>
                <a:latin typeface="Arial"/>
                <a:cs typeface="Arial"/>
              </a:rPr>
              <a:t>Cloud  Blockchain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500" y="224739"/>
            <a:ext cx="3713479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54"/>
              </a:lnSpc>
              <a:spcBef>
                <a:spcPts val="100"/>
              </a:spcBef>
            </a:pPr>
            <a:r>
              <a:rPr sz="3600" spc="-210" dirty="0">
                <a:solidFill>
                  <a:srgbClr val="57585B"/>
                </a:solidFill>
                <a:latin typeface="Arial"/>
                <a:cs typeface="Arial"/>
              </a:rPr>
              <a:t>Siebel</a:t>
            </a:r>
            <a:r>
              <a:rPr sz="3600" spc="-225" dirty="0">
                <a:solidFill>
                  <a:srgbClr val="57585B"/>
                </a:solidFill>
                <a:latin typeface="Arial"/>
                <a:cs typeface="Arial"/>
              </a:rPr>
              <a:t> </a:t>
            </a:r>
            <a:r>
              <a:rPr sz="3600" spc="-180" dirty="0" smtClean="0">
                <a:solidFill>
                  <a:srgbClr val="57585B"/>
                </a:solidFill>
                <a:latin typeface="Arial"/>
                <a:cs typeface="Arial"/>
              </a:rPr>
              <a:t>Strategy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ts val="2615"/>
              </a:lnSpc>
            </a:pPr>
            <a:r>
              <a:rPr sz="2400" spc="-145" dirty="0">
                <a:solidFill>
                  <a:srgbClr val="FF0000"/>
                </a:solidFill>
                <a:latin typeface="Arial"/>
                <a:cs typeface="Arial"/>
              </a:rPr>
              <a:t>Path </a:t>
            </a:r>
            <a:r>
              <a:rPr sz="2400" spc="2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2400" spc="-75" dirty="0">
                <a:solidFill>
                  <a:srgbClr val="FF0000"/>
                </a:solidFill>
                <a:latin typeface="Arial"/>
                <a:cs typeface="Arial"/>
              </a:rPr>
              <a:t>Digital</a:t>
            </a:r>
            <a:r>
              <a:rPr sz="2400" spc="-3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FF0000"/>
                </a:solidFill>
                <a:latin typeface="Arial"/>
                <a:cs typeface="Arial"/>
              </a:rPr>
              <a:t>Transformation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428731" y="1440180"/>
            <a:ext cx="1358265" cy="1262380"/>
          </a:xfrm>
          <a:custGeom>
            <a:avLst/>
            <a:gdLst/>
            <a:ahLst/>
            <a:cxnLst/>
            <a:rect l="l" t="t" r="r" b="b"/>
            <a:pathLst>
              <a:path w="1358265" h="1262380">
                <a:moveTo>
                  <a:pt x="726948" y="0"/>
                </a:moveTo>
                <a:lnTo>
                  <a:pt x="0" y="0"/>
                </a:lnTo>
                <a:lnTo>
                  <a:pt x="0" y="1261872"/>
                </a:lnTo>
                <a:lnTo>
                  <a:pt x="726948" y="1261872"/>
                </a:lnTo>
                <a:lnTo>
                  <a:pt x="1357884" y="630936"/>
                </a:lnTo>
                <a:lnTo>
                  <a:pt x="726948" y="0"/>
                </a:lnTo>
                <a:close/>
              </a:path>
            </a:pathLst>
          </a:custGeom>
          <a:solidFill>
            <a:srgbClr val="8DA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2781300"/>
            <a:ext cx="10701655" cy="520065"/>
          </a:xfrm>
          <a:custGeom>
            <a:avLst/>
            <a:gdLst/>
            <a:ahLst/>
            <a:cxnLst/>
            <a:rect l="l" t="t" r="r" b="b"/>
            <a:pathLst>
              <a:path w="10701655" h="520064">
                <a:moveTo>
                  <a:pt x="0" y="519684"/>
                </a:moveTo>
                <a:lnTo>
                  <a:pt x="10701528" y="519684"/>
                </a:lnTo>
                <a:lnTo>
                  <a:pt x="10701528" y="0"/>
                </a:lnTo>
                <a:lnTo>
                  <a:pt x="0" y="0"/>
                </a:lnTo>
                <a:lnTo>
                  <a:pt x="0" y="51968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7200" y="2807665"/>
            <a:ext cx="107016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Unlimited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84348" y="1440180"/>
            <a:ext cx="1094740" cy="1262380"/>
          </a:xfrm>
          <a:prstGeom prst="rect">
            <a:avLst/>
          </a:prstGeom>
          <a:solidFill>
            <a:srgbClr val="46565E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Times New Roman"/>
              <a:cs typeface="Times New Roman"/>
            </a:endParaRPr>
          </a:p>
          <a:p>
            <a:pPr marL="238760">
              <a:lnSpc>
                <a:spcPct val="100000"/>
              </a:lnSpc>
            </a:pP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78579" y="1440180"/>
            <a:ext cx="1091565" cy="1262380"/>
          </a:xfrm>
          <a:prstGeom prst="rect">
            <a:avLst/>
          </a:prstGeom>
          <a:solidFill>
            <a:srgbClr val="8DA6B0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Times New Roman"/>
              <a:cs typeface="Times New Roman"/>
            </a:endParaRPr>
          </a:p>
          <a:p>
            <a:pPr marL="236220">
              <a:lnSpc>
                <a:spcPct val="100000"/>
              </a:lnSpc>
            </a:pPr>
            <a:r>
              <a:rPr sz="2400" spc="-125" dirty="0">
                <a:solidFill>
                  <a:srgbClr val="46565E"/>
                </a:solidFill>
                <a:latin typeface="Arial"/>
                <a:cs typeface="Arial"/>
              </a:rPr>
              <a:t>2018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50607" y="1440180"/>
            <a:ext cx="1094740" cy="1262380"/>
          </a:xfrm>
          <a:prstGeom prst="rect">
            <a:avLst/>
          </a:prstGeom>
          <a:solidFill>
            <a:srgbClr val="46565E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Times New Roman"/>
              <a:cs typeface="Times New Roman"/>
            </a:endParaRPr>
          </a:p>
          <a:p>
            <a:pPr marL="238760">
              <a:lnSpc>
                <a:spcPct val="100000"/>
              </a:lnSpc>
            </a:pP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2021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200" y="1440180"/>
            <a:ext cx="1240790" cy="1262380"/>
          </a:xfrm>
          <a:prstGeom prst="rect">
            <a:avLst/>
          </a:prstGeom>
          <a:solidFill>
            <a:srgbClr val="46565E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Times New Roman"/>
              <a:cs typeface="Times New Roman"/>
            </a:endParaRPr>
          </a:p>
          <a:p>
            <a:pPr marL="111125">
              <a:lnSpc>
                <a:spcPct val="100000"/>
              </a:lnSpc>
            </a:pP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2013-15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97735" y="1440180"/>
            <a:ext cx="1087120" cy="1262380"/>
          </a:xfrm>
          <a:prstGeom prst="rect">
            <a:avLst/>
          </a:prstGeom>
          <a:solidFill>
            <a:srgbClr val="8DA6B0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Times New Roman"/>
              <a:cs typeface="Times New Roman"/>
            </a:endParaRPr>
          </a:p>
          <a:p>
            <a:pPr marL="229870">
              <a:lnSpc>
                <a:spcPct val="100000"/>
              </a:lnSpc>
            </a:pPr>
            <a:r>
              <a:rPr sz="2400" spc="-125" dirty="0">
                <a:solidFill>
                  <a:srgbClr val="46565E"/>
                </a:solidFill>
                <a:latin typeface="Arial"/>
                <a:cs typeface="Arial"/>
              </a:rPr>
              <a:t>2016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69764" y="1440180"/>
            <a:ext cx="1094740" cy="1262380"/>
          </a:xfrm>
          <a:prstGeom prst="rect">
            <a:avLst/>
          </a:prstGeom>
          <a:solidFill>
            <a:srgbClr val="46565E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Times New Roman"/>
              <a:cs typeface="Times New Roman"/>
            </a:endParaRPr>
          </a:p>
          <a:p>
            <a:pPr marL="238760">
              <a:lnSpc>
                <a:spcPct val="100000"/>
              </a:lnSpc>
            </a:pP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2019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63996" y="1440180"/>
            <a:ext cx="1087120" cy="1262380"/>
          </a:xfrm>
          <a:prstGeom prst="rect">
            <a:avLst/>
          </a:prstGeom>
          <a:solidFill>
            <a:srgbClr val="8DA6B0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Times New Roman"/>
              <a:cs typeface="Times New Roman"/>
            </a:endParaRPr>
          </a:p>
          <a:p>
            <a:pPr marL="232410">
              <a:lnSpc>
                <a:spcPct val="100000"/>
              </a:lnSpc>
            </a:pPr>
            <a:r>
              <a:rPr sz="2400" spc="-125" dirty="0">
                <a:solidFill>
                  <a:srgbClr val="46565E"/>
                </a:solidFill>
                <a:latin typeface="Arial"/>
                <a:cs typeface="Arial"/>
              </a:rPr>
              <a:t>2020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332976" y="1440180"/>
            <a:ext cx="1094740" cy="1262380"/>
          </a:xfrm>
          <a:custGeom>
            <a:avLst/>
            <a:gdLst/>
            <a:ahLst/>
            <a:cxnLst/>
            <a:rect l="l" t="t" r="r" b="b"/>
            <a:pathLst>
              <a:path w="1094740" h="1262380">
                <a:moveTo>
                  <a:pt x="0" y="1261872"/>
                </a:moveTo>
                <a:lnTo>
                  <a:pt x="1094231" y="1261872"/>
                </a:lnTo>
                <a:lnTo>
                  <a:pt x="1094231" y="0"/>
                </a:lnTo>
                <a:lnTo>
                  <a:pt x="0" y="0"/>
                </a:lnTo>
                <a:lnTo>
                  <a:pt x="0" y="1261872"/>
                </a:lnTo>
                <a:close/>
              </a:path>
            </a:pathLst>
          </a:custGeom>
          <a:solidFill>
            <a:srgbClr val="4656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332976" y="1508886"/>
            <a:ext cx="1946910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8590">
              <a:lnSpc>
                <a:spcPts val="2735"/>
              </a:lnSpc>
              <a:spcBef>
                <a:spcPts val="100"/>
              </a:spcBef>
            </a:pPr>
            <a:r>
              <a:rPr sz="2400" spc="-235" dirty="0">
                <a:solidFill>
                  <a:srgbClr val="46565E"/>
                </a:solidFill>
                <a:latin typeface="Arial"/>
                <a:cs typeface="Arial"/>
              </a:rPr>
              <a:t>NO</a:t>
            </a:r>
            <a:endParaRPr sz="2400">
              <a:latin typeface="Arial"/>
              <a:cs typeface="Arial"/>
            </a:endParaRPr>
          </a:p>
          <a:p>
            <a:pPr marL="1301750" marR="5080" indent="-1062355" algn="r">
              <a:lnSpc>
                <a:spcPts val="2590"/>
              </a:lnSpc>
              <a:spcBef>
                <a:spcPts val="185"/>
              </a:spcBef>
              <a:tabLst>
                <a:tab pos="1351915" algn="l"/>
              </a:tabLst>
            </a:pP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202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		</a:t>
            </a:r>
            <a:r>
              <a:rPr sz="2400" spc="-225" dirty="0">
                <a:solidFill>
                  <a:srgbClr val="46565E"/>
                </a:solidFill>
                <a:latin typeface="Arial"/>
                <a:cs typeface="Arial"/>
              </a:rPr>
              <a:t>END  </a:t>
            </a:r>
            <a:r>
              <a:rPr sz="2400" spc="-300" dirty="0">
                <a:solidFill>
                  <a:srgbClr val="46565E"/>
                </a:solidFill>
                <a:latin typeface="Arial"/>
                <a:cs typeface="Arial"/>
              </a:rPr>
              <a:t>D</a:t>
            </a:r>
            <a:r>
              <a:rPr sz="2400" spc="-405" dirty="0">
                <a:solidFill>
                  <a:srgbClr val="46565E"/>
                </a:solidFill>
                <a:latin typeface="Arial"/>
                <a:cs typeface="Arial"/>
              </a:rPr>
              <a:t>A</a:t>
            </a:r>
            <a:r>
              <a:rPr sz="2400" spc="-370" dirty="0">
                <a:solidFill>
                  <a:srgbClr val="46565E"/>
                </a:solidFill>
                <a:latin typeface="Arial"/>
                <a:cs typeface="Arial"/>
              </a:rPr>
              <a:t>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44840" y="1440180"/>
            <a:ext cx="1088390" cy="1262380"/>
          </a:xfrm>
          <a:prstGeom prst="rect">
            <a:avLst/>
          </a:prstGeom>
          <a:solidFill>
            <a:srgbClr val="8DA6B0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234315">
              <a:lnSpc>
                <a:spcPct val="100000"/>
              </a:lnSpc>
            </a:pPr>
            <a:r>
              <a:rPr sz="2400" spc="-125" dirty="0">
                <a:solidFill>
                  <a:srgbClr val="46565E"/>
                </a:solidFill>
                <a:latin typeface="Arial"/>
                <a:cs typeface="Arial"/>
              </a:rPr>
              <a:t>2022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783318" y="2495550"/>
            <a:ext cx="167640" cy="280670"/>
          </a:xfrm>
          <a:custGeom>
            <a:avLst/>
            <a:gdLst/>
            <a:ahLst/>
            <a:cxnLst/>
            <a:rect l="l" t="t" r="r" b="b"/>
            <a:pathLst>
              <a:path w="167640" h="280669">
                <a:moveTo>
                  <a:pt x="83820" y="0"/>
                </a:moveTo>
                <a:lnTo>
                  <a:pt x="51167" y="11013"/>
                </a:lnTo>
                <a:lnTo>
                  <a:pt x="24526" y="41052"/>
                </a:lnTo>
                <a:lnTo>
                  <a:pt x="6578" y="85617"/>
                </a:lnTo>
                <a:lnTo>
                  <a:pt x="0" y="140208"/>
                </a:lnTo>
                <a:lnTo>
                  <a:pt x="6578" y="194798"/>
                </a:lnTo>
                <a:lnTo>
                  <a:pt x="24526" y="239363"/>
                </a:lnTo>
                <a:lnTo>
                  <a:pt x="51167" y="269402"/>
                </a:lnTo>
                <a:lnTo>
                  <a:pt x="83820" y="280415"/>
                </a:lnTo>
                <a:lnTo>
                  <a:pt x="116472" y="269402"/>
                </a:lnTo>
                <a:lnTo>
                  <a:pt x="143113" y="239363"/>
                </a:lnTo>
                <a:lnTo>
                  <a:pt x="161061" y="194798"/>
                </a:lnTo>
                <a:lnTo>
                  <a:pt x="167639" y="140208"/>
                </a:lnTo>
                <a:lnTo>
                  <a:pt x="161061" y="85617"/>
                </a:lnTo>
                <a:lnTo>
                  <a:pt x="143113" y="41052"/>
                </a:lnTo>
                <a:lnTo>
                  <a:pt x="116472" y="11013"/>
                </a:lnTo>
                <a:lnTo>
                  <a:pt x="83820" y="0"/>
                </a:lnTo>
                <a:close/>
              </a:path>
            </a:pathLst>
          </a:custGeom>
          <a:solidFill>
            <a:srgbClr val="4656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783318" y="2495550"/>
            <a:ext cx="167640" cy="280670"/>
          </a:xfrm>
          <a:custGeom>
            <a:avLst/>
            <a:gdLst/>
            <a:ahLst/>
            <a:cxnLst/>
            <a:rect l="l" t="t" r="r" b="b"/>
            <a:pathLst>
              <a:path w="167640" h="280669">
                <a:moveTo>
                  <a:pt x="0" y="140208"/>
                </a:moveTo>
                <a:lnTo>
                  <a:pt x="6578" y="85617"/>
                </a:lnTo>
                <a:lnTo>
                  <a:pt x="24526" y="41052"/>
                </a:lnTo>
                <a:lnTo>
                  <a:pt x="51167" y="11013"/>
                </a:lnTo>
                <a:lnTo>
                  <a:pt x="83820" y="0"/>
                </a:lnTo>
                <a:lnTo>
                  <a:pt x="116472" y="11013"/>
                </a:lnTo>
                <a:lnTo>
                  <a:pt x="143113" y="41052"/>
                </a:lnTo>
                <a:lnTo>
                  <a:pt x="161061" y="85617"/>
                </a:lnTo>
                <a:lnTo>
                  <a:pt x="167639" y="140208"/>
                </a:lnTo>
                <a:lnTo>
                  <a:pt x="161061" y="194798"/>
                </a:lnTo>
                <a:lnTo>
                  <a:pt x="143113" y="239363"/>
                </a:lnTo>
                <a:lnTo>
                  <a:pt x="116472" y="269402"/>
                </a:lnTo>
                <a:lnTo>
                  <a:pt x="83820" y="280415"/>
                </a:lnTo>
                <a:lnTo>
                  <a:pt x="51167" y="269402"/>
                </a:lnTo>
                <a:lnTo>
                  <a:pt x="24526" y="239363"/>
                </a:lnTo>
                <a:lnTo>
                  <a:pt x="6578" y="194798"/>
                </a:lnTo>
                <a:lnTo>
                  <a:pt x="0" y="140208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280142" y="1812798"/>
            <a:ext cx="157480" cy="210820"/>
          </a:xfrm>
          <a:custGeom>
            <a:avLst/>
            <a:gdLst/>
            <a:ahLst/>
            <a:cxnLst/>
            <a:rect l="l" t="t" r="r" b="b"/>
            <a:pathLst>
              <a:path w="157479" h="210819">
                <a:moveTo>
                  <a:pt x="0" y="210438"/>
                </a:moveTo>
                <a:lnTo>
                  <a:pt x="15735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385297" y="1847850"/>
            <a:ext cx="41275" cy="382270"/>
          </a:xfrm>
          <a:custGeom>
            <a:avLst/>
            <a:gdLst/>
            <a:ahLst/>
            <a:cxnLst/>
            <a:rect l="l" t="t" r="r" b="b"/>
            <a:pathLst>
              <a:path w="41275" h="382269">
                <a:moveTo>
                  <a:pt x="40767" y="0"/>
                </a:moveTo>
                <a:lnTo>
                  <a:pt x="0" y="381888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74630" y="2041398"/>
            <a:ext cx="157480" cy="210820"/>
          </a:xfrm>
          <a:custGeom>
            <a:avLst/>
            <a:gdLst/>
            <a:ahLst/>
            <a:cxnLst/>
            <a:rect l="l" t="t" r="r" b="b"/>
            <a:pathLst>
              <a:path w="157479" h="210819">
                <a:moveTo>
                  <a:pt x="0" y="210438"/>
                </a:moveTo>
                <a:lnTo>
                  <a:pt x="15735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200" y="3617976"/>
            <a:ext cx="3855720" cy="1965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56560" y="3593591"/>
            <a:ext cx="3855720" cy="1990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93081" y="3585971"/>
            <a:ext cx="3855719" cy="1997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30895" y="3585971"/>
            <a:ext cx="3855720" cy="1997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400302" y="4341952"/>
            <a:ext cx="12846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60" dirty="0">
                <a:solidFill>
                  <a:srgbClr val="00AF50"/>
                </a:solidFill>
                <a:latin typeface="Arial"/>
                <a:cs typeface="Arial"/>
              </a:rPr>
              <a:t>Digital:</a:t>
            </a:r>
            <a:r>
              <a:rPr sz="2000" spc="-14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00AF50"/>
                </a:solidFill>
                <a:latin typeface="Arial"/>
                <a:cs typeface="Arial"/>
              </a:rPr>
              <a:t>User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96945" y="4348683"/>
            <a:ext cx="339153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spc="-60" dirty="0">
                <a:solidFill>
                  <a:srgbClr val="FF7700"/>
                </a:solidFill>
                <a:latin typeface="Arial"/>
                <a:cs typeface="Arial"/>
              </a:rPr>
              <a:t>Digital: </a:t>
            </a:r>
            <a:r>
              <a:rPr sz="2000" spc="-105" dirty="0">
                <a:solidFill>
                  <a:srgbClr val="FF7700"/>
                </a:solidFill>
                <a:latin typeface="Arial"/>
                <a:cs typeface="Arial"/>
              </a:rPr>
              <a:t>Developer,</a:t>
            </a:r>
            <a:r>
              <a:rPr sz="2000" spc="-130" dirty="0">
                <a:solidFill>
                  <a:srgbClr val="FF770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7700"/>
                </a:solidFill>
                <a:latin typeface="Arial"/>
                <a:cs typeface="Arial"/>
              </a:rPr>
              <a:t>Administrator</a:t>
            </a:r>
            <a:endParaRPr sz="2000" dirty="0">
              <a:latin typeface="Arial"/>
              <a:cs typeface="Arial"/>
            </a:endParaRPr>
          </a:p>
          <a:p>
            <a:pPr marL="780415">
              <a:lnSpc>
                <a:spcPts val="2280"/>
              </a:lnSpc>
            </a:pPr>
            <a:r>
              <a:rPr sz="2000" spc="-120" dirty="0">
                <a:solidFill>
                  <a:srgbClr val="FF7700"/>
                </a:solidFill>
                <a:latin typeface="Arial"/>
                <a:cs typeface="Arial"/>
              </a:rPr>
              <a:t>User</a:t>
            </a:r>
            <a:r>
              <a:rPr sz="2000" spc="-100" dirty="0">
                <a:solidFill>
                  <a:srgbClr val="FF770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7700"/>
                </a:solidFill>
                <a:latin typeface="Arial"/>
                <a:cs typeface="Arial"/>
              </a:rPr>
              <a:t>(Mobile)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95896" y="4348683"/>
            <a:ext cx="10661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solidFill>
                  <a:srgbClr val="C00000"/>
                </a:solidFill>
                <a:latin typeface="Arial"/>
                <a:cs typeface="Arial"/>
              </a:rPr>
              <a:t>Intelligent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546463" y="4327905"/>
            <a:ext cx="6032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0" dirty="0">
                <a:solidFill>
                  <a:srgbClr val="007394"/>
                </a:solidFill>
                <a:latin typeface="Arial"/>
                <a:cs typeface="Arial"/>
              </a:rPr>
              <a:t>Mesh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023" y="85343"/>
            <a:ext cx="11846052" cy="6620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3547" y="192023"/>
            <a:ext cx="11802110" cy="6209030"/>
          </a:xfrm>
          <a:custGeom>
            <a:avLst/>
            <a:gdLst/>
            <a:ahLst/>
            <a:cxnLst/>
            <a:rect l="l" t="t" r="r" b="b"/>
            <a:pathLst>
              <a:path w="11802110" h="6209030">
                <a:moveTo>
                  <a:pt x="0" y="6208775"/>
                </a:moveTo>
                <a:lnTo>
                  <a:pt x="11801856" y="6208775"/>
                </a:lnTo>
                <a:lnTo>
                  <a:pt x="11801856" y="0"/>
                </a:lnTo>
                <a:lnTo>
                  <a:pt x="0" y="0"/>
                </a:lnTo>
                <a:lnTo>
                  <a:pt x="0" y="6208775"/>
                </a:lnTo>
                <a:close/>
              </a:path>
            </a:pathLst>
          </a:custGeom>
          <a:solidFill>
            <a:srgbClr val="007394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92023"/>
            <a:ext cx="193675" cy="6209030"/>
          </a:xfrm>
          <a:custGeom>
            <a:avLst/>
            <a:gdLst/>
            <a:ahLst/>
            <a:cxnLst/>
            <a:rect l="l" t="t" r="r" b="b"/>
            <a:pathLst>
              <a:path w="193675" h="6209030">
                <a:moveTo>
                  <a:pt x="0" y="6208775"/>
                </a:moveTo>
                <a:lnTo>
                  <a:pt x="193548" y="6208775"/>
                </a:lnTo>
                <a:lnTo>
                  <a:pt x="193548" y="0"/>
                </a:lnTo>
                <a:lnTo>
                  <a:pt x="0" y="0"/>
                </a:lnTo>
                <a:lnTo>
                  <a:pt x="0" y="6208775"/>
                </a:lnTo>
                <a:close/>
              </a:path>
            </a:pathLst>
          </a:custGeom>
          <a:solidFill>
            <a:srgbClr val="C7D9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95404" y="192023"/>
            <a:ext cx="193675" cy="6209030"/>
          </a:xfrm>
          <a:custGeom>
            <a:avLst/>
            <a:gdLst/>
            <a:ahLst/>
            <a:cxnLst/>
            <a:rect l="l" t="t" r="r" b="b"/>
            <a:pathLst>
              <a:path w="193675" h="6209030">
                <a:moveTo>
                  <a:pt x="0" y="6208775"/>
                </a:moveTo>
                <a:lnTo>
                  <a:pt x="193548" y="6208775"/>
                </a:lnTo>
                <a:lnTo>
                  <a:pt x="193548" y="0"/>
                </a:lnTo>
                <a:lnTo>
                  <a:pt x="0" y="0"/>
                </a:lnTo>
                <a:lnTo>
                  <a:pt x="0" y="6208775"/>
                </a:lnTo>
                <a:close/>
              </a:path>
            </a:pathLst>
          </a:custGeom>
          <a:solidFill>
            <a:srgbClr val="C7D9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C7D9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2189460" cy="192405"/>
          </a:xfrm>
          <a:custGeom>
            <a:avLst/>
            <a:gdLst/>
            <a:ahLst/>
            <a:cxnLst/>
            <a:rect l="l" t="t" r="r" b="b"/>
            <a:pathLst>
              <a:path w="12189460" h="192405">
                <a:moveTo>
                  <a:pt x="0" y="192024"/>
                </a:moveTo>
                <a:lnTo>
                  <a:pt x="12188952" y="192024"/>
                </a:lnTo>
                <a:lnTo>
                  <a:pt x="12188952" y="0"/>
                </a:lnTo>
                <a:lnTo>
                  <a:pt x="0" y="0"/>
                </a:lnTo>
                <a:lnTo>
                  <a:pt x="0" y="192024"/>
                </a:lnTo>
                <a:close/>
              </a:path>
            </a:pathLst>
          </a:custGeom>
          <a:solidFill>
            <a:srgbClr val="C7D9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014215"/>
            <a:ext cx="6143244" cy="941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7767" y="4031360"/>
            <a:ext cx="579749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45" dirty="0" smtClean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lang="en-US" sz="4800" spc="-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4800" spc="-315" dirty="0" smtClean="0">
                <a:solidFill>
                  <a:srgbClr val="FFFFFF"/>
                </a:solidFill>
                <a:latin typeface="Arial"/>
                <a:cs typeface="Arial"/>
              </a:rPr>
              <a:t>Experience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1121</Words>
  <Application>Microsoft Office PowerPoint</Application>
  <PresentationFormat>Widescreen</PresentationFormat>
  <Paragraphs>304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Times New Roman</vt:lpstr>
      <vt:lpstr>Trebuchet MS</vt:lpstr>
      <vt:lpstr>Wingdings</vt:lpstr>
      <vt:lpstr>Office Theme</vt:lpstr>
      <vt:lpstr>PowerPoint Presentation</vt:lpstr>
      <vt:lpstr>Purpose</vt:lpstr>
      <vt:lpstr>PowerPoint Presentation</vt:lpstr>
      <vt:lpstr>Digital Transformation</vt:lpstr>
      <vt:lpstr>Disruption in Traditional Industries</vt:lpstr>
      <vt:lpstr>Digital Transformation</vt:lpstr>
      <vt:lpstr>Oracle Drives Digital Transformation</vt:lpstr>
      <vt:lpstr>Siebel Strategy Path to Digital Transformation</vt:lpstr>
      <vt:lpstr>Customer Experience</vt:lpstr>
      <vt:lpstr>Users: Insights Data-driven visualization &amp; tasks</vt:lpstr>
      <vt:lpstr>Usability</vt:lpstr>
      <vt:lpstr>Developers: Automation Contextual metadata generation</vt:lpstr>
      <vt:lpstr>Administrators: Automated Secure Deployment Migration – Synchronous or Asynchronous</vt:lpstr>
      <vt:lpstr>Architects: Elastic deployment Microservices : Distributing apps, repositories, databases</vt:lpstr>
      <vt:lpstr>Innovation</vt:lpstr>
      <vt:lpstr>Continuous Delivery: Serial Updates</vt:lpstr>
      <vt:lpstr>Siebel Roadmap – Continuous Innovation &amp; Delivery</vt:lpstr>
      <vt:lpstr>Near-Zero Downtime</vt:lpstr>
      <vt:lpstr>Innovation Highlights</vt:lpstr>
      <vt:lpstr>Flight Path to Digital Transformation</vt:lpstr>
      <vt:lpstr>Lifetime Support for Existing Oracle Applications*</vt:lpstr>
      <vt:lpstr>Siebel Focus: Scalable, sophisticated CRM</vt:lpstr>
      <vt:lpstr>AUTONOMOUS CRM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the PowerPoint Template</dc:title>
  <dc:creator>KS</dc:creator>
  <cp:lastModifiedBy>Deepu Sas</cp:lastModifiedBy>
  <cp:revision>34</cp:revision>
  <dcterms:created xsi:type="dcterms:W3CDTF">2019-09-18T20:36:15Z</dcterms:created>
  <dcterms:modified xsi:type="dcterms:W3CDTF">2019-09-19T16:12:54Z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2019-09-18T00:00:00Z</vt:filetime>
  </property>
</Properties>
</file>