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s/comment3.xml" ContentType="application/vnd.openxmlformats-officedocument.presentationml.comment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s/comment4.xml" ContentType="application/vnd.openxmlformats-officedocument.presentationml.comments+xml"/>
  <Override PartName="/ppt/slides/slide11.xml" ContentType="application/vnd.openxmlformats-officedocument.presentationml.slide+xml"/>
  <Override PartName="/ppt/comments/comment5.xml" ContentType="application/vnd.openxmlformats-officedocument.presentationml.comments+xml"/>
  <Override PartName="/ppt/slides/slide12.xml" ContentType="application/vnd.openxmlformats-officedocument.presentationml.slide+xml"/>
  <Override PartName="/ppt/comments/comment6.xml" ContentType="application/vnd.openxmlformats-officedocument.presentationml.comment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s/comment7.xml" ContentType="application/vnd.openxmlformats-officedocument.presentationml.comments+xml"/>
  <Override PartName="/ppt/slides/slide15.xml" ContentType="application/vnd.openxmlformats-officedocument.presentationml.slide+xml"/>
  <Override PartName="/ppt/comments/comment8.xml" ContentType="application/vnd.openxmlformats-officedocument.presentationml.comments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s/comment9.xml" ContentType="application/vnd.openxmlformats-officedocument.presentationml.comments+xml"/>
  <Override PartName="/ppt/slides/slide20.xml" ContentType="application/vnd.openxmlformats-officedocument.presentationml.slide+xml"/>
  <Override PartName="/ppt/comments/comment10.xml" ContentType="application/vnd.openxmlformats-officedocument.presentationml.comments+xml"/>
  <Override PartName="/ppt/slides/slide21.xml" ContentType="application/vnd.openxmlformats-officedocument.presentationml.slide+xml"/>
  <Override PartName="/ppt/comments/comment11.xml" ContentType="application/vnd.openxmlformats-officedocument.presentationml.comments+xml"/>
  <Override PartName="/ppt/slides/slide22.xml" ContentType="application/vnd.openxmlformats-officedocument.presentationml.slide+xml"/>
  <Override PartName="/ppt/comments/comment12.xml" ContentType="application/vnd.openxmlformats-officedocument.presentationml.comments+xml"/>
  <Override PartName="/ppt/slides/slide23.xml" ContentType="application/vnd.openxmlformats-officedocument.presentationml.slide+xml"/>
  <Override PartName="/ppt/comments/comment13.xml" ContentType="application/vnd.openxmlformats-officedocument.presentationml.comments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s/comment14.xml" ContentType="application/vnd.openxmlformats-officedocument.presentationml.comments+xml"/>
  <Override PartName="/ppt/slides/slide27.xml" ContentType="application/vnd.openxmlformats-officedocument.presentationml.slide+xml"/>
  <Override PartName="/ppt/comments/comment15.xml" ContentType="application/vnd.openxmlformats-officedocument.presentationml.comments+xml"/>
  <Override PartName="/ppt/slides/slide28.xml" ContentType="application/vnd.openxmlformats-officedocument.presentationml.slide+xml"/>
  <Override PartName="/ppt/comments/comment16.xml" ContentType="application/vnd.openxmlformats-officedocument.presentationml.comments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media1.gif" ContentType="video/unknown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6"/>
    <p:sldId id="263" r:id="rId17"/>
    <p:sldId id="264" r:id="rId19"/>
    <p:sldId id="265" r:id="rId20"/>
    <p:sldId id="266" r:id="rId22"/>
    <p:sldId id="267" r:id="rId24"/>
    <p:sldId id="268" r:id="rId26"/>
    <p:sldId id="269" r:id="rId27"/>
    <p:sldId id="270" r:id="rId29"/>
    <p:sldId id="271" r:id="rId31"/>
    <p:sldId id="272" r:id="rId32"/>
    <p:sldId id="273" r:id="rId33"/>
    <p:sldId id="274" r:id="rId34"/>
    <p:sldId id="275" r:id="rId36"/>
    <p:sldId id="276" r:id="rId38"/>
    <p:sldId id="277" r:id="rId40"/>
    <p:sldId id="278" r:id="rId42"/>
    <p:sldId id="279" r:id="rId44"/>
    <p:sldId id="280" r:id="rId45"/>
    <p:sldId id="281" r:id="rId46"/>
    <p:sldId id="282" r:id="rId48"/>
    <p:sldId id="283" r:id="rId50"/>
    <p:sldId id="284" r:id="rId52"/>
    <p:sldId id="285" r:id="rId53"/>
    <p:sldId id="286" r:id="rId54"/>
    <p:sldId id="287" r:id="rId55"/>
    <p:sldId id="288" r:id="rId56"/>
    <p:sldId id="289" r:id="rId57"/>
  </p:sldIdLst>
  <p:sldSz cx="10071100" cy="7556500"/>
  <p:notesSz cx="6858000" cy="9144000"/>
  <p:defaultTextStyle>
    <a:lvl1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1pPr>
    <a:lvl2pPr indent="4572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2pPr>
    <a:lvl3pPr indent="9144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3pPr>
    <a:lvl4pPr indent="13716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4pPr>
    <a:lvl5pPr indent="18288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5pPr>
    <a:lvl6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6pPr>
    <a:lvl7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7pPr>
    <a:lvl8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8pPr>
    <a:lvl9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ported Author" initials="IA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comments" Target="comments/comment3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comments" Target="comments/comment4.xml"/><Relationship Id="rId22" Type="http://schemas.openxmlformats.org/officeDocument/2006/relationships/slide" Target="slides/slide11.xml"/><Relationship Id="rId23" Type="http://schemas.openxmlformats.org/officeDocument/2006/relationships/comments" Target="comments/comment5.xml"/><Relationship Id="rId24" Type="http://schemas.openxmlformats.org/officeDocument/2006/relationships/slide" Target="slides/slide12.xml"/><Relationship Id="rId25" Type="http://schemas.openxmlformats.org/officeDocument/2006/relationships/comments" Target="comments/comment6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comments" Target="comments/comment7.xml"/><Relationship Id="rId29" Type="http://schemas.openxmlformats.org/officeDocument/2006/relationships/slide" Target="slides/slide15.xml"/><Relationship Id="rId30" Type="http://schemas.openxmlformats.org/officeDocument/2006/relationships/comments" Target="comments/comment8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comments" Target="comments/comment9.xml"/><Relationship Id="rId36" Type="http://schemas.openxmlformats.org/officeDocument/2006/relationships/slide" Target="slides/slide20.xml"/><Relationship Id="rId37" Type="http://schemas.openxmlformats.org/officeDocument/2006/relationships/comments" Target="comments/comment10.xml"/><Relationship Id="rId38" Type="http://schemas.openxmlformats.org/officeDocument/2006/relationships/slide" Target="slides/slide21.xml"/><Relationship Id="rId39" Type="http://schemas.openxmlformats.org/officeDocument/2006/relationships/comments" Target="comments/comment11.xml"/><Relationship Id="rId40" Type="http://schemas.openxmlformats.org/officeDocument/2006/relationships/slide" Target="slides/slide22.xml"/><Relationship Id="rId41" Type="http://schemas.openxmlformats.org/officeDocument/2006/relationships/comments" Target="comments/comment12.xml"/><Relationship Id="rId42" Type="http://schemas.openxmlformats.org/officeDocument/2006/relationships/slide" Target="slides/slide23.xml"/><Relationship Id="rId43" Type="http://schemas.openxmlformats.org/officeDocument/2006/relationships/comments" Target="comments/comment13.xml"/><Relationship Id="rId44" Type="http://schemas.openxmlformats.org/officeDocument/2006/relationships/slide" Target="slides/slide24.xml"/><Relationship Id="rId45" Type="http://schemas.openxmlformats.org/officeDocument/2006/relationships/slide" Target="slides/slide25.xml"/><Relationship Id="rId46" Type="http://schemas.openxmlformats.org/officeDocument/2006/relationships/slide" Target="slides/slide26.xml"/><Relationship Id="rId47" Type="http://schemas.openxmlformats.org/officeDocument/2006/relationships/comments" Target="comments/comment14.xml"/><Relationship Id="rId48" Type="http://schemas.openxmlformats.org/officeDocument/2006/relationships/slide" Target="slides/slide27.xml"/><Relationship Id="rId49" Type="http://schemas.openxmlformats.org/officeDocument/2006/relationships/comments" Target="comments/comment15.xml"/><Relationship Id="rId50" Type="http://schemas.openxmlformats.org/officeDocument/2006/relationships/slide" Target="slides/slide28.xml"/><Relationship Id="rId51" Type="http://schemas.openxmlformats.org/officeDocument/2006/relationships/comments" Target="comments/comment16.xml"/><Relationship Id="rId52" Type="http://schemas.openxmlformats.org/officeDocument/2006/relationships/slide" Target="slides/slide29.xml"/><Relationship Id="rId53" Type="http://schemas.openxmlformats.org/officeDocument/2006/relationships/slide" Target="slides/slide30.xml"/><Relationship Id="rId54" Type="http://schemas.openxmlformats.org/officeDocument/2006/relationships/slide" Target="slides/slide31.xml"/><Relationship Id="rId55" Type="http://schemas.openxmlformats.org/officeDocument/2006/relationships/slide" Target="slides/slide32.xml"/><Relationship Id="rId56" Type="http://schemas.openxmlformats.org/officeDocument/2006/relationships/slide" Target="slides/slide33.xml"/><Relationship Id="rId57" Type="http://schemas.openxmlformats.org/officeDocument/2006/relationships/slide" Target="slides/slide34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0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1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2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3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4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5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16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2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3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4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5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6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7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8">
    <p:pos x="808" y="983048"/>
    <p:text>“hey” is for people who have already met.
Remember that “hey” doesn’t always mean “hello”. “Hey” can also be used to call for someone’s attention.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26T10:55:39.000" idx="9">
    <p:pos x="808" y="983048"/>
    <p:text>“hey” is for people who have already met.
Remember that “hey” doesn’t always mean “hello”. “Hey” can also be used to call for someone’s attention.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7227887" y="6886575"/>
            <a:ext cx="2343151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55332" y="2032558"/>
            <a:ext cx="8560436" cy="2249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510665" y="4282016"/>
            <a:ext cx="7049770" cy="327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1pPr>
      <a:lvl2pPr marL="342900" indent="1143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2pPr>
      <a:lvl3pPr marL="342900" indent="5715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3pPr>
      <a:lvl4pPr marL="342900" indent="10287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4pPr>
      <a:lvl5pPr marL="342900" indent="14859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5pPr>
      <a:lvl6pPr marL="342900" indent="19431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6pPr>
      <a:lvl7pPr marL="342900" indent="24003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7pPr>
      <a:lvl8pPr marL="342900" indent="28575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8pPr>
      <a:lvl9pPr marL="342900" indent="3314700" algn="ctr" defTabSz="457200">
        <a:lnSpc>
          <a:spcPct val="93000"/>
        </a:lnSpc>
        <a:defRPr sz="3200">
          <a:latin typeface="Arial"/>
          <a:ea typeface="Arial"/>
          <a:cs typeface="Arial"/>
          <a:sym typeface="Arial"/>
        </a:defRPr>
      </a:lvl9pPr>
    </p:bodyStyle>
    <p:otherStyle>
      <a:lvl1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Relationship Id="rId3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Relationship Id="rId3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6.xml"/><Relationship Id="rId3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7.xml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8.xml"/><Relationship Id="rId3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9.xml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Relationship Id="rId3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1.xml"/><Relationship Id="rId3" Type="http://schemas.openxmlformats.org/officeDocument/2006/relationships/image" Target="../media/image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2.xml"/><Relationship Id="rId3" Type="http://schemas.openxmlformats.org/officeDocument/2006/relationships/image" Target="../media/image7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3.xml"/><Relationship Id="rId3" Type="http://schemas.openxmlformats.org/officeDocument/2006/relationships/image" Target="../media/image7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4.xml"/><Relationship Id="rId3" Type="http://schemas.openxmlformats.org/officeDocument/2006/relationships/image" Target="../media/image7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5.xml"/><Relationship Id="rId3" Type="http://schemas.openxmlformats.org/officeDocument/2006/relationships/image" Target="../media/image7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6.xml"/><Relationship Id="rId3" Type="http://schemas.openxmlformats.org/officeDocument/2006/relationships/image" Target="../media/image7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Relationship Id="rId3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00062" y="4975225"/>
            <a:ext cx="9070976" cy="12620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Greetings &amp; Responses</a:t>
            </a:r>
          </a:p>
        </p:txBody>
      </p:sp>
      <p:pic>
        <p:nvPicPr>
          <p:cNvPr id="15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762" y="1279525"/>
            <a:ext cx="5199063" cy="362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9"/>
          <p:cNvGrpSpPr/>
          <p:nvPr/>
        </p:nvGrpSpPr>
        <p:grpSpPr>
          <a:xfrm>
            <a:off x="2847974" y="827468"/>
            <a:ext cx="2103439" cy="1288289"/>
            <a:chOff x="6397" y="0"/>
            <a:chExt cx="2103437" cy="1288288"/>
          </a:xfrm>
        </p:grpSpPr>
        <p:sp>
          <p:nvSpPr>
            <p:cNvPr id="67" name="Shape 67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5522912" y="457369"/>
            <a:ext cx="3322920" cy="1241087"/>
            <a:chOff x="-82696" y="0"/>
            <a:chExt cx="3322918" cy="1241085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I’m fine, thanks. And you?</a:t>
              </a:r>
            </a:p>
          </p:txBody>
        </p:sp>
      </p:grpSp>
      <p:pic>
        <p:nvPicPr>
          <p:cNvPr id="73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1231" y="2109035"/>
            <a:ext cx="4799647" cy="300823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2147504" y="5267735"/>
            <a:ext cx="586870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Better.. shows interest to continue conversation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8"/>
          <p:cNvGrpSpPr/>
          <p:nvPr/>
        </p:nvGrpSpPr>
        <p:grpSpPr>
          <a:xfrm>
            <a:off x="2593974" y="1246568"/>
            <a:ext cx="2103439" cy="1288289"/>
            <a:chOff x="6397" y="0"/>
            <a:chExt cx="2103437" cy="1288288"/>
          </a:xfrm>
        </p:grpSpPr>
        <p:sp>
          <p:nvSpPr>
            <p:cNvPr id="76" name="Shape 76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5040312" y="904875"/>
            <a:ext cx="3322920" cy="1241086"/>
            <a:chOff x="-82696" y="0"/>
            <a:chExt cx="3322918" cy="1241085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Not bad. How about you?</a:t>
              </a:r>
            </a:p>
          </p:txBody>
        </p:sp>
      </p:grpSp>
      <p:pic>
        <p:nvPicPr>
          <p:cNvPr id="82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6431" y="2540835"/>
            <a:ext cx="4799647" cy="300823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1558833" y="5618543"/>
            <a:ext cx="651521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This is a more friendly-sounding answer than "fine".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7"/>
          <p:cNvGrpSpPr/>
          <p:nvPr/>
        </p:nvGrpSpPr>
        <p:grpSpPr>
          <a:xfrm>
            <a:off x="2593974" y="1183068"/>
            <a:ext cx="2103439" cy="1288289"/>
            <a:chOff x="6397" y="0"/>
            <a:chExt cx="2103437" cy="1288288"/>
          </a:xfrm>
        </p:grpSpPr>
        <p:sp>
          <p:nvSpPr>
            <p:cNvPr id="85" name="Shape 85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5129212" y="790575"/>
            <a:ext cx="3322920" cy="1241086"/>
            <a:chOff x="-82696" y="0"/>
            <a:chExt cx="3322918" cy="1241085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Pretty Good. How about you?</a:t>
              </a:r>
            </a:p>
          </p:txBody>
        </p:sp>
      </p:grpSp>
      <p:pic>
        <p:nvPicPr>
          <p:cNvPr id="91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6431" y="2464635"/>
            <a:ext cx="4799647" cy="300823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112605" y="5516943"/>
            <a:ext cx="326123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Much, much more casual.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5" name="Shape 95"/>
          <p:cNvSpPr/>
          <p:nvPr/>
        </p:nvSpPr>
        <p:spPr>
          <a:xfrm>
            <a:off x="2483303" y="1013235"/>
            <a:ext cx="5487627" cy="58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Negative Situation Response</a:t>
            </a:r>
          </a:p>
        </p:txBody>
      </p:sp>
      <p:pic>
        <p:nvPicPr>
          <p:cNvPr id="96" name="Sad-smiley-with-tea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24" y="2036923"/>
            <a:ext cx="2757985" cy="275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00"/>
          <p:cNvGrpSpPr/>
          <p:nvPr/>
        </p:nvGrpSpPr>
        <p:grpSpPr>
          <a:xfrm>
            <a:off x="2593974" y="1183068"/>
            <a:ext cx="2103439" cy="1288289"/>
            <a:chOff x="6397" y="0"/>
            <a:chExt cx="2103437" cy="1288288"/>
          </a:xfrm>
        </p:grpSpPr>
        <p:sp>
          <p:nvSpPr>
            <p:cNvPr id="98" name="Shape 98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5091112" y="892175"/>
            <a:ext cx="3322920" cy="1241086"/>
            <a:chOff x="-82696" y="0"/>
            <a:chExt cx="3322918" cy="1241085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Oh! I’m hanging in there..</a:t>
              </a:r>
            </a:p>
          </p:txBody>
        </p:sp>
      </p:grpSp>
      <p:pic>
        <p:nvPicPr>
          <p:cNvPr id="104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6431" y="2540835"/>
            <a:ext cx="4799647" cy="300823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254020" y="5618543"/>
            <a:ext cx="73090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This answer makes it sound like you're having a tough day.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2416174" y="497268"/>
            <a:ext cx="2103439" cy="1288289"/>
            <a:chOff x="6397" y="0"/>
            <a:chExt cx="2103437" cy="1288288"/>
          </a:xfrm>
        </p:grpSpPr>
        <p:sp>
          <p:nvSpPr>
            <p:cNvPr id="107" name="Shape 107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5103812" y="193675"/>
            <a:ext cx="3322920" cy="1241086"/>
            <a:chOff x="-82696" y="0"/>
            <a:chExt cx="3322918" cy="1241085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I've been better.</a:t>
              </a:r>
            </a:p>
          </p:txBody>
        </p:sp>
      </p:grpSp>
      <p:pic>
        <p:nvPicPr>
          <p:cNvPr id="113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131" y="1880435"/>
            <a:ext cx="4799647" cy="300823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199525" y="5334339"/>
            <a:ext cx="744345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This means that you want to tell the listener your sad story.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7" name="Shape 117"/>
          <p:cNvSpPr/>
          <p:nvPr/>
        </p:nvSpPr>
        <p:spPr>
          <a:xfrm>
            <a:off x="2450970" y="5040753"/>
            <a:ext cx="5753359" cy="106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If somebody replies you “I've been better” or </a:t>
            </a:r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“I’m hanging in there..” </a:t>
            </a:r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Never forget to ask.. “What's wrong?”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320674" y="687768"/>
            <a:ext cx="2103439" cy="1288289"/>
            <a:chOff x="6397" y="0"/>
            <a:chExt cx="2103437" cy="1288288"/>
          </a:xfrm>
        </p:grpSpPr>
        <p:sp>
          <p:nvSpPr>
            <p:cNvPr id="118" name="Shape 118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2436812" y="596685"/>
            <a:ext cx="2893929" cy="1080861"/>
            <a:chOff x="-72020" y="0"/>
            <a:chExt cx="2893927" cy="108086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2749888" cy="1080861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72021" y="352914"/>
              <a:ext cx="2893929" cy="37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I've been better.</a:t>
              </a:r>
            </a:p>
          </p:txBody>
        </p:sp>
      </p:grpSp>
      <p:pic>
        <p:nvPicPr>
          <p:cNvPr id="124" name="images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031" y="2223335"/>
            <a:ext cx="3624398" cy="2271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s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4931" y="2223335"/>
            <a:ext cx="3624398" cy="22716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Group 128"/>
          <p:cNvGrpSpPr/>
          <p:nvPr/>
        </p:nvGrpSpPr>
        <p:grpSpPr>
          <a:xfrm>
            <a:off x="5514974" y="827468"/>
            <a:ext cx="2103439" cy="1288289"/>
            <a:chOff x="6397" y="0"/>
            <a:chExt cx="2103437" cy="1288288"/>
          </a:xfrm>
        </p:grpSpPr>
        <p:sp>
          <p:nvSpPr>
            <p:cNvPr id="126" name="Shape 126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6890" y="282589"/>
              <a:ext cx="2042453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Oh!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What’s wrong?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.jpg"/>
          <p:cNvPicPr/>
          <p:nvPr/>
        </p:nvPicPr>
        <p:blipFill>
          <a:blip r:embed="rId2">
            <a:extLst/>
          </a:blip>
          <a:srcRect l="38764" t="50740" r="35800" b="8494"/>
          <a:stretch>
            <a:fillRect/>
          </a:stretch>
        </p:blipFill>
        <p:spPr>
          <a:xfrm>
            <a:off x="4114800" y="3200399"/>
            <a:ext cx="1554163" cy="2743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133"/>
          <p:cNvGrpSpPr/>
          <p:nvPr/>
        </p:nvGrpSpPr>
        <p:grpSpPr>
          <a:xfrm>
            <a:off x="3657600" y="2103437"/>
            <a:ext cx="2468563" cy="641351"/>
            <a:chOff x="0" y="0"/>
            <a:chExt cx="2468562" cy="641350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2468563" cy="641350"/>
            </a:xfrm>
            <a:prstGeom prst="wedgeEllipseCallout">
              <a:avLst>
                <a:gd name="adj1" fmla="val -4394"/>
                <a:gd name="adj2" fmla="val 122259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9996" y="146064"/>
              <a:ext cx="2408570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I've been feeling better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2065337" y="334429"/>
            <a:ext cx="662146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Greeting someone who is/was not well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3462337" y="1004360"/>
            <a:ext cx="3565526" cy="914401"/>
            <a:chOff x="0" y="0"/>
            <a:chExt cx="3565525" cy="9144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3565525" cy="91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2" y="0"/>
                  </a:moveTo>
                  <a:lnTo>
                    <a:pt x="692" y="0"/>
                  </a:lnTo>
                  <a:cubicBezTo>
                    <a:pt x="310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310" y="21600"/>
                    <a:pt x="692" y="21600"/>
                  </a:cubicBezTo>
                  <a:lnTo>
                    <a:pt x="20908" y="21600"/>
                  </a:lnTo>
                  <a:cubicBezTo>
                    <a:pt x="21290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21290" y="0"/>
                    <a:pt x="209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20856" y="34034"/>
              <a:ext cx="2923813" cy="84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How are you feeling?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How are you keeping now?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image.jpg"/>
          <p:cNvPicPr/>
          <p:nvPr/>
        </p:nvPicPr>
        <p:blipFill>
          <a:blip r:embed="rId2">
            <a:extLst/>
          </a:blip>
          <a:srcRect l="69946" t="5503" r="5694" b="53202"/>
          <a:stretch>
            <a:fillRect/>
          </a:stretch>
        </p:blipFill>
        <p:spPr>
          <a:xfrm>
            <a:off x="1554162" y="3200400"/>
            <a:ext cx="1554163" cy="2743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Group 141"/>
          <p:cNvGrpSpPr/>
          <p:nvPr/>
        </p:nvGrpSpPr>
        <p:grpSpPr>
          <a:xfrm>
            <a:off x="731837" y="2103437"/>
            <a:ext cx="2468563" cy="641351"/>
            <a:chOff x="0" y="0"/>
            <a:chExt cx="2468562" cy="641350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2468563" cy="641350"/>
            </a:xfrm>
            <a:prstGeom prst="wedgeEllipseCallout">
              <a:avLst>
                <a:gd name="adj1" fmla="val 4282"/>
                <a:gd name="adj2" fmla="val 1215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73417" y="146064"/>
              <a:ext cx="2321728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 am suffering from ... </a:t>
              </a:r>
            </a:p>
          </p:txBody>
        </p:sp>
      </p:grpSp>
      <p:pic>
        <p:nvPicPr>
          <p:cNvPr id="142" name="image.jpg"/>
          <p:cNvPicPr/>
          <p:nvPr/>
        </p:nvPicPr>
        <p:blipFill>
          <a:blip r:embed="rId2">
            <a:extLst/>
          </a:blip>
          <a:srcRect l="67715" t="48654" r="2282" b="8543"/>
          <a:stretch>
            <a:fillRect/>
          </a:stretch>
        </p:blipFill>
        <p:spPr>
          <a:xfrm>
            <a:off x="6400800" y="3292474"/>
            <a:ext cx="1463675" cy="2651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145"/>
          <p:cNvGrpSpPr/>
          <p:nvPr/>
        </p:nvGrpSpPr>
        <p:grpSpPr>
          <a:xfrm>
            <a:off x="6492875" y="2193925"/>
            <a:ext cx="2468563" cy="641350"/>
            <a:chOff x="0" y="0"/>
            <a:chExt cx="2468562" cy="64135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2468563" cy="641350"/>
            </a:xfrm>
            <a:prstGeom prst="wedgeEllipseCallout">
              <a:avLst>
                <a:gd name="adj1" fmla="val -22153"/>
                <a:gd name="adj2" fmla="val 12585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57046" y="21787"/>
              <a:ext cx="1754470" cy="59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 am okay now,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Thank you.</a:t>
              </a:r>
            </a:p>
          </p:txBody>
        </p:sp>
      </p:grp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8" name="Shape 148"/>
          <p:cNvSpPr/>
          <p:nvPr/>
        </p:nvSpPr>
        <p:spPr>
          <a:xfrm>
            <a:off x="1331287" y="2943519"/>
            <a:ext cx="7586326" cy="7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Greetings for friends or family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9431" y="28987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roup 153"/>
          <p:cNvGrpSpPr/>
          <p:nvPr/>
        </p:nvGrpSpPr>
        <p:grpSpPr>
          <a:xfrm>
            <a:off x="1038225" y="630237"/>
            <a:ext cx="2692837" cy="2103167"/>
            <a:chOff x="0" y="0"/>
            <a:chExt cx="2692836" cy="2103166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692837" cy="21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752" y="165153"/>
              <a:ext cx="2399332" cy="146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Hey!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What’s up?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3971925" y="297520"/>
            <a:ext cx="2844620" cy="2275697"/>
            <a:chOff x="0" y="0"/>
            <a:chExt cx="2844619" cy="2275695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2844620" cy="2275696"/>
            </a:xfrm>
            <a:prstGeom prst="wedgeEllipseCallout">
              <a:avLst>
                <a:gd name="adj1" fmla="val -27139"/>
                <a:gd name="adj2" fmla="val 53894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72505" y="611275"/>
              <a:ext cx="2499610" cy="1053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Fine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, thanks. And you?</a:t>
              </a:r>
            </a:p>
          </p:txBody>
        </p:sp>
      </p:grpSp>
      <p:pic>
        <p:nvPicPr>
          <p:cNvPr id="157" name="images-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3415" y="1804030"/>
            <a:ext cx="467995" cy="467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2682874" y="751268"/>
            <a:ext cx="2103439" cy="1288289"/>
            <a:chOff x="6397" y="0"/>
            <a:chExt cx="2103437" cy="1288288"/>
          </a:xfrm>
        </p:grpSpPr>
        <p:sp>
          <p:nvSpPr>
            <p:cNvPr id="17" name="Shape 17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446712" y="397257"/>
            <a:ext cx="3322920" cy="1241086"/>
            <a:chOff x="-82696" y="0"/>
            <a:chExt cx="3322918" cy="1241085"/>
          </a:xfrm>
        </p:grpSpPr>
        <p:sp>
          <p:nvSpPr>
            <p:cNvPr id="20" name="Shape 20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I’m F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ine..</a:t>
              </a:r>
            </a:p>
          </p:txBody>
        </p:sp>
      </p:grpSp>
      <p:pic>
        <p:nvPicPr>
          <p:cNvPr id="23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5726" y="2035231"/>
            <a:ext cx="4799648" cy="300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0231" y="36861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" name="Group 162"/>
          <p:cNvGrpSpPr/>
          <p:nvPr/>
        </p:nvGrpSpPr>
        <p:grpSpPr>
          <a:xfrm>
            <a:off x="2295525" y="1417637"/>
            <a:ext cx="2692837" cy="2103167"/>
            <a:chOff x="0" y="0"/>
            <a:chExt cx="2692836" cy="2103166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2692837" cy="21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6752" y="165153"/>
              <a:ext cx="2399332" cy="146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What's up?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062339" y="1739995"/>
            <a:ext cx="3573860" cy="1746484"/>
            <a:chOff x="-166885" y="1507232"/>
            <a:chExt cx="3573858" cy="1746482"/>
          </a:xfrm>
        </p:grpSpPr>
        <p:sp>
          <p:nvSpPr>
            <p:cNvPr id="163" name="Shape 163"/>
            <p:cNvSpPr/>
            <p:nvPr/>
          </p:nvSpPr>
          <p:spPr>
            <a:xfrm>
              <a:off x="0" y="1507232"/>
              <a:ext cx="3240106" cy="1746483"/>
            </a:xfrm>
            <a:prstGeom prst="wedgeEllipseCallout">
              <a:avLst>
                <a:gd name="adj1" fmla="val -27139"/>
                <a:gd name="adj2" fmla="val 55779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166886" y="1572481"/>
              <a:ext cx="3573860" cy="150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Nothing much,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What’s up with you?</a:t>
              </a:r>
            </a:p>
          </p:txBody>
        </p: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0231" y="36861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 170"/>
          <p:cNvGrpSpPr/>
          <p:nvPr/>
        </p:nvGrpSpPr>
        <p:grpSpPr>
          <a:xfrm>
            <a:off x="2295525" y="1417637"/>
            <a:ext cx="2692837" cy="2103167"/>
            <a:chOff x="0" y="0"/>
            <a:chExt cx="2692836" cy="2103166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2692837" cy="21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6752" y="165153"/>
              <a:ext cx="2399332" cy="146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What's up?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5062339" y="1739995"/>
            <a:ext cx="3573860" cy="1746484"/>
            <a:chOff x="-166885" y="1507232"/>
            <a:chExt cx="3573858" cy="1746482"/>
          </a:xfrm>
        </p:grpSpPr>
        <p:sp>
          <p:nvSpPr>
            <p:cNvPr id="171" name="Shape 171"/>
            <p:cNvSpPr/>
            <p:nvPr/>
          </p:nvSpPr>
          <p:spPr>
            <a:xfrm>
              <a:off x="0" y="1507232"/>
              <a:ext cx="3240106" cy="1746483"/>
            </a:xfrm>
            <a:prstGeom prst="wedgeEllipseCallout">
              <a:avLst>
                <a:gd name="adj1" fmla="val -27139"/>
                <a:gd name="adj2" fmla="val 55779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-166886" y="1572481"/>
              <a:ext cx="3573860" cy="150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No much.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I've been crazy busy!</a:t>
              </a:r>
            </a:p>
          </p:txBody>
        </p:sp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2931" y="26447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Group 178"/>
          <p:cNvGrpSpPr/>
          <p:nvPr/>
        </p:nvGrpSpPr>
        <p:grpSpPr>
          <a:xfrm>
            <a:off x="2219325" y="477837"/>
            <a:ext cx="2692837" cy="2103167"/>
            <a:chOff x="0" y="0"/>
            <a:chExt cx="2692836" cy="2103166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2692837" cy="21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46752" y="165153"/>
              <a:ext cx="2399332" cy="146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Hey!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How’s it going?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5610225" y="615020"/>
            <a:ext cx="2286000" cy="1828801"/>
            <a:chOff x="0" y="0"/>
            <a:chExt cx="2286000" cy="1828800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2286000" cy="1828800"/>
            </a:xfrm>
            <a:prstGeom prst="wedgeEllipseCallout">
              <a:avLst>
                <a:gd name="adj1" fmla="val -27139"/>
                <a:gd name="adj2" fmla="val 53894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33841" y="491234"/>
              <a:ext cx="1818318" cy="84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going well.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How about you?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2931" y="26447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" name="Group 186"/>
          <p:cNvGrpSpPr/>
          <p:nvPr/>
        </p:nvGrpSpPr>
        <p:grpSpPr>
          <a:xfrm>
            <a:off x="2219325" y="477837"/>
            <a:ext cx="2692837" cy="2103167"/>
            <a:chOff x="0" y="0"/>
            <a:chExt cx="2692836" cy="2103166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2692837" cy="21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46752" y="165153"/>
              <a:ext cx="2399332" cy="146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What's new?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5610225" y="615020"/>
            <a:ext cx="2286000" cy="1828801"/>
            <a:chOff x="0" y="0"/>
            <a:chExt cx="2286000" cy="182880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2286000" cy="1828800"/>
            </a:xfrm>
            <a:prstGeom prst="wedgeEllipseCallout">
              <a:avLst>
                <a:gd name="adj1" fmla="val -27139"/>
                <a:gd name="adj2" fmla="val 53894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38629" y="615512"/>
              <a:ext cx="2008742" cy="59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h! Just the usual.</a:t>
              </a:r>
            </a:p>
          </p:txBody>
        </p:sp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2955794" y="3252631"/>
            <a:ext cx="4755206" cy="40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Informal Variations of “How Are You?”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1434973" y="546369"/>
            <a:ext cx="1156809" cy="903494"/>
            <a:chOff x="0" y="0"/>
            <a:chExt cx="1156807" cy="903493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Hey! </a:t>
              </a:r>
              <a:r>
                <a:rPr sz="1400">
                  <a:latin typeface="Arial"/>
                  <a:ea typeface="Arial"/>
                  <a:cs typeface="Arial"/>
                  <a:sym typeface="Arial"/>
                </a:rPr>
                <a:t>What’s up?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2497121" y="1247087"/>
            <a:ext cx="1445513" cy="903495"/>
            <a:chOff x="-89145" y="0"/>
            <a:chExt cx="1445512" cy="903493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1267061" cy="903494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-89146" y="108885"/>
              <a:ext cx="1445514" cy="724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Nothing Much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187325" y="2188651"/>
            <a:ext cx="1156808" cy="903494"/>
            <a:chOff x="0" y="0"/>
            <a:chExt cx="1156807" cy="903493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How’s it going?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1176321" y="2784133"/>
            <a:ext cx="1445513" cy="1030741"/>
            <a:chOff x="0" y="0"/>
            <a:chExt cx="1445512" cy="1030740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1445513" cy="1030741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12885" y="237130"/>
              <a:ext cx="819698" cy="600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It’s going </a:t>
              </a:r>
              <a:endParaRPr sz="1400"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Great!.</a:t>
              </a:r>
              <a:endParaRPr sz="14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1650873" y="4448426"/>
            <a:ext cx="1156809" cy="903494"/>
            <a:chOff x="0" y="0"/>
            <a:chExt cx="1156807" cy="903493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How’ve you been?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2936355" y="4691944"/>
            <a:ext cx="1887846" cy="1331269"/>
            <a:chOff x="0" y="0"/>
            <a:chExt cx="1887845" cy="1331267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1866973" cy="1331268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04111" y="306269"/>
              <a:ext cx="1483735" cy="933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500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sz="1500">
                  <a:latin typeface="Arial"/>
                  <a:ea typeface="Arial"/>
                  <a:cs typeface="Arial"/>
                  <a:sym typeface="Arial"/>
                </a:rPr>
                <a:t> have been dealing with same old stuff.</a:t>
              </a:r>
              <a:endParaRPr sz="15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4457146" y="546369"/>
            <a:ext cx="1156809" cy="903494"/>
            <a:chOff x="0" y="0"/>
            <a:chExt cx="1156807" cy="903493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What’s going on?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5783372" y="393846"/>
            <a:ext cx="1445514" cy="1030741"/>
            <a:chOff x="0" y="0"/>
            <a:chExt cx="1445512" cy="1030740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1445513" cy="1030741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12885" y="237130"/>
              <a:ext cx="819698" cy="600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sz="1400">
                  <a:latin typeface="Arial"/>
                  <a:ea typeface="Arial"/>
                  <a:cs typeface="Arial"/>
                  <a:sym typeface="Arial"/>
                </a:rPr>
                <a:t>othing new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7109858" y="2035756"/>
            <a:ext cx="1156809" cy="903494"/>
            <a:chOff x="0" y="0"/>
            <a:chExt cx="1156807" cy="903493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What’s new?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8044960" y="2823017"/>
            <a:ext cx="1778892" cy="1268461"/>
            <a:chOff x="0" y="0"/>
            <a:chExt cx="1778890" cy="1268459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1778891" cy="1268460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85045" y="291819"/>
              <a:ext cx="1008745" cy="73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Nothing too exciting</a:t>
              </a:r>
              <a:r>
                <a: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5301093" y="4600826"/>
            <a:ext cx="1156809" cy="903494"/>
            <a:chOff x="0" y="0"/>
            <a:chExt cx="1156807" cy="903493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600"/>
                <a:t>How’s life?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6535721" y="4956508"/>
            <a:ext cx="1445514" cy="1030741"/>
            <a:chOff x="0" y="0"/>
            <a:chExt cx="1445512" cy="1030740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1445513" cy="1030741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2885" y="237130"/>
              <a:ext cx="819698" cy="600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The same as usual.</a:t>
              </a:r>
              <a:endParaRPr sz="1300"/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1" name="Shape 231"/>
          <p:cNvSpPr/>
          <p:nvPr/>
        </p:nvSpPr>
        <p:spPr>
          <a:xfrm>
            <a:off x="2050821" y="1914819"/>
            <a:ext cx="5969458" cy="141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4800">
                <a:solidFill>
                  <a:srgbClr val="FFFFFF"/>
                </a:solidFill>
              </a:rPr>
              <a:t>To start a friendly talk, </a:t>
            </a:r>
            <a:endParaRPr sz="4800">
              <a:solidFill>
                <a:srgbClr val="FFFFFF"/>
              </a:solidFill>
            </a:endParaRPr>
          </a:p>
          <a:p>
            <a:pPr lvl="0" algn="ctr"/>
            <a:r>
              <a:rPr sz="4800">
                <a:solidFill>
                  <a:srgbClr val="FFFFFF"/>
                </a:solidFill>
              </a:rPr>
              <a:t>Try to give more info 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099992" y="92769"/>
            <a:ext cx="3221495" cy="2577196"/>
          </a:xfrm>
          <a:prstGeom prst="wedgeEllipseCallout">
            <a:avLst>
              <a:gd name="adj1" fmla="val -27139"/>
              <a:gd name="adj2" fmla="val 53894"/>
            </a:avLst>
          </a:prstGeom>
          <a:solidFill>
            <a:srgbClr val="FFFFFF"/>
          </a:solidFill>
          <a:ln w="9360">
            <a:solidFill>
              <a:srgbClr val="3465AF"/>
            </a:solidFill>
            <a:round/>
          </a:ln>
        </p:spPr>
        <p:txBody>
          <a:bodyPr lIns="0" tIns="0" rIns="0" bIns="0" anchor="ctr"/>
          <a:lstStyle/>
          <a:p>
            <a:pPr lvl="0"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4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5412" y="27717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Group 237"/>
          <p:cNvGrpSpPr/>
          <p:nvPr/>
        </p:nvGrpSpPr>
        <p:grpSpPr>
          <a:xfrm>
            <a:off x="2695574" y="1402673"/>
            <a:ext cx="2103439" cy="1288289"/>
            <a:chOff x="6397" y="0"/>
            <a:chExt cx="2103437" cy="1288288"/>
          </a:xfrm>
        </p:grpSpPr>
        <p:sp>
          <p:nvSpPr>
            <p:cNvPr id="235" name="Shape 235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sp>
        <p:nvSpPr>
          <p:cNvPr id="238" name="Shape 238"/>
          <p:cNvSpPr/>
          <p:nvPr/>
        </p:nvSpPr>
        <p:spPr>
          <a:xfrm>
            <a:off x="5845962" y="958441"/>
            <a:ext cx="2008955" cy="84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t>Not great, </a:t>
            </a:r>
          </a:p>
          <a:p>
            <a:pPr lvl="0" algn="ctr"/>
            <a:r>
              <a:t>I just broke up with </a:t>
            </a:r>
          </a:p>
          <a:p>
            <a:pPr lvl="0" algn="ctr"/>
            <a:r>
              <a:t>my girlfriend.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099992" y="92769"/>
            <a:ext cx="3221495" cy="2577196"/>
          </a:xfrm>
          <a:prstGeom prst="wedgeEllipseCallout">
            <a:avLst>
              <a:gd name="adj1" fmla="val -27139"/>
              <a:gd name="adj2" fmla="val 53894"/>
            </a:avLst>
          </a:prstGeom>
          <a:solidFill>
            <a:srgbClr val="FFFFFF"/>
          </a:solidFill>
          <a:ln w="9360">
            <a:solidFill>
              <a:srgbClr val="3465AF"/>
            </a:solidFill>
            <a:round/>
          </a:ln>
        </p:spPr>
        <p:txBody>
          <a:bodyPr lIns="0" tIns="0" rIns="0" bIns="0" anchor="ctr"/>
          <a:lstStyle/>
          <a:p>
            <a:pPr lvl="0"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1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5412" y="27717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roup 244"/>
          <p:cNvGrpSpPr/>
          <p:nvPr/>
        </p:nvGrpSpPr>
        <p:grpSpPr>
          <a:xfrm>
            <a:off x="2695574" y="1402673"/>
            <a:ext cx="2103439" cy="1288289"/>
            <a:chOff x="6397" y="0"/>
            <a:chExt cx="2103437" cy="1288288"/>
          </a:xfrm>
        </p:grpSpPr>
        <p:sp>
          <p:nvSpPr>
            <p:cNvPr id="242" name="Shape 242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sp>
        <p:nvSpPr>
          <p:cNvPr id="245" name="Shape 245"/>
          <p:cNvSpPr/>
          <p:nvPr/>
        </p:nvSpPr>
        <p:spPr>
          <a:xfrm>
            <a:off x="5763579" y="1082797"/>
            <a:ext cx="1894320" cy="59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t>It’s awesome. ,</a:t>
            </a:r>
          </a:p>
          <a:p>
            <a:pPr lvl="0" algn="ctr"/>
            <a:r>
              <a:t>I just got a new car.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099992" y="92769"/>
            <a:ext cx="3221495" cy="2577196"/>
          </a:xfrm>
          <a:prstGeom prst="wedgeEllipseCallout">
            <a:avLst>
              <a:gd name="adj1" fmla="val -27139"/>
              <a:gd name="adj2" fmla="val 53894"/>
            </a:avLst>
          </a:prstGeom>
          <a:solidFill>
            <a:srgbClr val="FFFFFF"/>
          </a:solidFill>
          <a:ln w="9360">
            <a:solidFill>
              <a:srgbClr val="3465AF"/>
            </a:solidFill>
            <a:round/>
          </a:ln>
        </p:spPr>
        <p:txBody>
          <a:bodyPr lIns="0" tIns="0" rIns="0" bIns="0" anchor="ctr"/>
          <a:lstStyle/>
          <a:p>
            <a:pPr lvl="0"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8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6512" y="2924175"/>
            <a:ext cx="2011363" cy="2012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" name="Group 251"/>
          <p:cNvGrpSpPr/>
          <p:nvPr/>
        </p:nvGrpSpPr>
        <p:grpSpPr>
          <a:xfrm>
            <a:off x="2695574" y="1542373"/>
            <a:ext cx="2103439" cy="1288289"/>
            <a:chOff x="6397" y="0"/>
            <a:chExt cx="2103437" cy="1288288"/>
          </a:xfrm>
        </p:grpSpPr>
        <p:sp>
          <p:nvSpPr>
            <p:cNvPr id="249" name="Shape 249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5715867" y="958441"/>
            <a:ext cx="2269144" cy="59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t>I’ve been better. </a:t>
            </a:r>
          </a:p>
          <a:p>
            <a:pPr lvl="0" algn="ctr"/>
            <a:r>
              <a:t>I think I’m getting sick.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5" name="Shape 255"/>
          <p:cNvSpPr/>
          <p:nvPr/>
        </p:nvSpPr>
        <p:spPr>
          <a:xfrm>
            <a:off x="1862137" y="2725997"/>
            <a:ext cx="608965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Meeting someone after a break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6" name="Shape 26"/>
          <p:cNvSpPr/>
          <p:nvPr/>
        </p:nvSpPr>
        <p:spPr>
          <a:xfrm>
            <a:off x="2101224" y="2079919"/>
            <a:ext cx="6148052" cy="206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4800">
                <a:solidFill>
                  <a:srgbClr val="FFFFFF"/>
                </a:solidFill>
              </a:rPr>
              <a:t>Most of the time </a:t>
            </a:r>
            <a:endParaRPr sz="4800">
              <a:solidFill>
                <a:srgbClr val="FFFFFF"/>
              </a:solidFill>
            </a:endParaRPr>
          </a:p>
          <a:p>
            <a:pPr lvl="0" algn="ctr"/>
            <a:r>
              <a:rPr sz="4800">
                <a:solidFill>
                  <a:srgbClr val="FFFFFF"/>
                </a:solidFill>
              </a:rPr>
              <a:t>we usually answer with </a:t>
            </a:r>
            <a:endParaRPr sz="4800">
              <a:solidFill>
                <a:srgbClr val="FFFFFF"/>
              </a:solidFill>
            </a:endParaRPr>
          </a:p>
          <a:p>
            <a:pPr lvl="0" algn="ctr"/>
            <a:r>
              <a:rPr sz="4800">
                <a:solidFill>
                  <a:srgbClr val="FFFFFF"/>
                </a:solidFill>
              </a:rPr>
              <a:t>“Fine!”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9"/>
          <p:cNvGrpSpPr/>
          <p:nvPr/>
        </p:nvGrpSpPr>
        <p:grpSpPr>
          <a:xfrm>
            <a:off x="3752806" y="575487"/>
            <a:ext cx="2565488" cy="1287130"/>
            <a:chOff x="0" y="0"/>
            <a:chExt cx="2565486" cy="1287129"/>
          </a:xfrm>
        </p:grpSpPr>
        <p:sp>
          <p:nvSpPr>
            <p:cNvPr id="257" name="Shape 257"/>
            <p:cNvSpPr/>
            <p:nvPr/>
          </p:nvSpPr>
          <p:spPr>
            <a:xfrm>
              <a:off x="0" y="0"/>
              <a:ext cx="2565487" cy="128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036"/>
                    <a:pt x="0" y="2314"/>
                  </a:cubicBezTo>
                  <a:lnTo>
                    <a:pt x="0" y="11571"/>
                  </a:lnTo>
                  <a:cubicBezTo>
                    <a:pt x="0" y="12849"/>
                    <a:pt x="1612" y="13885"/>
                    <a:pt x="3600" y="13885"/>
                  </a:cubicBezTo>
                  <a:lnTo>
                    <a:pt x="4437" y="21600"/>
                  </a:lnTo>
                  <a:lnTo>
                    <a:pt x="9000" y="13885"/>
                  </a:lnTo>
                  <a:lnTo>
                    <a:pt x="18000" y="13885"/>
                  </a:lnTo>
                  <a:cubicBezTo>
                    <a:pt x="19988" y="13885"/>
                    <a:pt x="21600" y="12849"/>
                    <a:pt x="21600" y="11571"/>
                  </a:cubicBezTo>
                  <a:lnTo>
                    <a:pt x="21600" y="2314"/>
                  </a:lnTo>
                  <a:cubicBezTo>
                    <a:pt x="21600" y="1036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35825" y="143247"/>
              <a:ext cx="2093837" cy="540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600">
                  <a:latin typeface="Arial"/>
                  <a:ea typeface="Arial"/>
                  <a:cs typeface="Arial"/>
                  <a:sym typeface="Arial"/>
                </a:rPr>
                <a:t>Hey! </a:t>
              </a:r>
              <a:r>
                <a:rPr sz="1600">
                  <a:latin typeface="Arial"/>
                  <a:ea typeface="Arial"/>
                  <a:cs typeface="Arial"/>
                  <a:sym typeface="Arial"/>
                </a:rPr>
                <a:t>How have you been?</a:t>
              </a:r>
              <a:endParaRPr sz="16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>
            <a:off x="895439" y="2261565"/>
            <a:ext cx="8280223" cy="769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It means basically the same thing as how are you, </a:t>
            </a:r>
            <a:endParaRPr sz="22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ctr">
              <a:lnSpc>
                <a:spcPct val="100000"/>
              </a:lnSpc>
            </a:pPr>
            <a:r>
              <a: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but looks backward towards the time when you last saw a person</a:t>
            </a:r>
          </a:p>
        </p:txBody>
      </p:sp>
      <p:grpSp>
        <p:nvGrpSpPr>
          <p:cNvPr id="263" name="Group 263"/>
          <p:cNvGrpSpPr/>
          <p:nvPr/>
        </p:nvGrpSpPr>
        <p:grpSpPr>
          <a:xfrm>
            <a:off x="5853965" y="3633130"/>
            <a:ext cx="1156809" cy="903494"/>
            <a:chOff x="0" y="0"/>
            <a:chExt cx="1156807" cy="903493"/>
          </a:xfrm>
        </p:grpSpPr>
        <p:sp>
          <p:nvSpPr>
            <p:cNvPr id="261" name="Shape 261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I have been okay.</a:t>
              </a: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996486" y="3633130"/>
            <a:ext cx="1156809" cy="903494"/>
            <a:chOff x="0" y="0"/>
            <a:chExt cx="1156807" cy="903493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sz="1200"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200">
                  <a:latin typeface="Arial"/>
                  <a:ea typeface="Arial"/>
                  <a:cs typeface="Arial"/>
                  <a:sym typeface="Arial"/>
                </a:rPr>
                <a:t>I have been better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2615646" y="3633130"/>
            <a:ext cx="1156809" cy="903494"/>
            <a:chOff x="0" y="0"/>
            <a:chExt cx="1156807" cy="903493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I have been dealing with same old stuff.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4234805" y="3633130"/>
            <a:ext cx="1156809" cy="903494"/>
            <a:chOff x="0" y="0"/>
            <a:chExt cx="1156807" cy="903493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100"/>
                <a:t>I have been working an IT company.</a:t>
              </a:r>
              <a:endParaRPr sz="1100"/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7473126" y="3633130"/>
            <a:ext cx="1156808" cy="903494"/>
            <a:chOff x="0" y="0"/>
            <a:chExt cx="1156807" cy="903493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I have been quite busy.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9"/>
          <p:cNvGrpSpPr/>
          <p:nvPr/>
        </p:nvGrpSpPr>
        <p:grpSpPr>
          <a:xfrm>
            <a:off x="1006475" y="1031102"/>
            <a:ext cx="3475038" cy="2394998"/>
            <a:chOff x="0" y="0"/>
            <a:chExt cx="3475037" cy="2394997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3475038" cy="239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416"/>
                    <a:pt x="0" y="3162"/>
                  </a:cubicBezTo>
                  <a:lnTo>
                    <a:pt x="0" y="15809"/>
                  </a:lnTo>
                  <a:cubicBezTo>
                    <a:pt x="0" y="17555"/>
                    <a:pt x="1612" y="18970"/>
                    <a:pt x="3600" y="18970"/>
                  </a:cubicBezTo>
                  <a:lnTo>
                    <a:pt x="3222" y="21600"/>
                  </a:lnTo>
                  <a:lnTo>
                    <a:pt x="9000" y="18970"/>
                  </a:lnTo>
                  <a:lnTo>
                    <a:pt x="18000" y="18970"/>
                  </a:lnTo>
                  <a:cubicBezTo>
                    <a:pt x="19988" y="18970"/>
                    <a:pt x="21600" y="17555"/>
                    <a:pt x="21600" y="15809"/>
                  </a:cubicBezTo>
                  <a:lnTo>
                    <a:pt x="21600" y="3162"/>
                  </a:lnTo>
                  <a:cubicBezTo>
                    <a:pt x="21600" y="1416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652" y="131444"/>
              <a:ext cx="3465733" cy="1840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been along time.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been too long.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How long has it been?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been such a long time.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Where have you been hiding?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been ages since we last met.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Long time no see.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4910375" y="1360963"/>
            <a:ext cx="4781075" cy="2090876"/>
            <a:chOff x="0" y="0"/>
            <a:chExt cx="4781074" cy="2090875"/>
          </a:xfrm>
        </p:grpSpPr>
        <p:sp>
          <p:nvSpPr>
            <p:cNvPr id="280" name="Shape 280"/>
            <p:cNvSpPr/>
            <p:nvPr/>
          </p:nvSpPr>
          <p:spPr>
            <a:xfrm>
              <a:off x="58500" y="5874"/>
              <a:ext cx="4664076" cy="2085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414"/>
                    <a:pt x="0" y="3158"/>
                  </a:cubicBezTo>
                  <a:lnTo>
                    <a:pt x="0" y="15788"/>
                  </a:lnTo>
                  <a:cubicBezTo>
                    <a:pt x="0" y="17532"/>
                    <a:pt x="1612" y="18946"/>
                    <a:pt x="3600" y="18946"/>
                  </a:cubicBezTo>
                  <a:lnTo>
                    <a:pt x="12600" y="18946"/>
                  </a:lnTo>
                  <a:lnTo>
                    <a:pt x="12921" y="21600"/>
                  </a:lnTo>
                  <a:lnTo>
                    <a:pt x="18000" y="18946"/>
                  </a:lnTo>
                  <a:cubicBezTo>
                    <a:pt x="19988" y="18946"/>
                    <a:pt x="21600" y="17532"/>
                    <a:pt x="21600" y="15788"/>
                  </a:cubicBezTo>
                  <a:lnTo>
                    <a:pt x="21600" y="3158"/>
                  </a:lnTo>
                  <a:cubicBezTo>
                    <a:pt x="21600" y="141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-1" y="-1"/>
              <a:ext cx="4781076" cy="1840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It's great to see you again.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I'm so happy we reconnected.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When was the last time we saw each other?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Yes, it's been a long time, how are you man?"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 seems like more than a year, I am doing 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pretty well, How are you?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what a surprise to see you!</a:t>
              </a:r>
            </a:p>
          </p:txBody>
        </p:sp>
      </p:grpSp>
      <p:pic>
        <p:nvPicPr>
          <p:cNvPr id="283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7" y="3505200"/>
            <a:ext cx="1828801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3505200"/>
            <a:ext cx="2238375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1701254" y="451488"/>
            <a:ext cx="7568159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Greeting a person you haven’t seen for a long time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5900" y="2822575"/>
            <a:ext cx="2019300" cy="26146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0" name="Group 290"/>
          <p:cNvGrpSpPr/>
          <p:nvPr/>
        </p:nvGrpSpPr>
        <p:grpSpPr>
          <a:xfrm>
            <a:off x="507834" y="651901"/>
            <a:ext cx="3465845" cy="2471273"/>
            <a:chOff x="0" y="0"/>
            <a:chExt cx="3465843" cy="2471271"/>
          </a:xfrm>
        </p:grpSpPr>
        <p:sp>
          <p:nvSpPr>
            <p:cNvPr id="288" name="Shape 288"/>
            <p:cNvSpPr/>
            <p:nvPr/>
          </p:nvSpPr>
          <p:spPr>
            <a:xfrm>
              <a:off x="41440" y="0"/>
              <a:ext cx="3382963" cy="247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775"/>
                    <a:pt x="0" y="1732"/>
                  </a:cubicBezTo>
                  <a:lnTo>
                    <a:pt x="0" y="8661"/>
                  </a:lnTo>
                  <a:cubicBezTo>
                    <a:pt x="0" y="9617"/>
                    <a:pt x="1612" y="10393"/>
                    <a:pt x="3600" y="10393"/>
                  </a:cubicBezTo>
                  <a:lnTo>
                    <a:pt x="12600" y="10393"/>
                  </a:lnTo>
                  <a:lnTo>
                    <a:pt x="19694" y="21600"/>
                  </a:lnTo>
                  <a:lnTo>
                    <a:pt x="18000" y="10393"/>
                  </a:lnTo>
                  <a:cubicBezTo>
                    <a:pt x="19988" y="10393"/>
                    <a:pt x="21600" y="9617"/>
                    <a:pt x="21600" y="8661"/>
                  </a:cubicBezTo>
                  <a:lnTo>
                    <a:pt x="21600" y="1732"/>
                  </a:lnTo>
                  <a:cubicBezTo>
                    <a:pt x="21600" y="775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47076"/>
              <a:ext cx="3465844" cy="109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Delighted to meet you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Pleased to meet you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Glad to meet you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It’s always a pleasure to see you.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378325" y="498475"/>
            <a:ext cx="3108325" cy="1279525"/>
            <a:chOff x="0" y="0"/>
            <a:chExt cx="3108325" cy="1279525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3108325" cy="1279525"/>
            </a:xfrm>
            <a:prstGeom prst="wedgeEllipseCallout">
              <a:avLst>
                <a:gd name="adj1" fmla="val -9282"/>
                <a:gd name="adj2" fmla="val 94250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68493" y="216597"/>
              <a:ext cx="2771339" cy="8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Delighted to meet you too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Pleased to meet you too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Glad to meet you too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6361112" y="1984375"/>
            <a:ext cx="3322920" cy="1241086"/>
            <a:chOff x="-82696" y="0"/>
            <a:chExt cx="3322918" cy="1241085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Is this your first time here?</a:t>
              </a:r>
            </a:p>
          </p:txBody>
        </p:sp>
      </p:grp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2929214" y="2096980"/>
            <a:ext cx="4212672" cy="176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Official Meeting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Informal Meeting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Meeting Friends 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Being Sick &amp; Bedridden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Meeting old friend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1653240" y="165269"/>
            <a:ext cx="3322920" cy="1241087"/>
            <a:chOff x="-82696" y="0"/>
            <a:chExt cx="3322918" cy="1241085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I’m fine, thanks. And you?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380446" y="716129"/>
            <a:ext cx="1227769" cy="958916"/>
            <a:chOff x="0" y="0"/>
            <a:chExt cx="1227768" cy="958915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1227769" cy="95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6910" y="75300"/>
              <a:ext cx="1093949" cy="66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174626" y="2480131"/>
            <a:ext cx="1156809" cy="903494"/>
            <a:chOff x="0" y="0"/>
            <a:chExt cx="1156807" cy="903493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400">
                  <a:latin typeface="Arial"/>
                  <a:ea typeface="Arial"/>
                  <a:cs typeface="Arial"/>
                  <a:sym typeface="Arial"/>
                </a:rPr>
                <a:t>Hey! </a:t>
              </a:r>
              <a:r>
                <a:rPr sz="1400">
                  <a:latin typeface="Arial"/>
                  <a:ea typeface="Arial"/>
                  <a:cs typeface="Arial"/>
                  <a:sym typeface="Arial"/>
                </a:rPr>
                <a:t>What’s up?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1064668" y="3326503"/>
            <a:ext cx="1445513" cy="903494"/>
            <a:chOff x="-89145" y="0"/>
            <a:chExt cx="1445512" cy="903493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1267061" cy="903494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89146" y="108885"/>
              <a:ext cx="1445514" cy="724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Nothing Much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5546082" y="598454"/>
            <a:ext cx="1227770" cy="958917"/>
            <a:chOff x="0" y="0"/>
            <a:chExt cx="1227768" cy="958915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1227769" cy="95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6910" y="75300"/>
              <a:ext cx="1093949" cy="66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I've been better.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6834840" y="63669"/>
            <a:ext cx="3322920" cy="1241087"/>
            <a:chOff x="-82696" y="0"/>
            <a:chExt cx="3322918" cy="1241085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Oh!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What’s wrong?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6527673" y="2022726"/>
            <a:ext cx="1156809" cy="903494"/>
            <a:chOff x="0" y="0"/>
            <a:chExt cx="1156807" cy="903493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How’ve you been?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7813155" y="2266244"/>
            <a:ext cx="1887846" cy="1331269"/>
            <a:chOff x="0" y="0"/>
            <a:chExt cx="1887845" cy="1331267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1866973" cy="1331268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04111" y="306269"/>
              <a:ext cx="1483735" cy="933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sz="1500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sz="1500">
                  <a:latin typeface="Arial"/>
                  <a:ea typeface="Arial"/>
                  <a:cs typeface="Arial"/>
                  <a:sym typeface="Arial"/>
                </a:rPr>
                <a:t> have been dealing with same old stuff.</a:t>
              </a:r>
              <a:endParaRPr sz="15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1932866" y="4741948"/>
            <a:ext cx="1156809" cy="903494"/>
            <a:chOff x="0" y="0"/>
            <a:chExt cx="1156807" cy="903493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How are you feeling?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3274359" y="4776366"/>
            <a:ext cx="1445513" cy="1030741"/>
            <a:chOff x="0" y="0"/>
            <a:chExt cx="1445512" cy="1030739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1445513" cy="1030740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48334" y="175810"/>
              <a:ext cx="1148788" cy="72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I've been feeling better</a:t>
              </a: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5181473" y="4271404"/>
            <a:ext cx="1156809" cy="903494"/>
            <a:chOff x="0" y="0"/>
            <a:chExt cx="1156807" cy="903493"/>
          </a:xfrm>
        </p:grpSpPr>
        <p:sp>
          <p:nvSpPr>
            <p:cNvPr id="330" name="Shape 330"/>
            <p:cNvSpPr/>
            <p:nvPr/>
          </p:nvSpPr>
          <p:spPr>
            <a:xfrm>
              <a:off x="0" y="0"/>
              <a:ext cx="1156808" cy="9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376"/>
                    <a:pt x="0" y="3074"/>
                  </a:cubicBezTo>
                  <a:lnTo>
                    <a:pt x="0" y="15369"/>
                  </a:lnTo>
                  <a:cubicBezTo>
                    <a:pt x="0" y="17067"/>
                    <a:pt x="1612" y="18443"/>
                    <a:pt x="3600" y="18443"/>
                  </a:cubicBezTo>
                  <a:lnTo>
                    <a:pt x="12600" y="18443"/>
                  </a:lnTo>
                  <a:lnTo>
                    <a:pt x="18576" y="21600"/>
                  </a:lnTo>
                  <a:lnTo>
                    <a:pt x="18000" y="18443"/>
                  </a:lnTo>
                  <a:cubicBezTo>
                    <a:pt x="19988" y="18443"/>
                    <a:pt x="21600" y="17067"/>
                    <a:pt x="21600" y="15369"/>
                  </a:cubicBezTo>
                  <a:lnTo>
                    <a:pt x="21600" y="3074"/>
                  </a:lnTo>
                  <a:cubicBezTo>
                    <a:pt x="21600" y="137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042" y="70948"/>
              <a:ext cx="1030723" cy="629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Pleased to meet you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6454255" y="4240763"/>
            <a:ext cx="1866974" cy="1331269"/>
            <a:chOff x="0" y="0"/>
            <a:chExt cx="1866972" cy="1331267"/>
          </a:xfrm>
        </p:grpSpPr>
        <p:sp>
          <p:nvSpPr>
            <p:cNvPr id="333" name="Shape 333"/>
            <p:cNvSpPr/>
            <p:nvPr/>
          </p:nvSpPr>
          <p:spPr>
            <a:xfrm>
              <a:off x="0" y="0"/>
              <a:ext cx="1866973" cy="1331268"/>
            </a:xfrm>
            <a:prstGeom prst="wedgeEllipseCallout">
              <a:avLst>
                <a:gd name="adj1" fmla="val -27850"/>
                <a:gd name="adj2" fmla="val 54232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91583" y="331669"/>
              <a:ext cx="1483734" cy="933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300"/>
                <a:t>Pleased to meet you too</a:t>
              </a:r>
              <a:endParaRPr sz="1300"/>
            </a:p>
          </p:txBody>
        </p:sp>
      </p:grp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1920875" y="2560401"/>
            <a:ext cx="6089650" cy="85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6000">
                <a:solidFill>
                  <a:srgbClr val="FFFFFF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" name="Shape 29"/>
          <p:cNvSpPr/>
          <p:nvPr/>
        </p:nvSpPr>
        <p:spPr>
          <a:xfrm>
            <a:off x="325725" y="73435"/>
            <a:ext cx="8833121" cy="2193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endParaRPr sz="3800">
              <a:solidFill>
                <a:srgbClr val="FFFFFF"/>
              </a:solidFill>
            </a:endParaRPr>
          </a:p>
          <a:p>
            <a:pPr lvl="0" algn="ctr"/>
            <a:r>
              <a:rPr sz="3800">
                <a:solidFill>
                  <a:srgbClr val="FFFFFF"/>
                </a:solidFill>
              </a:rPr>
              <a:t>Don’t you actually tell people how you feel? </a:t>
            </a:r>
            <a:br>
              <a:rPr sz="3800">
                <a:solidFill>
                  <a:srgbClr val="FFFFFF"/>
                </a:solidFill>
              </a:rPr>
            </a:br>
            <a:endParaRPr sz="3800">
              <a:solidFill>
                <a:srgbClr val="FFFFF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3477235" y="5228680"/>
            <a:ext cx="2530101" cy="62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always..</a:t>
            </a:r>
          </a:p>
        </p:txBody>
      </p:sp>
      <p:pic>
        <p:nvPicPr>
          <p:cNvPr id="31" name="STEVE-s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3420" y="2243167"/>
            <a:ext cx="2535373" cy="219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ur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841" y="2202145"/>
            <a:ext cx="3289301" cy="246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Sad-smiley-with-tea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5789" y="1960723"/>
            <a:ext cx="2757985" cy="275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6" name="Shape 36"/>
          <p:cNvSpPr/>
          <p:nvPr/>
        </p:nvSpPr>
        <p:spPr>
          <a:xfrm>
            <a:off x="5163003" y="2396578"/>
            <a:ext cx="3590918" cy="2091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Official Meeting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Informal Meeting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Meeting Friends 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Negative Situation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Sick &amp; Bedridden</a:t>
            </a:r>
            <a:endParaRPr sz="2500">
              <a:solidFill>
                <a:srgbClr val="FFFFFF"/>
              </a:solidFill>
            </a:endParaRPr>
          </a:p>
          <a:p>
            <a:pPr lvl="0" marL="228600" indent="-228600">
              <a:buSzPct val="100000"/>
              <a:buChar char="•"/>
            </a:pPr>
            <a:r>
              <a:rPr sz="2500">
                <a:solidFill>
                  <a:srgbClr val="FFFFFF"/>
                </a:solidFill>
              </a:rPr>
              <a:t>Meeting old friend</a:t>
            </a:r>
          </a:p>
        </p:txBody>
      </p:sp>
      <p:sp>
        <p:nvSpPr>
          <p:cNvPr id="37" name="Shape 37"/>
          <p:cNvSpPr/>
          <p:nvPr/>
        </p:nvSpPr>
        <p:spPr>
          <a:xfrm>
            <a:off x="773182" y="848135"/>
            <a:ext cx="8756164" cy="555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4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FFFFFF"/>
                </a:solidFill>
              </a:rPr>
              <a:t>Mostly we use same answer in all the situations</a:t>
            </a:r>
          </a:p>
        </p:txBody>
      </p:sp>
      <p:pic>
        <p:nvPicPr>
          <p:cNvPr id="38" name="anigif_enhanced-7047-1400771611-16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74903" y="2200568"/>
            <a:ext cx="3833722" cy="2815486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2"/>
          <p:cNvGrpSpPr/>
          <p:nvPr/>
        </p:nvGrpSpPr>
        <p:grpSpPr>
          <a:xfrm>
            <a:off x="2682874" y="751268"/>
            <a:ext cx="2103439" cy="1288289"/>
            <a:chOff x="6397" y="0"/>
            <a:chExt cx="2103437" cy="1288288"/>
          </a:xfrm>
        </p:grpSpPr>
        <p:sp>
          <p:nvSpPr>
            <p:cNvPr id="40" name="Shape 40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5446712" y="397257"/>
            <a:ext cx="3322920" cy="1241086"/>
            <a:chOff x="-82696" y="0"/>
            <a:chExt cx="3322918" cy="1241085"/>
          </a:xfrm>
        </p:grpSpPr>
        <p:sp>
          <p:nvSpPr>
            <p:cNvPr id="43" name="Shape 43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I’m F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ine..</a:t>
              </a:r>
            </a:p>
          </p:txBody>
        </p:sp>
      </p:grpSp>
      <p:pic>
        <p:nvPicPr>
          <p:cNvPr id="46" name="images-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5726" y="2035231"/>
            <a:ext cx="4799648" cy="300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8034" y="1189434"/>
            <a:ext cx="3798789" cy="3798789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913645" y="5039135"/>
            <a:ext cx="7574420" cy="74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If you don’t say anything else, </a:t>
            </a:r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it is a signal that you don't want to continue the conversation.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4633912" y="270203"/>
            <a:ext cx="2779009" cy="1037940"/>
            <a:chOff x="-69160" y="0"/>
            <a:chExt cx="2779008" cy="1037939"/>
          </a:xfrm>
        </p:grpSpPr>
        <p:sp>
          <p:nvSpPr>
            <p:cNvPr id="51" name="Shape 51"/>
            <p:cNvSpPr/>
            <p:nvPr/>
          </p:nvSpPr>
          <p:spPr>
            <a:xfrm>
              <a:off x="0" y="0"/>
              <a:ext cx="2640688" cy="1037940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-69161" y="338900"/>
              <a:ext cx="2779009" cy="360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I’m F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ine..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243275" y="5001035"/>
            <a:ext cx="7016760" cy="106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This answer is formal. </a:t>
            </a:r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You might answer this way if someone you don't know, </a:t>
            </a:r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e.g.. waiter at a restaurant</a:t>
            </a:r>
          </a:p>
        </p:txBody>
      </p:sp>
      <p:pic>
        <p:nvPicPr>
          <p:cNvPr id="56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9745" y="1686222"/>
            <a:ext cx="5105401" cy="3289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" name="Group 59"/>
          <p:cNvGrpSpPr/>
          <p:nvPr/>
        </p:nvGrpSpPr>
        <p:grpSpPr>
          <a:xfrm>
            <a:off x="5865812" y="662723"/>
            <a:ext cx="3322920" cy="1241086"/>
            <a:chOff x="-82696" y="0"/>
            <a:chExt cx="3322918" cy="124108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3157526" cy="1241086"/>
            </a:xfrm>
            <a:prstGeom prst="wedgeEllipseCallout">
              <a:avLst>
                <a:gd name="adj1" fmla="val -37801"/>
                <a:gd name="adj2" fmla="val 83593"/>
              </a:avLst>
            </a:pr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-82697" y="405230"/>
              <a:ext cx="3322920" cy="43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I’m F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ine, Thanks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2441574" y="740721"/>
            <a:ext cx="2103439" cy="1288289"/>
            <a:chOff x="6397" y="0"/>
            <a:chExt cx="2103437" cy="1288288"/>
          </a:xfrm>
        </p:grpSpPr>
        <p:sp>
          <p:nvSpPr>
            <p:cNvPr id="60" name="Shape 60"/>
            <p:cNvSpPr/>
            <p:nvPr/>
          </p:nvSpPr>
          <p:spPr>
            <a:xfrm>
              <a:off x="6397" y="0"/>
              <a:ext cx="2103439" cy="12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1144"/>
                    <a:pt x="0" y="2555"/>
                  </a:cubicBezTo>
                  <a:lnTo>
                    <a:pt x="0" y="12776"/>
                  </a:lnTo>
                  <a:cubicBezTo>
                    <a:pt x="0" y="14187"/>
                    <a:pt x="1612" y="15331"/>
                    <a:pt x="3600" y="15331"/>
                  </a:cubicBezTo>
                  <a:lnTo>
                    <a:pt x="12600" y="15331"/>
                  </a:lnTo>
                  <a:lnTo>
                    <a:pt x="13929" y="21600"/>
                  </a:lnTo>
                  <a:lnTo>
                    <a:pt x="18000" y="15331"/>
                  </a:lnTo>
                  <a:cubicBezTo>
                    <a:pt x="19988" y="15331"/>
                    <a:pt x="21600" y="14187"/>
                    <a:pt x="21600" y="12776"/>
                  </a:cubicBezTo>
                  <a:lnTo>
                    <a:pt x="21600" y="2555"/>
                  </a:lnTo>
                  <a:cubicBezTo>
                    <a:pt x="21600" y="1144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360" cap="flat">
              <a:solidFill>
                <a:srgbClr val="3465A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301544" y="282589"/>
              <a:ext cx="1513145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How are you?</a:t>
              </a: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88933" y="2562519"/>
            <a:ext cx="8093234" cy="141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Greetings for acquaintances and strangers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