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Roboto"/>
      <p:regular r:id="rId49"/>
      <p:bold r:id="rId50"/>
      <p:italic r:id="rId51"/>
      <p:boldItalic r:id="rId52"/>
    </p:embeddedFont>
    <p:embeddedFont>
      <p:font typeface="Book Antiqua"/>
      <p:regular r:id="rId53"/>
      <p:bold r:id="rId54"/>
      <p:italic r:id="rId55"/>
      <p:boldItalic r:id="rId56"/>
    </p:embeddedFont>
    <p:embeddedFont>
      <p:font typeface="Merriweather"/>
      <p:regular r:id="rId57"/>
      <p:bold r:id="rId58"/>
      <p:italic r:id="rId59"/>
      <p:boldItalic r:id="rId60"/>
    </p:embeddedFont>
    <p:embeddedFont>
      <p:font typeface="Source Sans Pro"/>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SourceSansPro-bold.fntdata"/><Relationship Id="rId61" Type="http://schemas.openxmlformats.org/officeDocument/2006/relationships/font" Target="fonts/SourceSansPro-regular.fntdata"/><Relationship Id="rId20" Type="http://schemas.openxmlformats.org/officeDocument/2006/relationships/slide" Target="slides/slide15.xml"/><Relationship Id="rId64" Type="http://schemas.openxmlformats.org/officeDocument/2006/relationships/font" Target="fonts/SourceSansPro-boldItalic.fntdata"/><Relationship Id="rId63" Type="http://schemas.openxmlformats.org/officeDocument/2006/relationships/font" Target="fonts/SourceSansPr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Merriweather-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BookAntiqua-regular.fntdata"/><Relationship Id="rId52" Type="http://schemas.openxmlformats.org/officeDocument/2006/relationships/font" Target="fonts/Roboto-boldItalic.fntdata"/><Relationship Id="rId11" Type="http://schemas.openxmlformats.org/officeDocument/2006/relationships/slide" Target="slides/slide6.xml"/><Relationship Id="rId55" Type="http://schemas.openxmlformats.org/officeDocument/2006/relationships/font" Target="fonts/BookAntiqua-italic.fntdata"/><Relationship Id="rId10" Type="http://schemas.openxmlformats.org/officeDocument/2006/relationships/slide" Target="slides/slide5.xml"/><Relationship Id="rId54" Type="http://schemas.openxmlformats.org/officeDocument/2006/relationships/font" Target="fonts/BookAntiqua-bold.fntdata"/><Relationship Id="rId13" Type="http://schemas.openxmlformats.org/officeDocument/2006/relationships/slide" Target="slides/slide8.xml"/><Relationship Id="rId57" Type="http://schemas.openxmlformats.org/officeDocument/2006/relationships/font" Target="fonts/Merriweather-regular.fntdata"/><Relationship Id="rId12" Type="http://schemas.openxmlformats.org/officeDocument/2006/relationships/slide" Target="slides/slide7.xml"/><Relationship Id="rId56" Type="http://schemas.openxmlformats.org/officeDocument/2006/relationships/font" Target="fonts/BookAntiqua-boldItalic.fntdata"/><Relationship Id="rId15" Type="http://schemas.openxmlformats.org/officeDocument/2006/relationships/slide" Target="slides/slide10.xml"/><Relationship Id="rId59" Type="http://schemas.openxmlformats.org/officeDocument/2006/relationships/font" Target="fonts/Merriweather-italic.fntdata"/><Relationship Id="rId14" Type="http://schemas.openxmlformats.org/officeDocument/2006/relationships/slide" Target="slides/slide9.xml"/><Relationship Id="rId58" Type="http://schemas.openxmlformats.org/officeDocument/2006/relationships/font" Target="fonts/Merriweather-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ervous.io/clojure/crypto/2018/04/04/clojure-evm-iii/"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Binary_tree"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ckgeeks.com/guides/ethereum-gas-step-by-step-guid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omputable_function" TargetMode="External"/><Relationship Id="rId3" Type="http://schemas.openxmlformats.org/officeDocument/2006/relationships/hyperlink" Target="https://en.wikipedia.org/wiki/Universal_Turing_machin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 Can read/write to its own internal storage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chemeClr val="dk1"/>
              </a:buClr>
              <a:buSzPts val="1100"/>
              <a:buChar char="●"/>
            </a:pPr>
            <a:r>
              <a:rPr lang="en">
                <a:solidFill>
                  <a:schemeClr val="dk1"/>
                </a:solidFill>
              </a:rPr>
              <a:t>Global shared state means, the state that every node have.</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EOA – account controlled by a private key. Owners can send ether and messages from said account</a:t>
            </a:r>
            <a:endParaRPr>
              <a:solidFill>
                <a:schemeClr val="dk1"/>
              </a:solidFill>
            </a:endParaRPr>
          </a:p>
          <a:p>
            <a:pPr indent="-228600" lvl="0" marL="457200" rtl="0" algn="l">
              <a:lnSpc>
                <a:spcPct val="100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Once execution stops, and all sub-executions triggered by a message sent by a contract stop (this all happens in a deterministic and synchronous order, ie. a sub-call completes fully before the parent call goes any further), </a:t>
            </a:r>
            <a:endParaRPr>
              <a:solidFill>
                <a:schemeClr val="dk1"/>
              </a:solidFill>
            </a:endParaRPr>
          </a:p>
          <a:p>
            <a:pPr indent="-228600" lvl="0" marL="457200" rtl="0" algn="l">
              <a:lnSpc>
                <a:spcPct val="100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Upon execution halt, and all sub executions finish from a message sent by a contract stop in a  deterministic and synchronous order (sub call complete fully before parent call proceeds)</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An address in Ethereum is a 160 bit identifier that is used to identify the account</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Why count outbound transactions? Security measure to ensure double transactions don’t occur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“Does not require gas to create an account” - Why do we say that ?. Think about this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52b5be979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552b5be979_2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https://nervous.io/clojure/crypto/2018/04/04/clojure-evm-iii/</a:t>
            </a:r>
            <a:endParaRPr/>
          </a:p>
          <a:p>
            <a:pPr indent="0" lvl="0" marL="0" rtl="0" algn="l">
              <a:lnSpc>
                <a:spcPct val="100000"/>
              </a:lnSpc>
              <a:spcBef>
                <a:spcPts val="0"/>
              </a:spcBef>
              <a:spcAft>
                <a:spcPts val="0"/>
              </a:spcAft>
              <a:buSzPts val="1100"/>
              <a:buNone/>
            </a:pPr>
            <a:r>
              <a:t/>
            </a:r>
            <a:endParaRPr/>
          </a:p>
          <a:p>
            <a:pPr indent="0" lvl="0" marL="0" rtl="0" algn="l">
              <a:lnSpc>
                <a:spcPct val="170000"/>
              </a:lnSpc>
              <a:spcBef>
                <a:spcPts val="0"/>
              </a:spcBef>
              <a:spcAft>
                <a:spcPts val="0"/>
              </a:spcAft>
              <a:buClr>
                <a:schemeClr val="dk1"/>
              </a:buClr>
              <a:buSzPts val="1100"/>
              <a:buFont typeface="Arial"/>
              <a:buNone/>
            </a:pPr>
            <a:r>
              <a:rPr lang="en" sz="1200">
                <a:solidFill>
                  <a:srgbClr val="333333"/>
                </a:solidFill>
                <a:latin typeface="Merriweather"/>
                <a:ea typeface="Merriweather"/>
                <a:cs typeface="Merriweather"/>
                <a:sym typeface="Merriweather"/>
              </a:rPr>
              <a:t>Ethereum’s trie requires three distinct node types:</a:t>
            </a:r>
            <a:endParaRPr sz="1200">
              <a:solidFill>
                <a:srgbClr val="333333"/>
              </a:solidFill>
              <a:latin typeface="Merriweather"/>
              <a:ea typeface="Merriweather"/>
              <a:cs typeface="Merriweather"/>
              <a:sym typeface="Merriweather"/>
            </a:endParaRPr>
          </a:p>
          <a:p>
            <a:pPr indent="-304800" lvl="0" marL="457200" rtl="0" algn="l">
              <a:lnSpc>
                <a:spcPct val="170000"/>
              </a:lnSpc>
              <a:spcBef>
                <a:spcPts val="0"/>
              </a:spcBef>
              <a:spcAft>
                <a:spcPts val="0"/>
              </a:spcAft>
              <a:buClr>
                <a:srgbClr val="333333"/>
              </a:buClr>
              <a:buSzPts val="1200"/>
              <a:buFont typeface="Merriweather"/>
              <a:buChar char="●"/>
            </a:pPr>
            <a:r>
              <a:rPr i="1" lang="en" sz="1200">
                <a:solidFill>
                  <a:srgbClr val="333333"/>
                </a:solidFill>
                <a:latin typeface="Merriweather"/>
                <a:ea typeface="Merriweather"/>
                <a:cs typeface="Merriweather"/>
                <a:sym typeface="Merriweather"/>
              </a:rPr>
              <a:t>Branch</a:t>
            </a:r>
            <a:r>
              <a:rPr lang="en" sz="1200">
                <a:solidFill>
                  <a:srgbClr val="333333"/>
                </a:solidFill>
                <a:latin typeface="Merriweather"/>
                <a:ea typeface="Merriweather"/>
                <a:cs typeface="Merriweather"/>
                <a:sym typeface="Merriweather"/>
              </a:rPr>
              <a:t> — inserted at points where at least two keys diverge, each branch has a child slot for every possible nibble (0-15). Branches optionally contain a value, in the event a key terminates at the branch point.</a:t>
            </a:r>
            <a:endParaRPr sz="1200">
              <a:solidFill>
                <a:srgbClr val="333333"/>
              </a:solidFill>
              <a:latin typeface="Merriweather"/>
              <a:ea typeface="Merriweather"/>
              <a:cs typeface="Merriweather"/>
              <a:sym typeface="Merriweather"/>
            </a:endParaRPr>
          </a:p>
          <a:p>
            <a:pPr indent="-304800" lvl="0" marL="457200" rtl="0" algn="l">
              <a:lnSpc>
                <a:spcPct val="170000"/>
              </a:lnSpc>
              <a:spcBef>
                <a:spcPts val="0"/>
              </a:spcBef>
              <a:spcAft>
                <a:spcPts val="0"/>
              </a:spcAft>
              <a:buClr>
                <a:srgbClr val="333333"/>
              </a:buClr>
              <a:buSzPts val="1200"/>
              <a:buFont typeface="Merriweather"/>
              <a:buChar char="●"/>
            </a:pPr>
            <a:r>
              <a:rPr i="1" lang="en" sz="1200">
                <a:solidFill>
                  <a:srgbClr val="333333"/>
                </a:solidFill>
                <a:latin typeface="Merriweather"/>
                <a:ea typeface="Merriweather"/>
                <a:cs typeface="Merriweather"/>
                <a:sym typeface="Merriweather"/>
              </a:rPr>
              <a:t>Extension</a:t>
            </a:r>
            <a:r>
              <a:rPr lang="en" sz="1200">
                <a:solidFill>
                  <a:srgbClr val="333333"/>
                </a:solidFill>
                <a:latin typeface="Merriweather"/>
                <a:ea typeface="Merriweather"/>
                <a:cs typeface="Merriweather"/>
                <a:sym typeface="Merriweather"/>
              </a:rPr>
              <a:t> — holds a single, non-empty key (1 or more nibbles) and a single child. An extension can be thought of as a compaction of layers of redundant branch nodes.</a:t>
            </a:r>
            <a:endParaRPr sz="1200">
              <a:solidFill>
                <a:srgbClr val="333333"/>
              </a:solidFill>
              <a:latin typeface="Merriweather"/>
              <a:ea typeface="Merriweather"/>
              <a:cs typeface="Merriweather"/>
              <a:sym typeface="Merriweather"/>
            </a:endParaRPr>
          </a:p>
          <a:p>
            <a:pPr indent="-304800" lvl="0" marL="457200" rtl="0" algn="l">
              <a:lnSpc>
                <a:spcPct val="170000"/>
              </a:lnSpc>
              <a:spcBef>
                <a:spcPts val="0"/>
              </a:spcBef>
              <a:spcAft>
                <a:spcPts val="0"/>
              </a:spcAft>
              <a:buClr>
                <a:srgbClr val="333333"/>
              </a:buClr>
              <a:buSzPts val="1200"/>
              <a:buFont typeface="Merriweather"/>
              <a:buChar char="●"/>
            </a:pPr>
            <a:r>
              <a:rPr i="1" lang="en" sz="1200">
                <a:solidFill>
                  <a:srgbClr val="333333"/>
                </a:solidFill>
                <a:latin typeface="Merriweather"/>
                <a:ea typeface="Merriweather"/>
                <a:cs typeface="Merriweather"/>
                <a:sym typeface="Merriweather"/>
              </a:rPr>
              <a:t>Leaf</a:t>
            </a:r>
            <a:r>
              <a:rPr lang="en" sz="1200">
                <a:solidFill>
                  <a:srgbClr val="333333"/>
                </a:solidFill>
                <a:latin typeface="Merriweather"/>
                <a:ea typeface="Merriweather"/>
                <a:cs typeface="Merriweather"/>
                <a:sym typeface="Merriweather"/>
              </a:rPr>
              <a:t> — Similar to extensions, with the exception that leaves reference a </a:t>
            </a:r>
            <a:r>
              <a:rPr i="1" lang="en" sz="1200">
                <a:solidFill>
                  <a:srgbClr val="333333"/>
                </a:solidFill>
                <a:latin typeface="Merriweather"/>
                <a:ea typeface="Merriweather"/>
                <a:cs typeface="Merriweather"/>
                <a:sym typeface="Merriweather"/>
              </a:rPr>
              <a:t>value</a:t>
            </a:r>
            <a:r>
              <a:rPr lang="en" sz="1200">
                <a:solidFill>
                  <a:srgbClr val="333333"/>
                </a:solidFill>
                <a:latin typeface="Merriweather"/>
                <a:ea typeface="Merriweather"/>
                <a:cs typeface="Merriweather"/>
                <a:sym typeface="Merriweather"/>
              </a:rPr>
              <a:t>, rather than a child node, and may have empty keys.</a:t>
            </a:r>
            <a:endParaRPr sz="1200">
              <a:solidFill>
                <a:srgbClr val="333333"/>
              </a:solidFill>
              <a:latin typeface="Merriweather"/>
              <a:ea typeface="Merriweather"/>
              <a:cs typeface="Merriweather"/>
              <a:sym typeface="Merriweathe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chemeClr val="dk1"/>
              </a:buClr>
              <a:buSzPts val="1100"/>
              <a:buChar char="●"/>
            </a:pPr>
            <a:r>
              <a:rPr lang="en">
                <a:solidFill>
                  <a:schemeClr val="dk1"/>
                </a:solidFill>
              </a:rPr>
              <a:t>Merkle Tree = </a:t>
            </a:r>
            <a:r>
              <a:rPr lang="en" u="sng">
                <a:solidFill>
                  <a:schemeClr val="hlink"/>
                </a:solidFill>
                <a:hlinkClick r:id="rId2"/>
              </a:rPr>
              <a:t>binary tree</a:t>
            </a:r>
            <a:r>
              <a:rPr lang="en" u="sng">
                <a:solidFill>
                  <a:schemeClr val="dk1"/>
                </a:solidFill>
              </a:rPr>
              <a:t> </a:t>
            </a:r>
            <a:r>
              <a:rPr lang="en">
                <a:solidFill>
                  <a:schemeClr val="dk1"/>
                </a:solidFill>
              </a:rPr>
              <a:t>composed of a set of nodes with:</a:t>
            </a:r>
            <a:endParaRPr>
              <a:solidFill>
                <a:schemeClr val="dk1"/>
              </a:solidFill>
            </a:endParaRPr>
          </a:p>
          <a:p>
            <a:pPr indent="-298450" lvl="1" marL="914400" rtl="0" algn="l">
              <a:lnSpc>
                <a:spcPct val="100000"/>
              </a:lnSpc>
              <a:spcBef>
                <a:spcPts val="0"/>
              </a:spcBef>
              <a:spcAft>
                <a:spcPts val="0"/>
              </a:spcAft>
              <a:buClr>
                <a:schemeClr val="dk1"/>
              </a:buClr>
              <a:buSzPts val="1100"/>
              <a:buChar char="○"/>
            </a:pPr>
            <a:r>
              <a:rPr lang="en">
                <a:solidFill>
                  <a:schemeClr val="dk1"/>
                </a:solidFill>
              </a:rPr>
              <a:t>Large number of leaf notes at the bottom that contain the base data</a:t>
            </a:r>
            <a:endParaRPr>
              <a:solidFill>
                <a:schemeClr val="dk1"/>
              </a:solidFill>
            </a:endParaRPr>
          </a:p>
          <a:p>
            <a:pPr indent="-298450" lvl="1" marL="914400" rtl="0" algn="l">
              <a:lnSpc>
                <a:spcPct val="100000"/>
              </a:lnSpc>
              <a:spcBef>
                <a:spcPts val="0"/>
              </a:spcBef>
              <a:spcAft>
                <a:spcPts val="0"/>
              </a:spcAft>
              <a:buClr>
                <a:schemeClr val="dk1"/>
              </a:buClr>
              <a:buSzPts val="1100"/>
              <a:buChar char="○"/>
            </a:pPr>
            <a:r>
              <a:rPr lang="en">
                <a:solidFill>
                  <a:schemeClr val="dk1"/>
                </a:solidFill>
              </a:rPr>
              <a:t>Set of intermediate nodes (hash of two child nodes)</a:t>
            </a:r>
            <a:endParaRPr>
              <a:solidFill>
                <a:schemeClr val="dk1"/>
              </a:solidFill>
            </a:endParaRPr>
          </a:p>
          <a:p>
            <a:pPr indent="-298450" lvl="1" marL="914400" rtl="0" algn="l">
              <a:lnSpc>
                <a:spcPct val="100000"/>
              </a:lnSpc>
              <a:spcBef>
                <a:spcPts val="0"/>
              </a:spcBef>
              <a:spcAft>
                <a:spcPts val="0"/>
              </a:spcAft>
              <a:buClr>
                <a:schemeClr val="dk1"/>
              </a:buClr>
              <a:buSzPts val="1100"/>
              <a:buChar char="○"/>
            </a:pPr>
            <a:r>
              <a:rPr lang="en">
                <a:solidFill>
                  <a:schemeClr val="dk1"/>
                </a:solidFill>
              </a:rPr>
              <a:t>Single root node, from the hash of two intermediate nodes (top of tree)</a:t>
            </a:r>
            <a:endParaRPr>
              <a:solidFill>
                <a:schemeClr val="dk1"/>
              </a:solidFill>
            </a:endParaRPr>
          </a:p>
          <a:p>
            <a:pPr indent="-228600" lvl="1" marL="914400" rtl="0" algn="l">
              <a:lnSpc>
                <a:spcPct val="100000"/>
              </a:lnSpc>
              <a:spcBef>
                <a:spcPts val="0"/>
              </a:spcBef>
              <a:spcAft>
                <a:spcPts val="0"/>
              </a:spcAft>
              <a:buClr>
                <a:schemeClr val="dk1"/>
              </a:buClr>
              <a:buSzPts val="1100"/>
              <a:buFont typeface="Arial"/>
              <a:buNone/>
            </a:pPr>
            <a:r>
              <a:t/>
            </a:r>
            <a:endParaRPr>
              <a:solidFill>
                <a:schemeClr val="dk1"/>
              </a:solidFill>
            </a:endParaRPr>
          </a:p>
          <a:p>
            <a:pPr indent="-298450" lvl="1" marL="914400" rtl="0" algn="l">
              <a:lnSpc>
                <a:spcPct val="100000"/>
              </a:lnSpc>
              <a:spcBef>
                <a:spcPts val="0"/>
              </a:spcBef>
              <a:spcAft>
                <a:spcPts val="0"/>
              </a:spcAft>
              <a:buClr>
                <a:schemeClr val="dk1"/>
              </a:buClr>
              <a:buSzPts val="1100"/>
              <a:buChar char="○"/>
            </a:pPr>
            <a:r>
              <a:rPr lang="en">
                <a:solidFill>
                  <a:schemeClr val="dk1"/>
                </a:solidFill>
              </a:rPr>
              <a:t>Define chunks and buckets</a:t>
            </a:r>
            <a:br>
              <a:rPr lang="en">
                <a:solidFill>
                  <a:schemeClr val="dk1"/>
                </a:solidFill>
              </a:rPr>
            </a:br>
            <a:endParaRPr>
              <a:solidFill>
                <a:schemeClr val="dk1"/>
              </a:solidFill>
            </a:endParaRPr>
          </a:p>
          <a:p>
            <a:pPr indent="-228600" lvl="1" marL="91440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chemeClr val="dk1"/>
              </a:buClr>
              <a:buSzPts val="1100"/>
              <a:buChar char="●"/>
            </a:pPr>
            <a:r>
              <a:rPr lang="en">
                <a:solidFill>
                  <a:schemeClr val="dk1"/>
                </a:solidFill>
              </a:rPr>
              <a:t>Need to show examples of this and the other data structures with actual code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2"/>
                </a:solidFill>
              </a:rPr>
              <a:t>Ability to store all this information efficiently within merkle trees is very useful to light clients operation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52b5be979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552b5be979_2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2"/>
                </a:solidFill>
              </a:rPr>
              <a:t>Ability to store all this information efficiently within merkle trees is very useful to light clients operation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Clr>
                <a:schemeClr val="dk1"/>
              </a:buClr>
              <a:buSzPts val="1100"/>
              <a:buChar char="-"/>
            </a:pPr>
            <a:r>
              <a:rPr lang="en">
                <a:solidFill>
                  <a:schemeClr val="dk1"/>
                </a:solidFill>
              </a:rPr>
              <a:t>Digital Bearer Asset: similar to a security or bond / issued in physical form</a:t>
            </a:r>
            <a:endParaRPr>
              <a:solidFill>
                <a:schemeClr val="dk1"/>
              </a:solidFill>
            </a:endParaRPr>
          </a:p>
          <a:p>
            <a:pPr indent="-101600" lvl="0" marL="171450" rtl="0" algn="l">
              <a:lnSpc>
                <a:spcPct val="100000"/>
              </a:lnSpc>
              <a:spcBef>
                <a:spcPts val="0"/>
              </a:spcBef>
              <a:spcAft>
                <a:spcPts val="0"/>
              </a:spcAft>
              <a:buClr>
                <a:schemeClr val="dk1"/>
              </a:buClr>
              <a:buSzPts val="1100"/>
              <a:buFont typeface="Arial"/>
              <a:buNone/>
            </a:pPr>
            <a:r>
              <a:t/>
            </a:r>
            <a:endParaRPr>
              <a:solidFill>
                <a:schemeClr val="dk1"/>
              </a:solidFill>
            </a:endParaRPr>
          </a:p>
          <a:p>
            <a:pPr indent="-171450" lvl="0" marL="171450" rtl="0" algn="l">
              <a:lnSpc>
                <a:spcPct val="100000"/>
              </a:lnSpc>
              <a:spcBef>
                <a:spcPts val="0"/>
              </a:spcBef>
              <a:spcAft>
                <a:spcPts val="0"/>
              </a:spcAft>
              <a:buClr>
                <a:schemeClr val="dk1"/>
              </a:buClr>
              <a:buSzPts val="1100"/>
              <a:buChar char="-"/>
            </a:pPr>
            <a:r>
              <a:rPr lang="en">
                <a:solidFill>
                  <a:schemeClr val="dk1"/>
                </a:solidFill>
              </a:rPr>
              <a:t>No limit to max ETH in the world (opposed to 21m bitcoin)</a:t>
            </a:r>
            <a:endParaRPr>
              <a:solidFill>
                <a:schemeClr val="dk1"/>
              </a:solidFill>
            </a:endParaRPr>
          </a:p>
          <a:p>
            <a:pPr indent="-171450" lvl="0" marL="171450" rtl="0" algn="l">
              <a:lnSpc>
                <a:spcPct val="100000"/>
              </a:lnSpc>
              <a:spcBef>
                <a:spcPts val="0"/>
              </a:spcBef>
              <a:spcAft>
                <a:spcPts val="0"/>
              </a:spcAft>
              <a:buClr>
                <a:schemeClr val="dk1"/>
              </a:buClr>
              <a:buSzPts val="1100"/>
              <a:buChar char="-"/>
            </a:pPr>
            <a:r>
              <a:rPr lang="en">
                <a:solidFill>
                  <a:schemeClr val="dk1"/>
                </a:solidFill>
              </a:rPr>
              <a:t>60m purchased by users in 2014 crowdfund</a:t>
            </a:r>
            <a:endParaRPr>
              <a:solidFill>
                <a:schemeClr val="dk1"/>
              </a:solidFill>
            </a:endParaRPr>
          </a:p>
          <a:p>
            <a:pPr indent="-171450" lvl="0" marL="171450" rtl="0" algn="l">
              <a:lnSpc>
                <a:spcPct val="100000"/>
              </a:lnSpc>
              <a:spcBef>
                <a:spcPts val="0"/>
              </a:spcBef>
              <a:spcAft>
                <a:spcPts val="0"/>
              </a:spcAft>
              <a:buClr>
                <a:schemeClr val="dk1"/>
              </a:buClr>
              <a:buSzPts val="1100"/>
              <a:buChar char="-"/>
            </a:pPr>
            <a:r>
              <a:rPr lang="en">
                <a:solidFill>
                  <a:schemeClr val="dk1"/>
                </a:solidFill>
              </a:rPr>
              <a:t>12m to Ethereum foundation </a:t>
            </a:r>
            <a:endParaRPr>
              <a:solidFill>
                <a:schemeClr val="dk1"/>
              </a:solidFill>
            </a:endParaRPr>
          </a:p>
          <a:p>
            <a:pPr indent="-171450" lvl="0" marL="171450" rtl="0" algn="l">
              <a:lnSpc>
                <a:spcPct val="100000"/>
              </a:lnSpc>
              <a:spcBef>
                <a:spcPts val="0"/>
              </a:spcBef>
              <a:spcAft>
                <a:spcPts val="0"/>
              </a:spcAft>
              <a:buClr>
                <a:schemeClr val="dk1"/>
              </a:buClr>
              <a:buSzPts val="1100"/>
              <a:buChar char="-"/>
            </a:pPr>
            <a:r>
              <a:rPr lang="en">
                <a:solidFill>
                  <a:schemeClr val="dk1"/>
                </a:solidFill>
              </a:rPr>
              <a:t>Every 12s , 5 eth are mined (to change soon with casper) = 18m at most per year (verify)</a:t>
            </a:r>
            <a:endParaRPr>
              <a:solidFill>
                <a:schemeClr val="dk1"/>
              </a:solidFill>
            </a:endParaRPr>
          </a:p>
          <a:p>
            <a:pPr indent="-171450" lvl="0" marL="171450" rtl="0" algn="l">
              <a:lnSpc>
                <a:spcPct val="100000"/>
              </a:lnSpc>
              <a:spcBef>
                <a:spcPts val="0"/>
              </a:spcBef>
              <a:spcAft>
                <a:spcPts val="0"/>
              </a:spcAft>
              <a:buClr>
                <a:schemeClr val="dk1"/>
              </a:buClr>
              <a:buSzPts val="1100"/>
              <a:buChar char="-"/>
            </a:pPr>
            <a:r>
              <a:rPr lang="en">
                <a:solidFill>
                  <a:schemeClr val="dk1"/>
                </a:solidFill>
              </a:rPr>
              <a:t>Uncles as mining reward</a:t>
            </a:r>
            <a:endParaRPr>
              <a:solidFill>
                <a:schemeClr val="dk1"/>
              </a:solidFill>
            </a:endParaRPr>
          </a:p>
          <a:p>
            <a:pPr indent="-101600" lvl="0" marL="17145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5c9ed712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55c9ed712e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chemeClr val="dk1"/>
              </a:buClr>
              <a:buSzPts val="1100"/>
              <a:buChar char="●"/>
            </a:pPr>
            <a:r>
              <a:rPr lang="en">
                <a:solidFill>
                  <a:schemeClr val="dk1"/>
                </a:solidFill>
              </a:rPr>
              <a:t>MuL is more complex, thus requires more gas</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Even if just transferring funds, and not interacting with a contract, the base gas cost is 21000 gas. Interaction just adds to this minimum</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Reading values from the blockchain does not incur a gas cost</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Redundant, should know what Wei is by now</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Explain the Process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Runtime environment is software that implements an execution model. Popular runtimes include JVM (Java virtual machine), Node.js, CLR (Common Language Runtime), ART (Android Runtime) etc</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chemeClr val="dk1"/>
              </a:buClr>
              <a:buSzPts val="1100"/>
              <a:buChar char="●"/>
            </a:pPr>
            <a:r>
              <a:rPr lang="en">
                <a:solidFill>
                  <a:schemeClr val="dk1"/>
                </a:solidFill>
              </a:rPr>
              <a:t>Review that Ethereum is a transaction-based state machine</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Basically, transactions are what create state changes in the EVM</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EOA - externally owned account</a:t>
            </a:r>
            <a:endParaRPr>
              <a:solidFill>
                <a:schemeClr val="dk1"/>
              </a:solidFill>
            </a:endParaRPr>
          </a:p>
          <a:p>
            <a:pPr indent="-228600" lvl="0" marL="457200" rtl="0" algn="l">
              <a:lnSpc>
                <a:spcPct val="100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Nonce: count of the number of transactions sent by sender</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gasPrice: Wei (quantity) sender willing to pay per unit of gas to execute transaction</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gasLimit: max gas sender willing to pay for executing transaction. Set and paid upfront before any work done</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To: Recipient address. For a contract creating transaction, the contract address doesn’t exist so this is blank</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Value: amount of Wei to be transferred from sender to receiver. In a contract generating transaction, it is the starting balance within the new contract account</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V,r,s: generates the signature for sender’s identity</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Init: only exists for contract creating transactions. EVM code fragment that is used to initialize new contract account. Runs only once, then is discarded. When run, it returns the body of the account code which is permanently associated with the contract account.</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Data: optional field only for message calls. This is where the input message field data goes. Example: smart contract that serves as a domain registration service, a call to that contract might need ”domain” and “IP” fields.</a:t>
            </a:r>
            <a:endParaRPr>
              <a:solidFill>
                <a:schemeClr val="dk1"/>
              </a:solidFill>
            </a:endParaRPr>
          </a:p>
          <a:p>
            <a:pPr indent="-228600" lvl="0" marL="45720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chemeClr val="dk1"/>
              </a:buClr>
              <a:buSzPts val="1100"/>
              <a:buChar char="●"/>
            </a:pPr>
            <a:r>
              <a:rPr lang="en">
                <a:solidFill>
                  <a:schemeClr val="dk1"/>
                </a:solidFill>
              </a:rPr>
              <a:t>When one contract sends an internal transaction to another – the code executes until the final state.</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No gas limit because it is determined by the external creator of the original transaction (EOA) </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Onset gasLimit must cover any and all sub executions that occur as a result of the initial transaction (including contract to contract)</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If it runs out of gas midway through, the message’s execution will revert along with any subsequent messages triggered.</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The parent execution does not need to revert</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chemeClr val="dk1"/>
              </a:buClr>
              <a:buSzPts val="1100"/>
              <a:buChar char="●"/>
            </a:pPr>
            <a:r>
              <a:rPr lang="en">
                <a:solidFill>
                  <a:schemeClr val="dk1"/>
                </a:solidFill>
              </a:rPr>
              <a:t>RLP = data format used to encode nested arrays of binary data. This is the format Ethereum uses to serialize objects. Check handout for link for more information. It is going to be replaced eventually for a more preferable form of serialization.</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Recall: nonce of an account is the count of transactions sent from that account. For validity, nonce must equal sender’s account nonce</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Diagram explanation: Gas Used minimum of 21,000 + fee for data sent (4 gas for every byte of data/code that equals 0, 68 gas for every non-zero byte of data/code) + 32,000 if transaction is to create a contract</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Diagram explanation: gas limit * gas price + value transferred</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chemeClr val="dk1"/>
              </a:buClr>
              <a:buSzPts val="1100"/>
              <a:buChar char="●"/>
            </a:pPr>
            <a:r>
              <a:rPr lang="en">
                <a:solidFill>
                  <a:schemeClr val="dk1"/>
                </a:solidFill>
              </a:rPr>
              <a:t>Note: Remaining gas calculated as the total gas limit for the transaction minus intrinsic gas used.</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During execution, Ethereum keeps track of the “substate” </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Self Destruct Test: set of accounts (if any) that will be discarded after transaction completes</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Log Series: archived/indexed checkpoints of EVM code execution</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Refund balance: Amount to be refunded to sender after transaction using a Refund counter that starts at 0 and increases as entries are removed.</a:t>
            </a:r>
            <a:endParaRPr>
              <a:solidFill>
                <a:schemeClr val="dk1"/>
              </a:solidFill>
            </a:endParaRPr>
          </a:p>
          <a:p>
            <a:pPr indent="-298450" lvl="1" marL="914400" rtl="0" algn="l">
              <a:lnSpc>
                <a:spcPct val="100000"/>
              </a:lnSpc>
              <a:spcBef>
                <a:spcPts val="0"/>
              </a:spcBef>
              <a:spcAft>
                <a:spcPts val="0"/>
              </a:spcAft>
              <a:buClr>
                <a:schemeClr val="dk1"/>
              </a:buClr>
              <a:buSzPts val="1100"/>
              <a:buChar char="○"/>
            </a:pPr>
            <a:r>
              <a:rPr lang="en">
                <a:solidFill>
                  <a:schemeClr val="dk1"/>
                </a:solidFill>
              </a:rPr>
              <a:t>Recall: transactions take up storage and users are rewarded for freeing up storage. This is where the “ reward “ kicks in.</a:t>
            </a:r>
            <a:endParaRPr>
              <a:solidFill>
                <a:schemeClr val="dk1"/>
              </a:solidFill>
            </a:endParaRPr>
          </a:p>
          <a:p>
            <a:pPr indent="-228600" lvl="1" marL="914400" rtl="0" algn="l">
              <a:lnSpc>
                <a:spcPct val="100000"/>
              </a:lnSpc>
              <a:spcBef>
                <a:spcPts val="0"/>
              </a:spcBef>
              <a:spcAft>
                <a:spcPts val="0"/>
              </a:spcAft>
              <a:buClr>
                <a:schemeClr val="dk1"/>
              </a:buClr>
              <a:buSzPts val="1100"/>
              <a:buFont typeface="Arial"/>
              <a:buNone/>
            </a:pPr>
            <a:r>
              <a:t/>
            </a:r>
            <a:endParaRPr>
              <a:solidFill>
                <a:schemeClr val="dk1"/>
              </a:solidFill>
            </a:endParaRPr>
          </a:p>
          <a:p>
            <a:pPr indent="-298450" lvl="1" marL="914400" rtl="0" algn="l">
              <a:lnSpc>
                <a:spcPct val="100000"/>
              </a:lnSpc>
              <a:spcBef>
                <a:spcPts val="0"/>
              </a:spcBef>
              <a:spcAft>
                <a:spcPts val="0"/>
              </a:spcAft>
              <a:buClr>
                <a:schemeClr val="dk1"/>
              </a:buClr>
              <a:buSzPts val="1100"/>
              <a:buChar char="○"/>
            </a:pPr>
            <a:r>
              <a:rPr lang="en">
                <a:solidFill>
                  <a:schemeClr val="dk1"/>
                </a:solidFill>
              </a:rPr>
              <a:t>Gas used counter is useful when validating the completed block</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chemeClr val="dk1"/>
              </a:buClr>
              <a:buSzPts val="1100"/>
              <a:buChar char="●"/>
            </a:pPr>
            <a:r>
              <a:rPr lang="en">
                <a:solidFill>
                  <a:schemeClr val="dk1"/>
                </a:solidFill>
              </a:rPr>
              <a:t>Depending on what the constructor does, this could include creating more accounts, updating storage, make calls, etc.</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Reminder: there must be sufficient gas in order to execute all work until final state reached, or state will roll back with OOG (out of gas) exception, before transaction occurred. No refund for consumed gas, but any Ether sent will be refunded.</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b="1" lang="en">
                <a:solidFill>
                  <a:schemeClr val="dk1"/>
                </a:solidFill>
              </a:rPr>
              <a:t>Define constructor</a:t>
            </a:r>
            <a:r>
              <a:rPr lang="en">
                <a:solidFill>
                  <a:schemeClr val="dk1"/>
                </a:solidFill>
              </a:rPr>
              <a:t> - Constructor is special method of an object that initializes it when it is newly created</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chemeClr val="dk1"/>
              </a:buClr>
              <a:buSzPts val="1100"/>
              <a:buChar char="●"/>
            </a:pPr>
            <a:r>
              <a:rPr lang="en">
                <a:solidFill>
                  <a:schemeClr val="dk1"/>
                </a:solidFill>
              </a:rPr>
              <a:t>No init code as no new account created</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The output information may be used by another contract if built in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55c9ed712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g55c9ed712e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55c9ed712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g55c9ed712e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All nodes running the EVM = world computer</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Bytecode = Ethereum specific binary format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 name="Google Shape;523;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 start of execution memory and stack are empty and counter is zero</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9" name="Google Shape;529;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chemeClr val="dk1"/>
              </a:buClr>
              <a:buSzPts val="1100"/>
              <a:buChar char="●"/>
            </a:pPr>
            <a:r>
              <a:rPr lang="en">
                <a:solidFill>
                  <a:schemeClr val="dk1"/>
                </a:solidFill>
              </a:rPr>
              <a:t>System state = Ethereum’s global state</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Machine state = gas available, program counter, memory contents, active number of words in memory, stack contents</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Exception state – insufficient gas, invalid instructions, insufficient stack items, overflow over 1024, etc. Changes are discarded</a:t>
            </a:r>
            <a:endParaRPr>
              <a:solidFill>
                <a:schemeClr val="dk1"/>
              </a:solidFill>
            </a:endParaRPr>
          </a:p>
          <a:p>
            <a:pPr indent="-228600" lvl="0" marL="45720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chemeClr val="dk1"/>
              </a:buClr>
              <a:buSzPts val="1100"/>
              <a:buChar char="●"/>
            </a:pPr>
            <a:r>
              <a:rPr lang="en">
                <a:solidFill>
                  <a:schemeClr val="dk1"/>
                </a:solidFill>
              </a:rPr>
              <a:t>Validate Uncles – each O/U within block header must be a valid header and within 6</a:t>
            </a:r>
            <a:r>
              <a:rPr baseline="30000" lang="en">
                <a:solidFill>
                  <a:schemeClr val="dk1"/>
                </a:solidFill>
              </a:rPr>
              <a:t>th</a:t>
            </a:r>
            <a:r>
              <a:rPr lang="en">
                <a:solidFill>
                  <a:schemeClr val="dk1"/>
                </a:solidFill>
              </a:rPr>
              <a:t> generation of the present block</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Validate Transactions – gasUsed must equal sum of gas used by all transactions in block through the block gas counter</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Apply Rewards – miner is awarded 5 ETH. For each Ommer included, miner is rewarded 1/32 the current block reward</a:t>
            </a:r>
            <a:endParaRPr>
              <a:solidFill>
                <a:schemeClr val="dk1"/>
              </a:solidFill>
            </a:endParaRPr>
          </a:p>
          <a:p>
            <a:pPr indent="-228600" lvl="0" marL="457200" rtl="0" algn="l">
              <a:lnSpc>
                <a:spcPct val="100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Extra Note: EIP-649 in Further readings will reduce the number from 5 to 3 in order to prep for Casper.</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g55c9ed712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3" name="Google Shape;543;g55c9ed712e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chemeClr val="dk1"/>
              </a:buClr>
              <a:buSzPts val="1100"/>
              <a:buChar char="●"/>
            </a:pPr>
            <a:r>
              <a:rPr lang="en">
                <a:solidFill>
                  <a:schemeClr val="dk1"/>
                </a:solidFill>
              </a:rPr>
              <a:t>Validate Uncles – each O/U within block header must be a valid header and within 6</a:t>
            </a:r>
            <a:r>
              <a:rPr baseline="30000" lang="en">
                <a:solidFill>
                  <a:schemeClr val="dk1"/>
                </a:solidFill>
              </a:rPr>
              <a:t>th</a:t>
            </a:r>
            <a:r>
              <a:rPr lang="en">
                <a:solidFill>
                  <a:schemeClr val="dk1"/>
                </a:solidFill>
              </a:rPr>
              <a:t> generation of the present block</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Validate Transactions – gasUsed must equal sum of gas used by all transactions in block through the block gas counter</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Apply Rewards – miner is awarded 5 ETH. For each Ommer included, miner is rewarded 1/32 the current block reward</a:t>
            </a:r>
            <a:endParaRPr>
              <a:solidFill>
                <a:schemeClr val="dk1"/>
              </a:solidFill>
            </a:endParaRPr>
          </a:p>
          <a:p>
            <a:pPr indent="-228600" lvl="0" marL="457200" rtl="0" algn="l">
              <a:lnSpc>
                <a:spcPct val="100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Extra Note: EIP-649 in Further readings will reduce the number from 5 to 3 in order to prep for Casper.</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https://blockgeeks.com/guides/ethereum-gas-step-by-step-guide/</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This is copy and pasted</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copypasta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What is turing complete?  </a:t>
            </a:r>
            <a:r>
              <a:rPr lang="en" sz="1050">
                <a:solidFill>
                  <a:srgbClr val="222222"/>
                </a:solidFill>
                <a:highlight>
                  <a:schemeClr val="lt1"/>
                </a:highlight>
              </a:rPr>
              <a:t>A computational system that can compute every Turing-</a:t>
            </a:r>
            <a:r>
              <a:rPr lang="en" sz="1050" u="sng">
                <a:solidFill>
                  <a:schemeClr val="hlink"/>
                </a:solidFill>
                <a:highlight>
                  <a:schemeClr val="lt1"/>
                </a:highlight>
                <a:hlinkClick r:id="rId2"/>
              </a:rPr>
              <a:t>computable function</a:t>
            </a:r>
            <a:r>
              <a:rPr lang="en" sz="1050">
                <a:solidFill>
                  <a:srgbClr val="222222"/>
                </a:solidFill>
                <a:highlight>
                  <a:schemeClr val="lt1"/>
                </a:highlight>
              </a:rPr>
              <a:t> is called Turing-complete (or Turing-powerful). Alternatively, such a system is one that can simulate a </a:t>
            </a:r>
            <a:r>
              <a:rPr lang="en" sz="1050" u="sng">
                <a:solidFill>
                  <a:schemeClr val="hlink"/>
                </a:solidFill>
                <a:highlight>
                  <a:schemeClr val="lt1"/>
                </a:highlight>
                <a:hlinkClick r:id="rId3"/>
              </a:rPr>
              <a:t>universal Turing machine</a:t>
            </a:r>
            <a:r>
              <a:rPr lang="en" sz="1050">
                <a:solidFill>
                  <a:srgbClr val="222222"/>
                </a:solidFill>
                <a:highlight>
                  <a:schemeClr val="lt1"/>
                </a:highlight>
              </a:rPr>
              <a:t>.</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70000"/>
              </a:lnSpc>
              <a:spcBef>
                <a:spcPts val="0"/>
              </a:spcBef>
              <a:spcAft>
                <a:spcPts val="0"/>
              </a:spcAft>
              <a:buSzPts val="1100"/>
              <a:buNone/>
            </a:pPr>
            <a:r>
              <a:rPr lang="en" sz="1500">
                <a:solidFill>
                  <a:srgbClr val="13212F"/>
                </a:solidFill>
                <a:latin typeface="Times New Roman"/>
                <a:ea typeface="Times New Roman"/>
                <a:cs typeface="Times New Roman"/>
                <a:sym typeface="Times New Roman"/>
              </a:rPr>
              <a:t>In mathematical logic, we have an error called “halting problem”. Basically, it states that there is an inability to know whether or not a given program can execute its function in a time limit. </a:t>
            </a:r>
            <a:endParaRPr sz="1500">
              <a:solidFill>
                <a:srgbClr val="13212F"/>
              </a:solidFill>
              <a:latin typeface="Times New Roman"/>
              <a:ea typeface="Times New Roman"/>
              <a:cs typeface="Times New Roman"/>
              <a:sym typeface="Times New Roman"/>
            </a:endParaRPr>
          </a:p>
          <a:p>
            <a:pPr indent="0" lvl="0" marL="0" rtl="0" algn="l">
              <a:lnSpc>
                <a:spcPct val="170000"/>
              </a:lnSpc>
              <a:spcBef>
                <a:spcPts val="0"/>
              </a:spcBef>
              <a:spcAft>
                <a:spcPts val="0"/>
              </a:spcAft>
              <a:buSzPts val="1100"/>
              <a:buNone/>
            </a:pPr>
            <a:r>
              <a:rPr lang="en" sz="1500">
                <a:solidFill>
                  <a:srgbClr val="13212F"/>
                </a:solidFill>
                <a:latin typeface="Times New Roman"/>
                <a:ea typeface="Times New Roman"/>
                <a:cs typeface="Times New Roman"/>
                <a:sym typeface="Times New Roman"/>
              </a:rPr>
              <a:t>In 1936, Alan Turing deduced, using Cantor’s Diagonal Problem, that there is no way to know whether a given program can finish in a time limit or not.</a:t>
            </a:r>
            <a:endParaRPr sz="1500">
              <a:solidFill>
                <a:srgbClr val="13212F"/>
              </a:solidFill>
              <a:latin typeface="Times New Roman"/>
              <a:ea typeface="Times New Roman"/>
              <a:cs typeface="Times New Roman"/>
              <a:sym typeface="Times New Roman"/>
            </a:endParaRPr>
          </a:p>
          <a:p>
            <a:pPr indent="0" lvl="0" marL="0" rtl="0" algn="l">
              <a:lnSpc>
                <a:spcPct val="170000"/>
              </a:lnSpc>
              <a:spcBef>
                <a:spcPts val="0"/>
              </a:spcBef>
              <a:spcAft>
                <a:spcPts val="0"/>
              </a:spcAft>
              <a:buSzPts val="1100"/>
              <a:buNone/>
            </a:pPr>
            <a:r>
              <a:rPr lang="en" sz="1500">
                <a:solidFill>
                  <a:srgbClr val="13212F"/>
                </a:solidFill>
                <a:latin typeface="Times New Roman"/>
                <a:ea typeface="Times New Roman"/>
                <a:cs typeface="Times New Roman"/>
                <a:sym typeface="Times New Roman"/>
              </a:rPr>
              <a:t>This is obviously a problem with smart contracts because, contracts by definition, must be capable of termination in a given time limit.</a:t>
            </a:r>
            <a:endParaRPr sz="1500">
              <a:solidFill>
                <a:srgbClr val="13212F"/>
              </a:solidFill>
              <a:latin typeface="Times New Roman"/>
              <a:ea typeface="Times New Roman"/>
              <a:cs typeface="Times New Roman"/>
              <a:sym typeface="Times New Roman"/>
            </a:endParaRPr>
          </a:p>
          <a:p>
            <a:pPr indent="0" lvl="0" marL="0" rtl="0" algn="l">
              <a:lnSpc>
                <a:spcPct val="170000"/>
              </a:lnSpc>
              <a:spcBef>
                <a:spcPts val="0"/>
              </a:spcBef>
              <a:spcAft>
                <a:spcPts val="0"/>
              </a:spcAft>
              <a:buClr>
                <a:schemeClr val="dk1"/>
              </a:buClr>
              <a:buSzPts val="1100"/>
              <a:buFont typeface="Arial"/>
              <a:buNone/>
            </a:pPr>
            <a:r>
              <a:rPr lang="en" sz="1500">
                <a:solidFill>
                  <a:srgbClr val="13212F"/>
                </a:solidFill>
                <a:latin typeface="Times New Roman"/>
                <a:ea typeface="Times New Roman"/>
                <a:cs typeface="Times New Roman"/>
                <a:sym typeface="Times New Roman"/>
              </a:rPr>
              <a:t>Step and Fee Meter, i.e. the number of instructions it has executed, and then terminate once a particular step count has been executed. </a:t>
            </a:r>
            <a:endParaRPr sz="1500">
              <a:solidFill>
                <a:srgbClr val="13212F"/>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4.jpg"/><Relationship Id="rId4" Type="http://schemas.openxmlformats.org/officeDocument/2006/relationships/image" Target="../media/image12.jpg"/><Relationship Id="rId5"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5.jpg"/><Relationship Id="rId4" Type="http://schemas.openxmlformats.org/officeDocument/2006/relationships/image" Target="../media/image1.png"/><Relationship Id="rId5"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2400300" y="1714500"/>
            <a:ext cx="6027000" cy="1167300"/>
          </a:xfrm>
          <a:prstGeom prst="rect">
            <a:avLst/>
          </a:prstGeom>
          <a:noFill/>
          <a:ln>
            <a:noFill/>
          </a:ln>
        </p:spPr>
        <p:txBody>
          <a:bodyPr anchorCtr="0" anchor="t" bIns="34275" lIns="68575" spcFirstLastPara="1" rIns="68575" wrap="square" tIns="34275"/>
          <a:lstStyle>
            <a:lvl1pPr lvl="0" algn="ctr">
              <a:lnSpc>
                <a:spcPct val="200000"/>
              </a:lnSpc>
              <a:spcBef>
                <a:spcPts val="0"/>
              </a:spcBef>
              <a:spcAft>
                <a:spcPts val="0"/>
              </a:spcAft>
              <a:buClr>
                <a:schemeClr val="dk1"/>
              </a:buClr>
              <a:buSzPts val="3000"/>
              <a:buFont typeface="Book Antiqua"/>
              <a:buNone/>
              <a:defRPr b="1" sz="3000" cap="none">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 name="Google Shape;13;p2"/>
          <p:cNvSpPr/>
          <p:nvPr/>
        </p:nvSpPr>
        <p:spPr>
          <a:xfrm>
            <a:off x="0" y="0"/>
            <a:ext cx="1143000" cy="5143500"/>
          </a:xfrm>
          <a:prstGeom prst="rect">
            <a:avLst/>
          </a:prstGeom>
          <a:solidFill>
            <a:srgbClr val="0F243E"/>
          </a:solidFill>
          <a:ln cap="flat" cmpd="sng" w="25400">
            <a:solidFill>
              <a:srgbClr val="395E8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4" name="Google Shape;14;p2"/>
          <p:cNvSpPr txBox="1"/>
          <p:nvPr/>
        </p:nvSpPr>
        <p:spPr>
          <a:xfrm>
            <a:off x="6910754" y="4826977"/>
            <a:ext cx="2227500" cy="2964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1" i="0" lang="en" sz="1100" u="none" cap="none" strike="noStrike">
                <a:solidFill>
                  <a:schemeClr val="dk1"/>
                </a:solidFill>
                <a:latin typeface="Roboto"/>
                <a:ea typeface="Roboto"/>
                <a:cs typeface="Roboto"/>
                <a:sym typeface="Roboto"/>
              </a:rPr>
              <a:t>‹#›</a:t>
            </a:fld>
            <a:endParaRPr b="1" i="0" sz="1100" u="none" cap="none" strike="noStrike">
              <a:solidFill>
                <a:schemeClr val="dk1"/>
              </a:solidFill>
              <a:latin typeface="Roboto"/>
              <a:ea typeface="Roboto"/>
              <a:cs typeface="Roboto"/>
              <a:sym typeface="Roboto"/>
            </a:endParaRPr>
          </a:p>
        </p:txBody>
      </p:sp>
      <p:pic>
        <p:nvPicPr>
          <p:cNvPr id="15" name="Google Shape;15;p2"/>
          <p:cNvPicPr preferRelativeResize="0"/>
          <p:nvPr/>
        </p:nvPicPr>
        <p:blipFill rotWithShape="1">
          <a:blip r:embed="rId2">
            <a:alphaModFix/>
          </a:blip>
          <a:srcRect b="0" l="0" r="0" t="0"/>
          <a:stretch/>
        </p:blipFill>
        <p:spPr>
          <a:xfrm>
            <a:off x="117112" y="1656716"/>
            <a:ext cx="926974" cy="104023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bg>
      <p:bgPr>
        <a:solidFill>
          <a:schemeClr val="lt1"/>
        </a:solidFill>
      </p:bgPr>
    </p:bg>
    <p:spTree>
      <p:nvGrpSpPr>
        <p:cNvPr id="16" name="Shape 16"/>
        <p:cNvGrpSpPr/>
        <p:nvPr/>
      </p:nvGrpSpPr>
      <p:grpSpPr>
        <a:xfrm>
          <a:off x="0" y="0"/>
          <a:ext cx="0" cy="0"/>
          <a:chOff x="0" y="0"/>
          <a:chExt cx="0" cy="0"/>
        </a:xfrm>
      </p:grpSpPr>
      <p:sp>
        <p:nvSpPr>
          <p:cNvPr id="17" name="Google Shape;17;p3"/>
          <p:cNvSpPr txBox="1"/>
          <p:nvPr/>
        </p:nvSpPr>
        <p:spPr>
          <a:xfrm>
            <a:off x="0" y="4906074"/>
            <a:ext cx="9144000" cy="230700"/>
          </a:xfrm>
          <a:prstGeom prst="rect">
            <a:avLst/>
          </a:prstGeom>
          <a:solidFill>
            <a:srgbClr val="36609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Roboto"/>
              <a:ea typeface="Roboto"/>
              <a:cs typeface="Roboto"/>
              <a:sym typeface="Roboto"/>
            </a:endParaRPr>
          </a:p>
        </p:txBody>
      </p:sp>
      <p:sp>
        <p:nvSpPr>
          <p:cNvPr id="18" name="Google Shape;18;p3"/>
          <p:cNvSpPr txBox="1"/>
          <p:nvPr>
            <p:ph idx="1" type="body"/>
          </p:nvPr>
        </p:nvSpPr>
        <p:spPr>
          <a:xfrm>
            <a:off x="304800" y="948690"/>
            <a:ext cx="8382000" cy="3852000"/>
          </a:xfrm>
          <a:prstGeom prst="rect">
            <a:avLst/>
          </a:prstGeom>
          <a:noFill/>
          <a:ln>
            <a:noFill/>
          </a:ln>
        </p:spPr>
        <p:txBody>
          <a:bodyPr anchorCtr="0" anchor="t" bIns="34275" lIns="68575" spcFirstLastPara="1" rIns="68575" wrap="square" tIns="34275"/>
          <a:lstStyle>
            <a:lvl1pPr indent="-342900" lvl="0" marL="457200" algn="l">
              <a:lnSpc>
                <a:spcPct val="100000"/>
              </a:lnSpc>
              <a:spcBef>
                <a:spcPts val="400"/>
              </a:spcBef>
              <a:spcAft>
                <a:spcPts val="0"/>
              </a:spcAft>
              <a:buClr>
                <a:schemeClr val="dk1"/>
              </a:buClr>
              <a:buSzPts val="1800"/>
              <a:buChar char="•"/>
              <a:defRPr sz="1800">
                <a:latin typeface="Roboto"/>
                <a:ea typeface="Roboto"/>
                <a:cs typeface="Roboto"/>
                <a:sym typeface="Roboto"/>
              </a:defRPr>
            </a:lvl1pPr>
            <a:lvl2pPr indent="-323850" lvl="1" marL="914400" algn="l">
              <a:lnSpc>
                <a:spcPct val="100000"/>
              </a:lnSpc>
              <a:spcBef>
                <a:spcPts val="300"/>
              </a:spcBef>
              <a:spcAft>
                <a:spcPts val="0"/>
              </a:spcAft>
              <a:buClr>
                <a:schemeClr val="dk1"/>
              </a:buClr>
              <a:buSzPts val="1500"/>
              <a:buChar char="–"/>
              <a:defRPr sz="1500">
                <a:latin typeface="Book Antiqua"/>
                <a:ea typeface="Book Antiqua"/>
                <a:cs typeface="Book Antiqua"/>
                <a:sym typeface="Book Antiqua"/>
              </a:defRPr>
            </a:lvl2pPr>
            <a:lvl3pPr indent="-317500" lvl="2" marL="1371600" algn="l">
              <a:lnSpc>
                <a:spcPct val="100000"/>
              </a:lnSpc>
              <a:spcBef>
                <a:spcPts val="300"/>
              </a:spcBef>
              <a:spcAft>
                <a:spcPts val="0"/>
              </a:spcAft>
              <a:buClr>
                <a:schemeClr val="dk1"/>
              </a:buClr>
              <a:buSzPts val="1400"/>
              <a:buChar char="•"/>
              <a:defRPr sz="1400">
                <a:latin typeface="Book Antiqua"/>
                <a:ea typeface="Book Antiqua"/>
                <a:cs typeface="Book Antiqua"/>
                <a:sym typeface="Book Antiqua"/>
              </a:defRPr>
            </a:lvl3pPr>
            <a:lvl4pPr indent="-304800" lvl="3" marL="1828800" algn="l">
              <a:lnSpc>
                <a:spcPct val="100000"/>
              </a:lnSpc>
              <a:spcBef>
                <a:spcPts val="200"/>
              </a:spcBef>
              <a:spcAft>
                <a:spcPts val="0"/>
              </a:spcAft>
              <a:buClr>
                <a:schemeClr val="dk1"/>
              </a:buClr>
              <a:buSzPts val="1200"/>
              <a:buChar char="–"/>
              <a:defRPr sz="1200">
                <a:latin typeface="Book Antiqua"/>
                <a:ea typeface="Book Antiqua"/>
                <a:cs typeface="Book Antiqua"/>
                <a:sym typeface="Book Antiqua"/>
              </a:defRPr>
            </a:lvl4pPr>
            <a:lvl5pPr indent="-304800" lvl="4" marL="2286000" algn="l">
              <a:lnSpc>
                <a:spcPct val="100000"/>
              </a:lnSpc>
              <a:spcBef>
                <a:spcPts val="200"/>
              </a:spcBef>
              <a:spcAft>
                <a:spcPts val="0"/>
              </a:spcAft>
              <a:buClr>
                <a:schemeClr val="dk1"/>
              </a:buClr>
              <a:buSzPts val="1200"/>
              <a:buChar char="»"/>
              <a:defRPr sz="1200">
                <a:latin typeface="Book Antiqua"/>
                <a:ea typeface="Book Antiqua"/>
                <a:cs typeface="Book Antiqua"/>
                <a:sym typeface="Book Antiqua"/>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9" name="Google Shape;19;p3"/>
          <p:cNvSpPr/>
          <p:nvPr/>
        </p:nvSpPr>
        <p:spPr>
          <a:xfrm>
            <a:off x="-5862" y="0"/>
            <a:ext cx="9144000" cy="857400"/>
          </a:xfrm>
          <a:prstGeom prst="rect">
            <a:avLst/>
          </a:prstGeom>
          <a:gradFill>
            <a:gsLst>
              <a:gs pos="0">
                <a:srgbClr val="1B3657"/>
              </a:gs>
              <a:gs pos="50000">
                <a:srgbClr val="274F7F"/>
              </a:gs>
              <a:gs pos="100000">
                <a:srgbClr val="2F5F98"/>
              </a:gs>
            </a:gsLst>
            <a:lin ang="10800000" scaled="0"/>
          </a:gradFill>
          <a:ln cap="flat" cmpd="sng" w="25400">
            <a:solidFill>
              <a:srgbClr val="395E8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0" name="Google Shape;20;p3"/>
          <p:cNvSpPr txBox="1"/>
          <p:nvPr>
            <p:ph type="title"/>
          </p:nvPr>
        </p:nvSpPr>
        <p:spPr>
          <a:xfrm>
            <a:off x="995728" y="0"/>
            <a:ext cx="8148300" cy="857400"/>
          </a:xfrm>
          <a:prstGeom prst="rect">
            <a:avLst/>
          </a:prstGeom>
          <a:noFill/>
          <a:ln>
            <a:noFill/>
          </a:ln>
        </p:spPr>
        <p:txBody>
          <a:bodyPr anchorCtr="0" anchor="ctr" bIns="34275" lIns="68575" spcFirstLastPara="1" rIns="68575" wrap="square" tIns="34275"/>
          <a:lstStyle>
            <a:lvl1pPr lvl="0" algn="l">
              <a:lnSpc>
                <a:spcPct val="100000"/>
              </a:lnSpc>
              <a:spcBef>
                <a:spcPts val="0"/>
              </a:spcBef>
              <a:spcAft>
                <a:spcPts val="0"/>
              </a:spcAft>
              <a:buClr>
                <a:schemeClr val="lt1"/>
              </a:buClr>
              <a:buSzPts val="2100"/>
              <a:buFont typeface="Book Antiqua"/>
              <a:buNone/>
              <a:defRPr b="1" sz="2100">
                <a:solidFill>
                  <a:schemeClr val="lt1"/>
                </a:solidFill>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21" name="Google Shape;21;p3"/>
          <p:cNvPicPr preferRelativeResize="0"/>
          <p:nvPr/>
        </p:nvPicPr>
        <p:blipFill rotWithShape="1">
          <a:blip r:embed="rId2">
            <a:alphaModFix/>
          </a:blip>
          <a:srcRect b="0" l="0" r="0" t="0"/>
          <a:stretch/>
        </p:blipFill>
        <p:spPr>
          <a:xfrm>
            <a:off x="147005" y="44345"/>
            <a:ext cx="697232" cy="782425"/>
          </a:xfrm>
          <a:prstGeom prst="rect">
            <a:avLst/>
          </a:prstGeom>
          <a:noFill/>
          <a:ln>
            <a:noFill/>
          </a:ln>
        </p:spPr>
      </p:pic>
      <p:sp>
        <p:nvSpPr>
          <p:cNvPr id="22" name="Google Shape;22;p3"/>
          <p:cNvSpPr txBox="1"/>
          <p:nvPr/>
        </p:nvSpPr>
        <p:spPr>
          <a:xfrm>
            <a:off x="38100" y="4902354"/>
            <a:ext cx="2895600" cy="2208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lt1"/>
                </a:solidFill>
                <a:latin typeface="Roboto"/>
                <a:ea typeface="Roboto"/>
                <a:cs typeface="Roboto"/>
                <a:sym typeface="Roboto"/>
              </a:rPr>
              <a:t>© KBA </a:t>
            </a:r>
            <a:endParaRPr b="1" i="0" sz="1100" u="none" cap="none" strike="noStrike">
              <a:solidFill>
                <a:schemeClr val="lt1"/>
              </a:solidFill>
              <a:latin typeface="Roboto"/>
              <a:ea typeface="Roboto"/>
              <a:cs typeface="Roboto"/>
              <a:sym typeface="Roboto"/>
            </a:endParaRPr>
          </a:p>
        </p:txBody>
      </p:sp>
      <p:sp>
        <p:nvSpPr>
          <p:cNvPr id="23" name="Google Shape;23;p3"/>
          <p:cNvSpPr txBox="1"/>
          <p:nvPr/>
        </p:nvSpPr>
        <p:spPr>
          <a:xfrm>
            <a:off x="3124200" y="4902354"/>
            <a:ext cx="2895600" cy="2208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chemeClr val="lt1"/>
                </a:solidFill>
                <a:latin typeface="Roboto"/>
                <a:ea typeface="Roboto"/>
                <a:cs typeface="Roboto"/>
                <a:sym typeface="Roboto"/>
              </a:rPr>
              <a:t>All Rights Reserved</a:t>
            </a:r>
            <a:endParaRPr sz="1100"/>
          </a:p>
        </p:txBody>
      </p:sp>
      <p:sp>
        <p:nvSpPr>
          <p:cNvPr id="24" name="Google Shape;24;p3"/>
          <p:cNvSpPr txBox="1"/>
          <p:nvPr/>
        </p:nvSpPr>
        <p:spPr>
          <a:xfrm>
            <a:off x="6242538" y="4902354"/>
            <a:ext cx="2895600" cy="2208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1" i="0" lang="en" sz="1100" u="none" cap="none" strike="noStrike">
                <a:solidFill>
                  <a:schemeClr val="lt1"/>
                </a:solidFill>
                <a:latin typeface="Roboto"/>
                <a:ea typeface="Roboto"/>
                <a:cs typeface="Roboto"/>
                <a:sym typeface="Roboto"/>
              </a:rPr>
              <a:t>‹#›</a:t>
            </a:fld>
            <a:endParaRPr b="1" i="0" sz="1100" u="none" cap="none" strike="noStrike">
              <a:solidFill>
                <a:schemeClr val="lt1"/>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1"/>
        </a:solidFill>
      </p:bgPr>
    </p:bg>
    <p:spTree>
      <p:nvGrpSpPr>
        <p:cNvPr id="25" name="Shape 25"/>
        <p:cNvGrpSpPr/>
        <p:nvPr/>
      </p:nvGrpSpPr>
      <p:grpSpPr>
        <a:xfrm>
          <a:off x="0" y="0"/>
          <a:ext cx="0" cy="0"/>
          <a:chOff x="0" y="0"/>
          <a:chExt cx="0" cy="0"/>
        </a:xfrm>
      </p:grpSpPr>
      <p:sp>
        <p:nvSpPr>
          <p:cNvPr id="26" name="Google Shape;26;p4"/>
          <p:cNvSpPr txBox="1"/>
          <p:nvPr>
            <p:ph type="ctrTitle"/>
          </p:nvPr>
        </p:nvSpPr>
        <p:spPr>
          <a:xfrm>
            <a:off x="685800" y="2440781"/>
            <a:ext cx="7772400" cy="1102500"/>
          </a:xfrm>
          <a:prstGeom prst="rect">
            <a:avLst/>
          </a:prstGeom>
          <a:noFill/>
          <a:ln>
            <a:noFill/>
          </a:ln>
        </p:spPr>
        <p:txBody>
          <a:bodyPr anchorCtr="0" anchor="ctr" bIns="34275" lIns="68575" spcFirstLastPara="1" rIns="68575" wrap="square" tIns="34275"/>
          <a:lstStyle>
            <a:lvl1pPr lvl="0" algn="ctr">
              <a:lnSpc>
                <a:spcPct val="10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 name="Google Shape;27;p4"/>
          <p:cNvSpPr txBox="1"/>
          <p:nvPr>
            <p:ph idx="1" type="subTitle"/>
          </p:nvPr>
        </p:nvSpPr>
        <p:spPr>
          <a:xfrm>
            <a:off x="1371600" y="3726657"/>
            <a:ext cx="6400800" cy="502500"/>
          </a:xfrm>
          <a:prstGeom prst="rect">
            <a:avLst/>
          </a:prstGeom>
          <a:noFill/>
          <a:ln>
            <a:noFill/>
          </a:ln>
        </p:spPr>
        <p:txBody>
          <a:bodyPr anchorCtr="0" anchor="t" bIns="34275" lIns="68575" spcFirstLastPara="1" rIns="68575" wrap="square" tIns="34275"/>
          <a:lstStyle>
            <a:lvl1pPr lvl="0" algn="ctr">
              <a:lnSpc>
                <a:spcPct val="100000"/>
              </a:lnSpc>
              <a:spcBef>
                <a:spcPts val="500"/>
              </a:spcBef>
              <a:spcAft>
                <a:spcPts val="0"/>
              </a:spcAft>
              <a:buClr>
                <a:srgbClr val="888888"/>
              </a:buClr>
              <a:buSzPts val="2400"/>
              <a:buNone/>
              <a:defRPr>
                <a:solidFill>
                  <a:srgbClr val="888888"/>
                </a:solidFill>
              </a:defRPr>
            </a:lvl1pPr>
            <a:lvl2pPr lvl="1" algn="ctr">
              <a:lnSpc>
                <a:spcPct val="100000"/>
              </a:lnSpc>
              <a:spcBef>
                <a:spcPts val="400"/>
              </a:spcBef>
              <a:spcAft>
                <a:spcPts val="0"/>
              </a:spcAft>
              <a:buClr>
                <a:srgbClr val="888888"/>
              </a:buClr>
              <a:buSzPts val="2100"/>
              <a:buNone/>
              <a:defRPr>
                <a:solidFill>
                  <a:srgbClr val="888888"/>
                </a:solidFill>
              </a:defRPr>
            </a:lvl2pPr>
            <a:lvl3pPr lvl="2" algn="ctr">
              <a:lnSpc>
                <a:spcPct val="100000"/>
              </a:lnSpc>
              <a:spcBef>
                <a:spcPts val="400"/>
              </a:spcBef>
              <a:spcAft>
                <a:spcPts val="0"/>
              </a:spcAft>
              <a:buClr>
                <a:srgbClr val="888888"/>
              </a:buClr>
              <a:buSzPts val="1800"/>
              <a:buNone/>
              <a:defRPr>
                <a:solidFill>
                  <a:srgbClr val="888888"/>
                </a:solidFill>
              </a:defRPr>
            </a:lvl3pPr>
            <a:lvl4pPr lvl="3" algn="ctr">
              <a:lnSpc>
                <a:spcPct val="100000"/>
              </a:lnSpc>
              <a:spcBef>
                <a:spcPts val="300"/>
              </a:spcBef>
              <a:spcAft>
                <a:spcPts val="0"/>
              </a:spcAft>
              <a:buClr>
                <a:srgbClr val="888888"/>
              </a:buClr>
              <a:buSzPts val="1500"/>
              <a:buNone/>
              <a:defRPr>
                <a:solidFill>
                  <a:srgbClr val="888888"/>
                </a:solidFill>
              </a:defRPr>
            </a:lvl4pPr>
            <a:lvl5pPr lvl="4" algn="ctr">
              <a:lnSpc>
                <a:spcPct val="100000"/>
              </a:lnSpc>
              <a:spcBef>
                <a:spcPts val="300"/>
              </a:spcBef>
              <a:spcAft>
                <a:spcPts val="0"/>
              </a:spcAft>
              <a:buClr>
                <a:srgbClr val="888888"/>
              </a:buClr>
              <a:buSzPts val="1500"/>
              <a:buNone/>
              <a:defRPr>
                <a:solidFill>
                  <a:srgbClr val="888888"/>
                </a:solidFill>
              </a:defRPr>
            </a:lvl5pPr>
            <a:lvl6pPr lvl="5" algn="ctr">
              <a:lnSpc>
                <a:spcPct val="100000"/>
              </a:lnSpc>
              <a:spcBef>
                <a:spcPts val="300"/>
              </a:spcBef>
              <a:spcAft>
                <a:spcPts val="0"/>
              </a:spcAft>
              <a:buClr>
                <a:srgbClr val="888888"/>
              </a:buClr>
              <a:buSzPts val="1500"/>
              <a:buNone/>
              <a:defRPr>
                <a:solidFill>
                  <a:srgbClr val="888888"/>
                </a:solidFill>
              </a:defRPr>
            </a:lvl6pPr>
            <a:lvl7pPr lvl="6" algn="ctr">
              <a:lnSpc>
                <a:spcPct val="100000"/>
              </a:lnSpc>
              <a:spcBef>
                <a:spcPts val="300"/>
              </a:spcBef>
              <a:spcAft>
                <a:spcPts val="0"/>
              </a:spcAft>
              <a:buClr>
                <a:srgbClr val="888888"/>
              </a:buClr>
              <a:buSzPts val="1500"/>
              <a:buNone/>
              <a:defRPr>
                <a:solidFill>
                  <a:srgbClr val="888888"/>
                </a:solidFill>
              </a:defRPr>
            </a:lvl7pPr>
            <a:lvl8pPr lvl="7" algn="ctr">
              <a:lnSpc>
                <a:spcPct val="100000"/>
              </a:lnSpc>
              <a:spcBef>
                <a:spcPts val="300"/>
              </a:spcBef>
              <a:spcAft>
                <a:spcPts val="0"/>
              </a:spcAft>
              <a:buClr>
                <a:srgbClr val="888888"/>
              </a:buClr>
              <a:buSzPts val="1500"/>
              <a:buNone/>
              <a:defRPr>
                <a:solidFill>
                  <a:srgbClr val="888888"/>
                </a:solidFill>
              </a:defRPr>
            </a:lvl8pPr>
            <a:lvl9pPr lvl="8" algn="ctr">
              <a:lnSpc>
                <a:spcPct val="100000"/>
              </a:lnSpc>
              <a:spcBef>
                <a:spcPts val="300"/>
              </a:spcBef>
              <a:spcAft>
                <a:spcPts val="0"/>
              </a:spcAft>
              <a:buClr>
                <a:srgbClr val="888888"/>
              </a:buClr>
              <a:buSzPts val="1500"/>
              <a:buNone/>
              <a:defRPr>
                <a:solidFill>
                  <a:srgbClr val="888888"/>
                </a:solidFill>
              </a:defRPr>
            </a:lvl9pPr>
          </a:lstStyle>
          <a:p/>
        </p:txBody>
      </p:sp>
      <p:sp>
        <p:nvSpPr>
          <p:cNvPr id="28" name="Google Shape;28;p4"/>
          <p:cNvSpPr txBox="1"/>
          <p:nvPr>
            <p:ph idx="10" type="dt"/>
          </p:nvPr>
        </p:nvSpPr>
        <p:spPr>
          <a:xfrm>
            <a:off x="457200" y="4767263"/>
            <a:ext cx="2133600" cy="273900"/>
          </a:xfrm>
          <a:prstGeom prst="rect">
            <a:avLst/>
          </a:prstGeom>
          <a:noFill/>
          <a:ln>
            <a:noFill/>
          </a:ln>
        </p:spPr>
        <p:txBody>
          <a:bodyPr anchorCtr="0" anchor="ctr" bIns="34275" lIns="68575" spcFirstLastPara="1" rIns="68575" wrap="square" tIns="34275"/>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 name="Google Shape;29;p4"/>
          <p:cNvSpPr txBox="1"/>
          <p:nvPr>
            <p:ph idx="11" type="ftr"/>
          </p:nvPr>
        </p:nvSpPr>
        <p:spPr>
          <a:xfrm>
            <a:off x="3124200" y="4767263"/>
            <a:ext cx="2895600" cy="273900"/>
          </a:xfrm>
          <a:prstGeom prst="rect">
            <a:avLst/>
          </a:prstGeom>
          <a:noFill/>
          <a:ln>
            <a:noFill/>
          </a:ln>
        </p:spPr>
        <p:txBody>
          <a:bodyPr anchorCtr="0" anchor="ctr" bIns="34275" lIns="68575" spcFirstLastPara="1" rIns="68575" wrap="square" tIns="34275"/>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 name="Google Shape;30;p4"/>
          <p:cNvSpPr txBox="1"/>
          <p:nvPr>
            <p:ph idx="12" type="sldNum"/>
          </p:nvPr>
        </p:nvSpPr>
        <p:spPr>
          <a:xfrm>
            <a:off x="6553200" y="4767263"/>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Dark">
  <p:cSld name="TITLE_1">
    <p:spTree>
      <p:nvGrpSpPr>
        <p:cNvPr id="31" name="Shape 31"/>
        <p:cNvGrpSpPr/>
        <p:nvPr/>
      </p:nvGrpSpPr>
      <p:grpSpPr>
        <a:xfrm>
          <a:off x="0" y="0"/>
          <a:ext cx="0" cy="0"/>
          <a:chOff x="0" y="0"/>
          <a:chExt cx="0" cy="0"/>
        </a:xfrm>
      </p:grpSpPr>
      <p:sp>
        <p:nvSpPr>
          <p:cNvPr id="32" name="Google Shape;32;p5"/>
          <p:cNvSpPr txBox="1"/>
          <p:nvPr>
            <p:ph type="ctrTitle"/>
          </p:nvPr>
        </p:nvSpPr>
        <p:spPr>
          <a:xfrm>
            <a:off x="311708" y="834886"/>
            <a:ext cx="8520600" cy="2052600"/>
          </a:xfrm>
          <a:prstGeom prst="rect">
            <a:avLst/>
          </a:prstGeom>
          <a:noFill/>
          <a:ln>
            <a:noFill/>
          </a:ln>
        </p:spPr>
        <p:txBody>
          <a:bodyPr anchorCtr="0" anchor="b" bIns="91425" lIns="91425" spcFirstLastPara="1" rIns="91425" wrap="square" tIns="91425"/>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33" name="Google Shape;33;p5"/>
          <p:cNvSpPr txBox="1"/>
          <p:nvPr>
            <p:ph idx="1" type="subTitle"/>
          </p:nvPr>
        </p:nvSpPr>
        <p:spPr>
          <a:xfrm>
            <a:off x="311700" y="2924436"/>
            <a:ext cx="8520600" cy="792600"/>
          </a:xfrm>
          <a:prstGeom prst="rect">
            <a:avLst/>
          </a:prstGeom>
          <a:noFill/>
          <a:ln>
            <a:noFill/>
          </a:ln>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4" name="Google Shape;3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35" name="Google Shape;35;p5"/>
          <p:cNvPicPr preferRelativeResize="0"/>
          <p:nvPr/>
        </p:nvPicPr>
        <p:blipFill rotWithShape="1">
          <a:blip r:embed="rId2">
            <a:alphaModFix/>
          </a:blip>
          <a:srcRect b="0" l="0" r="0" t="0"/>
          <a:stretch/>
        </p:blipFill>
        <p:spPr>
          <a:xfrm>
            <a:off x="1850" y="90311"/>
            <a:ext cx="9140300" cy="5143501"/>
          </a:xfrm>
          <a:prstGeom prst="rect">
            <a:avLst/>
          </a:prstGeom>
          <a:noFill/>
          <a:ln>
            <a:noFill/>
          </a:ln>
        </p:spPr>
      </p:pic>
      <p:pic>
        <p:nvPicPr>
          <p:cNvPr id="36" name="Google Shape;36;p5"/>
          <p:cNvPicPr preferRelativeResize="0"/>
          <p:nvPr/>
        </p:nvPicPr>
        <p:blipFill rotWithShape="1">
          <a:blip r:embed="rId3">
            <a:alphaModFix/>
          </a:blip>
          <a:srcRect b="0" l="0" r="0" t="0"/>
          <a:stretch/>
        </p:blipFill>
        <p:spPr>
          <a:xfrm>
            <a:off x="4229" y="90311"/>
            <a:ext cx="9135542" cy="5143501"/>
          </a:xfrm>
          <a:prstGeom prst="rect">
            <a:avLst/>
          </a:prstGeom>
          <a:noFill/>
          <a:ln>
            <a:noFill/>
          </a:ln>
        </p:spPr>
      </p:pic>
      <p:pic>
        <p:nvPicPr>
          <p:cNvPr id="37" name="Google Shape;37;p5"/>
          <p:cNvPicPr preferRelativeResize="0"/>
          <p:nvPr/>
        </p:nvPicPr>
        <p:blipFill rotWithShape="1">
          <a:blip r:embed="rId4">
            <a:alphaModFix/>
          </a:blip>
          <a:srcRect b="0" l="0" r="0" t="0"/>
          <a:stretch/>
        </p:blipFill>
        <p:spPr>
          <a:xfrm>
            <a:off x="-179871" y="-103650"/>
            <a:ext cx="9503741" cy="5350799"/>
          </a:xfrm>
          <a:prstGeom prst="rect">
            <a:avLst/>
          </a:prstGeom>
          <a:noFill/>
          <a:ln>
            <a:noFill/>
          </a:ln>
        </p:spPr>
      </p:pic>
      <p:sp>
        <p:nvSpPr>
          <p:cNvPr id="38" name="Google Shape;38;p5"/>
          <p:cNvSpPr/>
          <p:nvPr/>
        </p:nvSpPr>
        <p:spPr>
          <a:xfrm>
            <a:off x="-179875" y="-101600"/>
            <a:ext cx="3265800" cy="53508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
          <p:cNvSpPr/>
          <p:nvPr/>
        </p:nvSpPr>
        <p:spPr>
          <a:xfrm>
            <a:off x="3568200" y="2639286"/>
            <a:ext cx="2489700" cy="40800"/>
          </a:xfrm>
          <a:prstGeom prst="rect">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
          <p:cNvSpPr txBox="1"/>
          <p:nvPr>
            <p:ph idx="2" type="title"/>
          </p:nvPr>
        </p:nvSpPr>
        <p:spPr>
          <a:xfrm>
            <a:off x="3487900" y="1752036"/>
            <a:ext cx="4984500" cy="792600"/>
          </a:xfrm>
          <a:prstGeom prst="rect">
            <a:avLst/>
          </a:prstGeom>
          <a:noFill/>
          <a:ln>
            <a:noFill/>
          </a:ln>
        </p:spPr>
        <p:txBody>
          <a:bodyPr anchorCtr="0" anchor="b" bIns="91425" lIns="91425" spcFirstLastPara="1" rIns="91425" wrap="square" tIns="91425"/>
          <a:lstStyle>
            <a:lvl1pPr lvl="0" rtl="0" algn="l">
              <a:lnSpc>
                <a:spcPct val="100000"/>
              </a:lnSpc>
              <a:spcBef>
                <a:spcPts val="0"/>
              </a:spcBef>
              <a:spcAft>
                <a:spcPts val="0"/>
              </a:spcAft>
              <a:buSzPts val="2800"/>
              <a:buNone/>
              <a:defRPr sz="3600">
                <a:solidFill>
                  <a:schemeClr val="lt1"/>
                </a:solidFill>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41" name="Google Shape;41;p5"/>
          <p:cNvSpPr txBox="1"/>
          <p:nvPr>
            <p:ph idx="3" type="subTitle"/>
          </p:nvPr>
        </p:nvSpPr>
        <p:spPr>
          <a:xfrm>
            <a:off x="3499150" y="2756286"/>
            <a:ext cx="4984500" cy="792600"/>
          </a:xfrm>
          <a:prstGeom prst="rect">
            <a:avLst/>
          </a:prstGeom>
          <a:noFill/>
          <a:ln>
            <a:noFill/>
          </a:ln>
        </p:spPr>
        <p:txBody>
          <a:bodyPr anchorCtr="0" anchor="t" bIns="91425" lIns="91425" spcFirstLastPara="1" rIns="91425" wrap="square" tIns="91425"/>
          <a:lstStyle>
            <a:lvl1pPr lvl="0" rtl="0" algn="l">
              <a:lnSpc>
                <a:spcPct val="115000"/>
              </a:lnSpc>
              <a:spcBef>
                <a:spcPts val="0"/>
              </a:spcBef>
              <a:spcAft>
                <a:spcPts val="0"/>
              </a:spcAft>
              <a:buSzPts val="1800"/>
              <a:buNone/>
              <a:defRPr sz="2400">
                <a:solidFill>
                  <a:srgbClr val="6D9EEB"/>
                </a:solidFill>
                <a:latin typeface="Source Sans Pro"/>
                <a:ea typeface="Source Sans Pro"/>
                <a:cs typeface="Source Sans Pro"/>
                <a:sym typeface="Source Sans Pro"/>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pic>
        <p:nvPicPr>
          <p:cNvPr id="42" name="Google Shape;42;p5"/>
          <p:cNvPicPr preferRelativeResize="0"/>
          <p:nvPr/>
        </p:nvPicPr>
        <p:blipFill rotWithShape="1">
          <a:blip r:embed="rId5">
            <a:alphaModFix amt="8000"/>
          </a:blip>
          <a:srcRect b="0" l="0" r="0" t="0"/>
          <a:stretch/>
        </p:blipFill>
        <p:spPr>
          <a:xfrm>
            <a:off x="0" y="4493000"/>
            <a:ext cx="635050" cy="635050"/>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1944">
          <p15:clr>
            <a:srgbClr val="F9AD4C"/>
          </p15:clr>
        </p15:guide>
        <p15:guide id="3" pos="3816">
          <p15:clr>
            <a:srgbClr val="F9AD4C"/>
          </p15:clr>
        </p15:guide>
        <p15:guide id="4" pos="288">
          <p15:clr>
            <a:srgbClr val="F9AD4C"/>
          </p15:clr>
        </p15:guide>
        <p15:guide id="5" pos="5472">
          <p15:clr>
            <a:srgbClr val="F9AD4C"/>
          </p15:clr>
        </p15:guide>
        <p15:guide id="6" orient="horz" pos="576">
          <p15:clr>
            <a:srgbClr val="F9AD4C"/>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Dark">
  <p:cSld name="TITLE_1_1">
    <p:spTree>
      <p:nvGrpSpPr>
        <p:cNvPr id="43" name="Shape 43"/>
        <p:cNvGrpSpPr/>
        <p:nvPr/>
      </p:nvGrpSpPr>
      <p:grpSpPr>
        <a:xfrm>
          <a:off x="0" y="0"/>
          <a:ext cx="0" cy="0"/>
          <a:chOff x="0" y="0"/>
          <a:chExt cx="0" cy="0"/>
        </a:xfrm>
      </p:grpSpPr>
      <p:pic>
        <p:nvPicPr>
          <p:cNvPr id="44" name="Google Shape;44;p6"/>
          <p:cNvPicPr preferRelativeResize="0"/>
          <p:nvPr/>
        </p:nvPicPr>
        <p:blipFill rotWithShape="1">
          <a:blip r:embed="rId2">
            <a:alphaModFix amt="52000"/>
          </a:blip>
          <a:srcRect b="0" l="0" r="0" t="0"/>
          <a:stretch/>
        </p:blipFill>
        <p:spPr>
          <a:xfrm>
            <a:off x="-101600" y="-57175"/>
            <a:ext cx="9347202" cy="5259949"/>
          </a:xfrm>
          <a:prstGeom prst="rect">
            <a:avLst/>
          </a:prstGeom>
          <a:noFill/>
          <a:ln>
            <a:noFill/>
          </a:ln>
        </p:spPr>
      </p:pic>
      <p:pic>
        <p:nvPicPr>
          <p:cNvPr id="45" name="Google Shape;45;p6"/>
          <p:cNvPicPr preferRelativeResize="0"/>
          <p:nvPr/>
        </p:nvPicPr>
        <p:blipFill rotWithShape="1">
          <a:blip r:embed="rId3">
            <a:alphaModFix/>
          </a:blip>
          <a:srcRect b="0" l="0" r="0" t="0"/>
          <a:stretch/>
        </p:blipFill>
        <p:spPr>
          <a:xfrm>
            <a:off x="-101600" y="-57175"/>
            <a:ext cx="3195050" cy="5350799"/>
          </a:xfrm>
          <a:prstGeom prst="rect">
            <a:avLst/>
          </a:prstGeom>
          <a:noFill/>
          <a:ln>
            <a:noFill/>
          </a:ln>
        </p:spPr>
      </p:pic>
      <p:sp>
        <p:nvSpPr>
          <p:cNvPr id="46" name="Google Shape;4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7" name="Google Shape;47;p6"/>
          <p:cNvSpPr/>
          <p:nvPr/>
        </p:nvSpPr>
        <p:spPr>
          <a:xfrm>
            <a:off x="-371600" y="914400"/>
            <a:ext cx="3103500" cy="408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48" name="Google Shape;48;p6"/>
          <p:cNvSpPr txBox="1"/>
          <p:nvPr/>
        </p:nvSpPr>
        <p:spPr>
          <a:xfrm>
            <a:off x="158050" y="955200"/>
            <a:ext cx="2573700" cy="2052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Roboto"/>
              <a:ea typeface="Roboto"/>
              <a:cs typeface="Roboto"/>
              <a:sym typeface="Roboto"/>
            </a:endParaRPr>
          </a:p>
        </p:txBody>
      </p:sp>
      <p:sp>
        <p:nvSpPr>
          <p:cNvPr id="49" name="Google Shape;49;p6"/>
          <p:cNvSpPr txBox="1"/>
          <p:nvPr>
            <p:ph type="title"/>
          </p:nvPr>
        </p:nvSpPr>
        <p:spPr>
          <a:xfrm>
            <a:off x="158050" y="955200"/>
            <a:ext cx="2573700" cy="1524000"/>
          </a:xfrm>
          <a:prstGeom prst="rect">
            <a:avLst/>
          </a:prstGeom>
          <a:noFill/>
          <a:ln>
            <a:noFill/>
          </a:ln>
        </p:spPr>
        <p:txBody>
          <a:bodyPr anchorCtr="0" anchor="t" bIns="91425" lIns="91425" spcFirstLastPara="1" rIns="91425" wrap="square" tIns="91425"/>
          <a:lstStyle>
            <a:lvl1pPr lvl="0" rtl="0" algn="r">
              <a:lnSpc>
                <a:spcPct val="100000"/>
              </a:lnSpc>
              <a:spcBef>
                <a:spcPts val="0"/>
              </a:spcBef>
              <a:spcAft>
                <a:spcPts val="0"/>
              </a:spcAft>
              <a:buSzPts val="2800"/>
              <a:buNone/>
              <a:defRPr>
                <a:solidFill>
                  <a:srgbClr val="FFFFFF"/>
                </a:solidFill>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0" name="Google Shape;50;p6"/>
          <p:cNvSpPr txBox="1"/>
          <p:nvPr>
            <p:ph idx="1" type="body"/>
          </p:nvPr>
        </p:nvSpPr>
        <p:spPr>
          <a:xfrm>
            <a:off x="3431825" y="948275"/>
            <a:ext cx="5317200" cy="3872100"/>
          </a:xfrm>
          <a:prstGeom prst="rect">
            <a:avLst/>
          </a:prstGeom>
          <a:noFill/>
          <a:ln>
            <a:noFill/>
          </a:ln>
        </p:spPr>
        <p:txBody>
          <a:bodyPr anchorCtr="0" anchor="t" bIns="91425" lIns="91425" spcFirstLastPara="1" rIns="91425" wrap="square" tIns="91425"/>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pic>
        <p:nvPicPr>
          <p:cNvPr id="51" name="Google Shape;51;p6"/>
          <p:cNvPicPr preferRelativeResize="0"/>
          <p:nvPr/>
        </p:nvPicPr>
        <p:blipFill rotWithShape="1">
          <a:blip r:embed="rId4">
            <a:alphaModFix amt="8000"/>
          </a:blip>
          <a:srcRect b="0" l="0" r="0" t="0"/>
          <a:stretch/>
        </p:blipFill>
        <p:spPr>
          <a:xfrm>
            <a:off x="0" y="4493000"/>
            <a:ext cx="635050" cy="635050"/>
          </a:xfrm>
          <a:prstGeom prst="rect">
            <a:avLst/>
          </a:prstGeom>
          <a:noFill/>
          <a:ln>
            <a:noFill/>
          </a:ln>
        </p:spPr>
      </p:pic>
      <p:pic>
        <p:nvPicPr>
          <p:cNvPr id="52" name="Google Shape;52;p6"/>
          <p:cNvPicPr preferRelativeResize="0"/>
          <p:nvPr/>
        </p:nvPicPr>
        <p:blipFill rotWithShape="1">
          <a:blip r:embed="rId5">
            <a:alphaModFix/>
          </a:blip>
          <a:srcRect b="0" l="0" r="0" t="0"/>
          <a:stretch/>
        </p:blipFill>
        <p:spPr>
          <a:xfrm>
            <a:off x="8255363" y="-68112"/>
            <a:ext cx="982875" cy="982875"/>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1944">
          <p15:clr>
            <a:srgbClr val="F9AD4C"/>
          </p15:clr>
        </p15:guide>
        <p15:guide id="3" pos="3816">
          <p15:clr>
            <a:srgbClr val="F9AD4C"/>
          </p15:clr>
        </p15:guide>
        <p15:guide id="4" pos="288">
          <p15:clr>
            <a:srgbClr val="F9AD4C"/>
          </p15:clr>
        </p15:guide>
        <p15:guide id="5" pos="5472">
          <p15:clr>
            <a:srgbClr val="F9AD4C"/>
          </p15:clr>
        </p15:guide>
        <p15:guide id="6" orient="horz" pos="576">
          <p15:clr>
            <a:srgbClr val="F9AD4C"/>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Dark 1">
  <p:cSld name="TITLE_1_1_2">
    <p:spTree>
      <p:nvGrpSpPr>
        <p:cNvPr id="53" name="Shape 53"/>
        <p:cNvGrpSpPr/>
        <p:nvPr/>
      </p:nvGrpSpPr>
      <p:grpSpPr>
        <a:xfrm>
          <a:off x="0" y="0"/>
          <a:ext cx="0" cy="0"/>
          <a:chOff x="0" y="0"/>
          <a:chExt cx="0" cy="0"/>
        </a:xfrm>
      </p:grpSpPr>
      <p:pic>
        <p:nvPicPr>
          <p:cNvPr id="54" name="Google Shape;54;p7"/>
          <p:cNvPicPr preferRelativeResize="0"/>
          <p:nvPr/>
        </p:nvPicPr>
        <p:blipFill rotWithShape="1">
          <a:blip r:embed="rId2">
            <a:alphaModFix amt="52000"/>
          </a:blip>
          <a:srcRect b="0" l="0" r="0" t="0"/>
          <a:stretch/>
        </p:blipFill>
        <p:spPr>
          <a:xfrm>
            <a:off x="-101600" y="-57175"/>
            <a:ext cx="9347202" cy="5259949"/>
          </a:xfrm>
          <a:prstGeom prst="rect">
            <a:avLst/>
          </a:prstGeom>
          <a:noFill/>
          <a:ln>
            <a:noFill/>
          </a:ln>
        </p:spPr>
      </p:pic>
      <p:sp>
        <p:nvSpPr>
          <p:cNvPr id="55" name="Google Shape;5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7"/>
          <p:cNvSpPr/>
          <p:nvPr/>
        </p:nvSpPr>
        <p:spPr>
          <a:xfrm>
            <a:off x="-101600" y="-124175"/>
            <a:ext cx="9425400" cy="1079400"/>
          </a:xfrm>
          <a:prstGeom prst="rec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B5394"/>
              </a:solidFill>
              <a:latin typeface="Arial"/>
              <a:ea typeface="Arial"/>
              <a:cs typeface="Arial"/>
              <a:sym typeface="Arial"/>
            </a:endParaRPr>
          </a:p>
        </p:txBody>
      </p:sp>
      <p:pic>
        <p:nvPicPr>
          <p:cNvPr id="57" name="Google Shape;57;p7"/>
          <p:cNvPicPr preferRelativeResize="0"/>
          <p:nvPr/>
        </p:nvPicPr>
        <p:blipFill rotWithShape="1">
          <a:blip r:embed="rId3">
            <a:alphaModFix/>
          </a:blip>
          <a:srcRect b="-363" l="17814" r="63089" t="-605"/>
          <a:stretch/>
        </p:blipFill>
        <p:spPr>
          <a:xfrm rot="-5400000">
            <a:off x="4080940" y="-4318016"/>
            <a:ext cx="1072449" cy="9482681"/>
          </a:xfrm>
          <a:prstGeom prst="rect">
            <a:avLst/>
          </a:prstGeom>
          <a:noFill/>
          <a:ln>
            <a:noFill/>
          </a:ln>
        </p:spPr>
      </p:pic>
      <p:sp>
        <p:nvSpPr>
          <p:cNvPr id="58" name="Google Shape;58;p7"/>
          <p:cNvSpPr/>
          <p:nvPr/>
        </p:nvSpPr>
        <p:spPr>
          <a:xfrm>
            <a:off x="457184" y="293500"/>
            <a:ext cx="9070500" cy="408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59" name="Google Shape;59;p7"/>
          <p:cNvSpPr txBox="1"/>
          <p:nvPr/>
        </p:nvSpPr>
        <p:spPr>
          <a:xfrm>
            <a:off x="196200" y="1185325"/>
            <a:ext cx="5475000" cy="308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1E1E"/>
              </a:solidFill>
              <a:latin typeface="Source Sans Pro"/>
              <a:ea typeface="Source Sans Pro"/>
              <a:cs typeface="Source Sans Pro"/>
              <a:sym typeface="Source Sans Pro"/>
            </a:endParaRPr>
          </a:p>
        </p:txBody>
      </p:sp>
      <p:sp>
        <p:nvSpPr>
          <p:cNvPr id="60" name="Google Shape;60;p7"/>
          <p:cNvSpPr txBox="1"/>
          <p:nvPr>
            <p:ph type="title"/>
          </p:nvPr>
        </p:nvSpPr>
        <p:spPr>
          <a:xfrm>
            <a:off x="406400" y="334300"/>
            <a:ext cx="4978500" cy="594000"/>
          </a:xfrm>
          <a:prstGeom prst="rect">
            <a:avLst/>
          </a:prstGeom>
          <a:noFill/>
          <a:ln>
            <a:noFill/>
          </a:ln>
        </p:spPr>
        <p:txBody>
          <a:bodyPr anchorCtr="0" anchor="t" bIns="91425" lIns="91425" spcFirstLastPara="1" rIns="91425" wrap="square" tIns="91425"/>
          <a:lstStyle>
            <a:lvl1pPr lvl="0" rtl="0" algn="l">
              <a:lnSpc>
                <a:spcPct val="100000"/>
              </a:lnSpc>
              <a:spcBef>
                <a:spcPts val="0"/>
              </a:spcBef>
              <a:spcAft>
                <a:spcPts val="0"/>
              </a:spcAft>
              <a:buSzPts val="2800"/>
              <a:buNone/>
              <a:defRPr sz="2000">
                <a:solidFill>
                  <a:srgbClr val="FFFFFF"/>
                </a:solidFill>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pic>
        <p:nvPicPr>
          <p:cNvPr id="61" name="Google Shape;61;p7"/>
          <p:cNvPicPr preferRelativeResize="0"/>
          <p:nvPr/>
        </p:nvPicPr>
        <p:blipFill rotWithShape="1">
          <a:blip r:embed="rId4">
            <a:alphaModFix amt="8000"/>
          </a:blip>
          <a:srcRect b="0" l="0" r="0" t="0"/>
          <a:stretch/>
        </p:blipFill>
        <p:spPr>
          <a:xfrm>
            <a:off x="0" y="4493000"/>
            <a:ext cx="635050" cy="635050"/>
          </a:xfrm>
          <a:prstGeom prst="rect">
            <a:avLst/>
          </a:prstGeom>
          <a:noFill/>
          <a:ln>
            <a:noFill/>
          </a:ln>
        </p:spPr>
      </p:pic>
      <p:pic>
        <p:nvPicPr>
          <p:cNvPr id="62" name="Google Shape;62;p7"/>
          <p:cNvPicPr preferRelativeResize="0"/>
          <p:nvPr/>
        </p:nvPicPr>
        <p:blipFill rotWithShape="1">
          <a:blip r:embed="rId5">
            <a:alphaModFix/>
          </a:blip>
          <a:srcRect b="0" l="0" r="0" t="0"/>
          <a:stretch/>
        </p:blipFill>
        <p:spPr>
          <a:xfrm>
            <a:off x="8255363" y="-68112"/>
            <a:ext cx="982875" cy="982875"/>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1944">
          <p15:clr>
            <a:srgbClr val="F9AD4C"/>
          </p15:clr>
        </p15:guide>
        <p15:guide id="3" pos="3816">
          <p15:clr>
            <a:srgbClr val="F9AD4C"/>
          </p15:clr>
        </p15:guide>
        <p15:guide id="4" pos="288">
          <p15:clr>
            <a:srgbClr val="F9AD4C"/>
          </p15:clr>
        </p15:guide>
        <p15:guide id="5" pos="5472">
          <p15:clr>
            <a:srgbClr val="F9AD4C"/>
          </p15:clr>
        </p15:guide>
        <p15:guide id="6" orient="horz" pos="576">
          <p15:clr>
            <a:srgbClr val="F9AD4C"/>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lstStyle>
            <a:lvl1pPr lvl="0" marR="0" rtl="0" algn="ctr">
              <a:lnSpc>
                <a:spcPct val="100000"/>
              </a:lnSpc>
              <a:spcBef>
                <a:spcPts val="0"/>
              </a:spcBef>
              <a:spcAft>
                <a:spcPts val="0"/>
              </a:spcAft>
              <a:buClr>
                <a:schemeClr val="dk1"/>
              </a:buClr>
              <a:buSzPts val="3300"/>
              <a:buFont typeface="Book Antiqua"/>
              <a:buNone/>
              <a:defRPr b="0" i="0" sz="3300" u="none" cap="none" strike="noStrike">
                <a:solidFill>
                  <a:schemeClr val="dk1"/>
                </a:solidFill>
                <a:latin typeface="Book Antiqua"/>
                <a:ea typeface="Book Antiqua"/>
                <a:cs typeface="Book Antiqua"/>
                <a:sym typeface="Book Antiqua"/>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200151"/>
            <a:ext cx="8229600" cy="3394500"/>
          </a:xfrm>
          <a:prstGeom prst="rect">
            <a:avLst/>
          </a:prstGeom>
          <a:noFill/>
          <a:ln>
            <a:noFill/>
          </a:ln>
        </p:spPr>
        <p:txBody>
          <a:bodyPr anchorCtr="0" anchor="t" bIns="34275" lIns="68575" spcFirstLastPara="1" rIns="68575" wrap="square" tIns="34275"/>
          <a:lstStyle>
            <a:lvl1pPr indent="-381000" lvl="0" marL="4572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10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4767263"/>
            <a:ext cx="2133600" cy="273900"/>
          </a:xfrm>
          <a:prstGeom prst="rect">
            <a:avLst/>
          </a:prstGeom>
          <a:noFill/>
          <a:ln>
            <a:noFill/>
          </a:ln>
        </p:spPr>
        <p:txBody>
          <a:bodyPr anchorCtr="0" anchor="ctr" bIns="34275" lIns="68575" spcFirstLastPara="1" rIns="68575" wrap="square" tIns="34275"/>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4767263"/>
            <a:ext cx="2895600" cy="273900"/>
          </a:xfrm>
          <a:prstGeom prst="rect">
            <a:avLst/>
          </a:prstGeom>
          <a:noFill/>
          <a:ln>
            <a:noFill/>
          </a:ln>
        </p:spPr>
        <p:txBody>
          <a:bodyPr anchorCtr="0" anchor="ctr" bIns="34275" lIns="68575" spcFirstLastPara="1" rIns="68575" wrap="square" tIns="34275"/>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4767263"/>
            <a:ext cx="21336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github.com/djrtwo/evm-opcode-gas-costs" TargetMode="Externa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ethgasstation.info/" TargetMode="External"/><Relationship Id="rId4" Type="http://schemas.openxmlformats.org/officeDocument/2006/relationships/hyperlink" Target="https://docs.google.com/spreadsheets/d/1KeWKkn0BYhOt1p6lM6BDQAWLin-2JQmGpwswU3kPw9c/edit?usp=sharing" TargetMode="External"/><Relationship Id="rId5" Type="http://schemas.openxmlformats.org/officeDocument/2006/relationships/hyperlink" Target="https://converter.murkin.me/" TargetMode="External"/><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9.png"/><Relationship Id="rId4" Type="http://schemas.openxmlformats.org/officeDocument/2006/relationships/image" Target="../media/image21.png"/><Relationship Id="rId5"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en.wikipedia.org/wiki/Halting_proble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8"/>
          <p:cNvSpPr txBox="1"/>
          <p:nvPr>
            <p:ph type="title"/>
          </p:nvPr>
        </p:nvSpPr>
        <p:spPr>
          <a:xfrm>
            <a:off x="2400300" y="1714500"/>
            <a:ext cx="6027000" cy="1167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a:t>ETHEREUM VIRTUAL MACHINE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State</a:t>
            </a:r>
            <a:endParaRPr/>
          </a:p>
        </p:txBody>
      </p:sp>
      <p:sp>
        <p:nvSpPr>
          <p:cNvPr id="127" name="Google Shape;127;p17"/>
          <p:cNvSpPr txBox="1"/>
          <p:nvPr>
            <p:ph idx="4294967295" type="body"/>
          </p:nvPr>
        </p:nvSpPr>
        <p:spPr>
          <a:xfrm>
            <a:off x="231200" y="857400"/>
            <a:ext cx="4686900" cy="369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0000"/>
                </a:solidFill>
              </a:rPr>
              <a:t>Network keeps track of ”state”:</a:t>
            </a:r>
            <a:endParaRPr>
              <a:solidFill>
                <a:srgbClr val="000000"/>
              </a:solidFill>
            </a:endParaRPr>
          </a:p>
          <a:p>
            <a:pPr indent="-330200" lvl="0" marL="457200" rtl="0" algn="l">
              <a:lnSpc>
                <a:spcPct val="115000"/>
              </a:lnSpc>
              <a:spcBef>
                <a:spcPts val="0"/>
              </a:spcBef>
              <a:spcAft>
                <a:spcPts val="0"/>
              </a:spcAft>
              <a:buClr>
                <a:srgbClr val="000000"/>
              </a:buClr>
              <a:buSzPts val="1600"/>
              <a:buChar char="●"/>
            </a:pPr>
            <a:r>
              <a:rPr i="1" lang="en" sz="1600">
                <a:solidFill>
                  <a:srgbClr val="000000"/>
                </a:solidFill>
              </a:rPr>
              <a:t>State can be defined as the present condition of a program/application/database etc.</a:t>
            </a:r>
            <a:endParaRPr i="1" sz="1600">
              <a:solidFill>
                <a:srgbClr val="000000"/>
              </a:solidFill>
            </a:endParaRPr>
          </a:p>
          <a:p>
            <a:pPr indent="-330200" lvl="0" marL="457200" rtl="0" algn="l">
              <a:lnSpc>
                <a:spcPct val="115000"/>
              </a:lnSpc>
              <a:spcBef>
                <a:spcPts val="0"/>
              </a:spcBef>
              <a:spcAft>
                <a:spcPts val="0"/>
              </a:spcAft>
              <a:buClr>
                <a:srgbClr val="000000"/>
              </a:buClr>
              <a:buSzPts val="1600"/>
              <a:buChar char="●"/>
            </a:pPr>
            <a:r>
              <a:rPr i="1" lang="en" sz="1600">
                <a:solidFill>
                  <a:srgbClr val="000000"/>
                </a:solidFill>
              </a:rPr>
              <a:t>For ethereum, it is the c</a:t>
            </a:r>
            <a:r>
              <a:rPr i="1" lang="en" sz="1600">
                <a:solidFill>
                  <a:srgbClr val="000000"/>
                </a:solidFill>
              </a:rPr>
              <a:t>urrent information for all applications and transactions, balances, etc.</a:t>
            </a:r>
            <a:endParaRPr i="1" sz="1600">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rPr lang="en">
                <a:solidFill>
                  <a:srgbClr val="000000"/>
                </a:solidFill>
              </a:rPr>
              <a:t>Instead of transactions being the basic unit (bitcoin), Ethereum uses the account as the base unit</a:t>
            </a:r>
            <a:endParaRPr>
              <a:solidFill>
                <a:srgbClr val="000000"/>
              </a:solidFill>
            </a:endParaRPr>
          </a:p>
          <a:p>
            <a:pPr indent="-171450" lvl="0" marL="285750" rtl="0" algn="l">
              <a:lnSpc>
                <a:spcPct val="115000"/>
              </a:lnSpc>
              <a:spcBef>
                <a:spcPts val="1600"/>
              </a:spcBef>
              <a:spcAft>
                <a:spcPts val="0"/>
              </a:spcAft>
              <a:buClr>
                <a:schemeClr val="dk2"/>
              </a:buClr>
              <a:buSzPts val="1800"/>
              <a:buFont typeface="Arial"/>
              <a:buNone/>
            </a:pPr>
            <a:r>
              <a:t/>
            </a:r>
            <a:endParaRPr>
              <a:solidFill>
                <a:srgbClr val="000000"/>
              </a:solidFill>
            </a:endParaRPr>
          </a:p>
          <a:p>
            <a:pPr indent="0" lvl="0" marL="0" rtl="0" algn="l">
              <a:lnSpc>
                <a:spcPct val="115000"/>
              </a:lnSpc>
              <a:spcBef>
                <a:spcPts val="1600"/>
              </a:spcBef>
              <a:spcAft>
                <a:spcPts val="1600"/>
              </a:spcAft>
              <a:buClr>
                <a:schemeClr val="dk1"/>
              </a:buClr>
              <a:buSzPts val="1100"/>
              <a:buFont typeface="Arial"/>
              <a:buNone/>
            </a:pPr>
            <a:r>
              <a:t/>
            </a:r>
            <a:endParaRPr>
              <a:solidFill>
                <a:srgbClr val="000000"/>
              </a:solidFill>
              <a:latin typeface="Source Sans Pro"/>
              <a:ea typeface="Source Sans Pro"/>
              <a:cs typeface="Source Sans Pro"/>
              <a:sym typeface="Source Sans Pro"/>
            </a:endParaRPr>
          </a:p>
        </p:txBody>
      </p:sp>
      <p:pic>
        <p:nvPicPr>
          <p:cNvPr id="128" name="Google Shape;128;p17"/>
          <p:cNvPicPr preferRelativeResize="0"/>
          <p:nvPr/>
        </p:nvPicPr>
        <p:blipFill rotWithShape="1">
          <a:blip r:embed="rId3">
            <a:alphaModFix/>
          </a:blip>
          <a:srcRect b="0" l="0" r="0" t="0"/>
          <a:stretch/>
        </p:blipFill>
        <p:spPr>
          <a:xfrm>
            <a:off x="5009225" y="1003825"/>
            <a:ext cx="3677573" cy="3874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Accounts</a:t>
            </a:r>
            <a:endParaRPr/>
          </a:p>
        </p:txBody>
      </p:sp>
      <p:sp>
        <p:nvSpPr>
          <p:cNvPr id="134" name="Google Shape;134;p18"/>
          <p:cNvSpPr txBox="1"/>
          <p:nvPr>
            <p:ph idx="4294967295" type="body"/>
          </p:nvPr>
        </p:nvSpPr>
        <p:spPr>
          <a:xfrm>
            <a:off x="0" y="857400"/>
            <a:ext cx="9045300" cy="184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0000"/>
                </a:solidFill>
              </a:rPr>
              <a:t>Ethereum State</a:t>
            </a:r>
            <a:r>
              <a:rPr lang="en">
                <a:solidFill>
                  <a:srgbClr val="000000"/>
                </a:solidFill>
              </a:rPr>
              <a:t> = Contains millions of objects called “accounts” that have the ability to maintain an internal database, execute code and speak to each othe</a:t>
            </a:r>
            <a:r>
              <a:rPr lang="en">
                <a:solidFill>
                  <a:srgbClr val="000000"/>
                </a:solidFill>
              </a:rPr>
              <a:t>r</a:t>
            </a:r>
            <a:endParaRPr sz="1200">
              <a:solidFill>
                <a:srgbClr val="000000"/>
              </a:solidFill>
              <a:latin typeface="Source Sans Pro"/>
              <a:ea typeface="Source Sans Pro"/>
              <a:cs typeface="Source Sans Pro"/>
              <a:sym typeface="Source Sans Pro"/>
            </a:endParaRPr>
          </a:p>
        </p:txBody>
      </p:sp>
      <p:pic>
        <p:nvPicPr>
          <p:cNvPr id="135" name="Google Shape;135;p18"/>
          <p:cNvPicPr preferRelativeResize="0"/>
          <p:nvPr/>
        </p:nvPicPr>
        <p:blipFill rotWithShape="1">
          <a:blip r:embed="rId3">
            <a:alphaModFix/>
          </a:blip>
          <a:srcRect b="0" l="0" r="0" t="0"/>
          <a:stretch/>
        </p:blipFill>
        <p:spPr>
          <a:xfrm>
            <a:off x="3341826" y="1855250"/>
            <a:ext cx="3819524" cy="30393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Accounts</a:t>
            </a:r>
            <a:endParaRPr/>
          </a:p>
        </p:txBody>
      </p:sp>
      <p:sp>
        <p:nvSpPr>
          <p:cNvPr id="141" name="Google Shape;141;p19"/>
          <p:cNvSpPr txBox="1"/>
          <p:nvPr>
            <p:ph idx="4294967295" type="body"/>
          </p:nvPr>
        </p:nvSpPr>
        <p:spPr>
          <a:xfrm>
            <a:off x="0" y="857400"/>
            <a:ext cx="9144000" cy="402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0000"/>
                </a:solidFill>
              </a:rPr>
              <a:t>Global shared state of Ethereum is made of small objects (accounts)</a:t>
            </a:r>
            <a:endParaRPr>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a:solidFill>
                  <a:srgbClr val="000000"/>
                </a:solidFill>
              </a:rPr>
              <a:t>Two types of accounts</a:t>
            </a:r>
            <a:endParaRPr>
              <a:solidFill>
                <a:srgbClr val="000000"/>
              </a:solidFill>
            </a:endParaRPr>
          </a:p>
          <a:p>
            <a:pPr indent="-317500" lvl="1" marL="914400" rtl="0" algn="l">
              <a:lnSpc>
                <a:spcPct val="115000"/>
              </a:lnSpc>
              <a:spcBef>
                <a:spcPts val="1600"/>
              </a:spcBef>
              <a:spcAft>
                <a:spcPts val="0"/>
              </a:spcAft>
              <a:buClr>
                <a:srgbClr val="000000"/>
              </a:buClr>
              <a:buSzPts val="1400"/>
              <a:buChar char="○"/>
            </a:pPr>
            <a:r>
              <a:rPr lang="en">
                <a:solidFill>
                  <a:srgbClr val="000000"/>
                </a:solidFill>
              </a:rPr>
              <a:t>EOA – externally owned account  controlled by private key (no code associated)</a:t>
            </a:r>
            <a:endParaRPr>
              <a:solidFill>
                <a:srgbClr val="000000"/>
              </a:solidFill>
            </a:endParaRPr>
          </a:p>
          <a:p>
            <a:pPr indent="-317500" lvl="1" marL="914400" rtl="0" algn="l">
              <a:lnSpc>
                <a:spcPct val="115000"/>
              </a:lnSpc>
              <a:spcBef>
                <a:spcPts val="1600"/>
              </a:spcBef>
              <a:spcAft>
                <a:spcPts val="0"/>
              </a:spcAft>
              <a:buClr>
                <a:srgbClr val="000000"/>
              </a:buClr>
              <a:buSzPts val="1400"/>
              <a:buChar char="○"/>
            </a:pPr>
            <a:r>
              <a:rPr lang="en">
                <a:solidFill>
                  <a:srgbClr val="000000"/>
                </a:solidFill>
              </a:rPr>
              <a:t>Contract – account has its own code,  and is controlled by it</a:t>
            </a:r>
            <a:endParaRPr>
              <a:solidFill>
                <a:srgbClr val="000000"/>
              </a:solidFill>
            </a:endParaRPr>
          </a:p>
          <a:p>
            <a:pPr indent="0" lvl="0" marL="0" marR="0" rtl="0" algn="l">
              <a:lnSpc>
                <a:spcPct val="115000"/>
              </a:lnSpc>
              <a:spcBef>
                <a:spcPts val="1600"/>
              </a:spcBef>
              <a:spcAft>
                <a:spcPts val="0"/>
              </a:spcAft>
              <a:buSzPts val="1800"/>
              <a:buNone/>
            </a:pPr>
            <a:r>
              <a:t/>
            </a:r>
            <a:endParaRPr sz="1400">
              <a:solidFill>
                <a:srgbClr val="000000"/>
              </a:solidFill>
            </a:endParaRPr>
          </a:p>
          <a:p>
            <a:pPr indent="0" lvl="0" marL="0" marR="0" rtl="0" algn="l">
              <a:lnSpc>
                <a:spcPct val="115000"/>
              </a:lnSpc>
              <a:spcBef>
                <a:spcPts val="1600"/>
              </a:spcBef>
              <a:spcAft>
                <a:spcPts val="0"/>
              </a:spcAft>
              <a:buSzPts val="1800"/>
              <a:buNone/>
            </a:pPr>
            <a:r>
              <a:rPr lang="en">
                <a:solidFill>
                  <a:srgbClr val="000000"/>
                </a:solidFill>
              </a:rPr>
              <a:t>Each account is uniquely identified by its 20-byte address</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cxnSp>
        <p:nvCxnSpPr>
          <p:cNvPr id="146" name="Google Shape;146;p20"/>
          <p:cNvCxnSpPr>
            <a:stCxn id="147" idx="0"/>
            <a:endCxn id="148" idx="2"/>
          </p:cNvCxnSpPr>
          <p:nvPr/>
        </p:nvCxnSpPr>
        <p:spPr>
          <a:xfrm rot="10800000">
            <a:off x="2428150" y="4357000"/>
            <a:ext cx="0" cy="243600"/>
          </a:xfrm>
          <a:prstGeom prst="straightConnector1">
            <a:avLst/>
          </a:prstGeom>
          <a:noFill/>
          <a:ln cap="flat" cmpd="sng" w="9525">
            <a:solidFill>
              <a:schemeClr val="dk2"/>
            </a:solidFill>
            <a:prstDash val="solid"/>
            <a:round/>
            <a:headEnd len="sm" w="sm" type="none"/>
            <a:tailEnd len="sm" w="sm" type="none"/>
          </a:ln>
        </p:spPr>
      </p:cxnSp>
      <p:sp>
        <p:nvSpPr>
          <p:cNvPr id="149" name="Google Shape;149;p20"/>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What does an account contain?</a:t>
            </a:r>
            <a:endParaRPr/>
          </a:p>
        </p:txBody>
      </p:sp>
      <p:sp>
        <p:nvSpPr>
          <p:cNvPr id="150" name="Google Shape;150;p20"/>
          <p:cNvSpPr txBox="1"/>
          <p:nvPr>
            <p:ph idx="4294967295" type="body"/>
          </p:nvPr>
        </p:nvSpPr>
        <p:spPr>
          <a:xfrm>
            <a:off x="0" y="857400"/>
            <a:ext cx="9021000" cy="2361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AutoNum type="arabicPeriod"/>
            </a:pPr>
            <a:r>
              <a:rPr b="1" lang="en" sz="1400">
                <a:solidFill>
                  <a:srgbClr val="000000"/>
                </a:solidFill>
                <a:latin typeface="Roboto"/>
                <a:ea typeface="Roboto"/>
                <a:cs typeface="Roboto"/>
                <a:sym typeface="Roboto"/>
              </a:rPr>
              <a:t>Nonce:  </a:t>
            </a:r>
            <a:r>
              <a:rPr lang="en" sz="1400">
                <a:solidFill>
                  <a:srgbClr val="000000"/>
                </a:solidFill>
                <a:latin typeface="Roboto"/>
                <a:ea typeface="Roboto"/>
                <a:cs typeface="Roboto"/>
                <a:sym typeface="Roboto"/>
              </a:rPr>
              <a:t>count of the number of outbound transactions, starting with 0. for contract accounts it’s the number of contracts created by the account.</a:t>
            </a:r>
            <a:endParaRPr sz="1400">
              <a:solidFill>
                <a:srgbClr val="000000"/>
              </a:solidFill>
              <a:latin typeface="Roboto"/>
              <a:ea typeface="Roboto"/>
              <a:cs typeface="Roboto"/>
              <a:sym typeface="Roboto"/>
            </a:endParaRPr>
          </a:p>
          <a:p>
            <a:pPr indent="-317500" lvl="0" marL="457200" rtl="0" algn="l">
              <a:lnSpc>
                <a:spcPct val="115000"/>
              </a:lnSpc>
              <a:spcBef>
                <a:spcPts val="1000"/>
              </a:spcBef>
              <a:spcAft>
                <a:spcPts val="0"/>
              </a:spcAft>
              <a:buClr>
                <a:srgbClr val="000000"/>
              </a:buClr>
              <a:buSzPts val="1400"/>
              <a:buAutoNum type="arabicPeriod"/>
            </a:pPr>
            <a:r>
              <a:rPr b="1" lang="en" sz="1400">
                <a:solidFill>
                  <a:srgbClr val="000000"/>
                </a:solidFill>
                <a:latin typeface="Roboto"/>
                <a:ea typeface="Roboto"/>
                <a:cs typeface="Roboto"/>
                <a:sym typeface="Roboto"/>
              </a:rPr>
              <a:t>Balance: </a:t>
            </a:r>
            <a:r>
              <a:rPr lang="en" sz="1400">
                <a:solidFill>
                  <a:srgbClr val="000000"/>
                </a:solidFill>
                <a:latin typeface="Roboto"/>
                <a:ea typeface="Roboto"/>
                <a:cs typeface="Roboto"/>
                <a:sym typeface="Roboto"/>
              </a:rPr>
              <a:t>the amount of ether in the account.</a:t>
            </a:r>
            <a:endParaRPr sz="1400">
              <a:solidFill>
                <a:srgbClr val="000000"/>
              </a:solidFill>
              <a:latin typeface="Roboto"/>
              <a:ea typeface="Roboto"/>
              <a:cs typeface="Roboto"/>
              <a:sym typeface="Roboto"/>
            </a:endParaRPr>
          </a:p>
          <a:p>
            <a:pPr indent="-317500" lvl="0" marL="457200" rtl="0" algn="l">
              <a:lnSpc>
                <a:spcPct val="115000"/>
              </a:lnSpc>
              <a:spcBef>
                <a:spcPts val="1000"/>
              </a:spcBef>
              <a:spcAft>
                <a:spcPts val="0"/>
              </a:spcAft>
              <a:buClr>
                <a:srgbClr val="000000"/>
              </a:buClr>
              <a:buSzPts val="1400"/>
              <a:buAutoNum type="arabicPeriod"/>
            </a:pPr>
            <a:r>
              <a:rPr b="1" lang="en" sz="1400">
                <a:solidFill>
                  <a:srgbClr val="000000"/>
                </a:solidFill>
                <a:latin typeface="Roboto"/>
                <a:ea typeface="Roboto"/>
                <a:cs typeface="Roboto"/>
                <a:sym typeface="Roboto"/>
              </a:rPr>
              <a:t>StorageRoot:</a:t>
            </a:r>
            <a:r>
              <a:rPr lang="en" sz="1400">
                <a:solidFill>
                  <a:srgbClr val="000000"/>
                </a:solidFill>
                <a:latin typeface="Roboto"/>
                <a:ea typeface="Roboto"/>
                <a:cs typeface="Roboto"/>
                <a:sym typeface="Roboto"/>
              </a:rPr>
              <a:t> the hash associated with the storage of the account (root node of Merkle Patricia) empty by default. Stays empty for EOA.</a:t>
            </a:r>
            <a:endParaRPr sz="1400">
              <a:solidFill>
                <a:srgbClr val="000000"/>
              </a:solidFill>
              <a:latin typeface="Roboto"/>
              <a:ea typeface="Roboto"/>
              <a:cs typeface="Roboto"/>
              <a:sym typeface="Roboto"/>
            </a:endParaRPr>
          </a:p>
          <a:p>
            <a:pPr indent="-317500" lvl="0" marL="457200" rtl="0" algn="l">
              <a:lnSpc>
                <a:spcPct val="115000"/>
              </a:lnSpc>
              <a:spcBef>
                <a:spcPts val="1000"/>
              </a:spcBef>
              <a:spcAft>
                <a:spcPts val="0"/>
              </a:spcAft>
              <a:buClr>
                <a:srgbClr val="000000"/>
              </a:buClr>
              <a:buSzPts val="1400"/>
              <a:buAutoNum type="arabicPeriod"/>
            </a:pPr>
            <a:r>
              <a:rPr b="1" lang="en" sz="1400">
                <a:solidFill>
                  <a:srgbClr val="000000"/>
                </a:solidFill>
                <a:latin typeface="Roboto"/>
                <a:ea typeface="Roboto"/>
                <a:cs typeface="Roboto"/>
                <a:sym typeface="Roboto"/>
              </a:rPr>
              <a:t>CodeHash: </a:t>
            </a:r>
            <a:r>
              <a:rPr lang="en" sz="1400">
                <a:solidFill>
                  <a:srgbClr val="000000"/>
                </a:solidFill>
                <a:latin typeface="Roboto"/>
                <a:ea typeface="Roboto"/>
                <a:cs typeface="Roboto"/>
                <a:sym typeface="Roboto"/>
              </a:rPr>
              <a:t> the hash of the code governing the account. For contracts, it is the hash of the codebase, for EOA this field is the hash of the empty string “”</a:t>
            </a:r>
            <a:endParaRPr sz="1400">
              <a:solidFill>
                <a:srgbClr val="000000"/>
              </a:solidFill>
              <a:latin typeface="Roboto"/>
              <a:ea typeface="Roboto"/>
              <a:cs typeface="Roboto"/>
              <a:sym typeface="Roboto"/>
            </a:endParaRPr>
          </a:p>
          <a:p>
            <a:pPr indent="0" lvl="0" marL="0" rtl="0" algn="l">
              <a:lnSpc>
                <a:spcPct val="115000"/>
              </a:lnSpc>
              <a:spcBef>
                <a:spcPts val="1000"/>
              </a:spcBef>
              <a:spcAft>
                <a:spcPts val="1600"/>
              </a:spcAft>
              <a:buClr>
                <a:schemeClr val="dk1"/>
              </a:buClr>
              <a:buSzPts val="1100"/>
              <a:buFont typeface="Arial"/>
              <a:buNone/>
            </a:pPr>
            <a:r>
              <a:t/>
            </a:r>
            <a:endParaRPr>
              <a:solidFill>
                <a:srgbClr val="000000"/>
              </a:solidFill>
              <a:latin typeface="Source Sans Pro"/>
              <a:ea typeface="Source Sans Pro"/>
              <a:cs typeface="Source Sans Pro"/>
              <a:sym typeface="Source Sans Pro"/>
            </a:endParaRPr>
          </a:p>
        </p:txBody>
      </p:sp>
      <p:sp>
        <p:nvSpPr>
          <p:cNvPr id="151" name="Google Shape;151;p20"/>
          <p:cNvSpPr/>
          <p:nvPr/>
        </p:nvSpPr>
        <p:spPr>
          <a:xfrm>
            <a:off x="1780900" y="3549650"/>
            <a:ext cx="1294500" cy="842100"/>
          </a:xfrm>
          <a:prstGeom prst="rect">
            <a:avLst/>
          </a:prstGeom>
          <a:solidFill>
            <a:srgbClr val="CFE2F3"/>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Externally owned account</a:t>
            </a:r>
            <a:endParaRPr b="1" i="0" sz="1000" u="none" cap="none" strike="noStrike">
              <a:solidFill>
                <a:srgbClr val="000000"/>
              </a:solidFill>
              <a:latin typeface="Arial"/>
              <a:ea typeface="Arial"/>
              <a:cs typeface="Arial"/>
              <a:sym typeface="Arial"/>
            </a:endParaRPr>
          </a:p>
        </p:txBody>
      </p:sp>
      <p:pic>
        <p:nvPicPr>
          <p:cNvPr id="148" name="Google Shape;148;p20"/>
          <p:cNvPicPr preferRelativeResize="0"/>
          <p:nvPr/>
        </p:nvPicPr>
        <p:blipFill rotWithShape="1">
          <a:blip r:embed="rId3">
            <a:alphaModFix/>
          </a:blip>
          <a:srcRect b="0" l="0" r="0" t="0"/>
          <a:stretch/>
        </p:blipFill>
        <p:spPr>
          <a:xfrm>
            <a:off x="2271175" y="4043000"/>
            <a:ext cx="313948" cy="313948"/>
          </a:xfrm>
          <a:prstGeom prst="rect">
            <a:avLst/>
          </a:prstGeom>
          <a:noFill/>
          <a:ln>
            <a:noFill/>
          </a:ln>
        </p:spPr>
      </p:pic>
      <p:sp>
        <p:nvSpPr>
          <p:cNvPr id="147" name="Google Shape;147;p20"/>
          <p:cNvSpPr/>
          <p:nvPr/>
        </p:nvSpPr>
        <p:spPr>
          <a:xfrm>
            <a:off x="709000" y="4600600"/>
            <a:ext cx="3438300" cy="314100"/>
          </a:xfrm>
          <a:prstGeom prst="rect">
            <a:avLst/>
          </a:prstGeom>
          <a:solidFill>
            <a:srgbClr val="FFE599"/>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0"/>
          <p:cNvSpPr/>
          <p:nvPr/>
        </p:nvSpPr>
        <p:spPr>
          <a:xfrm>
            <a:off x="832800" y="4674100"/>
            <a:ext cx="516600" cy="16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nonce</a:t>
            </a:r>
            <a:endParaRPr b="0" i="0" sz="900" u="none" cap="none" strike="noStrike">
              <a:solidFill>
                <a:srgbClr val="000000"/>
              </a:solidFill>
              <a:latin typeface="Arial"/>
              <a:ea typeface="Arial"/>
              <a:cs typeface="Arial"/>
              <a:sym typeface="Arial"/>
            </a:endParaRPr>
          </a:p>
        </p:txBody>
      </p:sp>
      <p:sp>
        <p:nvSpPr>
          <p:cNvPr id="153" name="Google Shape;153;p20"/>
          <p:cNvSpPr/>
          <p:nvPr/>
        </p:nvSpPr>
        <p:spPr>
          <a:xfrm>
            <a:off x="1500250" y="4674100"/>
            <a:ext cx="624600" cy="16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balance</a:t>
            </a:r>
            <a:endParaRPr b="0" i="0" sz="900" u="none" cap="none" strike="noStrike">
              <a:solidFill>
                <a:srgbClr val="000000"/>
              </a:solidFill>
              <a:latin typeface="Arial"/>
              <a:ea typeface="Arial"/>
              <a:cs typeface="Arial"/>
              <a:sym typeface="Arial"/>
            </a:endParaRPr>
          </a:p>
        </p:txBody>
      </p:sp>
      <p:sp>
        <p:nvSpPr>
          <p:cNvPr id="154" name="Google Shape;154;p20"/>
          <p:cNvSpPr/>
          <p:nvPr/>
        </p:nvSpPr>
        <p:spPr>
          <a:xfrm>
            <a:off x="2275700" y="4674100"/>
            <a:ext cx="737700" cy="16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codeHash</a:t>
            </a:r>
            <a:endParaRPr b="0" i="0" sz="900" u="none" cap="none" strike="noStrike">
              <a:solidFill>
                <a:srgbClr val="000000"/>
              </a:solidFill>
              <a:latin typeface="Arial"/>
              <a:ea typeface="Arial"/>
              <a:cs typeface="Arial"/>
              <a:sym typeface="Arial"/>
            </a:endParaRPr>
          </a:p>
        </p:txBody>
      </p:sp>
      <p:sp>
        <p:nvSpPr>
          <p:cNvPr id="155" name="Google Shape;155;p20"/>
          <p:cNvSpPr/>
          <p:nvPr/>
        </p:nvSpPr>
        <p:spPr>
          <a:xfrm>
            <a:off x="3164250" y="4674100"/>
            <a:ext cx="842100" cy="16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storageRoot</a:t>
            </a:r>
            <a:endParaRPr b="0" i="0" sz="900" u="none" cap="none" strike="noStrike">
              <a:solidFill>
                <a:srgbClr val="000000"/>
              </a:solidFill>
              <a:latin typeface="Arial"/>
              <a:ea typeface="Arial"/>
              <a:cs typeface="Arial"/>
              <a:sym typeface="Arial"/>
            </a:endParaRPr>
          </a:p>
        </p:txBody>
      </p:sp>
      <p:sp>
        <p:nvSpPr>
          <p:cNvPr id="156" name="Google Shape;156;p20"/>
          <p:cNvSpPr/>
          <p:nvPr/>
        </p:nvSpPr>
        <p:spPr>
          <a:xfrm>
            <a:off x="6068600" y="3549650"/>
            <a:ext cx="1294500" cy="842100"/>
          </a:xfrm>
          <a:prstGeom prst="rect">
            <a:avLst/>
          </a:prstGeom>
          <a:solidFill>
            <a:srgbClr val="CFE2F3"/>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Contract Account</a:t>
            </a:r>
            <a:endParaRPr b="1" i="0" sz="1000" u="none" cap="none" strike="noStrike">
              <a:solidFill>
                <a:srgbClr val="000000"/>
              </a:solidFill>
              <a:latin typeface="Arial"/>
              <a:ea typeface="Arial"/>
              <a:cs typeface="Arial"/>
              <a:sym typeface="Arial"/>
            </a:endParaRPr>
          </a:p>
        </p:txBody>
      </p:sp>
      <p:sp>
        <p:nvSpPr>
          <p:cNvPr id="157" name="Google Shape;157;p20"/>
          <p:cNvSpPr/>
          <p:nvPr/>
        </p:nvSpPr>
        <p:spPr>
          <a:xfrm>
            <a:off x="6263450" y="3848925"/>
            <a:ext cx="904800" cy="487200"/>
          </a:xfrm>
          <a:prstGeom prst="rect">
            <a:avLst/>
          </a:prstGeom>
          <a:solidFill>
            <a:srgbClr val="EA999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&lt;code&gt;</a:t>
            </a:r>
            <a:endParaRPr b="0" i="0" sz="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&lt;code&gt;</a:t>
            </a:r>
            <a:endParaRPr b="0" i="0" sz="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&lt;code&gt;</a:t>
            </a:r>
            <a:endParaRPr b="0" i="0" sz="800" u="none" cap="none" strike="noStrike">
              <a:solidFill>
                <a:srgbClr val="000000"/>
              </a:solidFill>
              <a:latin typeface="Arial"/>
              <a:ea typeface="Arial"/>
              <a:cs typeface="Arial"/>
              <a:sym typeface="Arial"/>
            </a:endParaRPr>
          </a:p>
        </p:txBody>
      </p:sp>
      <p:sp>
        <p:nvSpPr>
          <p:cNvPr id="158" name="Google Shape;158;p20"/>
          <p:cNvSpPr/>
          <p:nvPr/>
        </p:nvSpPr>
        <p:spPr>
          <a:xfrm>
            <a:off x="4996700" y="4600600"/>
            <a:ext cx="3438300" cy="314100"/>
          </a:xfrm>
          <a:prstGeom prst="rect">
            <a:avLst/>
          </a:prstGeom>
          <a:solidFill>
            <a:srgbClr val="FFE599"/>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0"/>
          <p:cNvSpPr/>
          <p:nvPr/>
        </p:nvSpPr>
        <p:spPr>
          <a:xfrm>
            <a:off x="5120500" y="4674100"/>
            <a:ext cx="516600" cy="16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nonce</a:t>
            </a:r>
            <a:endParaRPr b="0" i="0" sz="900" u="none" cap="none" strike="noStrike">
              <a:solidFill>
                <a:srgbClr val="000000"/>
              </a:solidFill>
              <a:latin typeface="Arial"/>
              <a:ea typeface="Arial"/>
              <a:cs typeface="Arial"/>
              <a:sym typeface="Arial"/>
            </a:endParaRPr>
          </a:p>
        </p:txBody>
      </p:sp>
      <p:sp>
        <p:nvSpPr>
          <p:cNvPr id="160" name="Google Shape;160;p20"/>
          <p:cNvSpPr/>
          <p:nvPr/>
        </p:nvSpPr>
        <p:spPr>
          <a:xfrm>
            <a:off x="5787950" y="4674100"/>
            <a:ext cx="624600" cy="16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balance</a:t>
            </a:r>
            <a:endParaRPr b="0" i="0" sz="900" u="none" cap="none" strike="noStrike">
              <a:solidFill>
                <a:srgbClr val="000000"/>
              </a:solidFill>
              <a:latin typeface="Arial"/>
              <a:ea typeface="Arial"/>
              <a:cs typeface="Arial"/>
              <a:sym typeface="Arial"/>
            </a:endParaRPr>
          </a:p>
        </p:txBody>
      </p:sp>
      <p:sp>
        <p:nvSpPr>
          <p:cNvPr id="161" name="Google Shape;161;p20"/>
          <p:cNvSpPr/>
          <p:nvPr/>
        </p:nvSpPr>
        <p:spPr>
          <a:xfrm>
            <a:off x="6563400" y="4674100"/>
            <a:ext cx="737700" cy="16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codeHash</a:t>
            </a:r>
            <a:endParaRPr b="0" i="0" sz="900" u="none" cap="none" strike="noStrike">
              <a:solidFill>
                <a:srgbClr val="000000"/>
              </a:solidFill>
              <a:latin typeface="Arial"/>
              <a:ea typeface="Arial"/>
              <a:cs typeface="Arial"/>
              <a:sym typeface="Arial"/>
            </a:endParaRPr>
          </a:p>
        </p:txBody>
      </p:sp>
      <p:sp>
        <p:nvSpPr>
          <p:cNvPr id="162" name="Google Shape;162;p20"/>
          <p:cNvSpPr/>
          <p:nvPr/>
        </p:nvSpPr>
        <p:spPr>
          <a:xfrm>
            <a:off x="7465725" y="4674100"/>
            <a:ext cx="842100" cy="16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storageRoot</a:t>
            </a:r>
            <a:endParaRPr b="0" i="0" sz="900" u="none" cap="none" strike="noStrike">
              <a:solidFill>
                <a:srgbClr val="000000"/>
              </a:solidFill>
              <a:latin typeface="Arial"/>
              <a:ea typeface="Arial"/>
              <a:cs typeface="Arial"/>
              <a:sym typeface="Arial"/>
            </a:endParaRPr>
          </a:p>
        </p:txBody>
      </p:sp>
      <p:cxnSp>
        <p:nvCxnSpPr>
          <p:cNvPr id="163" name="Google Shape;163;p20"/>
          <p:cNvCxnSpPr>
            <a:stCxn id="156" idx="2"/>
            <a:endCxn id="158" idx="0"/>
          </p:cNvCxnSpPr>
          <p:nvPr/>
        </p:nvCxnSpPr>
        <p:spPr>
          <a:xfrm>
            <a:off x="6715850" y="4391750"/>
            <a:ext cx="0" cy="2088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Accounts Transaction Process</a:t>
            </a:r>
            <a:endParaRPr/>
          </a:p>
        </p:txBody>
      </p:sp>
      <p:sp>
        <p:nvSpPr>
          <p:cNvPr id="169" name="Google Shape;169;p21"/>
          <p:cNvSpPr txBox="1"/>
          <p:nvPr>
            <p:ph idx="4294967295" type="body"/>
          </p:nvPr>
        </p:nvSpPr>
        <p:spPr>
          <a:xfrm>
            <a:off x="478600" y="3115500"/>
            <a:ext cx="4093500" cy="1727100"/>
          </a:xfrm>
          <a:prstGeom prst="rect">
            <a:avLst/>
          </a:prstGeom>
          <a:solidFill>
            <a:srgbClr val="073763"/>
          </a:solidFill>
          <a:ln>
            <a:noFill/>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en">
                <a:solidFill>
                  <a:srgbClr val="FFFFFF"/>
                </a:solidFill>
                <a:latin typeface="Roboto"/>
                <a:ea typeface="Roboto"/>
                <a:cs typeface="Roboto"/>
                <a:sym typeface="Roboto"/>
              </a:rPr>
              <a:t>Any actions that occur on Ethereum are always set in motion from Externally Owned Accounts!</a:t>
            </a:r>
            <a:endParaRPr>
              <a:solidFill>
                <a:srgbClr val="FFFFFF"/>
              </a:solidFill>
              <a:latin typeface="Roboto"/>
              <a:ea typeface="Roboto"/>
              <a:cs typeface="Roboto"/>
              <a:sym typeface="Roboto"/>
            </a:endParaRPr>
          </a:p>
        </p:txBody>
      </p:sp>
      <p:sp>
        <p:nvSpPr>
          <p:cNvPr id="170" name="Google Shape;170;p21"/>
          <p:cNvSpPr txBox="1"/>
          <p:nvPr/>
        </p:nvSpPr>
        <p:spPr>
          <a:xfrm>
            <a:off x="5267925" y="1059475"/>
            <a:ext cx="3724200" cy="3657600"/>
          </a:xfrm>
          <a:prstGeom prst="rect">
            <a:avLst/>
          </a:prstGeom>
          <a:noFill/>
          <a:ln>
            <a:noFill/>
          </a:ln>
        </p:spPr>
        <p:txBody>
          <a:bodyPr anchorCtr="0" anchor="t" bIns="91425" lIns="91425" spcFirstLastPara="1" rIns="91425" wrap="square" tIns="91425">
            <a:noAutofit/>
          </a:bodyPr>
          <a:lstStyle/>
          <a:p>
            <a:pPr indent="0" lvl="1" marL="0" marR="0" rtl="0" algn="l">
              <a:lnSpc>
                <a:spcPct val="115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Execution environment is lifeless until external user triggers action and sets Ethereum in motion</a:t>
            </a:r>
            <a:endParaRPr b="0" i="0" sz="1600" u="none" cap="none" strike="noStrike">
              <a:solidFill>
                <a:srgbClr val="000000"/>
              </a:solidFill>
              <a:latin typeface="Arial"/>
              <a:ea typeface="Arial"/>
              <a:cs typeface="Arial"/>
              <a:sym typeface="Arial"/>
            </a:endParaRPr>
          </a:p>
          <a:p>
            <a:pPr indent="0" lvl="1" marL="0" marR="0" rtl="0" algn="l">
              <a:lnSpc>
                <a:spcPct val="115000"/>
              </a:lnSpc>
              <a:spcBef>
                <a:spcPts val="1600"/>
              </a:spcBef>
              <a:spcAft>
                <a:spcPts val="0"/>
              </a:spcAft>
              <a:buClr>
                <a:srgbClr val="000000"/>
              </a:buClr>
              <a:buSzPts val="1600"/>
              <a:buFont typeface="Arial"/>
              <a:buNone/>
            </a:pPr>
            <a:r>
              <a:rPr b="1" i="0" lang="en" sz="1600" u="none" cap="none" strike="noStrike">
                <a:solidFill>
                  <a:srgbClr val="000000"/>
                </a:solidFill>
                <a:latin typeface="Arial"/>
                <a:ea typeface="Arial"/>
                <a:cs typeface="Arial"/>
                <a:sym typeface="Arial"/>
              </a:rPr>
              <a:t>EOA to EOA :</a:t>
            </a:r>
            <a:r>
              <a:rPr b="0" i="0" lang="en" sz="1600" u="none" cap="none" strike="noStrike">
                <a:solidFill>
                  <a:srgbClr val="000000"/>
                </a:solidFill>
                <a:latin typeface="Arial"/>
                <a:ea typeface="Arial"/>
                <a:cs typeface="Arial"/>
                <a:sym typeface="Arial"/>
              </a:rPr>
              <a:t> transfer of funds</a:t>
            </a:r>
            <a:endParaRPr b="0" i="0" sz="1600" u="none" cap="none" strike="noStrike">
              <a:solidFill>
                <a:srgbClr val="000000"/>
              </a:solidFill>
              <a:latin typeface="Arial"/>
              <a:ea typeface="Arial"/>
              <a:cs typeface="Arial"/>
              <a:sym typeface="Arial"/>
            </a:endParaRPr>
          </a:p>
          <a:p>
            <a:pPr indent="0" lvl="1" marL="0" marR="0" rtl="0" algn="l">
              <a:lnSpc>
                <a:spcPct val="115000"/>
              </a:lnSpc>
              <a:spcBef>
                <a:spcPts val="1600"/>
              </a:spcBef>
              <a:spcAft>
                <a:spcPts val="0"/>
              </a:spcAft>
              <a:buClr>
                <a:srgbClr val="000000"/>
              </a:buClr>
              <a:buSzPts val="1600"/>
              <a:buFont typeface="Arial"/>
              <a:buNone/>
            </a:pPr>
            <a:r>
              <a:rPr b="1" i="0" lang="en" sz="1600" u="none" cap="none" strike="noStrike">
                <a:solidFill>
                  <a:srgbClr val="000000"/>
                </a:solidFill>
                <a:latin typeface="Arial"/>
                <a:ea typeface="Arial"/>
                <a:cs typeface="Arial"/>
                <a:sym typeface="Arial"/>
              </a:rPr>
              <a:t>EOA to Contract:</a:t>
            </a:r>
            <a:r>
              <a:rPr b="0" i="0" lang="en" sz="1600" u="none" cap="none" strike="noStrike">
                <a:solidFill>
                  <a:srgbClr val="000000"/>
                </a:solidFill>
                <a:latin typeface="Arial"/>
                <a:ea typeface="Arial"/>
                <a:cs typeface="Arial"/>
                <a:sym typeface="Arial"/>
              </a:rPr>
              <a:t> contract activates based on input and runs its code</a:t>
            </a:r>
            <a:endParaRPr b="0" i="0" sz="1600" u="none" cap="none" strike="noStrike">
              <a:solidFill>
                <a:srgbClr val="000000"/>
              </a:solidFill>
              <a:latin typeface="Arial"/>
              <a:ea typeface="Arial"/>
              <a:cs typeface="Arial"/>
              <a:sym typeface="Arial"/>
            </a:endParaRPr>
          </a:p>
          <a:p>
            <a:pPr indent="0" lvl="1" marL="0" marR="0" rtl="0" algn="l">
              <a:lnSpc>
                <a:spcPct val="115000"/>
              </a:lnSpc>
              <a:spcBef>
                <a:spcPts val="1600"/>
              </a:spcBef>
              <a:spcAft>
                <a:spcPts val="0"/>
              </a:spcAft>
              <a:buClr>
                <a:srgbClr val="000000"/>
              </a:buClr>
              <a:buSzPts val="1600"/>
              <a:buFont typeface="Arial"/>
              <a:buNone/>
            </a:pPr>
            <a:r>
              <a:rPr b="1" i="0" lang="en" sz="1600" u="none" cap="none" strike="noStrike">
                <a:solidFill>
                  <a:srgbClr val="000000"/>
                </a:solidFill>
                <a:latin typeface="Arial"/>
                <a:ea typeface="Arial"/>
                <a:cs typeface="Arial"/>
                <a:sym typeface="Arial"/>
              </a:rPr>
              <a:t>Contract to Contract:</a:t>
            </a:r>
            <a:r>
              <a:rPr b="0" i="0" lang="en" sz="1600" u="none" cap="none" strike="noStrike">
                <a:solidFill>
                  <a:srgbClr val="000000"/>
                </a:solidFill>
                <a:latin typeface="Arial"/>
                <a:ea typeface="Arial"/>
                <a:cs typeface="Arial"/>
                <a:sym typeface="Arial"/>
              </a:rPr>
              <a:t> send and receive messages to execute internal processes. Cannot initiative a transaction by themselves</a:t>
            </a:r>
            <a:endParaRPr b="0" i="0" sz="1600" u="none" cap="none" strike="noStrike">
              <a:solidFill>
                <a:srgbClr val="000000"/>
              </a:solidFill>
              <a:latin typeface="Arial"/>
              <a:ea typeface="Arial"/>
              <a:cs typeface="Arial"/>
              <a:sym typeface="Arial"/>
            </a:endParaRPr>
          </a:p>
        </p:txBody>
      </p:sp>
      <p:sp>
        <p:nvSpPr>
          <p:cNvPr id="171" name="Google Shape;171;p21"/>
          <p:cNvSpPr/>
          <p:nvPr/>
        </p:nvSpPr>
        <p:spPr>
          <a:xfrm>
            <a:off x="89125" y="1663150"/>
            <a:ext cx="758700" cy="459300"/>
          </a:xfrm>
          <a:prstGeom prst="rect">
            <a:avLst/>
          </a:prstGeom>
          <a:solidFill>
            <a:srgbClr val="9FC5E8"/>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Arial"/>
                <a:ea typeface="Arial"/>
                <a:cs typeface="Arial"/>
                <a:sym typeface="Arial"/>
              </a:rPr>
              <a:t>Externally owned account</a:t>
            </a:r>
            <a:endParaRPr b="1" i="0" sz="900" u="none" cap="none" strike="noStrike">
              <a:solidFill>
                <a:srgbClr val="000000"/>
              </a:solidFill>
              <a:latin typeface="Arial"/>
              <a:ea typeface="Arial"/>
              <a:cs typeface="Arial"/>
              <a:sym typeface="Arial"/>
            </a:endParaRPr>
          </a:p>
        </p:txBody>
      </p:sp>
      <p:sp>
        <p:nvSpPr>
          <p:cNvPr id="172" name="Google Shape;172;p21"/>
          <p:cNvSpPr/>
          <p:nvPr/>
        </p:nvSpPr>
        <p:spPr>
          <a:xfrm>
            <a:off x="1140100" y="1792150"/>
            <a:ext cx="821400" cy="201300"/>
          </a:xfrm>
          <a:prstGeom prst="rect">
            <a:avLst/>
          </a:prstGeom>
          <a:solidFill>
            <a:srgbClr val="D5A6BD"/>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Transaction</a:t>
            </a:r>
            <a:endParaRPr b="0" i="0" sz="900" u="none" cap="none" strike="noStrike">
              <a:solidFill>
                <a:srgbClr val="000000"/>
              </a:solidFill>
              <a:latin typeface="Arial"/>
              <a:ea typeface="Arial"/>
              <a:cs typeface="Arial"/>
              <a:sym typeface="Arial"/>
            </a:endParaRPr>
          </a:p>
        </p:txBody>
      </p:sp>
      <p:sp>
        <p:nvSpPr>
          <p:cNvPr id="173" name="Google Shape;173;p21"/>
          <p:cNvSpPr/>
          <p:nvPr/>
        </p:nvSpPr>
        <p:spPr>
          <a:xfrm>
            <a:off x="2277650" y="1727350"/>
            <a:ext cx="682200" cy="330900"/>
          </a:xfrm>
          <a:prstGeom prst="rect">
            <a:avLst/>
          </a:prstGeom>
          <a:solidFill>
            <a:srgbClr val="FFE599"/>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Arial"/>
                <a:ea typeface="Arial"/>
                <a:cs typeface="Arial"/>
                <a:sym typeface="Arial"/>
              </a:rPr>
              <a:t>Contract Account</a:t>
            </a:r>
            <a:endParaRPr b="1" i="0" sz="900" u="none" cap="none" strike="noStrike">
              <a:solidFill>
                <a:srgbClr val="000000"/>
              </a:solidFill>
              <a:latin typeface="Arial"/>
              <a:ea typeface="Arial"/>
              <a:cs typeface="Arial"/>
              <a:sym typeface="Arial"/>
            </a:endParaRPr>
          </a:p>
        </p:txBody>
      </p:sp>
      <p:sp>
        <p:nvSpPr>
          <p:cNvPr id="174" name="Google Shape;174;p21"/>
          <p:cNvSpPr/>
          <p:nvPr/>
        </p:nvSpPr>
        <p:spPr>
          <a:xfrm>
            <a:off x="3236325" y="1727350"/>
            <a:ext cx="821400" cy="330900"/>
          </a:xfrm>
          <a:prstGeom prst="rect">
            <a:avLst/>
          </a:prstGeom>
          <a:solidFill>
            <a:srgbClr val="B6D7A8"/>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Internal Transaction</a:t>
            </a:r>
            <a:endParaRPr b="0" i="0" sz="900" u="none" cap="none" strike="noStrike">
              <a:solidFill>
                <a:srgbClr val="000000"/>
              </a:solidFill>
              <a:latin typeface="Arial"/>
              <a:ea typeface="Arial"/>
              <a:cs typeface="Arial"/>
              <a:sym typeface="Arial"/>
            </a:endParaRPr>
          </a:p>
        </p:txBody>
      </p:sp>
      <p:sp>
        <p:nvSpPr>
          <p:cNvPr id="175" name="Google Shape;175;p21"/>
          <p:cNvSpPr/>
          <p:nvPr/>
        </p:nvSpPr>
        <p:spPr>
          <a:xfrm>
            <a:off x="4334200" y="1727350"/>
            <a:ext cx="682200" cy="330900"/>
          </a:xfrm>
          <a:prstGeom prst="rect">
            <a:avLst/>
          </a:prstGeom>
          <a:solidFill>
            <a:srgbClr val="FFE599"/>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Arial"/>
                <a:ea typeface="Arial"/>
                <a:cs typeface="Arial"/>
                <a:sym typeface="Arial"/>
              </a:rPr>
              <a:t>Contract Account</a:t>
            </a:r>
            <a:endParaRPr b="1" i="0" sz="900" u="none" cap="none" strike="noStrike">
              <a:solidFill>
                <a:srgbClr val="000000"/>
              </a:solidFill>
              <a:latin typeface="Arial"/>
              <a:ea typeface="Arial"/>
              <a:cs typeface="Arial"/>
              <a:sym typeface="Arial"/>
            </a:endParaRPr>
          </a:p>
        </p:txBody>
      </p:sp>
      <p:sp>
        <p:nvSpPr>
          <p:cNvPr id="176" name="Google Shape;176;p21"/>
          <p:cNvSpPr txBox="1"/>
          <p:nvPr/>
        </p:nvSpPr>
        <p:spPr>
          <a:xfrm>
            <a:off x="750400" y="1025163"/>
            <a:ext cx="1600800" cy="45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Transaction set in motion by an externally owned account</a:t>
            </a:r>
            <a:endParaRPr b="0" i="0" sz="900" u="none" cap="none" strike="noStrike">
              <a:solidFill>
                <a:srgbClr val="000000"/>
              </a:solidFill>
              <a:latin typeface="Arial"/>
              <a:ea typeface="Arial"/>
              <a:cs typeface="Arial"/>
              <a:sym typeface="Arial"/>
            </a:endParaRPr>
          </a:p>
        </p:txBody>
      </p:sp>
      <p:cxnSp>
        <p:nvCxnSpPr>
          <p:cNvPr id="177" name="Google Shape;177;p21"/>
          <p:cNvCxnSpPr>
            <a:stCxn id="176" idx="2"/>
            <a:endCxn id="172" idx="0"/>
          </p:cNvCxnSpPr>
          <p:nvPr/>
        </p:nvCxnSpPr>
        <p:spPr>
          <a:xfrm>
            <a:off x="1550800" y="1484463"/>
            <a:ext cx="0" cy="307800"/>
          </a:xfrm>
          <a:prstGeom prst="straightConnector1">
            <a:avLst/>
          </a:prstGeom>
          <a:noFill/>
          <a:ln cap="flat" cmpd="sng" w="9525">
            <a:solidFill>
              <a:schemeClr val="dk2"/>
            </a:solidFill>
            <a:prstDash val="solid"/>
            <a:round/>
            <a:headEnd len="sm" w="sm" type="none"/>
            <a:tailEnd len="med" w="med" type="triangle"/>
          </a:ln>
          <a:effectLst>
            <a:outerShdw blurRad="57150" rotWithShape="0" algn="bl" dir="5400000" dist="19050">
              <a:srgbClr val="000000">
                <a:alpha val="49803"/>
              </a:srgbClr>
            </a:outerShdw>
          </a:effectLst>
        </p:spPr>
      </p:cxnSp>
      <p:cxnSp>
        <p:nvCxnSpPr>
          <p:cNvPr id="178" name="Google Shape;178;p21"/>
          <p:cNvCxnSpPr>
            <a:stCxn id="171" idx="3"/>
            <a:endCxn id="172" idx="1"/>
          </p:cNvCxnSpPr>
          <p:nvPr/>
        </p:nvCxnSpPr>
        <p:spPr>
          <a:xfrm>
            <a:off x="847825" y="1892800"/>
            <a:ext cx="292200" cy="0"/>
          </a:xfrm>
          <a:prstGeom prst="straightConnector1">
            <a:avLst/>
          </a:prstGeom>
          <a:noFill/>
          <a:ln cap="flat" cmpd="sng" w="9525">
            <a:solidFill>
              <a:schemeClr val="dk2"/>
            </a:solidFill>
            <a:prstDash val="solid"/>
            <a:round/>
            <a:headEnd len="sm" w="sm" type="none"/>
            <a:tailEnd len="med" w="med" type="triangle"/>
          </a:ln>
          <a:effectLst>
            <a:outerShdw blurRad="57150" rotWithShape="0" algn="bl" dir="5400000" dist="19050">
              <a:srgbClr val="000000">
                <a:alpha val="49803"/>
              </a:srgbClr>
            </a:outerShdw>
          </a:effectLst>
        </p:spPr>
      </p:cxnSp>
      <p:cxnSp>
        <p:nvCxnSpPr>
          <p:cNvPr id="179" name="Google Shape;179;p21"/>
          <p:cNvCxnSpPr>
            <a:stCxn id="172" idx="3"/>
            <a:endCxn id="173" idx="1"/>
          </p:cNvCxnSpPr>
          <p:nvPr/>
        </p:nvCxnSpPr>
        <p:spPr>
          <a:xfrm>
            <a:off x="1961500" y="1892800"/>
            <a:ext cx="316200" cy="0"/>
          </a:xfrm>
          <a:prstGeom prst="straightConnector1">
            <a:avLst/>
          </a:prstGeom>
          <a:noFill/>
          <a:ln cap="flat" cmpd="sng" w="9525">
            <a:solidFill>
              <a:schemeClr val="dk2"/>
            </a:solidFill>
            <a:prstDash val="solid"/>
            <a:round/>
            <a:headEnd len="sm" w="sm" type="none"/>
            <a:tailEnd len="med" w="med" type="triangle"/>
          </a:ln>
          <a:effectLst>
            <a:outerShdw blurRad="57150" rotWithShape="0" algn="bl" dir="5400000" dist="19050">
              <a:srgbClr val="000000">
                <a:alpha val="49803"/>
              </a:srgbClr>
            </a:outerShdw>
          </a:effectLst>
        </p:spPr>
      </p:cxnSp>
      <p:cxnSp>
        <p:nvCxnSpPr>
          <p:cNvPr id="180" name="Google Shape;180;p21"/>
          <p:cNvCxnSpPr>
            <a:stCxn id="173" idx="3"/>
            <a:endCxn id="174" idx="1"/>
          </p:cNvCxnSpPr>
          <p:nvPr/>
        </p:nvCxnSpPr>
        <p:spPr>
          <a:xfrm>
            <a:off x="2959850" y="1892800"/>
            <a:ext cx="276600" cy="0"/>
          </a:xfrm>
          <a:prstGeom prst="straightConnector1">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cxnSp>
      <p:cxnSp>
        <p:nvCxnSpPr>
          <p:cNvPr id="181" name="Google Shape;181;p21"/>
          <p:cNvCxnSpPr>
            <a:stCxn id="174" idx="3"/>
            <a:endCxn id="175" idx="1"/>
          </p:cNvCxnSpPr>
          <p:nvPr/>
        </p:nvCxnSpPr>
        <p:spPr>
          <a:xfrm>
            <a:off x="4057725" y="1892800"/>
            <a:ext cx="276600" cy="0"/>
          </a:xfrm>
          <a:prstGeom prst="straightConnector1">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cxnSp>
      <p:sp>
        <p:nvSpPr>
          <p:cNvPr id="182" name="Google Shape;182;p21"/>
          <p:cNvSpPr txBox="1"/>
          <p:nvPr/>
        </p:nvSpPr>
        <p:spPr>
          <a:xfrm>
            <a:off x="2846625" y="945663"/>
            <a:ext cx="1600800" cy="45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Fired in response to the transaction set in motion by externally owned account</a:t>
            </a:r>
            <a:endParaRPr b="0" i="0" sz="900" u="none" cap="none" strike="noStrike">
              <a:solidFill>
                <a:srgbClr val="000000"/>
              </a:solidFill>
              <a:latin typeface="Arial"/>
              <a:ea typeface="Arial"/>
              <a:cs typeface="Arial"/>
              <a:sym typeface="Arial"/>
            </a:endParaRPr>
          </a:p>
        </p:txBody>
      </p:sp>
      <p:cxnSp>
        <p:nvCxnSpPr>
          <p:cNvPr id="183" name="Google Shape;183;p21"/>
          <p:cNvCxnSpPr>
            <a:stCxn id="182" idx="2"/>
            <a:endCxn id="174" idx="0"/>
          </p:cNvCxnSpPr>
          <p:nvPr/>
        </p:nvCxnSpPr>
        <p:spPr>
          <a:xfrm>
            <a:off x="3647025" y="1404963"/>
            <a:ext cx="0" cy="322500"/>
          </a:xfrm>
          <a:prstGeom prst="straightConnector1">
            <a:avLst/>
          </a:prstGeom>
          <a:noFill/>
          <a:ln cap="flat" cmpd="sng" w="9525">
            <a:solidFill>
              <a:schemeClr val="dk2"/>
            </a:solidFill>
            <a:prstDash val="solid"/>
            <a:round/>
            <a:headEnd len="sm" w="sm" type="none"/>
            <a:tailEnd len="med" w="med" type="triangle"/>
          </a:ln>
          <a:effectLst>
            <a:outerShdw blurRad="57150" rotWithShape="0" algn="bl" dir="5400000" dist="19050">
              <a:srgbClr val="000000">
                <a:alpha val="49803"/>
              </a:srgbClr>
            </a:outerShdw>
          </a:effectLst>
        </p:spPr>
      </p:cxnSp>
      <p:sp>
        <p:nvSpPr>
          <p:cNvPr id="184" name="Google Shape;184;p21"/>
          <p:cNvSpPr/>
          <p:nvPr/>
        </p:nvSpPr>
        <p:spPr>
          <a:xfrm>
            <a:off x="89125" y="2324813"/>
            <a:ext cx="758700" cy="459300"/>
          </a:xfrm>
          <a:prstGeom prst="rect">
            <a:avLst/>
          </a:prstGeom>
          <a:solidFill>
            <a:srgbClr val="9FC5E8"/>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Arial"/>
                <a:ea typeface="Arial"/>
                <a:cs typeface="Arial"/>
                <a:sym typeface="Arial"/>
              </a:rPr>
              <a:t>Externally owned account</a:t>
            </a:r>
            <a:endParaRPr b="1" i="0" sz="900" u="none" cap="none" strike="noStrike">
              <a:solidFill>
                <a:srgbClr val="000000"/>
              </a:solidFill>
              <a:latin typeface="Arial"/>
              <a:ea typeface="Arial"/>
              <a:cs typeface="Arial"/>
              <a:sym typeface="Arial"/>
            </a:endParaRPr>
          </a:p>
        </p:txBody>
      </p:sp>
      <p:sp>
        <p:nvSpPr>
          <p:cNvPr id="185" name="Google Shape;185;p21"/>
          <p:cNvSpPr/>
          <p:nvPr/>
        </p:nvSpPr>
        <p:spPr>
          <a:xfrm>
            <a:off x="1140100" y="2453813"/>
            <a:ext cx="821400" cy="201300"/>
          </a:xfrm>
          <a:prstGeom prst="rect">
            <a:avLst/>
          </a:prstGeom>
          <a:solidFill>
            <a:srgbClr val="D5A6BD"/>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Transaction</a:t>
            </a:r>
            <a:endParaRPr b="0" i="0" sz="900" u="none" cap="none" strike="noStrike">
              <a:solidFill>
                <a:srgbClr val="000000"/>
              </a:solidFill>
              <a:latin typeface="Arial"/>
              <a:ea typeface="Arial"/>
              <a:cs typeface="Arial"/>
              <a:sym typeface="Arial"/>
            </a:endParaRPr>
          </a:p>
        </p:txBody>
      </p:sp>
      <p:cxnSp>
        <p:nvCxnSpPr>
          <p:cNvPr id="186" name="Google Shape;186;p21"/>
          <p:cNvCxnSpPr>
            <a:stCxn id="184" idx="3"/>
            <a:endCxn id="185" idx="1"/>
          </p:cNvCxnSpPr>
          <p:nvPr/>
        </p:nvCxnSpPr>
        <p:spPr>
          <a:xfrm>
            <a:off x="847825" y="2554463"/>
            <a:ext cx="292200" cy="0"/>
          </a:xfrm>
          <a:prstGeom prst="straightConnector1">
            <a:avLst/>
          </a:prstGeom>
          <a:noFill/>
          <a:ln cap="flat" cmpd="sng" w="9525">
            <a:solidFill>
              <a:schemeClr val="dk2"/>
            </a:solidFill>
            <a:prstDash val="solid"/>
            <a:round/>
            <a:headEnd len="sm" w="sm" type="none"/>
            <a:tailEnd len="med" w="med" type="triangle"/>
          </a:ln>
          <a:effectLst>
            <a:outerShdw blurRad="57150" rotWithShape="0" algn="bl" dir="5400000" dist="19050">
              <a:srgbClr val="000000">
                <a:alpha val="49803"/>
              </a:srgbClr>
            </a:outerShdw>
          </a:effectLst>
        </p:spPr>
      </p:cxnSp>
      <p:sp>
        <p:nvSpPr>
          <p:cNvPr id="187" name="Google Shape;187;p21"/>
          <p:cNvSpPr/>
          <p:nvPr/>
        </p:nvSpPr>
        <p:spPr>
          <a:xfrm>
            <a:off x="2253775" y="2324813"/>
            <a:ext cx="758700" cy="459300"/>
          </a:xfrm>
          <a:prstGeom prst="rect">
            <a:avLst/>
          </a:prstGeom>
          <a:solidFill>
            <a:srgbClr val="9FC5E8"/>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Arial"/>
                <a:ea typeface="Arial"/>
                <a:cs typeface="Arial"/>
                <a:sym typeface="Arial"/>
              </a:rPr>
              <a:t>Externally owned account</a:t>
            </a:r>
            <a:endParaRPr b="1" i="0" sz="900" u="none" cap="none" strike="noStrike">
              <a:solidFill>
                <a:srgbClr val="000000"/>
              </a:solidFill>
              <a:latin typeface="Arial"/>
              <a:ea typeface="Arial"/>
              <a:cs typeface="Arial"/>
              <a:sym typeface="Arial"/>
            </a:endParaRPr>
          </a:p>
        </p:txBody>
      </p:sp>
      <p:cxnSp>
        <p:nvCxnSpPr>
          <p:cNvPr id="188" name="Google Shape;188;p21"/>
          <p:cNvCxnSpPr/>
          <p:nvPr/>
        </p:nvCxnSpPr>
        <p:spPr>
          <a:xfrm>
            <a:off x="1973500" y="2554463"/>
            <a:ext cx="292200" cy="0"/>
          </a:xfrm>
          <a:prstGeom prst="straightConnector1">
            <a:avLst/>
          </a:prstGeom>
          <a:noFill/>
          <a:ln cap="flat" cmpd="sng" w="9525">
            <a:solidFill>
              <a:schemeClr val="dk2"/>
            </a:solidFill>
            <a:prstDash val="solid"/>
            <a:round/>
            <a:headEnd len="sm" w="sm" type="none"/>
            <a:tailEnd len="med" w="med" type="triangle"/>
          </a:ln>
          <a:effectLst>
            <a:outerShdw blurRad="57150" rotWithShape="0" algn="bl" dir="5400000" dist="19050">
              <a:srgbClr val="000000">
                <a:alpha val="49803"/>
              </a:srgbClr>
            </a:outerShdw>
          </a:effectLst>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Accounts vs Wallet</a:t>
            </a:r>
            <a:endParaRPr/>
          </a:p>
        </p:txBody>
      </p:sp>
      <p:sp>
        <p:nvSpPr>
          <p:cNvPr id="194" name="Google Shape;194;p22"/>
          <p:cNvSpPr txBox="1"/>
          <p:nvPr>
            <p:ph idx="4294967295" type="body"/>
          </p:nvPr>
        </p:nvSpPr>
        <p:spPr>
          <a:xfrm>
            <a:off x="319825" y="1184625"/>
            <a:ext cx="8701200" cy="336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0000"/>
                </a:solidFill>
              </a:rPr>
              <a:t>Ethereum </a:t>
            </a:r>
            <a:r>
              <a:rPr lang="en">
                <a:solidFill>
                  <a:srgbClr val="000000"/>
                </a:solidFill>
              </a:rPr>
              <a:t>Account = has a private key and account address pair</a:t>
            </a:r>
            <a:endParaRPr>
              <a:solidFill>
                <a:srgbClr val="000000"/>
              </a:solidFill>
            </a:endParaRPr>
          </a:p>
          <a:p>
            <a:pPr indent="0" lvl="0" marL="342900" rtl="0" algn="l">
              <a:lnSpc>
                <a:spcPct val="115000"/>
              </a:lnSpc>
              <a:spcBef>
                <a:spcPts val="0"/>
              </a:spcBef>
              <a:spcAft>
                <a:spcPts val="0"/>
              </a:spcAft>
              <a:buNone/>
            </a:pPr>
            <a:r>
              <a:t/>
            </a:r>
            <a:endParaRPr/>
          </a:p>
          <a:p>
            <a:pPr indent="-279400" lvl="0" marL="342900" rtl="0" algn="l">
              <a:lnSpc>
                <a:spcPct val="115000"/>
              </a:lnSpc>
              <a:spcBef>
                <a:spcPts val="0"/>
              </a:spcBef>
              <a:spcAft>
                <a:spcPts val="0"/>
              </a:spcAft>
              <a:buClr>
                <a:srgbClr val="000000"/>
              </a:buClr>
              <a:buSzPts val="1800"/>
              <a:buChar char="●"/>
            </a:pPr>
            <a:r>
              <a:rPr lang="en"/>
              <a:t>Native to ethereum &amp; resides in ethereum state</a:t>
            </a:r>
            <a:endParaRPr>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a:solidFill>
                  <a:srgbClr val="000000"/>
                </a:solidFill>
              </a:rPr>
              <a:t>Private key can make transactions that proves ownership of the account using a digital signature</a:t>
            </a:r>
            <a:endParaRPr>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a:solidFill>
                  <a:srgbClr val="000000"/>
                </a:solidFill>
              </a:rPr>
              <a:t>Does not require gas to create an account</a:t>
            </a:r>
            <a:endParaRPr>
              <a:solidFill>
                <a:srgbClr val="000000"/>
              </a:solidFill>
            </a:endParaRPr>
          </a:p>
          <a:p>
            <a:pPr indent="0" lvl="0" marL="0" rtl="0" algn="l">
              <a:lnSpc>
                <a:spcPct val="115000"/>
              </a:lnSpc>
              <a:spcBef>
                <a:spcPts val="0"/>
              </a:spcBef>
              <a:spcAft>
                <a:spcPts val="1600"/>
              </a:spcAft>
              <a:buClr>
                <a:schemeClr val="dk1"/>
              </a:buClr>
              <a:buSzPts val="1100"/>
              <a:buFont typeface="Arial"/>
              <a:buNone/>
            </a:pPr>
            <a:r>
              <a:t/>
            </a:r>
            <a:endParaRPr>
              <a:solidFill>
                <a:srgbClr val="000000"/>
              </a:solidFill>
              <a:latin typeface="Source Sans Pro"/>
              <a:ea typeface="Source Sans Pro"/>
              <a:cs typeface="Source Sans Pro"/>
              <a:sym typeface="Source Sans Pro"/>
            </a:endParaRPr>
          </a:p>
        </p:txBody>
      </p:sp>
      <p:sp>
        <p:nvSpPr>
          <p:cNvPr id="195" name="Google Shape;195;p22"/>
          <p:cNvSpPr txBox="1"/>
          <p:nvPr/>
        </p:nvSpPr>
        <p:spPr>
          <a:xfrm>
            <a:off x="406403" y="3684838"/>
            <a:ext cx="4019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Accounts vs Wallet</a:t>
            </a:r>
            <a:endParaRPr/>
          </a:p>
        </p:txBody>
      </p:sp>
      <p:sp>
        <p:nvSpPr>
          <p:cNvPr id="201" name="Google Shape;201;p23"/>
          <p:cNvSpPr txBox="1"/>
          <p:nvPr>
            <p:ph idx="4294967295" type="body"/>
          </p:nvPr>
        </p:nvSpPr>
        <p:spPr>
          <a:xfrm>
            <a:off x="319825" y="1184625"/>
            <a:ext cx="8701200" cy="336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0000"/>
                </a:solidFill>
              </a:rPr>
              <a:t>Ethereum wallet</a:t>
            </a:r>
            <a:r>
              <a:rPr lang="en">
                <a:solidFill>
                  <a:srgbClr val="000000"/>
                </a:solidFill>
              </a:rPr>
              <a:t> = software written for ethereum</a:t>
            </a:r>
            <a:endParaRPr>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a:solidFill>
                  <a:srgbClr val="000000"/>
                </a:solidFill>
              </a:rPr>
              <a:t>Not native to ethereum</a:t>
            </a:r>
            <a:endParaRPr>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a:solidFill>
                  <a:srgbClr val="000000"/>
                </a:solidFill>
              </a:rPr>
              <a:t>Interacts with a node (directly or indirectly)</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Can be used to manage ethereum accounts</a:t>
            </a:r>
            <a:endParaRPr>
              <a:solidFill>
                <a:srgbClr val="000000"/>
              </a:solidFill>
            </a:endParaRPr>
          </a:p>
          <a:p>
            <a:pPr indent="-381000" lvl="0" marL="457200" rtl="0" algn="l">
              <a:lnSpc>
                <a:spcPct val="115000"/>
              </a:lnSpc>
              <a:spcBef>
                <a:spcPts val="0"/>
              </a:spcBef>
              <a:spcAft>
                <a:spcPts val="0"/>
              </a:spcAft>
              <a:buClr>
                <a:srgbClr val="000000"/>
              </a:buClr>
              <a:buSzPts val="2400"/>
              <a:buChar char="●"/>
            </a:pPr>
            <a:r>
              <a:rPr lang="en">
                <a:solidFill>
                  <a:srgbClr val="000000"/>
                </a:solidFill>
              </a:rPr>
              <a:t>The software provides key management and other services </a:t>
            </a:r>
            <a:endParaRPr>
              <a:solidFill>
                <a:srgbClr val="000000"/>
              </a:solidFill>
            </a:endParaRPr>
          </a:p>
          <a:p>
            <a:pPr indent="0" lvl="0" marL="0" rtl="0" algn="l">
              <a:lnSpc>
                <a:spcPct val="115000"/>
              </a:lnSpc>
              <a:spcBef>
                <a:spcPts val="0"/>
              </a:spcBef>
              <a:spcAft>
                <a:spcPts val="1600"/>
              </a:spcAft>
              <a:buClr>
                <a:schemeClr val="dk1"/>
              </a:buClr>
              <a:buSzPts val="1100"/>
              <a:buFont typeface="Arial"/>
              <a:buNone/>
            </a:pPr>
            <a:r>
              <a:t/>
            </a:r>
            <a:endParaRPr>
              <a:solidFill>
                <a:srgbClr val="000000"/>
              </a:solidFill>
              <a:latin typeface="Source Sans Pro"/>
              <a:ea typeface="Source Sans Pro"/>
              <a:cs typeface="Source Sans Pro"/>
              <a:sym typeface="Source Sans Pro"/>
            </a:endParaRPr>
          </a:p>
        </p:txBody>
      </p:sp>
      <p:sp>
        <p:nvSpPr>
          <p:cNvPr id="202" name="Google Shape;202;p23"/>
          <p:cNvSpPr txBox="1"/>
          <p:nvPr/>
        </p:nvSpPr>
        <p:spPr>
          <a:xfrm>
            <a:off x="406403" y="3684838"/>
            <a:ext cx="4019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Merkle Patricia Trie vs Merkle Tree</a:t>
            </a:r>
            <a:endParaRPr/>
          </a:p>
        </p:txBody>
      </p:sp>
      <p:sp>
        <p:nvSpPr>
          <p:cNvPr id="208" name="Google Shape;208;p24"/>
          <p:cNvSpPr txBox="1"/>
          <p:nvPr>
            <p:ph idx="4294967295" type="body"/>
          </p:nvPr>
        </p:nvSpPr>
        <p:spPr>
          <a:xfrm>
            <a:off x="407025" y="882150"/>
            <a:ext cx="5454600" cy="367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000000"/>
                </a:solidFill>
              </a:rPr>
              <a:t>Trie and Tree are used synonymously</a:t>
            </a:r>
            <a:endParaRPr sz="1800">
              <a:solidFill>
                <a:srgbClr val="000000"/>
              </a:solidFill>
            </a:endParaRPr>
          </a:p>
          <a:p>
            <a:pPr indent="0" lvl="0" marL="0" rtl="0" algn="l">
              <a:lnSpc>
                <a:spcPct val="115000"/>
              </a:lnSpc>
              <a:spcBef>
                <a:spcPts val="1600"/>
              </a:spcBef>
              <a:spcAft>
                <a:spcPts val="0"/>
              </a:spcAft>
              <a:buClr>
                <a:schemeClr val="dk1"/>
              </a:buClr>
              <a:buSzPts val="1100"/>
              <a:buFont typeface="Arial"/>
              <a:buNone/>
            </a:pPr>
            <a:r>
              <a:rPr lang="en" sz="1800">
                <a:solidFill>
                  <a:srgbClr val="000000"/>
                </a:solidFill>
              </a:rPr>
              <a:t>Merkle Patricia Trie is just a more compact version of a Merkle Tree</a:t>
            </a:r>
            <a:endParaRPr sz="1800">
              <a:solidFill>
                <a:srgbClr val="000000"/>
              </a:solidFill>
            </a:endParaRPr>
          </a:p>
          <a:p>
            <a:pPr indent="0" lvl="0" marL="0" rtl="0" algn="l">
              <a:lnSpc>
                <a:spcPct val="115000"/>
              </a:lnSpc>
              <a:spcBef>
                <a:spcPts val="1600"/>
              </a:spcBef>
              <a:spcAft>
                <a:spcPts val="0"/>
              </a:spcAft>
              <a:buClr>
                <a:schemeClr val="dk1"/>
              </a:buClr>
              <a:buSzPts val="1100"/>
              <a:buFont typeface="Arial"/>
              <a:buNone/>
            </a:pPr>
            <a:r>
              <a:rPr lang="en" sz="1800">
                <a:solidFill>
                  <a:srgbClr val="000000"/>
                </a:solidFill>
              </a:rPr>
              <a:t>The compact MPT (bottom) contains fewer nodes, as it decomposes keys only at points of difference.</a:t>
            </a:r>
            <a:endParaRPr sz="1800">
              <a:solidFill>
                <a:srgbClr val="000000"/>
              </a:solidFill>
            </a:endParaRPr>
          </a:p>
          <a:p>
            <a:pPr indent="0" lvl="0" marL="0" rtl="0" algn="l">
              <a:lnSpc>
                <a:spcPct val="115000"/>
              </a:lnSpc>
              <a:spcBef>
                <a:spcPts val="1600"/>
              </a:spcBef>
              <a:spcAft>
                <a:spcPts val="1600"/>
              </a:spcAft>
              <a:buClr>
                <a:schemeClr val="dk1"/>
              </a:buClr>
              <a:buSzPts val="1100"/>
              <a:buFont typeface="Arial"/>
              <a:buNone/>
            </a:pPr>
            <a:r>
              <a:rPr lang="en" sz="1800">
                <a:solidFill>
                  <a:srgbClr val="000000"/>
                </a:solidFill>
              </a:rPr>
              <a:t>Since storage is so expensive on Ethereum, this allows for more efficient use of data. </a:t>
            </a:r>
            <a:endParaRPr sz="1800">
              <a:solidFill>
                <a:srgbClr val="000000"/>
              </a:solidFill>
            </a:endParaRPr>
          </a:p>
        </p:txBody>
      </p:sp>
      <p:pic>
        <p:nvPicPr>
          <p:cNvPr id="209" name="Google Shape;209;p24"/>
          <p:cNvPicPr preferRelativeResize="0"/>
          <p:nvPr/>
        </p:nvPicPr>
        <p:blipFill rotWithShape="1">
          <a:blip r:embed="rId3">
            <a:alphaModFix/>
          </a:blip>
          <a:srcRect b="0" l="0" r="0" t="0"/>
          <a:stretch/>
        </p:blipFill>
        <p:spPr>
          <a:xfrm>
            <a:off x="5991225" y="1801525"/>
            <a:ext cx="2695575" cy="1971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Ethereum World State</a:t>
            </a:r>
            <a:endParaRPr/>
          </a:p>
        </p:txBody>
      </p:sp>
      <p:sp>
        <p:nvSpPr>
          <p:cNvPr id="215" name="Google Shape;215;p25"/>
          <p:cNvSpPr txBox="1"/>
          <p:nvPr>
            <p:ph idx="4294967295" type="body"/>
          </p:nvPr>
        </p:nvSpPr>
        <p:spPr>
          <a:xfrm>
            <a:off x="457200" y="1051300"/>
            <a:ext cx="4722900" cy="109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000000"/>
                </a:solidFill>
              </a:rPr>
              <a:t>Global State = mapping between account addresses and its states</a:t>
            </a:r>
            <a:endParaRPr sz="1400">
              <a:solidFill>
                <a:srgbClr val="000000"/>
              </a:solidFill>
            </a:endParaRPr>
          </a:p>
          <a:p>
            <a:pPr indent="-317500" lvl="0" marL="457200" rtl="0" algn="l">
              <a:lnSpc>
                <a:spcPct val="115000"/>
              </a:lnSpc>
              <a:spcBef>
                <a:spcPts val="1600"/>
              </a:spcBef>
              <a:spcAft>
                <a:spcPts val="0"/>
              </a:spcAft>
              <a:buClr>
                <a:srgbClr val="000000"/>
              </a:buClr>
              <a:buSzPts val="1400"/>
              <a:buChar char="●"/>
            </a:pPr>
            <a:r>
              <a:rPr lang="en" sz="1400">
                <a:solidFill>
                  <a:srgbClr val="000000"/>
                </a:solidFill>
              </a:rPr>
              <a:t>Stored in a Merkle Patricia Tree (data structure)</a:t>
            </a:r>
            <a:endParaRPr sz="1400">
              <a:solidFill>
                <a:srgbClr val="000000"/>
              </a:solidFill>
            </a:endParaRPr>
          </a:p>
          <a:p>
            <a:pPr indent="0" lvl="0" marL="0" rtl="0" algn="l">
              <a:lnSpc>
                <a:spcPct val="115000"/>
              </a:lnSpc>
              <a:spcBef>
                <a:spcPts val="0"/>
              </a:spcBef>
              <a:spcAft>
                <a:spcPts val="1600"/>
              </a:spcAft>
              <a:buClr>
                <a:schemeClr val="dk1"/>
              </a:buClr>
              <a:buSzPts val="1100"/>
              <a:buFont typeface="Arial"/>
              <a:buNone/>
            </a:pPr>
            <a:r>
              <a:t/>
            </a:r>
            <a:endParaRPr>
              <a:solidFill>
                <a:srgbClr val="000000"/>
              </a:solidFill>
              <a:latin typeface="Source Sans Pro"/>
              <a:ea typeface="Source Sans Pro"/>
              <a:cs typeface="Source Sans Pro"/>
              <a:sym typeface="Source Sans Pro"/>
            </a:endParaRPr>
          </a:p>
        </p:txBody>
      </p:sp>
      <p:sp>
        <p:nvSpPr>
          <p:cNvPr id="216" name="Google Shape;216;p25"/>
          <p:cNvSpPr txBox="1"/>
          <p:nvPr>
            <p:ph idx="4294967295" type="body"/>
          </p:nvPr>
        </p:nvSpPr>
        <p:spPr>
          <a:xfrm>
            <a:off x="5542600" y="982950"/>
            <a:ext cx="3530400" cy="2463000"/>
          </a:xfrm>
          <a:prstGeom prst="rect">
            <a:avLst/>
          </a:prstGeom>
          <a:solidFill>
            <a:srgbClr val="073763"/>
          </a:solidFill>
          <a:ln>
            <a:noFill/>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0" rtl="0" algn="l">
              <a:lnSpc>
                <a:spcPct val="100000"/>
              </a:lnSpc>
              <a:spcBef>
                <a:spcPts val="1600"/>
              </a:spcBef>
              <a:spcAft>
                <a:spcPts val="0"/>
              </a:spcAft>
              <a:buClr>
                <a:schemeClr val="dk1"/>
              </a:buClr>
              <a:buSzPts val="1800"/>
              <a:buFont typeface="Arial"/>
              <a:buNone/>
            </a:pPr>
            <a:r>
              <a:rPr lang="en">
                <a:solidFill>
                  <a:srgbClr val="FFFFFF"/>
                </a:solidFill>
              </a:rPr>
              <a:t>The leaf nodes are accounts and contains the details nonce, balance, storage root and code hash</a:t>
            </a:r>
            <a:endParaRPr>
              <a:solidFill>
                <a:srgbClr val="FFFFFF"/>
              </a:solidFill>
            </a:endParaRPr>
          </a:p>
          <a:p>
            <a:pPr indent="0" lvl="0" marL="0" rtl="0" algn="l">
              <a:lnSpc>
                <a:spcPct val="115000"/>
              </a:lnSpc>
              <a:spcBef>
                <a:spcPts val="0"/>
              </a:spcBef>
              <a:spcAft>
                <a:spcPts val="1600"/>
              </a:spcAft>
              <a:buClr>
                <a:schemeClr val="dk1"/>
              </a:buClr>
              <a:buSzPts val="1100"/>
              <a:buFont typeface="Arial"/>
              <a:buNone/>
            </a:pPr>
            <a:r>
              <a:t/>
            </a:r>
            <a:endParaRPr sz="1400">
              <a:solidFill>
                <a:srgbClr val="FFFFFF"/>
              </a:solidFill>
            </a:endParaRPr>
          </a:p>
        </p:txBody>
      </p:sp>
      <p:pic>
        <p:nvPicPr>
          <p:cNvPr descr="https://cdn-images-1.medium.com/max/1600/1*TXlzvc6bh565UYLZC3Q6Vw.png" id="217" name="Google Shape;217;p25"/>
          <p:cNvPicPr preferRelativeResize="0"/>
          <p:nvPr/>
        </p:nvPicPr>
        <p:blipFill rotWithShape="1">
          <a:blip r:embed="rId3">
            <a:alphaModFix/>
          </a:blip>
          <a:srcRect b="0" l="0" r="0" t="0"/>
          <a:stretch/>
        </p:blipFill>
        <p:spPr>
          <a:xfrm>
            <a:off x="0" y="2272898"/>
            <a:ext cx="3268624" cy="1595774"/>
          </a:xfrm>
          <a:prstGeom prst="rect">
            <a:avLst/>
          </a:prstGeom>
          <a:noFill/>
          <a:ln>
            <a:noFill/>
          </a:ln>
        </p:spPr>
      </p:pic>
      <p:sp>
        <p:nvSpPr>
          <p:cNvPr id="218" name="Google Shape;218;p25"/>
          <p:cNvSpPr/>
          <p:nvPr/>
        </p:nvSpPr>
        <p:spPr>
          <a:xfrm>
            <a:off x="2509768" y="3445948"/>
            <a:ext cx="2643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ttps://cdn-images-1.medium.com/max/1600/1*MwnTtA5Q-EOAX8JCQEJp5g.png" id="219" name="Google Shape;219;p25"/>
          <p:cNvPicPr preferRelativeResize="0"/>
          <p:nvPr/>
        </p:nvPicPr>
        <p:blipFill rotWithShape="1">
          <a:blip r:embed="rId4">
            <a:alphaModFix/>
          </a:blip>
          <a:srcRect b="0" l="0" r="0" t="0"/>
          <a:stretch/>
        </p:blipFill>
        <p:spPr>
          <a:xfrm>
            <a:off x="3268626" y="2343791"/>
            <a:ext cx="2207824" cy="217733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Ethereum World State … Cont’d</a:t>
            </a:r>
            <a:endParaRPr/>
          </a:p>
        </p:txBody>
      </p:sp>
      <p:sp>
        <p:nvSpPr>
          <p:cNvPr id="225" name="Google Shape;225;p26"/>
          <p:cNvSpPr txBox="1"/>
          <p:nvPr>
            <p:ph idx="4294967295" type="body"/>
          </p:nvPr>
        </p:nvSpPr>
        <p:spPr>
          <a:xfrm>
            <a:off x="250825" y="1139176"/>
            <a:ext cx="4447200" cy="359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Key is required for each value stored within tree</a:t>
            </a:r>
            <a:endParaRPr>
              <a:solidFill>
                <a:srgbClr val="000000"/>
              </a:solidFill>
              <a:latin typeface="Roboto"/>
              <a:ea typeface="Roboto"/>
              <a:cs typeface="Roboto"/>
              <a:sym typeface="Roboto"/>
            </a:endParaRPr>
          </a:p>
          <a:p>
            <a:pPr indent="-342900" lvl="0" marL="457200" marR="0" rtl="0" algn="l">
              <a:lnSpc>
                <a:spcPct val="115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Starting from root node, key tells which child node to follow to get the corresponding value, which is stored in the leaf node</a:t>
            </a:r>
            <a:endParaRPr>
              <a:solidFill>
                <a:srgbClr val="000000"/>
              </a:solidFill>
              <a:latin typeface="Roboto"/>
              <a:ea typeface="Roboto"/>
              <a:cs typeface="Roboto"/>
              <a:sym typeface="Roboto"/>
            </a:endParaRPr>
          </a:p>
          <a:p>
            <a:pPr indent="-342900" lvl="0" marL="457200" marR="0" rtl="0" algn="l">
              <a:lnSpc>
                <a:spcPct val="115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Key/value mapping for state tree is between addresses and their accounts (including 4 aspects we described earlier)</a:t>
            </a:r>
            <a:endParaRPr>
              <a:solidFill>
                <a:srgbClr val="000000"/>
              </a:solidFill>
              <a:latin typeface="Roboto"/>
              <a:ea typeface="Roboto"/>
              <a:cs typeface="Roboto"/>
              <a:sym typeface="Roboto"/>
            </a:endParaRPr>
          </a:p>
          <a:p>
            <a:pPr indent="-342900" lvl="0" marL="457200" marR="0" rtl="0" algn="l">
              <a:lnSpc>
                <a:spcPct val="115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Storageroot is root of a tree in itself </a:t>
            </a:r>
            <a:endParaRPr>
              <a:solidFill>
                <a:srgbClr val="000000"/>
              </a:solidFill>
              <a:latin typeface="Roboto"/>
              <a:ea typeface="Roboto"/>
              <a:cs typeface="Roboto"/>
              <a:sym typeface="Roboto"/>
            </a:endParaRPr>
          </a:p>
        </p:txBody>
      </p:sp>
      <p:pic>
        <p:nvPicPr>
          <p:cNvPr descr="https://cdn-images-1.medium.com/max/1600/1*N8YtAcAqdtHtzUaZAJgUJQ.png" id="226" name="Google Shape;226;p26"/>
          <p:cNvPicPr preferRelativeResize="0"/>
          <p:nvPr/>
        </p:nvPicPr>
        <p:blipFill rotWithShape="1">
          <a:blip r:embed="rId3">
            <a:alphaModFix/>
          </a:blip>
          <a:srcRect b="0" l="0" r="0" t="0"/>
          <a:stretch/>
        </p:blipFill>
        <p:spPr>
          <a:xfrm>
            <a:off x="4698036" y="1192650"/>
            <a:ext cx="4249854" cy="347056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9"/>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t>OBJECTIVES AND OVERVIEW</a:t>
            </a:r>
            <a:endParaRPr sz="1800"/>
          </a:p>
        </p:txBody>
      </p:sp>
      <p:sp>
        <p:nvSpPr>
          <p:cNvPr id="73" name="Google Shape;73;p9"/>
          <p:cNvSpPr txBox="1"/>
          <p:nvPr>
            <p:ph idx="1" type="body"/>
          </p:nvPr>
        </p:nvSpPr>
        <p:spPr>
          <a:xfrm>
            <a:off x="304800" y="948690"/>
            <a:ext cx="8382000" cy="385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chemeClr val="dk1"/>
                </a:solidFill>
              </a:rPr>
              <a:t>INTRODUCTION TO ETHEREUM VIRTUAL MACHINE</a:t>
            </a:r>
            <a:endParaRPr b="1">
              <a:solidFill>
                <a:schemeClr val="dk1"/>
              </a:solidFill>
            </a:endParaRPr>
          </a:p>
          <a:p>
            <a:pPr indent="0" lvl="0" marL="0" rtl="0" algn="l">
              <a:lnSpc>
                <a:spcPct val="100000"/>
              </a:lnSpc>
              <a:spcBef>
                <a:spcPts val="0"/>
              </a:spcBef>
              <a:spcAft>
                <a:spcPts val="0"/>
              </a:spcAft>
              <a:buSzPts val="1800"/>
              <a:buNone/>
            </a:pPr>
            <a:r>
              <a:t/>
            </a:r>
            <a:endParaRPr sz="1400">
              <a:solidFill>
                <a:schemeClr val="dk1"/>
              </a:solidFill>
            </a:endParaRPr>
          </a:p>
          <a:p>
            <a:pPr indent="0" lvl="0" marL="0" rtl="0" algn="l">
              <a:lnSpc>
                <a:spcPct val="100000"/>
              </a:lnSpc>
              <a:spcBef>
                <a:spcPts val="0"/>
              </a:spcBef>
              <a:spcAft>
                <a:spcPts val="0"/>
              </a:spcAft>
              <a:buSzPts val="1800"/>
              <a:buNone/>
            </a:pPr>
            <a:r>
              <a:rPr lang="en" sz="1350">
                <a:solidFill>
                  <a:srgbClr val="222222"/>
                </a:solidFill>
                <a:highlight>
                  <a:srgbClr val="FFFFFF"/>
                </a:highlight>
                <a:latin typeface="Roboto"/>
                <a:ea typeface="Roboto"/>
                <a:cs typeface="Roboto"/>
                <a:sym typeface="Roboto"/>
              </a:rPr>
              <a:t>The objective of this </a:t>
            </a:r>
            <a:r>
              <a:rPr lang="en" sz="1350">
                <a:solidFill>
                  <a:srgbClr val="222222"/>
                </a:solidFill>
                <a:highlight>
                  <a:srgbClr val="FFFFFF"/>
                </a:highlight>
              </a:rPr>
              <a:t>session is to get a basic understanding of</a:t>
            </a:r>
            <a:r>
              <a:rPr lang="en" sz="1350">
                <a:solidFill>
                  <a:srgbClr val="222222"/>
                </a:solidFill>
                <a:highlight>
                  <a:srgbClr val="FFFFFF"/>
                </a:highlight>
                <a:latin typeface="Roboto"/>
                <a:ea typeface="Roboto"/>
                <a:cs typeface="Roboto"/>
                <a:sym typeface="Roboto"/>
              </a:rPr>
              <a:t> Ethereum Virtual Machine</a:t>
            </a:r>
            <a:r>
              <a:rPr lang="en" sz="1350">
                <a:solidFill>
                  <a:srgbClr val="222222"/>
                </a:solidFill>
                <a:highlight>
                  <a:srgbClr val="FFFFFF"/>
                </a:highlight>
              </a:rPr>
              <a:t> &amp; some basic concepts, before getting into application development</a:t>
            </a:r>
            <a:endParaRPr sz="1350">
              <a:solidFill>
                <a:srgbClr val="222222"/>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350">
              <a:solidFill>
                <a:srgbClr val="222222"/>
              </a:solidFill>
              <a:highlight>
                <a:srgbClr val="FFFFFF"/>
              </a:highlight>
            </a:endParaRPr>
          </a:p>
          <a:p>
            <a:pPr indent="-317500" lvl="0" marL="457200" rtl="0" algn="l">
              <a:lnSpc>
                <a:spcPct val="100000"/>
              </a:lnSpc>
              <a:spcBef>
                <a:spcPts val="0"/>
              </a:spcBef>
              <a:spcAft>
                <a:spcPts val="0"/>
              </a:spcAft>
              <a:buClr>
                <a:schemeClr val="dk1"/>
              </a:buClr>
              <a:buSzPts val="1400"/>
              <a:buFont typeface="Source Sans Pro"/>
              <a:buChar char="●"/>
            </a:pPr>
            <a:r>
              <a:rPr lang="en" sz="1350">
                <a:solidFill>
                  <a:srgbClr val="222222"/>
                </a:solidFill>
                <a:highlight>
                  <a:srgbClr val="FFFFFF"/>
                </a:highlight>
                <a:latin typeface="Roboto"/>
                <a:ea typeface="Roboto"/>
                <a:cs typeface="Roboto"/>
                <a:sym typeface="Roboto"/>
              </a:rPr>
              <a:t>What is a Virtual Machine</a:t>
            </a:r>
            <a:endParaRPr sz="1350">
              <a:solidFill>
                <a:srgbClr val="222222"/>
              </a:solidFill>
              <a:highlight>
                <a:srgbClr val="FFFFFF"/>
              </a:highlight>
              <a:latin typeface="Roboto"/>
              <a:ea typeface="Roboto"/>
              <a:cs typeface="Roboto"/>
              <a:sym typeface="Roboto"/>
            </a:endParaRPr>
          </a:p>
          <a:p>
            <a:pPr indent="0" lvl="0" marL="342900" rtl="0" algn="l">
              <a:lnSpc>
                <a:spcPct val="100000"/>
              </a:lnSpc>
              <a:spcBef>
                <a:spcPts val="0"/>
              </a:spcBef>
              <a:spcAft>
                <a:spcPts val="0"/>
              </a:spcAft>
              <a:buNone/>
            </a:pPr>
            <a:r>
              <a:t/>
            </a:r>
            <a:endParaRPr sz="1350">
              <a:solidFill>
                <a:srgbClr val="222222"/>
              </a:solidFill>
              <a:highlight>
                <a:srgbClr val="FFFFFF"/>
              </a:highlight>
            </a:endParaRPr>
          </a:p>
          <a:p>
            <a:pPr indent="-317500" lvl="0" marL="457200" rtl="0" algn="l">
              <a:lnSpc>
                <a:spcPct val="100000"/>
              </a:lnSpc>
              <a:spcBef>
                <a:spcPts val="0"/>
              </a:spcBef>
              <a:spcAft>
                <a:spcPts val="0"/>
              </a:spcAft>
              <a:buClr>
                <a:schemeClr val="dk1"/>
              </a:buClr>
              <a:buSzPts val="1400"/>
              <a:buFont typeface="Source Sans Pro"/>
              <a:buChar char="●"/>
            </a:pPr>
            <a:r>
              <a:rPr lang="en" sz="1350">
                <a:solidFill>
                  <a:srgbClr val="222222"/>
                </a:solidFill>
                <a:highlight>
                  <a:srgbClr val="FFFFFF"/>
                </a:highlight>
                <a:latin typeface="Roboto"/>
                <a:ea typeface="Roboto"/>
                <a:cs typeface="Roboto"/>
                <a:sym typeface="Roboto"/>
              </a:rPr>
              <a:t>Why a Virtual Machine is necessary</a:t>
            </a:r>
            <a:endParaRPr sz="1350">
              <a:solidFill>
                <a:srgbClr val="222222"/>
              </a:solidFill>
              <a:highlight>
                <a:srgbClr val="FFFFFF"/>
              </a:highlight>
              <a:latin typeface="Roboto"/>
              <a:ea typeface="Roboto"/>
              <a:cs typeface="Roboto"/>
              <a:sym typeface="Roboto"/>
            </a:endParaRPr>
          </a:p>
          <a:p>
            <a:pPr indent="0" lvl="0" marL="342900" rtl="0" algn="l">
              <a:lnSpc>
                <a:spcPct val="100000"/>
              </a:lnSpc>
              <a:spcBef>
                <a:spcPts val="0"/>
              </a:spcBef>
              <a:spcAft>
                <a:spcPts val="0"/>
              </a:spcAft>
              <a:buNone/>
            </a:pPr>
            <a:r>
              <a:t/>
            </a:r>
            <a:endParaRPr sz="1350">
              <a:solidFill>
                <a:srgbClr val="222222"/>
              </a:solidFill>
              <a:highlight>
                <a:srgbClr val="FFFFFF"/>
              </a:highlight>
            </a:endParaRPr>
          </a:p>
          <a:p>
            <a:pPr indent="-314325" lvl="0" marL="457200" rtl="0" algn="l">
              <a:lnSpc>
                <a:spcPct val="100000"/>
              </a:lnSpc>
              <a:spcBef>
                <a:spcPts val="0"/>
              </a:spcBef>
              <a:spcAft>
                <a:spcPts val="0"/>
              </a:spcAft>
              <a:buClr>
                <a:srgbClr val="222222"/>
              </a:buClr>
              <a:buSzPts val="1350"/>
              <a:buChar char="●"/>
            </a:pPr>
            <a:r>
              <a:rPr lang="en" sz="1350">
                <a:solidFill>
                  <a:srgbClr val="222222"/>
                </a:solidFill>
                <a:highlight>
                  <a:srgbClr val="FFFFFF"/>
                </a:highlight>
              </a:rPr>
              <a:t>Ethereum state &amp; accounts</a:t>
            </a:r>
            <a:endParaRPr sz="1350">
              <a:solidFill>
                <a:srgbClr val="222222"/>
              </a:solidFill>
              <a:highlight>
                <a:srgbClr val="FFFFFF"/>
              </a:highlight>
            </a:endParaRPr>
          </a:p>
          <a:p>
            <a:pPr indent="-314325" lvl="0" marL="457200" rtl="0" algn="l">
              <a:lnSpc>
                <a:spcPct val="100000"/>
              </a:lnSpc>
              <a:spcBef>
                <a:spcPts val="1000"/>
              </a:spcBef>
              <a:spcAft>
                <a:spcPts val="0"/>
              </a:spcAft>
              <a:buClr>
                <a:srgbClr val="222222"/>
              </a:buClr>
              <a:buSzPts val="1350"/>
              <a:buFont typeface="Roboto"/>
              <a:buChar char="●"/>
            </a:pPr>
            <a:r>
              <a:rPr lang="en" sz="1350">
                <a:solidFill>
                  <a:srgbClr val="222222"/>
                </a:solidFill>
                <a:highlight>
                  <a:srgbClr val="FFFFFF"/>
                </a:highlight>
                <a:latin typeface="Roboto"/>
                <a:ea typeface="Roboto"/>
                <a:cs typeface="Roboto"/>
                <a:sym typeface="Roboto"/>
              </a:rPr>
              <a:t>How the Ethereum Virtual Machine operates</a:t>
            </a:r>
            <a:endParaRPr sz="1350">
              <a:solidFill>
                <a:srgbClr val="222222"/>
              </a:solidFill>
              <a:highlight>
                <a:srgbClr val="FFFFFF"/>
              </a:highlight>
              <a:latin typeface="Roboto"/>
              <a:ea typeface="Roboto"/>
              <a:cs typeface="Roboto"/>
              <a:sym typeface="Roboto"/>
            </a:endParaRPr>
          </a:p>
          <a:p>
            <a:pPr indent="-314325" lvl="0" marL="457200" rtl="0" algn="l">
              <a:lnSpc>
                <a:spcPct val="100000"/>
              </a:lnSpc>
              <a:spcBef>
                <a:spcPts val="1000"/>
              </a:spcBef>
              <a:spcAft>
                <a:spcPts val="0"/>
              </a:spcAft>
              <a:buClr>
                <a:srgbClr val="222222"/>
              </a:buClr>
              <a:buSzPts val="1350"/>
              <a:buFont typeface="Roboto"/>
              <a:buChar char="●"/>
            </a:pPr>
            <a:r>
              <a:rPr lang="en" sz="1350">
                <a:solidFill>
                  <a:srgbClr val="222222"/>
                </a:solidFill>
                <a:highlight>
                  <a:srgbClr val="FFFFFF"/>
                </a:highlight>
              </a:rPr>
              <a:t>Block &amp; </a:t>
            </a:r>
            <a:r>
              <a:rPr lang="en" sz="1350">
                <a:solidFill>
                  <a:srgbClr val="222222"/>
                </a:solidFill>
                <a:highlight>
                  <a:srgbClr val="FFFFFF"/>
                </a:highlight>
                <a:latin typeface="Roboto"/>
                <a:ea typeface="Roboto"/>
                <a:cs typeface="Roboto"/>
                <a:sym typeface="Roboto"/>
              </a:rPr>
              <a:t>Transaction</a:t>
            </a:r>
            <a:endParaRPr sz="1350">
              <a:solidFill>
                <a:srgbClr val="222222"/>
              </a:solidFill>
              <a:highlight>
                <a:srgbClr val="FFFFFF"/>
              </a:highlight>
              <a:latin typeface="Roboto"/>
              <a:ea typeface="Roboto"/>
              <a:cs typeface="Roboto"/>
              <a:sym typeface="Roboto"/>
            </a:endParaRPr>
          </a:p>
          <a:p>
            <a:pPr indent="-314325" lvl="0" marL="457200" rtl="0" algn="l">
              <a:lnSpc>
                <a:spcPct val="100000"/>
              </a:lnSpc>
              <a:spcBef>
                <a:spcPts val="1000"/>
              </a:spcBef>
              <a:spcAft>
                <a:spcPts val="0"/>
              </a:spcAft>
              <a:buClr>
                <a:srgbClr val="222222"/>
              </a:buClr>
              <a:buSzPts val="1350"/>
              <a:buChar char="●"/>
            </a:pPr>
            <a:r>
              <a:rPr lang="en" sz="1350">
                <a:solidFill>
                  <a:srgbClr val="222222"/>
                </a:solidFill>
                <a:highlight>
                  <a:srgbClr val="FFFFFF"/>
                </a:highlight>
              </a:rPr>
              <a:t>Ethereum transaction life cycle</a:t>
            </a:r>
            <a:endParaRPr sz="1350">
              <a:solidFill>
                <a:srgbClr val="222222"/>
              </a:solidFill>
              <a:highlight>
                <a:srgbClr val="FFFFFF"/>
              </a:highlight>
            </a:endParaRPr>
          </a:p>
          <a:p>
            <a:pPr indent="0" lvl="0" marL="0" rtl="0" algn="l">
              <a:lnSpc>
                <a:spcPct val="115000"/>
              </a:lnSpc>
              <a:spcBef>
                <a:spcPts val="1000"/>
              </a:spcBef>
              <a:spcAft>
                <a:spcPts val="100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Ethereum World State </a:t>
            </a:r>
            <a:r>
              <a:rPr lang="en"/>
              <a:t>… Cont’d</a:t>
            </a:r>
            <a:endParaRPr/>
          </a:p>
        </p:txBody>
      </p:sp>
      <p:sp>
        <p:nvSpPr>
          <p:cNvPr id="232" name="Google Shape;232;p27"/>
          <p:cNvSpPr txBox="1"/>
          <p:nvPr>
            <p:ph idx="4294967295" type="body"/>
          </p:nvPr>
        </p:nvSpPr>
        <p:spPr>
          <a:xfrm>
            <a:off x="311700" y="1152475"/>
            <a:ext cx="8520600" cy="1337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Same structure is used to store transactions and receipts</a:t>
            </a:r>
            <a:endParaRPr>
              <a:solidFill>
                <a:srgbClr val="000000"/>
              </a:solidFil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Every block has a header – stores hash of root node of three different merkle trees including (state trie, transactions trie, receipts trie)</a:t>
            </a:r>
            <a:endParaRPr>
              <a:solidFill>
                <a:srgbClr val="000000"/>
              </a:solidFill>
            </a:endParaRPr>
          </a:p>
          <a:p>
            <a:pPr indent="-228600" lvl="0" marL="457200" marR="0" rtl="0" algn="l">
              <a:lnSpc>
                <a:spcPct val="115000"/>
              </a:lnSpc>
              <a:spcBef>
                <a:spcPts val="0"/>
              </a:spcBef>
              <a:spcAft>
                <a:spcPts val="0"/>
              </a:spcAft>
              <a:buClr>
                <a:schemeClr val="dk2"/>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3" name="Google Shape;233;p27"/>
          <p:cNvSpPr/>
          <p:nvPr/>
        </p:nvSpPr>
        <p:spPr>
          <a:xfrm>
            <a:off x="311700" y="2490044"/>
            <a:ext cx="51678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ttps://cdn-images-1.medium.com/max/1600/1*4EQFjXD2-dbiVgVv-8Si8g.png" id="234" name="Google Shape;234;p27"/>
          <p:cNvPicPr preferRelativeResize="0"/>
          <p:nvPr/>
        </p:nvPicPr>
        <p:blipFill rotWithShape="1">
          <a:blip r:embed="rId3">
            <a:alphaModFix/>
          </a:blip>
          <a:srcRect b="5176" l="6479" r="4018" t="5878"/>
          <a:stretch/>
        </p:blipFill>
        <p:spPr>
          <a:xfrm>
            <a:off x="4972975" y="2115475"/>
            <a:ext cx="4030451" cy="2764375"/>
          </a:xfrm>
          <a:prstGeom prst="rect">
            <a:avLst/>
          </a:prstGeom>
          <a:noFill/>
          <a:ln>
            <a:noFill/>
          </a:ln>
        </p:spPr>
      </p:pic>
      <p:sp>
        <p:nvSpPr>
          <p:cNvPr id="235" name="Google Shape;235;p27"/>
          <p:cNvSpPr txBox="1"/>
          <p:nvPr/>
        </p:nvSpPr>
        <p:spPr>
          <a:xfrm>
            <a:off x="4369911" y="2674793"/>
            <a:ext cx="42603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8"/>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Ethereum Block</a:t>
            </a:r>
            <a:endParaRPr/>
          </a:p>
        </p:txBody>
      </p:sp>
      <p:sp>
        <p:nvSpPr>
          <p:cNvPr id="241" name="Google Shape;241;p28"/>
          <p:cNvSpPr/>
          <p:nvPr/>
        </p:nvSpPr>
        <p:spPr>
          <a:xfrm>
            <a:off x="311700" y="2490044"/>
            <a:ext cx="51678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ttps://cdn-images-1.medium.com/max/1600/1*4EQFjXD2-dbiVgVv-8Si8g.png" id="242" name="Google Shape;242;p28"/>
          <p:cNvPicPr preferRelativeResize="0"/>
          <p:nvPr/>
        </p:nvPicPr>
        <p:blipFill rotWithShape="1">
          <a:blip r:embed="rId3">
            <a:alphaModFix/>
          </a:blip>
          <a:srcRect b="5176" l="6479" r="4018" t="5879"/>
          <a:stretch/>
        </p:blipFill>
        <p:spPr>
          <a:xfrm>
            <a:off x="263650" y="907100"/>
            <a:ext cx="8616701" cy="39013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Ether (ETH)</a:t>
            </a:r>
            <a:endParaRPr/>
          </a:p>
        </p:txBody>
      </p:sp>
      <p:sp>
        <p:nvSpPr>
          <p:cNvPr id="248" name="Google Shape;248;p29"/>
          <p:cNvSpPr txBox="1"/>
          <p:nvPr>
            <p:ph idx="4294967295" type="body"/>
          </p:nvPr>
        </p:nvSpPr>
        <p:spPr>
          <a:xfrm>
            <a:off x="319825" y="1046450"/>
            <a:ext cx="8549400" cy="180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0000"/>
                </a:solidFill>
              </a:rPr>
              <a:t>Native currency of ethereum, u</a:t>
            </a:r>
            <a:r>
              <a:rPr lang="en">
                <a:solidFill>
                  <a:srgbClr val="000000"/>
                </a:solidFill>
              </a:rPr>
              <a:t>sed to pay the computational resources needed to run an app on the decentralized network</a:t>
            </a:r>
            <a:endParaRPr>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a:solidFill>
                  <a:srgbClr val="000000"/>
                </a:solidFill>
              </a:rPr>
              <a:t>Digital bearer asset </a:t>
            </a:r>
            <a:endParaRPr>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a:solidFill>
                  <a:srgbClr val="000000"/>
                </a:solidFill>
              </a:rPr>
              <a:t>Not a security, although it ICO’d</a:t>
            </a:r>
            <a:endParaRPr>
              <a:solidFill>
                <a:srgbClr val="000000"/>
              </a:solidFill>
            </a:endParaRPr>
          </a:p>
          <a:p>
            <a:pPr indent="-317500" lvl="1" marL="914400" rtl="0" algn="l">
              <a:lnSpc>
                <a:spcPct val="115000"/>
              </a:lnSpc>
              <a:spcBef>
                <a:spcPts val="1600"/>
              </a:spcBef>
              <a:spcAft>
                <a:spcPts val="0"/>
              </a:spcAft>
              <a:buClr>
                <a:srgbClr val="000000"/>
              </a:buClr>
              <a:buSzPts val="1400"/>
              <a:buChar char="○"/>
            </a:pPr>
            <a:r>
              <a:rPr lang="en">
                <a:solidFill>
                  <a:srgbClr val="000000"/>
                </a:solidFill>
              </a:rPr>
              <a:t>Ex. taxi cab badges</a:t>
            </a:r>
            <a:endParaRPr>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a:solidFill>
                  <a:srgbClr val="000000"/>
                </a:solidFill>
              </a:rPr>
              <a:t>Used to read/write to Ethereum, known as digital “oil”</a:t>
            </a:r>
            <a:endParaRPr>
              <a:solidFill>
                <a:srgbClr val="000000"/>
              </a:solidFill>
            </a:endParaRPr>
          </a:p>
          <a:p>
            <a:pPr indent="-317500" lvl="1" marL="914400" rtl="0" algn="l">
              <a:lnSpc>
                <a:spcPct val="115000"/>
              </a:lnSpc>
              <a:spcBef>
                <a:spcPts val="1600"/>
              </a:spcBef>
              <a:spcAft>
                <a:spcPts val="1000"/>
              </a:spcAft>
              <a:buClr>
                <a:srgbClr val="000000"/>
              </a:buClr>
              <a:buSzPts val="1400"/>
              <a:buChar char="○"/>
            </a:pPr>
            <a:r>
              <a:rPr lang="en">
                <a:solidFill>
                  <a:srgbClr val="000000"/>
                </a:solidFill>
              </a:rPr>
              <a:t>Costs are based on computational requirements</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Gas</a:t>
            </a:r>
            <a:endParaRPr/>
          </a:p>
        </p:txBody>
      </p:sp>
      <p:sp>
        <p:nvSpPr>
          <p:cNvPr id="254" name="Google Shape;254;p30"/>
          <p:cNvSpPr txBox="1"/>
          <p:nvPr>
            <p:ph idx="4294967295" type="body"/>
          </p:nvPr>
        </p:nvSpPr>
        <p:spPr>
          <a:xfrm>
            <a:off x="319825" y="1046450"/>
            <a:ext cx="8473500" cy="38139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1600"/>
              </a:spcBef>
              <a:spcAft>
                <a:spcPts val="0"/>
              </a:spcAft>
              <a:buClr>
                <a:srgbClr val="000000"/>
              </a:buClr>
              <a:buSzPts val="2400"/>
              <a:buFont typeface="Source Sans Pro"/>
              <a:buChar char="●"/>
            </a:pPr>
            <a:r>
              <a:rPr lang="en">
                <a:solidFill>
                  <a:srgbClr val="000000"/>
                </a:solidFill>
              </a:rPr>
              <a:t>Gas is the resource we need, to do payment transactions/run smart contract code/store data etc in ethereum</a:t>
            </a:r>
            <a:endParaRPr>
              <a:solidFill>
                <a:srgbClr val="000000"/>
              </a:solidFill>
            </a:endParaRPr>
          </a:p>
          <a:p>
            <a:pPr indent="-381000" lvl="0" marL="457200" rtl="0" algn="l">
              <a:lnSpc>
                <a:spcPct val="115000"/>
              </a:lnSpc>
              <a:spcBef>
                <a:spcPts val="0"/>
              </a:spcBef>
              <a:spcAft>
                <a:spcPts val="0"/>
              </a:spcAft>
              <a:buSzPts val="2400"/>
              <a:buChar char="●"/>
            </a:pPr>
            <a:r>
              <a:rPr lang="en"/>
              <a:t>Gas cost for each single operation is fixed (as part of the ethereum protocol, and changed as part of improvements)</a:t>
            </a:r>
            <a:endParaRPr>
              <a:solidFill>
                <a:srgbClr val="000000"/>
              </a:solidFill>
            </a:endParaRPr>
          </a:p>
          <a:p>
            <a:pPr indent="-381000" lvl="0" marL="457200" rtl="0" algn="l">
              <a:lnSpc>
                <a:spcPct val="115000"/>
              </a:lnSpc>
              <a:spcBef>
                <a:spcPts val="0"/>
              </a:spcBef>
              <a:spcAft>
                <a:spcPts val="0"/>
              </a:spcAft>
              <a:buClr>
                <a:srgbClr val="000000"/>
              </a:buClr>
              <a:buSzPts val="2400"/>
              <a:buChar char="●"/>
            </a:pPr>
            <a:r>
              <a:rPr lang="en">
                <a:solidFill>
                  <a:srgbClr val="000000"/>
                </a:solidFill>
              </a:rPr>
              <a:t>We need to “buy” gas (indirectly), when making transactions, using ether.</a:t>
            </a:r>
            <a:endParaRPr>
              <a:solidFill>
                <a:srgbClr val="000000"/>
              </a:solidFill>
            </a:endParaRPr>
          </a:p>
          <a:p>
            <a:pPr indent="-381000" lvl="0" marL="457200" rtl="0" algn="l">
              <a:lnSpc>
                <a:spcPct val="115000"/>
              </a:lnSpc>
              <a:spcBef>
                <a:spcPts val="0"/>
              </a:spcBef>
              <a:spcAft>
                <a:spcPts val="0"/>
              </a:spcAft>
              <a:buClr>
                <a:srgbClr val="000000"/>
              </a:buClr>
              <a:buSzPts val="2400"/>
              <a:buChar char="●"/>
            </a:pPr>
            <a:r>
              <a:rPr lang="en">
                <a:solidFill>
                  <a:srgbClr val="000000"/>
                </a:solidFill>
              </a:rPr>
              <a:t>Txn fee (payed in ether) = total gas required * gas price</a:t>
            </a:r>
            <a:endParaRPr>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1"/>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Gas Prices</a:t>
            </a:r>
            <a:endParaRPr/>
          </a:p>
        </p:txBody>
      </p:sp>
      <p:sp>
        <p:nvSpPr>
          <p:cNvPr id="260" name="Google Shape;260;p31"/>
          <p:cNvSpPr/>
          <p:nvPr/>
        </p:nvSpPr>
        <p:spPr>
          <a:xfrm>
            <a:off x="5911000" y="1106300"/>
            <a:ext cx="1078500" cy="33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rgbClr val="000000"/>
                </a:solidFill>
                <a:latin typeface="Arial"/>
                <a:ea typeface="Arial"/>
                <a:cs typeface="Arial"/>
                <a:sym typeface="Arial"/>
              </a:rPr>
              <a:t>Processing</a:t>
            </a:r>
            <a:endParaRPr b="0" i="0" sz="1400" u="sng" cap="none" strike="noStrike">
              <a:solidFill>
                <a:srgbClr val="000000"/>
              </a:solidFill>
              <a:latin typeface="Arial"/>
              <a:ea typeface="Arial"/>
              <a:cs typeface="Arial"/>
              <a:sym typeface="Arial"/>
            </a:endParaRPr>
          </a:p>
        </p:txBody>
      </p:sp>
      <p:grpSp>
        <p:nvGrpSpPr>
          <p:cNvPr id="261" name="Google Shape;261;p31"/>
          <p:cNvGrpSpPr/>
          <p:nvPr/>
        </p:nvGrpSpPr>
        <p:grpSpPr>
          <a:xfrm>
            <a:off x="5268100" y="1576375"/>
            <a:ext cx="2364300" cy="1168333"/>
            <a:chOff x="5802125" y="1921900"/>
            <a:chExt cx="2364300" cy="1327500"/>
          </a:xfrm>
        </p:grpSpPr>
        <p:sp>
          <p:nvSpPr>
            <p:cNvPr id="262" name="Google Shape;262;p31"/>
            <p:cNvSpPr/>
            <p:nvPr/>
          </p:nvSpPr>
          <p:spPr>
            <a:xfrm>
              <a:off x="5802125" y="1921900"/>
              <a:ext cx="2364300" cy="1327500"/>
            </a:xfrm>
            <a:prstGeom prst="rect">
              <a:avLst/>
            </a:prstGeom>
            <a:solidFill>
              <a:schemeClr val="lt2"/>
            </a:solidFill>
            <a:ln>
              <a:noFill/>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FFF00"/>
                  </a:highlight>
                  <a:latin typeface="Arial"/>
                  <a:ea typeface="Arial"/>
                  <a:cs typeface="Arial"/>
                  <a:sym typeface="Arial"/>
                </a:rPr>
                <a:t>Transaction</a:t>
              </a:r>
              <a:endParaRPr b="0" i="0" sz="1400" u="none" cap="none" strike="noStrike">
                <a:solidFill>
                  <a:srgbClr val="000000"/>
                </a:solidFill>
                <a:highlight>
                  <a:srgbClr val="FFFF00"/>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1"/>
            <p:cNvSpPr/>
            <p:nvPr/>
          </p:nvSpPr>
          <p:spPr>
            <a:xfrm>
              <a:off x="5905825" y="2786075"/>
              <a:ext cx="1023300" cy="338700"/>
            </a:xfrm>
            <a:prstGeom prst="rect">
              <a:avLst/>
            </a:prstGeom>
            <a:solidFill>
              <a:srgbClr val="45818E"/>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Arial"/>
                  <a:ea typeface="Arial"/>
                  <a:cs typeface="Arial"/>
                  <a:sym typeface="Arial"/>
                </a:rPr>
                <a:t>Start Gas</a:t>
              </a:r>
              <a:endParaRPr b="0" i="0" sz="10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Arial"/>
                  <a:ea typeface="Arial"/>
                  <a:cs typeface="Arial"/>
                  <a:sym typeface="Arial"/>
                </a:rPr>
                <a:t>(units)</a:t>
              </a:r>
              <a:endParaRPr b="0" i="0" sz="1000" u="none" cap="none" strike="noStrike">
                <a:solidFill>
                  <a:srgbClr val="FFFFFF"/>
                </a:solidFill>
                <a:latin typeface="Arial"/>
                <a:ea typeface="Arial"/>
                <a:cs typeface="Arial"/>
                <a:sym typeface="Arial"/>
              </a:endParaRPr>
            </a:p>
          </p:txBody>
        </p:sp>
        <p:sp>
          <p:nvSpPr>
            <p:cNvPr id="264" name="Google Shape;264;p31"/>
            <p:cNvSpPr/>
            <p:nvPr/>
          </p:nvSpPr>
          <p:spPr>
            <a:xfrm>
              <a:off x="7031125" y="2786075"/>
              <a:ext cx="1023300" cy="338700"/>
            </a:xfrm>
            <a:prstGeom prst="rect">
              <a:avLst/>
            </a:prstGeom>
            <a:solidFill>
              <a:srgbClr val="45818E"/>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Arial"/>
                  <a:ea typeface="Arial"/>
                  <a:cs typeface="Arial"/>
                  <a:sym typeface="Arial"/>
                </a:rPr>
                <a:t>Gas Price</a:t>
              </a:r>
              <a:endParaRPr b="0" i="0" sz="10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Arial"/>
                  <a:ea typeface="Arial"/>
                  <a:cs typeface="Arial"/>
                  <a:sym typeface="Arial"/>
                </a:rPr>
                <a:t>(u Ethers)</a:t>
              </a:r>
              <a:endParaRPr b="0" i="0" sz="1000" u="none" cap="none" strike="noStrike">
                <a:solidFill>
                  <a:srgbClr val="FFFFFF"/>
                </a:solidFill>
                <a:latin typeface="Arial"/>
                <a:ea typeface="Arial"/>
                <a:cs typeface="Arial"/>
                <a:sym typeface="Arial"/>
              </a:endParaRPr>
            </a:p>
          </p:txBody>
        </p:sp>
      </p:grpSp>
      <p:sp>
        <p:nvSpPr>
          <p:cNvPr id="265" name="Google Shape;265;p31"/>
          <p:cNvSpPr/>
          <p:nvPr/>
        </p:nvSpPr>
        <p:spPr>
          <a:xfrm>
            <a:off x="5738200" y="2982488"/>
            <a:ext cx="1424100" cy="539100"/>
          </a:xfrm>
          <a:prstGeom prst="rect">
            <a:avLst/>
          </a:prstGeom>
          <a:solidFill>
            <a:srgbClr val="5B0F00"/>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Escrow:</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Arial"/>
                <a:ea typeface="Arial"/>
                <a:cs typeface="Arial"/>
                <a:sym typeface="Arial"/>
              </a:rPr>
              <a:t>startGas*gasPrice</a:t>
            </a:r>
            <a:endParaRPr b="0" i="0" sz="1000" u="none" cap="none" strike="noStrike">
              <a:solidFill>
                <a:srgbClr val="FFFFFF"/>
              </a:solidFill>
              <a:latin typeface="Arial"/>
              <a:ea typeface="Arial"/>
              <a:cs typeface="Arial"/>
              <a:sym typeface="Arial"/>
            </a:endParaRPr>
          </a:p>
        </p:txBody>
      </p:sp>
      <p:pic>
        <p:nvPicPr>
          <p:cNvPr id="266" name="Google Shape;266;p31"/>
          <p:cNvPicPr preferRelativeResize="0"/>
          <p:nvPr/>
        </p:nvPicPr>
        <p:blipFill rotWithShape="1">
          <a:blip r:embed="rId3">
            <a:alphaModFix/>
          </a:blip>
          <a:srcRect b="0" l="0" r="0" t="0"/>
          <a:stretch/>
        </p:blipFill>
        <p:spPr>
          <a:xfrm>
            <a:off x="6175900" y="3816050"/>
            <a:ext cx="548700" cy="650035"/>
          </a:xfrm>
          <a:prstGeom prst="rect">
            <a:avLst/>
          </a:prstGeom>
          <a:noFill/>
          <a:ln>
            <a:noFill/>
          </a:ln>
          <a:effectLst>
            <a:outerShdw blurRad="57150" rotWithShape="0" algn="bl" dir="5400000" dist="19050">
              <a:srgbClr val="000000">
                <a:alpha val="49803"/>
              </a:srgbClr>
            </a:outerShdw>
          </a:effectLst>
        </p:spPr>
      </p:pic>
      <p:sp>
        <p:nvSpPr>
          <p:cNvPr id="267" name="Google Shape;267;p31"/>
          <p:cNvSpPr/>
          <p:nvPr/>
        </p:nvSpPr>
        <p:spPr>
          <a:xfrm>
            <a:off x="3872625" y="3704600"/>
            <a:ext cx="1941600" cy="393600"/>
          </a:xfrm>
          <a:prstGeom prst="rect">
            <a:avLst/>
          </a:prstGeom>
          <a:solidFill>
            <a:schemeClr val="lt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lang="en" sz="1000"/>
              <a:t>Actual </a:t>
            </a:r>
            <a:r>
              <a:rPr b="1" i="0" lang="en" sz="1000" u="none" cap="none" strike="noStrike">
                <a:solidFill>
                  <a:srgbClr val="000000"/>
                </a:solidFill>
                <a:latin typeface="Arial"/>
                <a:ea typeface="Arial"/>
                <a:cs typeface="Arial"/>
                <a:sym typeface="Arial"/>
              </a:rPr>
              <a:t>Fee Paid:</a:t>
            </a:r>
            <a:endParaRPr b="1"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274E13"/>
                </a:solidFill>
                <a:latin typeface="Arial"/>
                <a:ea typeface="Arial"/>
                <a:cs typeface="Arial"/>
                <a:sym typeface="Arial"/>
              </a:rPr>
              <a:t>gasUsed</a:t>
            </a:r>
            <a:r>
              <a:rPr b="0" i="0" lang="en" sz="1000" u="none" cap="none" strike="noStrike">
                <a:solidFill>
                  <a:srgbClr val="000000"/>
                </a:solidFill>
                <a:latin typeface="Arial"/>
                <a:ea typeface="Arial"/>
                <a:cs typeface="Arial"/>
                <a:sym typeface="Arial"/>
              </a:rPr>
              <a:t>*gasPrice</a:t>
            </a:r>
            <a:endParaRPr b="0" i="0" sz="1000" u="none" cap="none" strike="noStrike">
              <a:solidFill>
                <a:srgbClr val="000000"/>
              </a:solidFill>
              <a:latin typeface="Arial"/>
              <a:ea typeface="Arial"/>
              <a:cs typeface="Arial"/>
              <a:sym typeface="Arial"/>
            </a:endParaRPr>
          </a:p>
        </p:txBody>
      </p:sp>
      <p:sp>
        <p:nvSpPr>
          <p:cNvPr id="268" name="Google Shape;268;p31"/>
          <p:cNvSpPr/>
          <p:nvPr/>
        </p:nvSpPr>
        <p:spPr>
          <a:xfrm>
            <a:off x="3872625" y="4281200"/>
            <a:ext cx="1941600" cy="393600"/>
          </a:xfrm>
          <a:prstGeom prst="rect">
            <a:avLst/>
          </a:prstGeom>
          <a:solidFill>
            <a:srgbClr val="274E1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Arial"/>
                <a:ea typeface="Arial"/>
                <a:cs typeface="Arial"/>
                <a:sym typeface="Arial"/>
              </a:rPr>
              <a:t>Refund:</a:t>
            </a:r>
            <a:endParaRPr b="1" i="0" sz="10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Arial"/>
                <a:ea typeface="Arial"/>
                <a:cs typeface="Arial"/>
                <a:sym typeface="Arial"/>
              </a:rPr>
              <a:t>(startGas - gasUsed)*gasPrice</a:t>
            </a:r>
            <a:endParaRPr b="0" i="0" sz="1000" u="none" cap="none" strike="noStrike">
              <a:solidFill>
                <a:srgbClr val="FFFFFF"/>
              </a:solidFill>
              <a:latin typeface="Arial"/>
              <a:ea typeface="Arial"/>
              <a:cs typeface="Arial"/>
              <a:sym typeface="Arial"/>
            </a:endParaRPr>
          </a:p>
        </p:txBody>
      </p:sp>
      <p:sp>
        <p:nvSpPr>
          <p:cNvPr id="269" name="Google Shape;269;p31"/>
          <p:cNvSpPr/>
          <p:nvPr/>
        </p:nvSpPr>
        <p:spPr>
          <a:xfrm>
            <a:off x="7202625" y="3704600"/>
            <a:ext cx="1757100" cy="393600"/>
          </a:xfrm>
          <a:prstGeom prst="rect">
            <a:avLst/>
          </a:prstGeom>
          <a:solidFill>
            <a:schemeClr val="lt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lang="en" sz="1000"/>
              <a:t>Initial </a:t>
            </a:r>
            <a:r>
              <a:rPr b="1" i="0" lang="en" sz="1000" u="none" cap="none" strike="noStrike">
                <a:solidFill>
                  <a:srgbClr val="000000"/>
                </a:solidFill>
                <a:latin typeface="Arial"/>
                <a:ea typeface="Arial"/>
                <a:cs typeface="Arial"/>
                <a:sym typeface="Arial"/>
              </a:rPr>
              <a:t>Fee Paid:</a:t>
            </a:r>
            <a:endParaRPr b="1"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CC4125"/>
                </a:solidFill>
                <a:latin typeface="Arial"/>
                <a:ea typeface="Arial"/>
                <a:cs typeface="Arial"/>
                <a:sym typeface="Arial"/>
              </a:rPr>
              <a:t>startGas</a:t>
            </a:r>
            <a:r>
              <a:rPr b="0" i="0" lang="en" sz="1000" u="none" cap="none" strike="noStrike">
                <a:solidFill>
                  <a:srgbClr val="000000"/>
                </a:solidFill>
                <a:latin typeface="Arial"/>
                <a:ea typeface="Arial"/>
                <a:cs typeface="Arial"/>
                <a:sym typeface="Arial"/>
              </a:rPr>
              <a:t>*gasPrice</a:t>
            </a:r>
            <a:endParaRPr b="0" i="0" sz="1000" u="none" cap="none" strike="noStrike">
              <a:solidFill>
                <a:srgbClr val="000000"/>
              </a:solidFill>
              <a:latin typeface="Arial"/>
              <a:ea typeface="Arial"/>
              <a:cs typeface="Arial"/>
              <a:sym typeface="Arial"/>
            </a:endParaRPr>
          </a:p>
        </p:txBody>
      </p:sp>
      <p:sp>
        <p:nvSpPr>
          <p:cNvPr id="270" name="Google Shape;270;p31"/>
          <p:cNvSpPr/>
          <p:nvPr/>
        </p:nvSpPr>
        <p:spPr>
          <a:xfrm>
            <a:off x="7202623" y="4345825"/>
            <a:ext cx="1757100" cy="393600"/>
          </a:xfrm>
          <a:prstGeom prst="rect">
            <a:avLst/>
          </a:prstGeom>
          <a:solidFill>
            <a:srgbClr val="CC0000"/>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Arial"/>
                <a:ea typeface="Arial"/>
                <a:cs typeface="Arial"/>
                <a:sym typeface="Arial"/>
              </a:rPr>
              <a:t>Out of gas exception</a:t>
            </a:r>
            <a:endParaRPr b="0" i="0" sz="10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Arial"/>
                <a:ea typeface="Arial"/>
                <a:cs typeface="Arial"/>
                <a:sym typeface="Arial"/>
              </a:rPr>
              <a:t>No changes made</a:t>
            </a:r>
            <a:endParaRPr b="0" i="0" sz="1000" u="none" cap="none" strike="noStrike">
              <a:solidFill>
                <a:srgbClr val="FFFFFF"/>
              </a:solidFill>
              <a:latin typeface="Arial"/>
              <a:ea typeface="Arial"/>
              <a:cs typeface="Arial"/>
              <a:sym typeface="Arial"/>
            </a:endParaRPr>
          </a:p>
        </p:txBody>
      </p:sp>
      <p:cxnSp>
        <p:nvCxnSpPr>
          <p:cNvPr id="271" name="Google Shape;271;p31"/>
          <p:cNvCxnSpPr>
            <a:stCxn id="262" idx="2"/>
            <a:endCxn id="265" idx="0"/>
          </p:cNvCxnSpPr>
          <p:nvPr/>
        </p:nvCxnSpPr>
        <p:spPr>
          <a:xfrm>
            <a:off x="6450250" y="2744708"/>
            <a:ext cx="0" cy="237900"/>
          </a:xfrm>
          <a:prstGeom prst="straightConnector1">
            <a:avLst/>
          </a:prstGeom>
          <a:noFill/>
          <a:ln cap="flat" cmpd="sng" w="9525">
            <a:solidFill>
              <a:schemeClr val="dk2"/>
            </a:solidFill>
            <a:prstDash val="solid"/>
            <a:round/>
            <a:headEnd len="sm" w="sm" type="none"/>
            <a:tailEnd len="med" w="med" type="triangle"/>
          </a:ln>
        </p:spPr>
      </p:cxnSp>
      <p:cxnSp>
        <p:nvCxnSpPr>
          <p:cNvPr id="272" name="Google Shape;272;p31"/>
          <p:cNvCxnSpPr>
            <a:stCxn id="265" idx="2"/>
            <a:endCxn id="266" idx="0"/>
          </p:cNvCxnSpPr>
          <p:nvPr/>
        </p:nvCxnSpPr>
        <p:spPr>
          <a:xfrm>
            <a:off x="6450250" y="3521588"/>
            <a:ext cx="0" cy="294600"/>
          </a:xfrm>
          <a:prstGeom prst="straightConnector1">
            <a:avLst/>
          </a:prstGeom>
          <a:noFill/>
          <a:ln cap="flat" cmpd="sng" w="9525">
            <a:solidFill>
              <a:schemeClr val="dk2"/>
            </a:solidFill>
            <a:prstDash val="solid"/>
            <a:round/>
            <a:headEnd len="sm" w="sm" type="none"/>
            <a:tailEnd len="med" w="med" type="triangle"/>
          </a:ln>
        </p:spPr>
      </p:cxnSp>
      <p:cxnSp>
        <p:nvCxnSpPr>
          <p:cNvPr id="273" name="Google Shape;273;p31"/>
          <p:cNvCxnSpPr>
            <a:stCxn id="266" idx="1"/>
            <a:endCxn id="267" idx="3"/>
          </p:cNvCxnSpPr>
          <p:nvPr/>
        </p:nvCxnSpPr>
        <p:spPr>
          <a:xfrm rot="10800000">
            <a:off x="5814100" y="3901368"/>
            <a:ext cx="361800" cy="239700"/>
          </a:xfrm>
          <a:prstGeom prst="bentConnector3">
            <a:avLst>
              <a:gd fmla="val 49983" name="adj1"/>
            </a:avLst>
          </a:prstGeom>
          <a:noFill/>
          <a:ln cap="flat" cmpd="sng" w="9525">
            <a:solidFill>
              <a:schemeClr val="dk2"/>
            </a:solidFill>
            <a:prstDash val="solid"/>
            <a:round/>
            <a:headEnd len="sm" w="sm" type="none"/>
            <a:tailEnd len="sm" w="sm" type="none"/>
          </a:ln>
        </p:spPr>
      </p:cxnSp>
      <p:cxnSp>
        <p:nvCxnSpPr>
          <p:cNvPr id="274" name="Google Shape;274;p31"/>
          <p:cNvCxnSpPr>
            <a:stCxn id="266" idx="1"/>
            <a:endCxn id="268" idx="3"/>
          </p:cNvCxnSpPr>
          <p:nvPr/>
        </p:nvCxnSpPr>
        <p:spPr>
          <a:xfrm flipH="1">
            <a:off x="5814100" y="4141068"/>
            <a:ext cx="361800" cy="336900"/>
          </a:xfrm>
          <a:prstGeom prst="bentConnector3">
            <a:avLst>
              <a:gd fmla="val 49983" name="adj1"/>
            </a:avLst>
          </a:prstGeom>
          <a:noFill/>
          <a:ln cap="flat" cmpd="sng" w="9525">
            <a:solidFill>
              <a:schemeClr val="dk2"/>
            </a:solidFill>
            <a:prstDash val="solid"/>
            <a:round/>
            <a:headEnd len="sm" w="sm" type="none"/>
            <a:tailEnd len="sm" w="sm" type="none"/>
          </a:ln>
        </p:spPr>
      </p:cxnSp>
      <p:cxnSp>
        <p:nvCxnSpPr>
          <p:cNvPr id="275" name="Google Shape;275;p31"/>
          <p:cNvCxnSpPr>
            <a:stCxn id="266" idx="3"/>
            <a:endCxn id="269" idx="1"/>
          </p:cNvCxnSpPr>
          <p:nvPr/>
        </p:nvCxnSpPr>
        <p:spPr>
          <a:xfrm flipH="1" rot="10800000">
            <a:off x="6724600" y="3901368"/>
            <a:ext cx="477900" cy="239700"/>
          </a:xfrm>
          <a:prstGeom prst="bentConnector3">
            <a:avLst>
              <a:gd fmla="val 50013" name="adj1"/>
            </a:avLst>
          </a:prstGeom>
          <a:noFill/>
          <a:ln cap="flat" cmpd="sng" w="9525">
            <a:solidFill>
              <a:schemeClr val="dk2"/>
            </a:solidFill>
            <a:prstDash val="solid"/>
            <a:round/>
            <a:headEnd len="sm" w="sm" type="none"/>
            <a:tailEnd len="sm" w="sm" type="none"/>
          </a:ln>
        </p:spPr>
      </p:cxnSp>
      <p:cxnSp>
        <p:nvCxnSpPr>
          <p:cNvPr id="276" name="Google Shape;276;p31"/>
          <p:cNvCxnSpPr>
            <a:stCxn id="266" idx="3"/>
            <a:endCxn id="270" idx="1"/>
          </p:cNvCxnSpPr>
          <p:nvPr/>
        </p:nvCxnSpPr>
        <p:spPr>
          <a:xfrm>
            <a:off x="6724600" y="4141068"/>
            <a:ext cx="477900" cy="401700"/>
          </a:xfrm>
          <a:prstGeom prst="bentConnector3">
            <a:avLst>
              <a:gd fmla="val 50013" name="adj1"/>
            </a:avLst>
          </a:prstGeom>
          <a:noFill/>
          <a:ln cap="flat" cmpd="sng" w="9525">
            <a:solidFill>
              <a:schemeClr val="dk2"/>
            </a:solidFill>
            <a:prstDash val="solid"/>
            <a:round/>
            <a:headEnd len="sm" w="sm" type="none"/>
            <a:tailEnd len="sm" w="sm" type="none"/>
          </a:ln>
        </p:spPr>
      </p:cxnSp>
      <p:sp>
        <p:nvSpPr>
          <p:cNvPr id="277" name="Google Shape;277;p31"/>
          <p:cNvSpPr txBox="1"/>
          <p:nvPr>
            <p:ph idx="4294967295" type="body"/>
          </p:nvPr>
        </p:nvSpPr>
        <p:spPr>
          <a:xfrm>
            <a:off x="334425" y="909975"/>
            <a:ext cx="4529100" cy="4065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Gas price is dynamic – subject to market conditions</a:t>
            </a:r>
            <a:endParaRPr sz="1400">
              <a:solidFill>
                <a:srgbClr val="000000"/>
              </a:solidFill>
            </a:endParaRPr>
          </a:p>
          <a:p>
            <a:pPr indent="-317500" lvl="0" marL="457200" marR="0" rtl="0" algn="l">
              <a:lnSpc>
                <a:spcPct val="115000"/>
              </a:lnSpc>
              <a:spcBef>
                <a:spcPts val="100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Measure of how badly user wants to pay per gas.</a:t>
            </a:r>
            <a:endParaRPr sz="1400">
              <a:solidFill>
                <a:srgbClr val="000000"/>
              </a:solidFill>
            </a:endParaRPr>
          </a:p>
          <a:p>
            <a:pPr indent="-317500" lvl="0" marL="457200" marR="0" rtl="0" algn="l">
              <a:lnSpc>
                <a:spcPct val="115000"/>
              </a:lnSpc>
              <a:spcBef>
                <a:spcPts val="100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Gas price is specified in Gwei/gas</a:t>
            </a:r>
            <a:endParaRPr sz="1400">
              <a:solidFill>
                <a:srgbClr val="000000"/>
              </a:solidFill>
            </a:endParaRPr>
          </a:p>
          <a:p>
            <a:pPr indent="0" lvl="0" marL="457200" marR="0" rtl="0" algn="l">
              <a:lnSpc>
                <a:spcPct val="115000"/>
              </a:lnSpc>
              <a:spcBef>
                <a:spcPts val="0"/>
              </a:spcBef>
              <a:spcAft>
                <a:spcPts val="0"/>
              </a:spcAft>
              <a:buSzPts val="1800"/>
              <a:buNone/>
            </a:pPr>
            <a:r>
              <a:rPr b="0" i="0" lang="en" sz="1400" u="none" cap="none" strike="noStrike">
                <a:solidFill>
                  <a:srgbClr val="000000"/>
                </a:solidFill>
                <a:latin typeface="Arial"/>
                <a:ea typeface="Arial"/>
                <a:cs typeface="Arial"/>
                <a:sym typeface="Arial"/>
              </a:rPr>
              <a:t>(1 Gwei = 0.0000000001 ETH)</a:t>
            </a:r>
            <a:endParaRPr sz="1400">
              <a:solidFill>
                <a:srgbClr val="000000"/>
              </a:solidFill>
            </a:endParaRPr>
          </a:p>
          <a:p>
            <a:pPr indent="-317500" lvl="0" marL="457200" marR="0" rtl="0" algn="l">
              <a:lnSpc>
                <a:spcPct val="115000"/>
              </a:lnSpc>
              <a:spcBef>
                <a:spcPts val="100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These fees are paid out to the miner</a:t>
            </a:r>
            <a:endParaRPr sz="1400">
              <a:solidFill>
                <a:srgbClr val="000000"/>
              </a:solidFill>
            </a:endParaRPr>
          </a:p>
          <a:p>
            <a:pPr indent="-317500" lvl="0" marL="457200" marR="0" rtl="0" algn="l">
              <a:lnSpc>
                <a:spcPct val="115000"/>
              </a:lnSpc>
              <a:spcBef>
                <a:spcPts val="100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Miners prioritize higher gas prices first</a:t>
            </a:r>
            <a:endParaRPr sz="1400">
              <a:solidFill>
                <a:srgbClr val="000000"/>
              </a:solidFill>
            </a:endParaRPr>
          </a:p>
          <a:p>
            <a:pPr indent="0" lvl="0" marL="457200" marR="0" rtl="0" algn="l">
              <a:lnSpc>
                <a:spcPct val="115000"/>
              </a:lnSpc>
              <a:spcBef>
                <a:spcPts val="0"/>
              </a:spcBef>
              <a:spcAft>
                <a:spcPts val="1000"/>
              </a:spcAft>
              <a:buSzPts val="1800"/>
              <a:buNone/>
            </a:pPr>
            <a:r>
              <a:rPr b="0" i="0" lang="en" sz="1400" u="none" cap="none" strike="noStrike">
                <a:solidFill>
                  <a:srgbClr val="000000"/>
                </a:solidFill>
                <a:latin typeface="Arial"/>
                <a:ea typeface="Arial"/>
                <a:cs typeface="Arial"/>
                <a:sym typeface="Arial"/>
              </a:rPr>
              <a:t>(they make more money)</a:t>
            </a:r>
            <a:endParaRPr sz="1400">
              <a:solidFill>
                <a:srgbClr val="000000"/>
              </a:solidFill>
            </a:endParaRPr>
          </a:p>
        </p:txBody>
      </p:sp>
      <p:sp>
        <p:nvSpPr>
          <p:cNvPr id="278" name="Google Shape;278;p31"/>
          <p:cNvSpPr txBox="1"/>
          <p:nvPr/>
        </p:nvSpPr>
        <p:spPr>
          <a:xfrm>
            <a:off x="334425" y="3597875"/>
            <a:ext cx="3242700" cy="1260000"/>
          </a:xfrm>
          <a:prstGeom prst="rect">
            <a:avLst/>
          </a:prstGeom>
          <a:solidFill>
            <a:srgbClr val="054E86"/>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gasUsed: </a:t>
            </a:r>
            <a:endParaRPr b="1"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summed cost of executed instructions</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gasPrice: </a:t>
            </a:r>
            <a:endParaRPr b="1"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User specified amount</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2"/>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Calculating Gas Costs</a:t>
            </a:r>
            <a:endParaRPr/>
          </a:p>
        </p:txBody>
      </p:sp>
      <p:sp>
        <p:nvSpPr>
          <p:cNvPr id="284" name="Google Shape;284;p32"/>
          <p:cNvSpPr txBox="1"/>
          <p:nvPr>
            <p:ph idx="4294967295" type="body"/>
          </p:nvPr>
        </p:nvSpPr>
        <p:spPr>
          <a:xfrm>
            <a:off x="311700" y="1087563"/>
            <a:ext cx="8520600" cy="34164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0" i="0" lang="en" sz="1800" u="none" cap="none" strike="noStrike">
                <a:solidFill>
                  <a:srgbClr val="000000"/>
                </a:solidFill>
                <a:latin typeface="Arial"/>
                <a:ea typeface="Arial"/>
                <a:cs typeface="Arial"/>
                <a:sym typeface="Arial"/>
              </a:rPr>
              <a:t>OPCODES = low level operation in EVM</a:t>
            </a:r>
            <a:endParaRPr>
              <a:solidFill>
                <a:srgbClr val="000000"/>
              </a:solidFill>
            </a:endParaRPr>
          </a:p>
          <a:p>
            <a:pPr indent="0" lvl="0" marL="114300" marR="0" rtl="0" algn="l">
              <a:lnSpc>
                <a:spcPct val="115000"/>
              </a:lnSpc>
              <a:spcBef>
                <a:spcPts val="0"/>
              </a:spcBef>
              <a:spcAft>
                <a:spcPts val="0"/>
              </a:spcAft>
              <a:buClr>
                <a:schemeClr val="dk2"/>
              </a:buClr>
              <a:buSzPts val="1800"/>
              <a:buFont typeface="Arial"/>
              <a:buNone/>
            </a:pPr>
            <a:r>
              <a:rPr b="0" i="0" lang="en" sz="1800" u="none" cap="none" strike="noStrike">
                <a:solidFill>
                  <a:srgbClr val="000000"/>
                </a:solidFill>
                <a:latin typeface="Arial"/>
                <a:ea typeface="Arial"/>
                <a:cs typeface="Arial"/>
                <a:sym typeface="Arial"/>
              </a:rPr>
              <a:t>Ex. ADD – add two integers (3 gas)</a:t>
            </a:r>
            <a:endParaRPr>
              <a:solidFill>
                <a:srgbClr val="000000"/>
              </a:solidFill>
            </a:endParaRPr>
          </a:p>
          <a:p>
            <a:pPr indent="0" lvl="0" marL="114300" marR="0" rtl="0" algn="l">
              <a:lnSpc>
                <a:spcPct val="115000"/>
              </a:lnSpc>
              <a:spcBef>
                <a:spcPts val="0"/>
              </a:spcBef>
              <a:spcAft>
                <a:spcPts val="0"/>
              </a:spcAft>
              <a:buClr>
                <a:schemeClr val="dk2"/>
              </a:buClr>
              <a:buSzPts val="1800"/>
              <a:buFont typeface="Arial"/>
              <a:buNone/>
            </a:pPr>
            <a:r>
              <a:rPr b="0" i="0" lang="en" sz="1800" u="none" cap="none" strike="noStrike">
                <a:solidFill>
                  <a:srgbClr val="000000"/>
                </a:solidFill>
                <a:latin typeface="Arial"/>
                <a:ea typeface="Arial"/>
                <a:cs typeface="Arial"/>
                <a:sym typeface="Arial"/>
              </a:rPr>
              <a:t>BALANCE – pull balance of an account</a:t>
            </a:r>
            <a:endParaRPr>
              <a:solidFill>
                <a:srgbClr val="000000"/>
              </a:solidFill>
            </a:endParaRPr>
          </a:p>
          <a:p>
            <a:pPr indent="0" lvl="0" marL="114300" marR="0" rtl="0" algn="l">
              <a:lnSpc>
                <a:spcPct val="115000"/>
              </a:lnSpc>
              <a:spcBef>
                <a:spcPts val="0"/>
              </a:spcBef>
              <a:spcAft>
                <a:spcPts val="0"/>
              </a:spcAft>
              <a:buClr>
                <a:schemeClr val="dk2"/>
              </a:buClr>
              <a:buSzPts val="1800"/>
              <a:buFont typeface="Arial"/>
              <a:buNone/>
            </a:pPr>
            <a:r>
              <a:rPr b="0" i="0" lang="en" sz="1800" u="none" cap="none" strike="noStrike">
                <a:solidFill>
                  <a:srgbClr val="000000"/>
                </a:solidFill>
                <a:latin typeface="Arial"/>
                <a:ea typeface="Arial"/>
                <a:cs typeface="Arial"/>
                <a:sym typeface="Arial"/>
              </a:rPr>
              <a:t>CREATE – creates a new contract</a:t>
            </a:r>
            <a:endParaRPr>
              <a:solidFill>
                <a:srgbClr val="000000"/>
              </a:solidFill>
            </a:endParaRPr>
          </a:p>
          <a:p>
            <a:pPr indent="0" lvl="0" marL="114300" marR="0" rtl="0" algn="l">
              <a:lnSpc>
                <a:spcPct val="115000"/>
              </a:lnSpc>
              <a:spcBef>
                <a:spcPts val="0"/>
              </a:spcBef>
              <a:spcAft>
                <a:spcPts val="0"/>
              </a:spcAft>
              <a:buClr>
                <a:schemeClr val="dk2"/>
              </a:buClr>
              <a:buSzPts val="1800"/>
              <a:buFont typeface="Arial"/>
              <a:buNone/>
            </a:pPr>
            <a:r>
              <a:rPr b="0" i="0" lang="en" sz="1800" u="none" cap="none" strike="noStrike">
                <a:solidFill>
                  <a:srgbClr val="000000"/>
                </a:solidFill>
                <a:latin typeface="Arial"/>
                <a:ea typeface="Arial"/>
                <a:cs typeface="Arial"/>
                <a:sym typeface="Arial"/>
              </a:rPr>
              <a:t>MUL – multiply two integers (5 gas)</a:t>
            </a:r>
            <a:endParaRPr>
              <a:solidFill>
                <a:srgbClr val="000000"/>
              </a:solidFill>
            </a:endParaRPr>
          </a:p>
          <a:p>
            <a:pPr indent="0" lvl="0" marL="114300" marR="0" rtl="0" algn="l">
              <a:lnSpc>
                <a:spcPct val="115000"/>
              </a:lnSpc>
              <a:spcBef>
                <a:spcPts val="0"/>
              </a:spcBef>
              <a:spcAft>
                <a:spcPts val="0"/>
              </a:spcAft>
              <a:buClr>
                <a:schemeClr val="dk2"/>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800" u="none" cap="none" strike="noStrike">
                <a:solidFill>
                  <a:srgbClr val="000000"/>
                </a:solidFill>
                <a:latin typeface="Arial"/>
                <a:ea typeface="Arial"/>
                <a:cs typeface="Arial"/>
                <a:sym typeface="Arial"/>
              </a:rPr>
              <a:t>Each has a gas costs associated in order to function</a:t>
            </a:r>
            <a:endParaRPr>
              <a:solidFill>
                <a:srgbClr val="000000"/>
              </a:solidFill>
            </a:endParaRPr>
          </a:p>
          <a:p>
            <a:pPr indent="0" lvl="0" marL="114300" marR="0" rtl="0" algn="l">
              <a:lnSpc>
                <a:spcPct val="115000"/>
              </a:lnSpc>
              <a:spcBef>
                <a:spcPts val="0"/>
              </a:spcBef>
              <a:spcAft>
                <a:spcPts val="0"/>
              </a:spcAft>
              <a:buClr>
                <a:schemeClr val="dk2"/>
              </a:buClr>
              <a:buSzPts val="1800"/>
              <a:buFont typeface="Arial"/>
              <a:buNone/>
            </a:pPr>
            <a:r>
              <a:rPr b="0" i="0" lang="en" sz="1800" u="none" cap="none" strike="noStrike">
                <a:solidFill>
                  <a:srgbClr val="000000"/>
                </a:solidFill>
                <a:latin typeface="Arial"/>
                <a:ea typeface="Arial"/>
                <a:cs typeface="Arial"/>
                <a:sym typeface="Arial"/>
              </a:rPr>
              <a:t>All transactions cost 21000 gas as a base</a:t>
            </a:r>
            <a:endParaRPr>
              <a:solidFill>
                <a:srgbClr val="000000"/>
              </a:solidFill>
            </a:endParaRPr>
          </a:p>
          <a:p>
            <a:pPr indent="0" lvl="0" marL="114300" marR="0" rtl="0" algn="l">
              <a:lnSpc>
                <a:spcPct val="115000"/>
              </a:lnSpc>
              <a:spcBef>
                <a:spcPts val="0"/>
              </a:spcBef>
              <a:spcAft>
                <a:spcPts val="0"/>
              </a:spcAft>
              <a:buClr>
                <a:schemeClr val="dk2"/>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Gas OPCodes and cost: </a:t>
            </a:r>
            <a:r>
              <a:rPr b="0" i="0" lang="en" sz="1800" u="sng" cap="none" strike="noStrike">
                <a:solidFill>
                  <a:schemeClr val="hlink"/>
                </a:solidFill>
                <a:latin typeface="Arial"/>
                <a:ea typeface="Arial"/>
                <a:cs typeface="Arial"/>
                <a:sym typeface="Arial"/>
                <a:hlinkClick r:id="rId3"/>
              </a:rPr>
              <a:t>https://github.com/djrtwo/evm-opcode-gas-costs</a:t>
            </a:r>
            <a:endParaRPr b="0" i="0" sz="1800" u="none" cap="none" strike="noStrike">
              <a:solidFill>
                <a:srgbClr val="000000"/>
              </a:solidFill>
              <a:latin typeface="Arial"/>
              <a:ea typeface="Arial"/>
              <a:cs typeface="Arial"/>
              <a:sym typeface="Arial"/>
            </a:endParaRPr>
          </a:p>
          <a:p>
            <a:pPr indent="-228600" lvl="0" marL="457200" marR="0" rtl="0" algn="l">
              <a:lnSpc>
                <a:spcPct val="115000"/>
              </a:lnSpc>
              <a:spcBef>
                <a:spcPts val="0"/>
              </a:spcBef>
              <a:spcAft>
                <a:spcPts val="0"/>
              </a:spcAft>
              <a:buClr>
                <a:schemeClr val="dk2"/>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285" name="Google Shape;285;p32"/>
          <p:cNvPicPr preferRelativeResize="0"/>
          <p:nvPr/>
        </p:nvPicPr>
        <p:blipFill rotWithShape="1">
          <a:blip r:embed="rId4">
            <a:alphaModFix/>
          </a:blip>
          <a:srcRect b="0" l="0" r="0" t="0"/>
          <a:stretch/>
        </p:blipFill>
        <p:spPr>
          <a:xfrm>
            <a:off x="5067511" y="981104"/>
            <a:ext cx="3699165" cy="214994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3"/>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Wei</a:t>
            </a:r>
            <a:endParaRPr/>
          </a:p>
        </p:txBody>
      </p:sp>
      <p:sp>
        <p:nvSpPr>
          <p:cNvPr id="291" name="Google Shape;291;p33"/>
          <p:cNvSpPr txBox="1"/>
          <p:nvPr>
            <p:ph idx="4294967295" type="body"/>
          </p:nvPr>
        </p:nvSpPr>
        <p:spPr>
          <a:xfrm>
            <a:off x="311700" y="1000075"/>
            <a:ext cx="8520600" cy="1995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“Wei” is the smallest unit of Ether, where 10</a:t>
            </a:r>
            <a:r>
              <a:rPr baseline="30000" lang="en">
                <a:solidFill>
                  <a:srgbClr val="000000"/>
                </a:solidFill>
              </a:rPr>
              <a:t>18</a:t>
            </a:r>
            <a:r>
              <a:rPr b="0" i="0" lang="en" sz="1800" u="none" cap="none" strike="noStrike">
                <a:solidFill>
                  <a:srgbClr val="000000"/>
                </a:solidFill>
                <a:latin typeface="Arial"/>
                <a:ea typeface="Arial"/>
                <a:cs typeface="Arial"/>
                <a:sym typeface="Arial"/>
              </a:rPr>
              <a:t> Wei represents 1 Ether. One gwei is 1,000,000,000 Wei.</a:t>
            </a:r>
            <a:endParaRPr>
              <a:solidFill>
                <a:srgbClr val="000000"/>
              </a:solidFil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Gas Limit * Gas Price = Max Transaction Fee</a:t>
            </a:r>
            <a:endParaRPr>
              <a:solidFill>
                <a:srgbClr val="000000"/>
              </a:solidFil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When Gas Fee Is calculated, user must have enough ETH in acct to cover the max. when the actual transaction happens, user is refunded the difference.</a:t>
            </a:r>
            <a:endParaRPr>
              <a:solidFill>
                <a:srgbClr val="000000"/>
              </a:solidFill>
            </a:endParaRPr>
          </a:p>
          <a:p>
            <a:pPr indent="-228600" lvl="0" marL="457200" marR="0" rtl="0" algn="l">
              <a:lnSpc>
                <a:spcPct val="115000"/>
              </a:lnSpc>
              <a:spcBef>
                <a:spcPts val="0"/>
              </a:spcBef>
              <a:spcAft>
                <a:spcPts val="0"/>
              </a:spcAft>
              <a:buClr>
                <a:schemeClr val="dk2"/>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2" name="Google Shape;292;p33"/>
          <p:cNvSpPr/>
          <p:nvPr/>
        </p:nvSpPr>
        <p:spPr>
          <a:xfrm>
            <a:off x="2431473" y="314753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3"/>
          <p:cNvSpPr/>
          <p:nvPr/>
        </p:nvSpPr>
        <p:spPr>
          <a:xfrm>
            <a:off x="520850" y="3290475"/>
            <a:ext cx="850200" cy="393600"/>
          </a:xfrm>
          <a:prstGeom prst="rect">
            <a:avLst/>
          </a:prstGeom>
          <a:solidFill>
            <a:srgbClr val="F1C23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Sender</a:t>
            </a:r>
            <a:endParaRPr b="0" i="0" sz="1400" u="none" cap="none" strike="noStrike">
              <a:solidFill>
                <a:srgbClr val="000000"/>
              </a:solidFill>
              <a:latin typeface="Arial"/>
              <a:ea typeface="Arial"/>
              <a:cs typeface="Arial"/>
              <a:sym typeface="Arial"/>
            </a:endParaRPr>
          </a:p>
        </p:txBody>
      </p:sp>
      <p:sp>
        <p:nvSpPr>
          <p:cNvPr id="294" name="Google Shape;294;p33"/>
          <p:cNvSpPr/>
          <p:nvPr/>
        </p:nvSpPr>
        <p:spPr>
          <a:xfrm>
            <a:off x="7615726" y="3290475"/>
            <a:ext cx="1007400" cy="393600"/>
          </a:xfrm>
          <a:prstGeom prst="rect">
            <a:avLst/>
          </a:prstGeom>
          <a:solidFill>
            <a:srgbClr val="F1C23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Receiver</a:t>
            </a:r>
            <a:endParaRPr b="0" i="0" sz="1400" u="none" cap="none" strike="noStrike">
              <a:solidFill>
                <a:srgbClr val="000000"/>
              </a:solidFill>
              <a:latin typeface="Arial"/>
              <a:ea typeface="Arial"/>
              <a:cs typeface="Arial"/>
              <a:sym typeface="Arial"/>
            </a:endParaRPr>
          </a:p>
        </p:txBody>
      </p:sp>
      <p:sp>
        <p:nvSpPr>
          <p:cNvPr id="295" name="Google Shape;295;p33"/>
          <p:cNvSpPr/>
          <p:nvPr/>
        </p:nvSpPr>
        <p:spPr>
          <a:xfrm>
            <a:off x="1917376" y="3262575"/>
            <a:ext cx="1216800" cy="449400"/>
          </a:xfrm>
          <a:prstGeom prst="ellipse">
            <a:avLst/>
          </a:prstGeom>
          <a:solidFill>
            <a:srgbClr val="93C47D"/>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Start Transaction</a:t>
            </a:r>
            <a:endParaRPr b="0" i="0" sz="1000" u="none" cap="none" strike="noStrike">
              <a:solidFill>
                <a:srgbClr val="000000"/>
              </a:solidFill>
              <a:latin typeface="Arial"/>
              <a:ea typeface="Arial"/>
              <a:cs typeface="Arial"/>
              <a:sym typeface="Arial"/>
            </a:endParaRPr>
          </a:p>
        </p:txBody>
      </p:sp>
      <p:sp>
        <p:nvSpPr>
          <p:cNvPr id="296" name="Google Shape;296;p33"/>
          <p:cNvSpPr/>
          <p:nvPr/>
        </p:nvSpPr>
        <p:spPr>
          <a:xfrm>
            <a:off x="3541950" y="3290475"/>
            <a:ext cx="781200" cy="393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Operation1</a:t>
            </a:r>
            <a:endParaRPr b="0" i="0" sz="1000" u="none" cap="none" strike="noStrike">
              <a:solidFill>
                <a:srgbClr val="000000"/>
              </a:solidFill>
              <a:latin typeface="Arial"/>
              <a:ea typeface="Arial"/>
              <a:cs typeface="Arial"/>
              <a:sym typeface="Arial"/>
            </a:endParaRPr>
          </a:p>
        </p:txBody>
      </p:sp>
      <p:sp>
        <p:nvSpPr>
          <p:cNvPr id="297" name="Google Shape;297;p33"/>
          <p:cNvSpPr/>
          <p:nvPr/>
        </p:nvSpPr>
        <p:spPr>
          <a:xfrm>
            <a:off x="4797013" y="3298338"/>
            <a:ext cx="781200" cy="393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Operation2</a:t>
            </a:r>
            <a:endParaRPr b="0" i="0" sz="1000" u="none" cap="none" strike="noStrike">
              <a:solidFill>
                <a:srgbClr val="000000"/>
              </a:solidFill>
              <a:latin typeface="Arial"/>
              <a:ea typeface="Arial"/>
              <a:cs typeface="Arial"/>
              <a:sym typeface="Arial"/>
            </a:endParaRPr>
          </a:p>
        </p:txBody>
      </p:sp>
      <p:sp>
        <p:nvSpPr>
          <p:cNvPr id="298" name="Google Shape;298;p33"/>
          <p:cNvSpPr/>
          <p:nvPr/>
        </p:nvSpPr>
        <p:spPr>
          <a:xfrm>
            <a:off x="5823700" y="3262575"/>
            <a:ext cx="1216800" cy="449400"/>
          </a:xfrm>
          <a:prstGeom prst="ellipse">
            <a:avLst/>
          </a:prstGeom>
          <a:solidFill>
            <a:srgbClr val="E06666"/>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End Transaction</a:t>
            </a:r>
            <a:endParaRPr b="0" i="0" sz="1000" u="none" cap="none" strike="noStrike">
              <a:solidFill>
                <a:srgbClr val="000000"/>
              </a:solidFill>
              <a:latin typeface="Arial"/>
              <a:ea typeface="Arial"/>
              <a:cs typeface="Arial"/>
              <a:sym typeface="Arial"/>
            </a:endParaRPr>
          </a:p>
        </p:txBody>
      </p:sp>
      <p:sp>
        <p:nvSpPr>
          <p:cNvPr id="299" name="Google Shape;299;p33"/>
          <p:cNvSpPr txBox="1"/>
          <p:nvPr/>
        </p:nvSpPr>
        <p:spPr>
          <a:xfrm>
            <a:off x="728150" y="3624650"/>
            <a:ext cx="435600" cy="29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250</a:t>
            </a:r>
            <a:endParaRPr b="0" i="0" sz="1000" u="none" cap="none" strike="noStrike">
              <a:solidFill>
                <a:srgbClr val="000000"/>
              </a:solidFill>
              <a:latin typeface="Arial"/>
              <a:ea typeface="Arial"/>
              <a:cs typeface="Arial"/>
              <a:sym typeface="Arial"/>
            </a:endParaRPr>
          </a:p>
        </p:txBody>
      </p:sp>
      <p:sp>
        <p:nvSpPr>
          <p:cNvPr id="300" name="Google Shape;300;p33"/>
          <p:cNvSpPr txBox="1"/>
          <p:nvPr/>
        </p:nvSpPr>
        <p:spPr>
          <a:xfrm>
            <a:off x="3725325" y="3624650"/>
            <a:ext cx="435600" cy="29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200</a:t>
            </a:r>
            <a:endParaRPr b="0" i="0" sz="1000" u="none" cap="none" strike="noStrike">
              <a:solidFill>
                <a:srgbClr val="000000"/>
              </a:solidFill>
              <a:latin typeface="Arial"/>
              <a:ea typeface="Arial"/>
              <a:cs typeface="Arial"/>
              <a:sym typeface="Arial"/>
            </a:endParaRPr>
          </a:p>
        </p:txBody>
      </p:sp>
      <p:sp>
        <p:nvSpPr>
          <p:cNvPr id="301" name="Google Shape;301;p33"/>
          <p:cNvSpPr txBox="1"/>
          <p:nvPr/>
        </p:nvSpPr>
        <p:spPr>
          <a:xfrm>
            <a:off x="4949288" y="3624650"/>
            <a:ext cx="435600" cy="29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170</a:t>
            </a:r>
            <a:endParaRPr b="0" i="0" sz="1000" u="none" cap="none" strike="noStrike">
              <a:solidFill>
                <a:srgbClr val="000000"/>
              </a:solidFill>
              <a:latin typeface="Arial"/>
              <a:ea typeface="Arial"/>
              <a:cs typeface="Arial"/>
              <a:sym typeface="Arial"/>
            </a:endParaRPr>
          </a:p>
        </p:txBody>
      </p:sp>
      <p:sp>
        <p:nvSpPr>
          <p:cNvPr id="302" name="Google Shape;302;p33"/>
          <p:cNvSpPr txBox="1"/>
          <p:nvPr/>
        </p:nvSpPr>
        <p:spPr>
          <a:xfrm>
            <a:off x="6214300" y="3624650"/>
            <a:ext cx="435600" cy="29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170</a:t>
            </a:r>
            <a:endParaRPr b="0" i="0" sz="1000" u="none" cap="none" strike="noStrike">
              <a:solidFill>
                <a:srgbClr val="000000"/>
              </a:solidFill>
              <a:latin typeface="Arial"/>
              <a:ea typeface="Arial"/>
              <a:cs typeface="Arial"/>
              <a:sym typeface="Arial"/>
            </a:endParaRPr>
          </a:p>
        </p:txBody>
      </p:sp>
      <p:sp>
        <p:nvSpPr>
          <p:cNvPr id="303" name="Google Shape;303;p33"/>
          <p:cNvSpPr txBox="1"/>
          <p:nvPr/>
        </p:nvSpPr>
        <p:spPr>
          <a:xfrm>
            <a:off x="520850" y="4181475"/>
            <a:ext cx="850200" cy="29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Start gas</a:t>
            </a:r>
            <a:endParaRPr b="0" i="0" sz="1000" u="none" cap="none" strike="noStrike">
              <a:solidFill>
                <a:srgbClr val="000000"/>
              </a:solidFill>
              <a:latin typeface="Arial"/>
              <a:ea typeface="Arial"/>
              <a:cs typeface="Arial"/>
              <a:sym typeface="Arial"/>
            </a:endParaRPr>
          </a:p>
        </p:txBody>
      </p:sp>
      <p:sp>
        <p:nvSpPr>
          <p:cNvPr id="304" name="Google Shape;304;p33"/>
          <p:cNvSpPr txBox="1"/>
          <p:nvPr/>
        </p:nvSpPr>
        <p:spPr>
          <a:xfrm>
            <a:off x="6007013" y="4124625"/>
            <a:ext cx="850200" cy="449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Remaining gas</a:t>
            </a:r>
            <a:endParaRPr b="0" i="0" sz="1000" u="none" cap="none" strike="noStrike">
              <a:solidFill>
                <a:srgbClr val="000000"/>
              </a:solidFill>
              <a:latin typeface="Arial"/>
              <a:ea typeface="Arial"/>
              <a:cs typeface="Arial"/>
              <a:sym typeface="Arial"/>
            </a:endParaRPr>
          </a:p>
        </p:txBody>
      </p:sp>
      <p:cxnSp>
        <p:nvCxnSpPr>
          <p:cNvPr id="305" name="Google Shape;305;p33"/>
          <p:cNvCxnSpPr>
            <a:stCxn id="303" idx="0"/>
            <a:endCxn id="299" idx="2"/>
          </p:cNvCxnSpPr>
          <p:nvPr/>
        </p:nvCxnSpPr>
        <p:spPr>
          <a:xfrm rot="10800000">
            <a:off x="945950" y="3915075"/>
            <a:ext cx="0" cy="266400"/>
          </a:xfrm>
          <a:prstGeom prst="straightConnector1">
            <a:avLst/>
          </a:prstGeom>
          <a:noFill/>
          <a:ln cap="flat" cmpd="sng" w="9525">
            <a:solidFill>
              <a:schemeClr val="dk2"/>
            </a:solidFill>
            <a:prstDash val="solid"/>
            <a:round/>
            <a:headEnd len="sm" w="sm" type="none"/>
            <a:tailEnd len="med" w="med" type="triangle"/>
          </a:ln>
        </p:spPr>
      </p:cxnSp>
      <p:cxnSp>
        <p:nvCxnSpPr>
          <p:cNvPr id="306" name="Google Shape;306;p33"/>
          <p:cNvCxnSpPr>
            <a:stCxn id="304" idx="2"/>
            <a:endCxn id="303" idx="2"/>
          </p:cNvCxnSpPr>
          <p:nvPr/>
        </p:nvCxnSpPr>
        <p:spPr>
          <a:xfrm flipH="1" rot="5400000">
            <a:off x="3637913" y="1779825"/>
            <a:ext cx="102300" cy="5486100"/>
          </a:xfrm>
          <a:prstGeom prst="bentConnector3">
            <a:avLst>
              <a:gd fmla="val -232771" name="adj1"/>
            </a:avLst>
          </a:prstGeom>
          <a:noFill/>
          <a:ln cap="flat" cmpd="sng" w="9525">
            <a:solidFill>
              <a:schemeClr val="dk2"/>
            </a:solidFill>
            <a:prstDash val="solid"/>
            <a:round/>
            <a:headEnd len="sm" w="sm" type="none"/>
            <a:tailEnd len="med" w="med" type="stealth"/>
          </a:ln>
        </p:spPr>
      </p:cxnSp>
      <p:cxnSp>
        <p:nvCxnSpPr>
          <p:cNvPr id="307" name="Google Shape;307;p33"/>
          <p:cNvCxnSpPr>
            <a:stCxn id="302" idx="2"/>
            <a:endCxn id="304" idx="0"/>
          </p:cNvCxnSpPr>
          <p:nvPr/>
        </p:nvCxnSpPr>
        <p:spPr>
          <a:xfrm>
            <a:off x="6432100" y="3915050"/>
            <a:ext cx="0" cy="209700"/>
          </a:xfrm>
          <a:prstGeom prst="straightConnector1">
            <a:avLst/>
          </a:prstGeom>
          <a:noFill/>
          <a:ln cap="flat" cmpd="sng" w="9525">
            <a:solidFill>
              <a:schemeClr val="dk2"/>
            </a:solidFill>
            <a:prstDash val="solid"/>
            <a:round/>
            <a:headEnd len="sm" w="sm" type="none"/>
            <a:tailEnd len="med" w="med" type="triangle"/>
          </a:ln>
        </p:spPr>
      </p:cxnSp>
      <p:cxnSp>
        <p:nvCxnSpPr>
          <p:cNvPr id="308" name="Google Shape;308;p33"/>
          <p:cNvCxnSpPr>
            <a:stCxn id="293" idx="3"/>
            <a:endCxn id="295" idx="2"/>
          </p:cNvCxnSpPr>
          <p:nvPr/>
        </p:nvCxnSpPr>
        <p:spPr>
          <a:xfrm>
            <a:off x="1371050" y="3487275"/>
            <a:ext cx="546300" cy="0"/>
          </a:xfrm>
          <a:prstGeom prst="straightConnector1">
            <a:avLst/>
          </a:prstGeom>
          <a:noFill/>
          <a:ln cap="flat" cmpd="sng" w="9525">
            <a:solidFill>
              <a:schemeClr val="dk2"/>
            </a:solidFill>
            <a:prstDash val="solid"/>
            <a:round/>
            <a:headEnd len="sm" w="sm" type="none"/>
            <a:tailEnd len="med" w="med" type="triangle"/>
          </a:ln>
        </p:spPr>
      </p:cxnSp>
      <p:cxnSp>
        <p:nvCxnSpPr>
          <p:cNvPr id="309" name="Google Shape;309;p33"/>
          <p:cNvCxnSpPr>
            <a:stCxn id="295" idx="6"/>
            <a:endCxn id="296" idx="1"/>
          </p:cNvCxnSpPr>
          <p:nvPr/>
        </p:nvCxnSpPr>
        <p:spPr>
          <a:xfrm>
            <a:off x="3134176" y="3487275"/>
            <a:ext cx="407700" cy="0"/>
          </a:xfrm>
          <a:prstGeom prst="straightConnector1">
            <a:avLst/>
          </a:prstGeom>
          <a:noFill/>
          <a:ln cap="flat" cmpd="sng" w="9525">
            <a:solidFill>
              <a:schemeClr val="dk2"/>
            </a:solidFill>
            <a:prstDash val="solid"/>
            <a:round/>
            <a:headEnd len="sm" w="sm" type="none"/>
            <a:tailEnd len="med" w="med" type="triangle"/>
          </a:ln>
        </p:spPr>
      </p:cxnSp>
      <p:cxnSp>
        <p:nvCxnSpPr>
          <p:cNvPr id="310" name="Google Shape;310;p33"/>
          <p:cNvCxnSpPr>
            <a:stCxn id="296" idx="3"/>
            <a:endCxn id="297" idx="1"/>
          </p:cNvCxnSpPr>
          <p:nvPr/>
        </p:nvCxnSpPr>
        <p:spPr>
          <a:xfrm>
            <a:off x="4323150" y="3487275"/>
            <a:ext cx="474000" cy="7800"/>
          </a:xfrm>
          <a:prstGeom prst="straightConnector1">
            <a:avLst/>
          </a:prstGeom>
          <a:noFill/>
          <a:ln cap="flat" cmpd="sng" w="9525">
            <a:solidFill>
              <a:schemeClr val="dk2"/>
            </a:solidFill>
            <a:prstDash val="solid"/>
            <a:round/>
            <a:headEnd len="sm" w="sm" type="none"/>
            <a:tailEnd len="med" w="med" type="triangle"/>
          </a:ln>
        </p:spPr>
      </p:cxnSp>
      <p:cxnSp>
        <p:nvCxnSpPr>
          <p:cNvPr id="311" name="Google Shape;311;p33"/>
          <p:cNvCxnSpPr>
            <a:stCxn id="297" idx="3"/>
            <a:endCxn id="298" idx="2"/>
          </p:cNvCxnSpPr>
          <p:nvPr/>
        </p:nvCxnSpPr>
        <p:spPr>
          <a:xfrm flipH="1" rot="10800000">
            <a:off x="5578213" y="3487338"/>
            <a:ext cx="245400" cy="7800"/>
          </a:xfrm>
          <a:prstGeom prst="straightConnector1">
            <a:avLst/>
          </a:prstGeom>
          <a:noFill/>
          <a:ln cap="flat" cmpd="sng" w="9525">
            <a:solidFill>
              <a:schemeClr val="dk2"/>
            </a:solidFill>
            <a:prstDash val="solid"/>
            <a:round/>
            <a:headEnd len="sm" w="sm" type="none"/>
            <a:tailEnd len="med" w="med" type="triangle"/>
          </a:ln>
        </p:spPr>
      </p:cxnSp>
      <p:cxnSp>
        <p:nvCxnSpPr>
          <p:cNvPr id="312" name="Google Shape;312;p33"/>
          <p:cNvCxnSpPr>
            <a:endCxn id="294" idx="1"/>
          </p:cNvCxnSpPr>
          <p:nvPr/>
        </p:nvCxnSpPr>
        <p:spPr>
          <a:xfrm>
            <a:off x="7040626" y="3487275"/>
            <a:ext cx="575100" cy="0"/>
          </a:xfrm>
          <a:prstGeom prst="straightConnector1">
            <a:avLst/>
          </a:prstGeom>
          <a:noFill/>
          <a:ln cap="flat" cmpd="sng" w="9525">
            <a:solidFill>
              <a:schemeClr val="dk2"/>
            </a:solidFill>
            <a:prstDash val="solid"/>
            <a:round/>
            <a:headEnd len="sm" w="sm" type="none"/>
            <a:tailEnd len="med" w="med" type="triangle"/>
          </a:ln>
        </p:spPr>
      </p:cxnSp>
      <p:sp>
        <p:nvSpPr>
          <p:cNvPr id="313" name="Google Shape;313;p33"/>
          <p:cNvSpPr txBox="1"/>
          <p:nvPr/>
        </p:nvSpPr>
        <p:spPr>
          <a:xfrm>
            <a:off x="3050488" y="3069400"/>
            <a:ext cx="575100" cy="14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Use gas -50</a:t>
            </a:r>
            <a:endParaRPr b="0" i="0" sz="800" u="none" cap="none" strike="noStrike">
              <a:solidFill>
                <a:srgbClr val="000000"/>
              </a:solidFill>
              <a:latin typeface="Arial"/>
              <a:ea typeface="Arial"/>
              <a:cs typeface="Arial"/>
              <a:sym typeface="Arial"/>
            </a:endParaRPr>
          </a:p>
        </p:txBody>
      </p:sp>
      <p:sp>
        <p:nvSpPr>
          <p:cNvPr id="314" name="Google Shape;314;p33"/>
          <p:cNvSpPr txBox="1"/>
          <p:nvPr/>
        </p:nvSpPr>
        <p:spPr>
          <a:xfrm>
            <a:off x="4272613" y="3069400"/>
            <a:ext cx="575100" cy="14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Use gas -30</a:t>
            </a:r>
            <a:endParaRPr b="0" i="0" sz="8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34"/>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Running out of Gas</a:t>
            </a:r>
            <a:endParaRPr/>
          </a:p>
        </p:txBody>
      </p:sp>
      <p:sp>
        <p:nvSpPr>
          <p:cNvPr id="320" name="Google Shape;320;p34"/>
          <p:cNvSpPr txBox="1"/>
          <p:nvPr>
            <p:ph idx="4294967295" type="body"/>
          </p:nvPr>
        </p:nvSpPr>
        <p:spPr>
          <a:xfrm>
            <a:off x="311700" y="1152338"/>
            <a:ext cx="8520600" cy="1882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If the sender does not provide necessary gas to execute the transaction, it will run out of gas and be rendered invalid</a:t>
            </a:r>
            <a:endParaRPr>
              <a:solidFill>
                <a:srgbClr val="000000"/>
              </a:solidFill>
            </a:endParaRPr>
          </a:p>
          <a:p>
            <a:pPr indent="-342900" lvl="0" marL="457200" marR="0" rtl="0" algn="l">
              <a:lnSpc>
                <a:spcPct val="115000"/>
              </a:lnSpc>
              <a:spcBef>
                <a:spcPts val="100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State reverses to before transaction occurred (all changes reversed)</a:t>
            </a:r>
            <a:endParaRPr>
              <a:solidFill>
                <a:srgbClr val="000000"/>
              </a:solidFill>
            </a:endParaRPr>
          </a:p>
          <a:p>
            <a:pPr indent="-342900" lvl="0" marL="457200" marR="0" rtl="0" algn="l">
              <a:lnSpc>
                <a:spcPct val="115000"/>
              </a:lnSpc>
              <a:spcBef>
                <a:spcPts val="100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Failing record gets recorded that attempt happened and where it failed</a:t>
            </a:r>
            <a:endParaRPr>
              <a:solidFill>
                <a:srgbClr val="000000"/>
              </a:solidFill>
            </a:endParaRPr>
          </a:p>
          <a:p>
            <a:pPr indent="-342900" lvl="0" marL="457200" marR="0" rtl="0" algn="l">
              <a:lnSpc>
                <a:spcPct val="115000"/>
              </a:lnSpc>
              <a:spcBef>
                <a:spcPts val="1000"/>
              </a:spcBef>
              <a:spcAft>
                <a:spcPts val="100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Since work was done, gas is consumed and NOT REFUNDED</a:t>
            </a:r>
            <a:endParaRPr>
              <a:solidFill>
                <a:srgbClr val="000000"/>
              </a:solidFill>
            </a:endParaRPr>
          </a:p>
        </p:txBody>
      </p:sp>
      <p:sp>
        <p:nvSpPr>
          <p:cNvPr id="321" name="Google Shape;321;p34"/>
          <p:cNvSpPr/>
          <p:nvPr/>
        </p:nvSpPr>
        <p:spPr>
          <a:xfrm>
            <a:off x="1891146" y="29432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4"/>
          <p:cNvSpPr/>
          <p:nvPr/>
        </p:nvSpPr>
        <p:spPr>
          <a:xfrm>
            <a:off x="438963" y="3605075"/>
            <a:ext cx="850200" cy="393600"/>
          </a:xfrm>
          <a:prstGeom prst="rect">
            <a:avLst/>
          </a:prstGeom>
          <a:solidFill>
            <a:srgbClr val="F1C23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Sender</a:t>
            </a:r>
            <a:endParaRPr b="0" i="0" sz="1400" u="none" cap="none" strike="noStrike">
              <a:solidFill>
                <a:srgbClr val="000000"/>
              </a:solidFill>
              <a:latin typeface="Arial"/>
              <a:ea typeface="Arial"/>
              <a:cs typeface="Arial"/>
              <a:sym typeface="Arial"/>
            </a:endParaRPr>
          </a:p>
        </p:txBody>
      </p:sp>
      <p:sp>
        <p:nvSpPr>
          <p:cNvPr id="323" name="Google Shape;323;p34"/>
          <p:cNvSpPr/>
          <p:nvPr/>
        </p:nvSpPr>
        <p:spPr>
          <a:xfrm>
            <a:off x="7981447" y="3612950"/>
            <a:ext cx="723600" cy="393600"/>
          </a:xfrm>
          <a:prstGeom prst="rect">
            <a:avLst/>
          </a:prstGeom>
          <a:solidFill>
            <a:srgbClr val="F1C23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Receiver</a:t>
            </a:r>
            <a:endParaRPr b="0" i="0" sz="1000" u="none" cap="none" strike="noStrike">
              <a:solidFill>
                <a:srgbClr val="000000"/>
              </a:solidFill>
              <a:latin typeface="Arial"/>
              <a:ea typeface="Arial"/>
              <a:cs typeface="Arial"/>
              <a:sym typeface="Arial"/>
            </a:endParaRPr>
          </a:p>
        </p:txBody>
      </p:sp>
      <p:sp>
        <p:nvSpPr>
          <p:cNvPr id="324" name="Google Shape;324;p34"/>
          <p:cNvSpPr/>
          <p:nvPr/>
        </p:nvSpPr>
        <p:spPr>
          <a:xfrm>
            <a:off x="1617138" y="3577175"/>
            <a:ext cx="1216800" cy="449400"/>
          </a:xfrm>
          <a:prstGeom prst="ellipse">
            <a:avLst/>
          </a:prstGeom>
          <a:solidFill>
            <a:srgbClr val="93C47D"/>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Start Transaction</a:t>
            </a:r>
            <a:endParaRPr b="0" i="0" sz="1000" u="none" cap="none" strike="noStrike">
              <a:solidFill>
                <a:srgbClr val="000000"/>
              </a:solidFill>
              <a:latin typeface="Arial"/>
              <a:ea typeface="Arial"/>
              <a:cs typeface="Arial"/>
              <a:sym typeface="Arial"/>
            </a:endParaRPr>
          </a:p>
        </p:txBody>
      </p:sp>
      <p:sp>
        <p:nvSpPr>
          <p:cNvPr id="325" name="Google Shape;325;p34"/>
          <p:cNvSpPr/>
          <p:nvPr/>
        </p:nvSpPr>
        <p:spPr>
          <a:xfrm>
            <a:off x="3002138" y="3612950"/>
            <a:ext cx="781200" cy="393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Operation</a:t>
            </a:r>
            <a:endParaRPr b="0" i="0" sz="1000" u="none" cap="none" strike="noStrike">
              <a:solidFill>
                <a:srgbClr val="000000"/>
              </a:solidFill>
              <a:latin typeface="Arial"/>
              <a:ea typeface="Arial"/>
              <a:cs typeface="Arial"/>
              <a:sym typeface="Arial"/>
            </a:endParaRPr>
          </a:p>
        </p:txBody>
      </p:sp>
      <p:sp>
        <p:nvSpPr>
          <p:cNvPr id="326" name="Google Shape;326;p34"/>
          <p:cNvSpPr/>
          <p:nvPr/>
        </p:nvSpPr>
        <p:spPr>
          <a:xfrm>
            <a:off x="4009625" y="3612938"/>
            <a:ext cx="781200" cy="393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Operation</a:t>
            </a:r>
            <a:endParaRPr b="0" i="0" sz="1000" u="none" cap="none" strike="noStrike">
              <a:solidFill>
                <a:srgbClr val="000000"/>
              </a:solidFill>
              <a:latin typeface="Arial"/>
              <a:ea typeface="Arial"/>
              <a:cs typeface="Arial"/>
              <a:sym typeface="Arial"/>
            </a:endParaRPr>
          </a:p>
        </p:txBody>
      </p:sp>
      <p:sp>
        <p:nvSpPr>
          <p:cNvPr id="327" name="Google Shape;327;p34"/>
          <p:cNvSpPr txBox="1"/>
          <p:nvPr/>
        </p:nvSpPr>
        <p:spPr>
          <a:xfrm>
            <a:off x="646263" y="3939250"/>
            <a:ext cx="435600" cy="29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250</a:t>
            </a:r>
            <a:endParaRPr b="0" i="0" sz="1000" u="none" cap="none" strike="noStrike">
              <a:solidFill>
                <a:srgbClr val="000000"/>
              </a:solidFill>
              <a:latin typeface="Arial"/>
              <a:ea typeface="Arial"/>
              <a:cs typeface="Arial"/>
              <a:sym typeface="Arial"/>
            </a:endParaRPr>
          </a:p>
        </p:txBody>
      </p:sp>
      <p:sp>
        <p:nvSpPr>
          <p:cNvPr id="328" name="Google Shape;328;p34"/>
          <p:cNvSpPr txBox="1"/>
          <p:nvPr/>
        </p:nvSpPr>
        <p:spPr>
          <a:xfrm>
            <a:off x="3124304" y="3939250"/>
            <a:ext cx="575100" cy="29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Use gas</a:t>
            </a:r>
            <a:endParaRPr b="0" i="0" sz="800" u="none" cap="none" strike="noStrike">
              <a:solidFill>
                <a:srgbClr val="000000"/>
              </a:solidFill>
              <a:latin typeface="Arial"/>
              <a:ea typeface="Arial"/>
              <a:cs typeface="Arial"/>
              <a:sym typeface="Arial"/>
            </a:endParaRPr>
          </a:p>
        </p:txBody>
      </p:sp>
      <p:sp>
        <p:nvSpPr>
          <p:cNvPr id="329" name="Google Shape;329;p34"/>
          <p:cNvSpPr txBox="1"/>
          <p:nvPr/>
        </p:nvSpPr>
        <p:spPr>
          <a:xfrm>
            <a:off x="4061075" y="3939250"/>
            <a:ext cx="621900" cy="29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Use gas</a:t>
            </a:r>
            <a:endParaRPr b="0" i="0" sz="800" u="none" cap="none" strike="noStrike">
              <a:solidFill>
                <a:srgbClr val="000000"/>
              </a:solidFill>
              <a:latin typeface="Arial"/>
              <a:ea typeface="Arial"/>
              <a:cs typeface="Arial"/>
              <a:sym typeface="Arial"/>
            </a:endParaRPr>
          </a:p>
        </p:txBody>
      </p:sp>
      <p:sp>
        <p:nvSpPr>
          <p:cNvPr id="330" name="Google Shape;330;p34"/>
          <p:cNvSpPr txBox="1"/>
          <p:nvPr/>
        </p:nvSpPr>
        <p:spPr>
          <a:xfrm>
            <a:off x="438963" y="4496075"/>
            <a:ext cx="850200" cy="29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Start gas</a:t>
            </a:r>
            <a:endParaRPr b="0" i="0" sz="1000" u="none" cap="none" strike="noStrike">
              <a:solidFill>
                <a:srgbClr val="000000"/>
              </a:solidFill>
              <a:latin typeface="Arial"/>
              <a:ea typeface="Arial"/>
              <a:cs typeface="Arial"/>
              <a:sym typeface="Arial"/>
            </a:endParaRPr>
          </a:p>
        </p:txBody>
      </p:sp>
      <p:cxnSp>
        <p:nvCxnSpPr>
          <p:cNvPr id="331" name="Google Shape;331;p34"/>
          <p:cNvCxnSpPr>
            <a:stCxn id="330" idx="0"/>
            <a:endCxn id="327" idx="2"/>
          </p:cNvCxnSpPr>
          <p:nvPr/>
        </p:nvCxnSpPr>
        <p:spPr>
          <a:xfrm rot="10800000">
            <a:off x="864063" y="4229675"/>
            <a:ext cx="0" cy="266400"/>
          </a:xfrm>
          <a:prstGeom prst="straightConnector1">
            <a:avLst/>
          </a:prstGeom>
          <a:noFill/>
          <a:ln cap="flat" cmpd="sng" w="9525">
            <a:solidFill>
              <a:schemeClr val="dk2"/>
            </a:solidFill>
            <a:prstDash val="solid"/>
            <a:round/>
            <a:headEnd len="sm" w="sm" type="none"/>
            <a:tailEnd len="med" w="med" type="triangle"/>
          </a:ln>
        </p:spPr>
      </p:cxnSp>
      <p:cxnSp>
        <p:nvCxnSpPr>
          <p:cNvPr id="332" name="Google Shape;332;p34"/>
          <p:cNvCxnSpPr>
            <a:stCxn id="322" idx="3"/>
            <a:endCxn id="324" idx="2"/>
          </p:cNvCxnSpPr>
          <p:nvPr/>
        </p:nvCxnSpPr>
        <p:spPr>
          <a:xfrm>
            <a:off x="1289163" y="3801875"/>
            <a:ext cx="327900" cy="0"/>
          </a:xfrm>
          <a:prstGeom prst="straightConnector1">
            <a:avLst/>
          </a:prstGeom>
          <a:noFill/>
          <a:ln cap="flat" cmpd="sng" w="9525">
            <a:solidFill>
              <a:schemeClr val="dk2"/>
            </a:solidFill>
            <a:prstDash val="solid"/>
            <a:round/>
            <a:headEnd len="sm" w="sm" type="none"/>
            <a:tailEnd len="med" w="med" type="triangle"/>
          </a:ln>
        </p:spPr>
      </p:cxnSp>
      <p:cxnSp>
        <p:nvCxnSpPr>
          <p:cNvPr id="333" name="Google Shape;333;p34"/>
          <p:cNvCxnSpPr>
            <a:stCxn id="324" idx="6"/>
            <a:endCxn id="325" idx="1"/>
          </p:cNvCxnSpPr>
          <p:nvPr/>
        </p:nvCxnSpPr>
        <p:spPr>
          <a:xfrm>
            <a:off x="2833938" y="3801875"/>
            <a:ext cx="168300" cy="7800"/>
          </a:xfrm>
          <a:prstGeom prst="straightConnector1">
            <a:avLst/>
          </a:prstGeom>
          <a:noFill/>
          <a:ln cap="flat" cmpd="sng" w="9525">
            <a:solidFill>
              <a:schemeClr val="dk2"/>
            </a:solidFill>
            <a:prstDash val="solid"/>
            <a:round/>
            <a:headEnd len="sm" w="sm" type="none"/>
            <a:tailEnd len="med" w="med" type="triangle"/>
          </a:ln>
        </p:spPr>
      </p:cxnSp>
      <p:cxnSp>
        <p:nvCxnSpPr>
          <p:cNvPr id="334" name="Google Shape;334;p34"/>
          <p:cNvCxnSpPr>
            <a:stCxn id="325" idx="3"/>
            <a:endCxn id="326" idx="1"/>
          </p:cNvCxnSpPr>
          <p:nvPr/>
        </p:nvCxnSpPr>
        <p:spPr>
          <a:xfrm>
            <a:off x="3783338" y="3809750"/>
            <a:ext cx="226200" cy="0"/>
          </a:xfrm>
          <a:prstGeom prst="straightConnector1">
            <a:avLst/>
          </a:prstGeom>
          <a:noFill/>
          <a:ln cap="flat" cmpd="sng" w="9525">
            <a:solidFill>
              <a:schemeClr val="dk2"/>
            </a:solidFill>
            <a:prstDash val="solid"/>
            <a:round/>
            <a:headEnd len="sm" w="sm" type="none"/>
            <a:tailEnd len="med" w="med" type="triangle"/>
          </a:ln>
        </p:spPr>
      </p:cxnSp>
      <p:cxnSp>
        <p:nvCxnSpPr>
          <p:cNvPr id="335" name="Google Shape;335;p34"/>
          <p:cNvCxnSpPr>
            <a:stCxn id="326" idx="3"/>
            <a:endCxn id="336" idx="1"/>
          </p:cNvCxnSpPr>
          <p:nvPr/>
        </p:nvCxnSpPr>
        <p:spPr>
          <a:xfrm>
            <a:off x="4790825" y="3809738"/>
            <a:ext cx="226200" cy="0"/>
          </a:xfrm>
          <a:prstGeom prst="straightConnector1">
            <a:avLst/>
          </a:prstGeom>
          <a:noFill/>
          <a:ln cap="flat" cmpd="sng" w="9525">
            <a:solidFill>
              <a:schemeClr val="dk2"/>
            </a:solidFill>
            <a:prstDash val="solid"/>
            <a:round/>
            <a:headEnd len="sm" w="sm" type="none"/>
            <a:tailEnd len="med" w="med" type="triangle"/>
          </a:ln>
        </p:spPr>
      </p:cxnSp>
      <p:sp>
        <p:nvSpPr>
          <p:cNvPr id="336" name="Google Shape;336;p34"/>
          <p:cNvSpPr/>
          <p:nvPr/>
        </p:nvSpPr>
        <p:spPr>
          <a:xfrm>
            <a:off x="5017100" y="3612938"/>
            <a:ext cx="781200" cy="393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Operation</a:t>
            </a:r>
            <a:endParaRPr b="0" i="0" sz="1000" u="none" cap="none" strike="noStrike">
              <a:solidFill>
                <a:srgbClr val="000000"/>
              </a:solidFill>
              <a:latin typeface="Arial"/>
              <a:ea typeface="Arial"/>
              <a:cs typeface="Arial"/>
              <a:sym typeface="Arial"/>
            </a:endParaRPr>
          </a:p>
        </p:txBody>
      </p:sp>
      <p:sp>
        <p:nvSpPr>
          <p:cNvPr id="337" name="Google Shape;337;p34"/>
          <p:cNvSpPr txBox="1"/>
          <p:nvPr/>
        </p:nvSpPr>
        <p:spPr>
          <a:xfrm>
            <a:off x="5096750" y="3939250"/>
            <a:ext cx="621900" cy="29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Use gas</a:t>
            </a:r>
            <a:endParaRPr b="0" i="0" sz="800" u="none" cap="none" strike="noStrike">
              <a:solidFill>
                <a:srgbClr val="000000"/>
              </a:solidFill>
              <a:latin typeface="Arial"/>
              <a:ea typeface="Arial"/>
              <a:cs typeface="Arial"/>
              <a:sym typeface="Arial"/>
            </a:endParaRPr>
          </a:p>
        </p:txBody>
      </p:sp>
      <p:sp>
        <p:nvSpPr>
          <p:cNvPr id="338" name="Google Shape;338;p34"/>
          <p:cNvSpPr/>
          <p:nvPr/>
        </p:nvSpPr>
        <p:spPr>
          <a:xfrm>
            <a:off x="6024575" y="3605063"/>
            <a:ext cx="781200" cy="393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Operation</a:t>
            </a:r>
            <a:endParaRPr b="0" i="0" sz="1000" u="none" cap="none" strike="noStrike">
              <a:solidFill>
                <a:srgbClr val="000000"/>
              </a:solidFill>
              <a:latin typeface="Arial"/>
              <a:ea typeface="Arial"/>
              <a:cs typeface="Arial"/>
              <a:sym typeface="Arial"/>
            </a:endParaRPr>
          </a:p>
        </p:txBody>
      </p:sp>
      <p:sp>
        <p:nvSpPr>
          <p:cNvPr id="339" name="Google Shape;339;p34"/>
          <p:cNvSpPr txBox="1"/>
          <p:nvPr/>
        </p:nvSpPr>
        <p:spPr>
          <a:xfrm>
            <a:off x="6104225" y="3931375"/>
            <a:ext cx="621900" cy="29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OUT OF GAS</a:t>
            </a:r>
            <a:endParaRPr b="0" i="0" sz="800" u="none" cap="none" strike="noStrike">
              <a:solidFill>
                <a:srgbClr val="000000"/>
              </a:solidFill>
              <a:latin typeface="Arial"/>
              <a:ea typeface="Arial"/>
              <a:cs typeface="Arial"/>
              <a:sym typeface="Arial"/>
            </a:endParaRPr>
          </a:p>
        </p:txBody>
      </p:sp>
      <p:cxnSp>
        <p:nvCxnSpPr>
          <p:cNvPr id="340" name="Google Shape;340;p34"/>
          <p:cNvCxnSpPr/>
          <p:nvPr/>
        </p:nvCxnSpPr>
        <p:spPr>
          <a:xfrm>
            <a:off x="5798375" y="3809738"/>
            <a:ext cx="226200" cy="0"/>
          </a:xfrm>
          <a:prstGeom prst="straightConnector1">
            <a:avLst/>
          </a:prstGeom>
          <a:noFill/>
          <a:ln cap="flat" cmpd="sng" w="9525">
            <a:solidFill>
              <a:schemeClr val="dk2"/>
            </a:solidFill>
            <a:prstDash val="solid"/>
            <a:round/>
            <a:headEnd len="sm" w="sm" type="none"/>
            <a:tailEnd len="med" w="med" type="triangle"/>
          </a:ln>
        </p:spPr>
      </p:cxnSp>
      <p:sp>
        <p:nvSpPr>
          <p:cNvPr id="341" name="Google Shape;341;p34"/>
          <p:cNvSpPr txBox="1"/>
          <p:nvPr/>
        </p:nvSpPr>
        <p:spPr>
          <a:xfrm>
            <a:off x="6197363" y="4296875"/>
            <a:ext cx="435600" cy="29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0</a:t>
            </a:r>
            <a:endParaRPr b="0" i="0" sz="1000" u="none" cap="none" strike="noStrike">
              <a:solidFill>
                <a:srgbClr val="000000"/>
              </a:solidFill>
              <a:latin typeface="Arial"/>
              <a:ea typeface="Arial"/>
              <a:cs typeface="Arial"/>
              <a:sym typeface="Arial"/>
            </a:endParaRPr>
          </a:p>
        </p:txBody>
      </p:sp>
      <p:pic>
        <p:nvPicPr>
          <p:cNvPr id="342" name="Google Shape;342;p34"/>
          <p:cNvPicPr preferRelativeResize="0"/>
          <p:nvPr/>
        </p:nvPicPr>
        <p:blipFill rotWithShape="1">
          <a:blip r:embed="rId3">
            <a:alphaModFix/>
          </a:blip>
          <a:srcRect b="0" l="0" r="0" t="0"/>
          <a:stretch/>
        </p:blipFill>
        <p:spPr>
          <a:xfrm rot="10800000">
            <a:off x="6805925" y="3449337"/>
            <a:ext cx="237800" cy="1137925"/>
          </a:xfrm>
          <a:prstGeom prst="rect">
            <a:avLst/>
          </a:prstGeom>
          <a:noFill/>
          <a:ln>
            <a:noFill/>
          </a:ln>
        </p:spPr>
      </p:pic>
      <p:sp>
        <p:nvSpPr>
          <p:cNvPr id="343" name="Google Shape;343;p34"/>
          <p:cNvSpPr txBox="1"/>
          <p:nvPr/>
        </p:nvSpPr>
        <p:spPr>
          <a:xfrm>
            <a:off x="6982473" y="3873100"/>
            <a:ext cx="822300" cy="29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Revert State</a:t>
            </a:r>
            <a:endParaRPr b="0" i="0" sz="8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35"/>
          <p:cNvSpPr txBox="1"/>
          <p:nvPr>
            <p:ph idx="4294967295" type="body"/>
          </p:nvPr>
        </p:nvSpPr>
        <p:spPr>
          <a:xfrm>
            <a:off x="311700" y="1087566"/>
            <a:ext cx="8520600" cy="1033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Gas consumed goes to the Miner, since they were the ones doing the work validating the transaction</a:t>
            </a:r>
            <a:endParaRPr>
              <a:solidFill>
                <a:srgbClr val="000000"/>
              </a:solidFill>
            </a:endParaRPr>
          </a:p>
        </p:txBody>
      </p:sp>
      <p:sp>
        <p:nvSpPr>
          <p:cNvPr id="349" name="Google Shape;349;p35"/>
          <p:cNvSpPr/>
          <p:nvPr/>
        </p:nvSpPr>
        <p:spPr>
          <a:xfrm>
            <a:off x="2995025" y="2270325"/>
            <a:ext cx="2103600" cy="12126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5"/>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Running out of Gas … Cont’d</a:t>
            </a:r>
            <a:endParaRPr/>
          </a:p>
        </p:txBody>
      </p:sp>
      <p:sp>
        <p:nvSpPr>
          <p:cNvPr id="351" name="Google Shape;351;p35"/>
          <p:cNvSpPr/>
          <p:nvPr/>
        </p:nvSpPr>
        <p:spPr>
          <a:xfrm>
            <a:off x="1891146" y="29432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5"/>
          <p:cNvSpPr/>
          <p:nvPr/>
        </p:nvSpPr>
        <p:spPr>
          <a:xfrm>
            <a:off x="1463184" y="2207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5"/>
          <p:cNvSpPr/>
          <p:nvPr/>
        </p:nvSpPr>
        <p:spPr>
          <a:xfrm>
            <a:off x="520850" y="3198375"/>
            <a:ext cx="850200" cy="393600"/>
          </a:xfrm>
          <a:prstGeom prst="rect">
            <a:avLst/>
          </a:prstGeom>
          <a:solidFill>
            <a:srgbClr val="F1C23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Sender</a:t>
            </a:r>
            <a:endParaRPr b="0" i="0" sz="1400" u="none" cap="none" strike="noStrike">
              <a:solidFill>
                <a:srgbClr val="000000"/>
              </a:solidFill>
              <a:latin typeface="Arial"/>
              <a:ea typeface="Arial"/>
              <a:cs typeface="Arial"/>
              <a:sym typeface="Arial"/>
            </a:endParaRPr>
          </a:p>
        </p:txBody>
      </p:sp>
      <p:sp>
        <p:nvSpPr>
          <p:cNvPr id="354" name="Google Shape;354;p35"/>
          <p:cNvSpPr/>
          <p:nvPr/>
        </p:nvSpPr>
        <p:spPr>
          <a:xfrm>
            <a:off x="7615725" y="3198375"/>
            <a:ext cx="1007400" cy="393600"/>
          </a:xfrm>
          <a:prstGeom prst="rect">
            <a:avLst/>
          </a:prstGeom>
          <a:solidFill>
            <a:srgbClr val="F1C23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Receiver</a:t>
            </a:r>
            <a:endParaRPr b="0" i="0" sz="1400" u="none" cap="none" strike="noStrike">
              <a:solidFill>
                <a:srgbClr val="000000"/>
              </a:solidFill>
              <a:latin typeface="Arial"/>
              <a:ea typeface="Arial"/>
              <a:cs typeface="Arial"/>
              <a:sym typeface="Arial"/>
            </a:endParaRPr>
          </a:p>
        </p:txBody>
      </p:sp>
      <p:sp>
        <p:nvSpPr>
          <p:cNvPr id="355" name="Google Shape;355;p35"/>
          <p:cNvSpPr/>
          <p:nvPr/>
        </p:nvSpPr>
        <p:spPr>
          <a:xfrm>
            <a:off x="1917375" y="3170475"/>
            <a:ext cx="1216800" cy="449400"/>
          </a:xfrm>
          <a:prstGeom prst="ellipse">
            <a:avLst/>
          </a:prstGeom>
          <a:solidFill>
            <a:srgbClr val="93C47D"/>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Start Transaction</a:t>
            </a:r>
            <a:endParaRPr b="0" i="0" sz="1000" u="none" cap="none" strike="noStrike">
              <a:solidFill>
                <a:srgbClr val="000000"/>
              </a:solidFill>
              <a:latin typeface="Arial"/>
              <a:ea typeface="Arial"/>
              <a:cs typeface="Arial"/>
              <a:sym typeface="Arial"/>
            </a:endParaRPr>
          </a:p>
        </p:txBody>
      </p:sp>
      <p:sp>
        <p:nvSpPr>
          <p:cNvPr id="356" name="Google Shape;356;p35"/>
          <p:cNvSpPr/>
          <p:nvPr/>
        </p:nvSpPr>
        <p:spPr>
          <a:xfrm>
            <a:off x="5823700" y="3170475"/>
            <a:ext cx="1216800" cy="449400"/>
          </a:xfrm>
          <a:prstGeom prst="ellipse">
            <a:avLst/>
          </a:prstGeom>
          <a:solidFill>
            <a:srgbClr val="E06666"/>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End Transaction</a:t>
            </a:r>
            <a:endParaRPr b="0" i="0" sz="1000" u="none" cap="none" strike="noStrike">
              <a:solidFill>
                <a:srgbClr val="000000"/>
              </a:solidFill>
              <a:latin typeface="Arial"/>
              <a:ea typeface="Arial"/>
              <a:cs typeface="Arial"/>
              <a:sym typeface="Arial"/>
            </a:endParaRPr>
          </a:p>
        </p:txBody>
      </p:sp>
      <p:sp>
        <p:nvSpPr>
          <p:cNvPr id="357" name="Google Shape;357;p35"/>
          <p:cNvSpPr txBox="1"/>
          <p:nvPr/>
        </p:nvSpPr>
        <p:spPr>
          <a:xfrm>
            <a:off x="728150" y="3532550"/>
            <a:ext cx="435600" cy="29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250</a:t>
            </a:r>
            <a:endParaRPr b="0" i="0" sz="1000" u="none" cap="none" strike="noStrike">
              <a:solidFill>
                <a:srgbClr val="000000"/>
              </a:solidFill>
              <a:latin typeface="Arial"/>
              <a:ea typeface="Arial"/>
              <a:cs typeface="Arial"/>
              <a:sym typeface="Arial"/>
            </a:endParaRPr>
          </a:p>
        </p:txBody>
      </p:sp>
      <p:sp>
        <p:nvSpPr>
          <p:cNvPr id="358" name="Google Shape;358;p35"/>
          <p:cNvSpPr txBox="1"/>
          <p:nvPr/>
        </p:nvSpPr>
        <p:spPr>
          <a:xfrm>
            <a:off x="3725325" y="3532550"/>
            <a:ext cx="435600" cy="29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200</a:t>
            </a:r>
            <a:endParaRPr b="0" i="0" sz="1000" u="none" cap="none" strike="noStrike">
              <a:solidFill>
                <a:srgbClr val="000000"/>
              </a:solidFill>
              <a:latin typeface="Arial"/>
              <a:ea typeface="Arial"/>
              <a:cs typeface="Arial"/>
              <a:sym typeface="Arial"/>
            </a:endParaRPr>
          </a:p>
        </p:txBody>
      </p:sp>
      <p:sp>
        <p:nvSpPr>
          <p:cNvPr id="359" name="Google Shape;359;p35"/>
          <p:cNvSpPr txBox="1"/>
          <p:nvPr/>
        </p:nvSpPr>
        <p:spPr>
          <a:xfrm>
            <a:off x="4949288" y="3532550"/>
            <a:ext cx="435600" cy="29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170</a:t>
            </a:r>
            <a:endParaRPr b="0" i="0" sz="1000" u="none" cap="none" strike="noStrike">
              <a:solidFill>
                <a:srgbClr val="000000"/>
              </a:solidFill>
              <a:latin typeface="Arial"/>
              <a:ea typeface="Arial"/>
              <a:cs typeface="Arial"/>
              <a:sym typeface="Arial"/>
            </a:endParaRPr>
          </a:p>
        </p:txBody>
      </p:sp>
      <p:sp>
        <p:nvSpPr>
          <p:cNvPr id="360" name="Google Shape;360;p35"/>
          <p:cNvSpPr txBox="1"/>
          <p:nvPr/>
        </p:nvSpPr>
        <p:spPr>
          <a:xfrm>
            <a:off x="6214300" y="3532550"/>
            <a:ext cx="435600" cy="29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170</a:t>
            </a:r>
            <a:endParaRPr b="0" i="0" sz="1000" u="none" cap="none" strike="noStrike">
              <a:solidFill>
                <a:srgbClr val="000000"/>
              </a:solidFill>
              <a:latin typeface="Arial"/>
              <a:ea typeface="Arial"/>
              <a:cs typeface="Arial"/>
              <a:sym typeface="Arial"/>
            </a:endParaRPr>
          </a:p>
        </p:txBody>
      </p:sp>
      <p:sp>
        <p:nvSpPr>
          <p:cNvPr id="361" name="Google Shape;361;p35"/>
          <p:cNvSpPr txBox="1"/>
          <p:nvPr/>
        </p:nvSpPr>
        <p:spPr>
          <a:xfrm>
            <a:off x="520850" y="4089375"/>
            <a:ext cx="850200" cy="29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Start gas</a:t>
            </a:r>
            <a:endParaRPr b="0" i="0" sz="1000" u="none" cap="none" strike="noStrike">
              <a:solidFill>
                <a:srgbClr val="000000"/>
              </a:solidFill>
              <a:latin typeface="Arial"/>
              <a:ea typeface="Arial"/>
              <a:cs typeface="Arial"/>
              <a:sym typeface="Arial"/>
            </a:endParaRPr>
          </a:p>
        </p:txBody>
      </p:sp>
      <p:sp>
        <p:nvSpPr>
          <p:cNvPr id="362" name="Google Shape;362;p35"/>
          <p:cNvSpPr txBox="1"/>
          <p:nvPr/>
        </p:nvSpPr>
        <p:spPr>
          <a:xfrm>
            <a:off x="6007013" y="4032525"/>
            <a:ext cx="850200" cy="449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Remaining gas</a:t>
            </a:r>
            <a:endParaRPr b="0" i="0" sz="1000" u="none" cap="none" strike="noStrike">
              <a:solidFill>
                <a:srgbClr val="000000"/>
              </a:solidFill>
              <a:latin typeface="Arial"/>
              <a:ea typeface="Arial"/>
              <a:cs typeface="Arial"/>
              <a:sym typeface="Arial"/>
            </a:endParaRPr>
          </a:p>
        </p:txBody>
      </p:sp>
      <p:cxnSp>
        <p:nvCxnSpPr>
          <p:cNvPr id="363" name="Google Shape;363;p35"/>
          <p:cNvCxnSpPr>
            <a:stCxn id="361" idx="0"/>
            <a:endCxn id="357" idx="2"/>
          </p:cNvCxnSpPr>
          <p:nvPr/>
        </p:nvCxnSpPr>
        <p:spPr>
          <a:xfrm rot="10800000">
            <a:off x="945950" y="3822975"/>
            <a:ext cx="0" cy="266400"/>
          </a:xfrm>
          <a:prstGeom prst="straightConnector1">
            <a:avLst/>
          </a:prstGeom>
          <a:noFill/>
          <a:ln cap="flat" cmpd="sng" w="9525">
            <a:solidFill>
              <a:schemeClr val="dk2"/>
            </a:solidFill>
            <a:prstDash val="solid"/>
            <a:round/>
            <a:headEnd len="sm" w="sm" type="none"/>
            <a:tailEnd len="med" w="med" type="triangle"/>
          </a:ln>
        </p:spPr>
      </p:cxnSp>
      <p:cxnSp>
        <p:nvCxnSpPr>
          <p:cNvPr id="364" name="Google Shape;364;p35"/>
          <p:cNvCxnSpPr>
            <a:stCxn id="362" idx="2"/>
            <a:endCxn id="361" idx="2"/>
          </p:cNvCxnSpPr>
          <p:nvPr/>
        </p:nvCxnSpPr>
        <p:spPr>
          <a:xfrm flipH="1" rot="5400000">
            <a:off x="3637913" y="1687725"/>
            <a:ext cx="102300" cy="5486100"/>
          </a:xfrm>
          <a:prstGeom prst="bentConnector3">
            <a:avLst>
              <a:gd fmla="val -232771" name="adj1"/>
            </a:avLst>
          </a:prstGeom>
          <a:noFill/>
          <a:ln cap="flat" cmpd="sng" w="9525">
            <a:solidFill>
              <a:schemeClr val="dk2"/>
            </a:solidFill>
            <a:prstDash val="solid"/>
            <a:round/>
            <a:headEnd len="sm" w="sm" type="none"/>
            <a:tailEnd len="med" w="med" type="stealth"/>
          </a:ln>
        </p:spPr>
      </p:cxnSp>
      <p:cxnSp>
        <p:nvCxnSpPr>
          <p:cNvPr id="365" name="Google Shape;365;p35"/>
          <p:cNvCxnSpPr>
            <a:stCxn id="360" idx="2"/>
            <a:endCxn id="362" idx="0"/>
          </p:cNvCxnSpPr>
          <p:nvPr/>
        </p:nvCxnSpPr>
        <p:spPr>
          <a:xfrm>
            <a:off x="6432100" y="3822950"/>
            <a:ext cx="0" cy="209700"/>
          </a:xfrm>
          <a:prstGeom prst="straightConnector1">
            <a:avLst/>
          </a:prstGeom>
          <a:noFill/>
          <a:ln cap="flat" cmpd="sng" w="9525">
            <a:solidFill>
              <a:schemeClr val="dk2"/>
            </a:solidFill>
            <a:prstDash val="solid"/>
            <a:round/>
            <a:headEnd len="sm" w="sm" type="none"/>
            <a:tailEnd len="med" w="med" type="triangle"/>
          </a:ln>
        </p:spPr>
      </p:cxnSp>
      <p:cxnSp>
        <p:nvCxnSpPr>
          <p:cNvPr id="366" name="Google Shape;366;p35"/>
          <p:cNvCxnSpPr>
            <a:stCxn id="353" idx="3"/>
            <a:endCxn id="355" idx="2"/>
          </p:cNvCxnSpPr>
          <p:nvPr/>
        </p:nvCxnSpPr>
        <p:spPr>
          <a:xfrm>
            <a:off x="1371050" y="3395175"/>
            <a:ext cx="546300" cy="0"/>
          </a:xfrm>
          <a:prstGeom prst="straightConnector1">
            <a:avLst/>
          </a:prstGeom>
          <a:noFill/>
          <a:ln cap="flat" cmpd="sng" w="9525">
            <a:solidFill>
              <a:schemeClr val="dk2"/>
            </a:solidFill>
            <a:prstDash val="solid"/>
            <a:round/>
            <a:headEnd len="sm" w="sm" type="none"/>
            <a:tailEnd len="med" w="med" type="triangle"/>
          </a:ln>
        </p:spPr>
      </p:cxnSp>
      <p:cxnSp>
        <p:nvCxnSpPr>
          <p:cNvPr id="367" name="Google Shape;367;p35"/>
          <p:cNvCxnSpPr>
            <a:stCxn id="355" idx="6"/>
            <a:endCxn id="368" idx="1"/>
          </p:cNvCxnSpPr>
          <p:nvPr/>
        </p:nvCxnSpPr>
        <p:spPr>
          <a:xfrm>
            <a:off x="3134175" y="3395175"/>
            <a:ext cx="407700" cy="0"/>
          </a:xfrm>
          <a:prstGeom prst="straightConnector1">
            <a:avLst/>
          </a:prstGeom>
          <a:noFill/>
          <a:ln cap="flat" cmpd="sng" w="9525">
            <a:solidFill>
              <a:schemeClr val="dk2"/>
            </a:solidFill>
            <a:prstDash val="solid"/>
            <a:round/>
            <a:headEnd len="sm" w="sm" type="none"/>
            <a:tailEnd len="med" w="med" type="triangle"/>
          </a:ln>
        </p:spPr>
      </p:cxnSp>
      <p:cxnSp>
        <p:nvCxnSpPr>
          <p:cNvPr id="369" name="Google Shape;369;p35"/>
          <p:cNvCxnSpPr>
            <a:stCxn id="368" idx="3"/>
            <a:endCxn id="370" idx="1"/>
          </p:cNvCxnSpPr>
          <p:nvPr/>
        </p:nvCxnSpPr>
        <p:spPr>
          <a:xfrm>
            <a:off x="4323150" y="3395175"/>
            <a:ext cx="474000" cy="7800"/>
          </a:xfrm>
          <a:prstGeom prst="straightConnector1">
            <a:avLst/>
          </a:prstGeom>
          <a:noFill/>
          <a:ln cap="flat" cmpd="sng" w="9525">
            <a:solidFill>
              <a:schemeClr val="dk2"/>
            </a:solidFill>
            <a:prstDash val="solid"/>
            <a:round/>
            <a:headEnd len="sm" w="sm" type="none"/>
            <a:tailEnd len="med" w="med" type="triangle"/>
          </a:ln>
        </p:spPr>
      </p:cxnSp>
      <p:cxnSp>
        <p:nvCxnSpPr>
          <p:cNvPr id="371" name="Google Shape;371;p35"/>
          <p:cNvCxnSpPr>
            <a:stCxn id="370" idx="3"/>
            <a:endCxn id="356" idx="2"/>
          </p:cNvCxnSpPr>
          <p:nvPr/>
        </p:nvCxnSpPr>
        <p:spPr>
          <a:xfrm flipH="1" rot="10800000">
            <a:off x="5578213" y="3395238"/>
            <a:ext cx="245400" cy="7800"/>
          </a:xfrm>
          <a:prstGeom prst="straightConnector1">
            <a:avLst/>
          </a:prstGeom>
          <a:noFill/>
          <a:ln cap="flat" cmpd="sng" w="9525">
            <a:solidFill>
              <a:schemeClr val="dk2"/>
            </a:solidFill>
            <a:prstDash val="solid"/>
            <a:round/>
            <a:headEnd len="sm" w="sm" type="none"/>
            <a:tailEnd len="med" w="med" type="triangle"/>
          </a:ln>
        </p:spPr>
      </p:cxnSp>
      <p:cxnSp>
        <p:nvCxnSpPr>
          <p:cNvPr id="372" name="Google Shape;372;p35"/>
          <p:cNvCxnSpPr>
            <a:endCxn id="354" idx="1"/>
          </p:cNvCxnSpPr>
          <p:nvPr/>
        </p:nvCxnSpPr>
        <p:spPr>
          <a:xfrm>
            <a:off x="7040625" y="3395175"/>
            <a:ext cx="575100" cy="0"/>
          </a:xfrm>
          <a:prstGeom prst="straightConnector1">
            <a:avLst/>
          </a:prstGeom>
          <a:noFill/>
          <a:ln cap="flat" cmpd="sng" w="9525">
            <a:solidFill>
              <a:schemeClr val="dk2"/>
            </a:solidFill>
            <a:prstDash val="solid"/>
            <a:round/>
            <a:headEnd len="sm" w="sm" type="none"/>
            <a:tailEnd len="med" w="med" type="triangle"/>
          </a:ln>
        </p:spPr>
      </p:cxnSp>
      <p:sp>
        <p:nvSpPr>
          <p:cNvPr id="373" name="Google Shape;373;p35"/>
          <p:cNvSpPr txBox="1"/>
          <p:nvPr/>
        </p:nvSpPr>
        <p:spPr>
          <a:xfrm>
            <a:off x="2966763" y="3123100"/>
            <a:ext cx="575100" cy="340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Use gas -50</a:t>
            </a:r>
            <a:endParaRPr b="0" i="0" sz="800" u="none" cap="none" strike="noStrike">
              <a:solidFill>
                <a:srgbClr val="000000"/>
              </a:solidFill>
              <a:latin typeface="Arial"/>
              <a:ea typeface="Arial"/>
              <a:cs typeface="Arial"/>
              <a:sym typeface="Arial"/>
            </a:endParaRPr>
          </a:p>
        </p:txBody>
      </p:sp>
      <p:sp>
        <p:nvSpPr>
          <p:cNvPr id="374" name="Google Shape;374;p35"/>
          <p:cNvSpPr txBox="1"/>
          <p:nvPr/>
        </p:nvSpPr>
        <p:spPr>
          <a:xfrm>
            <a:off x="4272500" y="3123100"/>
            <a:ext cx="575100" cy="340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Use gas -30</a:t>
            </a:r>
            <a:endParaRPr b="0" i="0" sz="800" u="none" cap="none" strike="noStrike">
              <a:solidFill>
                <a:srgbClr val="000000"/>
              </a:solidFill>
              <a:latin typeface="Arial"/>
              <a:ea typeface="Arial"/>
              <a:cs typeface="Arial"/>
              <a:sym typeface="Arial"/>
            </a:endParaRPr>
          </a:p>
        </p:txBody>
      </p:sp>
      <p:sp>
        <p:nvSpPr>
          <p:cNvPr id="375" name="Google Shape;375;p35"/>
          <p:cNvSpPr/>
          <p:nvPr/>
        </p:nvSpPr>
        <p:spPr>
          <a:xfrm>
            <a:off x="4287000" y="2564538"/>
            <a:ext cx="546300" cy="266400"/>
          </a:xfrm>
          <a:prstGeom prst="rect">
            <a:avLst/>
          </a:prstGeom>
          <a:solidFill>
            <a:srgbClr val="EAD1DC"/>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Miner</a:t>
            </a:r>
            <a:endParaRPr b="0" i="0" sz="1000" u="none" cap="none" strike="noStrike">
              <a:solidFill>
                <a:srgbClr val="000000"/>
              </a:solidFill>
              <a:latin typeface="Arial"/>
              <a:ea typeface="Arial"/>
              <a:cs typeface="Arial"/>
              <a:sym typeface="Arial"/>
            </a:endParaRPr>
          </a:p>
        </p:txBody>
      </p:sp>
      <p:cxnSp>
        <p:nvCxnSpPr>
          <p:cNvPr id="376" name="Google Shape;376;p35"/>
          <p:cNvCxnSpPr>
            <a:stCxn id="374" idx="0"/>
            <a:endCxn id="375" idx="2"/>
          </p:cNvCxnSpPr>
          <p:nvPr/>
        </p:nvCxnSpPr>
        <p:spPr>
          <a:xfrm rot="10800000">
            <a:off x="4560050" y="2830900"/>
            <a:ext cx="0" cy="292200"/>
          </a:xfrm>
          <a:prstGeom prst="straightConnector1">
            <a:avLst/>
          </a:prstGeom>
          <a:noFill/>
          <a:ln cap="flat" cmpd="sng" w="9525">
            <a:solidFill>
              <a:schemeClr val="dk2"/>
            </a:solidFill>
            <a:prstDash val="solid"/>
            <a:round/>
            <a:headEnd len="sm" w="sm" type="none"/>
            <a:tailEnd len="med" w="med" type="triangle"/>
          </a:ln>
        </p:spPr>
      </p:cxnSp>
      <p:cxnSp>
        <p:nvCxnSpPr>
          <p:cNvPr id="377" name="Google Shape;377;p35"/>
          <p:cNvCxnSpPr>
            <a:stCxn id="373" idx="0"/>
            <a:endCxn id="375" idx="1"/>
          </p:cNvCxnSpPr>
          <p:nvPr/>
        </p:nvCxnSpPr>
        <p:spPr>
          <a:xfrm rot="-5400000">
            <a:off x="3557913" y="2394100"/>
            <a:ext cx="425400" cy="1032600"/>
          </a:xfrm>
          <a:prstGeom prst="bentConnector2">
            <a:avLst/>
          </a:prstGeom>
          <a:noFill/>
          <a:ln cap="flat" cmpd="sng" w="9525">
            <a:solidFill>
              <a:schemeClr val="dk2"/>
            </a:solidFill>
            <a:prstDash val="solid"/>
            <a:round/>
            <a:headEnd len="sm" w="sm" type="none"/>
            <a:tailEnd len="med" w="med" type="triangle"/>
          </a:ln>
        </p:spPr>
      </p:cxnSp>
      <p:sp>
        <p:nvSpPr>
          <p:cNvPr id="368" name="Google Shape;368;p35"/>
          <p:cNvSpPr/>
          <p:nvPr/>
        </p:nvSpPr>
        <p:spPr>
          <a:xfrm>
            <a:off x="3541950" y="3198375"/>
            <a:ext cx="781200" cy="393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Operation</a:t>
            </a:r>
            <a:endParaRPr b="0" i="0" sz="1000" u="none" cap="none" strike="noStrike">
              <a:solidFill>
                <a:srgbClr val="000000"/>
              </a:solidFill>
              <a:latin typeface="Arial"/>
              <a:ea typeface="Arial"/>
              <a:cs typeface="Arial"/>
              <a:sym typeface="Arial"/>
            </a:endParaRPr>
          </a:p>
        </p:txBody>
      </p:sp>
      <p:sp>
        <p:nvSpPr>
          <p:cNvPr id="370" name="Google Shape;370;p35"/>
          <p:cNvSpPr/>
          <p:nvPr/>
        </p:nvSpPr>
        <p:spPr>
          <a:xfrm>
            <a:off x="4797013" y="3206238"/>
            <a:ext cx="781200" cy="393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Operation</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36"/>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Current Status (Mainnet)</a:t>
            </a:r>
            <a:endParaRPr/>
          </a:p>
        </p:txBody>
      </p:sp>
      <p:sp>
        <p:nvSpPr>
          <p:cNvPr id="383" name="Google Shape;383;p36"/>
          <p:cNvSpPr txBox="1"/>
          <p:nvPr>
            <p:ph idx="4294967295" type="body"/>
          </p:nvPr>
        </p:nvSpPr>
        <p:spPr>
          <a:xfrm>
            <a:off x="311700" y="1152475"/>
            <a:ext cx="8520600" cy="1419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sz="1800" u="sng">
                <a:solidFill>
                  <a:schemeClr val="hlink"/>
                </a:solidFill>
                <a:latin typeface="Arial"/>
                <a:ea typeface="Arial"/>
                <a:cs typeface="Arial"/>
                <a:sym typeface="Arial"/>
                <a:hlinkClick r:id="rId3"/>
              </a:rPr>
              <a:t>Eth Gas station</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High level costs: </a:t>
            </a:r>
            <a:r>
              <a:rPr b="0" i="0" lang="en" sz="1800" u="sng" cap="none" strike="noStrike">
                <a:solidFill>
                  <a:schemeClr val="hlink"/>
                </a:solidFill>
                <a:latin typeface="Arial"/>
                <a:ea typeface="Arial"/>
                <a:cs typeface="Arial"/>
                <a:sym typeface="Arial"/>
                <a:hlinkClick r:id="rId4"/>
              </a:rPr>
              <a:t>spreadsheet</a:t>
            </a:r>
            <a:r>
              <a:rPr b="0" i="0" lang="en" sz="1800" u="none" cap="none" strike="noStrike">
                <a:solidFill>
                  <a:srgbClr val="000000"/>
                </a:solidFill>
                <a:latin typeface="Arial"/>
                <a:ea typeface="Arial"/>
                <a:cs typeface="Arial"/>
                <a:sym typeface="Arial"/>
              </a:rPr>
              <a:t> </a:t>
            </a:r>
            <a:endParaRPr>
              <a:solidFill>
                <a:srgbClr val="000000"/>
              </a:solidFil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ETH Converter: </a:t>
            </a:r>
            <a:r>
              <a:rPr b="0" i="0" lang="en" sz="1800" u="sng" cap="none" strike="noStrike">
                <a:solidFill>
                  <a:schemeClr val="hlink"/>
                </a:solidFill>
                <a:latin typeface="Arial"/>
                <a:ea typeface="Arial"/>
                <a:cs typeface="Arial"/>
                <a:sym typeface="Arial"/>
                <a:hlinkClick r:id="rId5"/>
              </a:rPr>
              <a:t>https://converter.murkin.me/</a:t>
            </a:r>
            <a:endParaRPr b="0" i="0" sz="1800" u="sng" cap="none" strike="noStrike">
              <a:solidFill>
                <a:srgbClr val="000000"/>
              </a:solidFill>
              <a:latin typeface="Arial"/>
              <a:ea typeface="Arial"/>
              <a:cs typeface="Arial"/>
              <a:sym typeface="Arial"/>
            </a:endParaRPr>
          </a:p>
        </p:txBody>
      </p:sp>
      <p:sp>
        <p:nvSpPr>
          <p:cNvPr id="384" name="Google Shape;384;p36"/>
          <p:cNvSpPr/>
          <p:nvPr/>
        </p:nvSpPr>
        <p:spPr>
          <a:xfrm>
            <a:off x="1184825" y="2847725"/>
            <a:ext cx="1569600" cy="357000"/>
          </a:xfrm>
          <a:prstGeom prst="rect">
            <a:avLst/>
          </a:prstGeom>
          <a:solidFill>
            <a:srgbClr val="6D9EEB"/>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Transaction</a:t>
            </a:r>
            <a:endParaRPr b="0" i="0" sz="1400" u="none" cap="none" strike="noStrike">
              <a:solidFill>
                <a:srgbClr val="000000"/>
              </a:solidFill>
              <a:latin typeface="Arial"/>
              <a:ea typeface="Arial"/>
              <a:cs typeface="Arial"/>
              <a:sym typeface="Arial"/>
            </a:endParaRPr>
          </a:p>
        </p:txBody>
      </p:sp>
      <p:sp>
        <p:nvSpPr>
          <p:cNvPr id="385" name="Google Shape;385;p36"/>
          <p:cNvSpPr/>
          <p:nvPr/>
        </p:nvSpPr>
        <p:spPr>
          <a:xfrm>
            <a:off x="3344725" y="2845625"/>
            <a:ext cx="938400" cy="9303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Instructions</a:t>
            </a:r>
            <a:endParaRPr b="0" i="0" sz="1000" u="none" cap="none" strike="noStrike">
              <a:solidFill>
                <a:srgbClr val="000000"/>
              </a:solidFill>
              <a:latin typeface="Arial"/>
              <a:ea typeface="Arial"/>
              <a:cs typeface="Arial"/>
              <a:sym typeface="Arial"/>
            </a:endParaRPr>
          </a:p>
          <a:p>
            <a:pPr indent="-292100" lvl="0" marL="457200" marR="0" rtl="0" algn="l">
              <a:lnSpc>
                <a:spcPct val="10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ADD</a:t>
            </a:r>
            <a:endParaRPr b="0" i="0" sz="1000" u="none" cap="none" strike="noStrike">
              <a:solidFill>
                <a:srgbClr val="000000"/>
              </a:solidFill>
              <a:latin typeface="Arial"/>
              <a:ea typeface="Arial"/>
              <a:cs typeface="Arial"/>
              <a:sym typeface="Arial"/>
            </a:endParaRPr>
          </a:p>
          <a:p>
            <a:pPr indent="-292100" lvl="0" marL="457200" marR="0" rtl="0" algn="l">
              <a:lnSpc>
                <a:spcPct val="10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MUL</a:t>
            </a:r>
            <a:endParaRPr b="0" i="0" sz="1000" u="none" cap="none" strike="noStrike">
              <a:solidFill>
                <a:srgbClr val="000000"/>
              </a:solidFill>
              <a:latin typeface="Arial"/>
              <a:ea typeface="Arial"/>
              <a:cs typeface="Arial"/>
              <a:sym typeface="Arial"/>
            </a:endParaRPr>
          </a:p>
          <a:p>
            <a:pPr indent="-292100" lvl="0" marL="457200" marR="0" rtl="0" algn="l">
              <a:lnSpc>
                <a:spcPct val="10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JMP</a:t>
            </a:r>
            <a:endParaRPr b="0" i="0" sz="1000" u="none" cap="none" strike="noStrike">
              <a:solidFill>
                <a:srgbClr val="000000"/>
              </a:solidFill>
              <a:latin typeface="Arial"/>
              <a:ea typeface="Arial"/>
              <a:cs typeface="Arial"/>
              <a:sym typeface="Arial"/>
            </a:endParaRPr>
          </a:p>
          <a:p>
            <a:pPr indent="-292100" lvl="0" marL="457200" marR="0" rtl="0" algn="l">
              <a:lnSpc>
                <a:spcPct val="10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a:t>
            </a:r>
            <a:endParaRPr b="0" i="0" sz="1000" u="none" cap="none" strike="noStrike">
              <a:solidFill>
                <a:srgbClr val="000000"/>
              </a:solidFill>
              <a:latin typeface="Arial"/>
              <a:ea typeface="Arial"/>
              <a:cs typeface="Arial"/>
              <a:sym typeface="Arial"/>
            </a:endParaRPr>
          </a:p>
        </p:txBody>
      </p:sp>
      <p:pic>
        <p:nvPicPr>
          <p:cNvPr id="386" name="Google Shape;386;p36"/>
          <p:cNvPicPr preferRelativeResize="0"/>
          <p:nvPr/>
        </p:nvPicPr>
        <p:blipFill rotWithShape="1">
          <a:blip r:embed="rId6">
            <a:alphaModFix/>
          </a:blip>
          <a:srcRect b="0" l="0" r="0" t="0"/>
          <a:stretch/>
        </p:blipFill>
        <p:spPr>
          <a:xfrm>
            <a:off x="4973100" y="2845625"/>
            <a:ext cx="548700" cy="650035"/>
          </a:xfrm>
          <a:prstGeom prst="rect">
            <a:avLst/>
          </a:prstGeom>
          <a:noFill/>
          <a:ln>
            <a:noFill/>
          </a:ln>
          <a:effectLst>
            <a:outerShdw blurRad="57150" rotWithShape="0" algn="bl" dir="5400000" dist="19050">
              <a:srgbClr val="000000">
                <a:alpha val="49803"/>
              </a:srgbClr>
            </a:outerShdw>
          </a:effectLst>
        </p:spPr>
      </p:pic>
      <p:pic>
        <p:nvPicPr>
          <p:cNvPr id="387" name="Google Shape;387;p36"/>
          <p:cNvPicPr preferRelativeResize="0"/>
          <p:nvPr/>
        </p:nvPicPr>
        <p:blipFill rotWithShape="1">
          <a:blip r:embed="rId7">
            <a:alphaModFix/>
          </a:blip>
          <a:srcRect b="0" l="0" r="0" t="0"/>
          <a:stretch/>
        </p:blipFill>
        <p:spPr>
          <a:xfrm>
            <a:off x="6736662" y="2870313"/>
            <a:ext cx="482882" cy="650025"/>
          </a:xfrm>
          <a:prstGeom prst="rect">
            <a:avLst/>
          </a:prstGeom>
          <a:noFill/>
          <a:ln>
            <a:noFill/>
          </a:ln>
          <a:effectLst>
            <a:outerShdw blurRad="57150" rotWithShape="0" algn="bl" dir="5400000" dist="19050">
              <a:srgbClr val="000000">
                <a:alpha val="49803"/>
              </a:srgbClr>
            </a:outerShdw>
          </a:effectLst>
        </p:spPr>
      </p:pic>
      <p:sp>
        <p:nvSpPr>
          <p:cNvPr id="388" name="Google Shape;388;p36"/>
          <p:cNvSpPr/>
          <p:nvPr/>
        </p:nvSpPr>
        <p:spPr>
          <a:xfrm>
            <a:off x="5318100" y="3933700"/>
            <a:ext cx="1468200" cy="2439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Fee paid by originator</a:t>
            </a:r>
            <a:endParaRPr b="0" i="0" sz="1000" u="none" cap="none" strike="noStrike">
              <a:solidFill>
                <a:srgbClr val="000000"/>
              </a:solidFill>
              <a:latin typeface="Arial"/>
              <a:ea typeface="Arial"/>
              <a:cs typeface="Arial"/>
              <a:sym typeface="Arial"/>
            </a:endParaRPr>
          </a:p>
        </p:txBody>
      </p:sp>
      <p:sp>
        <p:nvSpPr>
          <p:cNvPr id="389" name="Google Shape;389;p36"/>
          <p:cNvSpPr/>
          <p:nvPr/>
        </p:nvSpPr>
        <p:spPr>
          <a:xfrm>
            <a:off x="3676925" y="4210825"/>
            <a:ext cx="1204200" cy="452400"/>
          </a:xfrm>
          <a:prstGeom prst="rect">
            <a:avLst/>
          </a:prstGeom>
          <a:solidFill>
            <a:srgbClr val="660000"/>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Arial"/>
                <a:ea typeface="Arial"/>
                <a:cs typeface="Arial"/>
                <a:sym typeface="Arial"/>
              </a:rPr>
              <a:t>Type/Number of Instructions</a:t>
            </a:r>
            <a:endParaRPr b="0" i="0" sz="1100" u="none" cap="none" strike="noStrike">
              <a:solidFill>
                <a:srgbClr val="FFFFFF"/>
              </a:solidFill>
              <a:latin typeface="Arial"/>
              <a:ea typeface="Arial"/>
              <a:cs typeface="Arial"/>
              <a:sym typeface="Arial"/>
            </a:endParaRPr>
          </a:p>
        </p:txBody>
      </p:sp>
      <p:sp>
        <p:nvSpPr>
          <p:cNvPr id="390" name="Google Shape;390;p36"/>
          <p:cNvSpPr/>
          <p:nvPr/>
        </p:nvSpPr>
        <p:spPr>
          <a:xfrm>
            <a:off x="7219550" y="4210825"/>
            <a:ext cx="1014000" cy="452400"/>
          </a:xfrm>
          <a:prstGeom prst="rect">
            <a:avLst/>
          </a:prstGeom>
          <a:solidFill>
            <a:srgbClr val="274E13"/>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Arial"/>
                <a:ea typeface="Arial"/>
                <a:cs typeface="Arial"/>
                <a:sym typeface="Arial"/>
              </a:rPr>
              <a:t>Amount of storage</a:t>
            </a:r>
            <a:endParaRPr b="0" i="0" sz="1100" u="none" cap="none" strike="noStrike">
              <a:solidFill>
                <a:srgbClr val="FFFFFF"/>
              </a:solidFill>
              <a:latin typeface="Arial"/>
              <a:ea typeface="Arial"/>
              <a:cs typeface="Arial"/>
              <a:sym typeface="Arial"/>
            </a:endParaRPr>
          </a:p>
        </p:txBody>
      </p:sp>
      <p:sp>
        <p:nvSpPr>
          <p:cNvPr id="391" name="Google Shape;391;p36"/>
          <p:cNvSpPr/>
          <p:nvPr/>
        </p:nvSpPr>
        <p:spPr>
          <a:xfrm>
            <a:off x="5361488" y="3276425"/>
            <a:ext cx="779700" cy="24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Execution</a:t>
            </a:r>
            <a:endParaRPr b="0" i="0" sz="1000" u="none" cap="none" strike="noStrike">
              <a:solidFill>
                <a:srgbClr val="000000"/>
              </a:solidFill>
              <a:latin typeface="Arial"/>
              <a:ea typeface="Arial"/>
              <a:cs typeface="Arial"/>
              <a:sym typeface="Arial"/>
            </a:endParaRPr>
          </a:p>
        </p:txBody>
      </p:sp>
      <p:sp>
        <p:nvSpPr>
          <p:cNvPr id="392" name="Google Shape;392;p36"/>
          <p:cNvSpPr/>
          <p:nvPr/>
        </p:nvSpPr>
        <p:spPr>
          <a:xfrm>
            <a:off x="7219550" y="3345750"/>
            <a:ext cx="779700" cy="24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Storage</a:t>
            </a:r>
            <a:endParaRPr b="0" i="0" sz="1000" u="none" cap="none" strike="noStrike">
              <a:solidFill>
                <a:srgbClr val="000000"/>
              </a:solidFill>
              <a:latin typeface="Arial"/>
              <a:ea typeface="Arial"/>
              <a:cs typeface="Arial"/>
              <a:sym typeface="Arial"/>
            </a:endParaRPr>
          </a:p>
        </p:txBody>
      </p:sp>
      <p:cxnSp>
        <p:nvCxnSpPr>
          <p:cNvPr id="393" name="Google Shape;393;p36"/>
          <p:cNvCxnSpPr>
            <a:stCxn id="384" idx="3"/>
          </p:cNvCxnSpPr>
          <p:nvPr/>
        </p:nvCxnSpPr>
        <p:spPr>
          <a:xfrm>
            <a:off x="2754425" y="3026225"/>
            <a:ext cx="598500" cy="10500"/>
          </a:xfrm>
          <a:prstGeom prst="straightConnector1">
            <a:avLst/>
          </a:prstGeom>
          <a:noFill/>
          <a:ln cap="flat" cmpd="sng" w="9525">
            <a:solidFill>
              <a:schemeClr val="dk2"/>
            </a:solidFill>
            <a:prstDash val="solid"/>
            <a:round/>
            <a:headEnd len="sm" w="sm" type="none"/>
            <a:tailEnd len="sm" w="sm" type="none"/>
          </a:ln>
        </p:spPr>
      </p:cxnSp>
      <p:cxnSp>
        <p:nvCxnSpPr>
          <p:cNvPr id="394" name="Google Shape;394;p36"/>
          <p:cNvCxnSpPr/>
          <p:nvPr/>
        </p:nvCxnSpPr>
        <p:spPr>
          <a:xfrm>
            <a:off x="4283125" y="3030425"/>
            <a:ext cx="822300" cy="6300"/>
          </a:xfrm>
          <a:prstGeom prst="straightConnector1">
            <a:avLst/>
          </a:prstGeom>
          <a:noFill/>
          <a:ln cap="flat" cmpd="sng" w="9525">
            <a:solidFill>
              <a:schemeClr val="dk2"/>
            </a:solidFill>
            <a:prstDash val="solid"/>
            <a:round/>
            <a:headEnd len="sm" w="sm" type="none"/>
            <a:tailEnd len="sm" w="sm" type="none"/>
          </a:ln>
        </p:spPr>
      </p:cxnSp>
      <p:cxnSp>
        <p:nvCxnSpPr>
          <p:cNvPr id="395" name="Google Shape;395;p36"/>
          <p:cNvCxnSpPr/>
          <p:nvPr/>
        </p:nvCxnSpPr>
        <p:spPr>
          <a:xfrm flipH="1" rot="10800000">
            <a:off x="5623475" y="3019925"/>
            <a:ext cx="1018500" cy="2100"/>
          </a:xfrm>
          <a:prstGeom prst="straightConnector1">
            <a:avLst/>
          </a:prstGeom>
          <a:noFill/>
          <a:ln cap="flat" cmpd="sng" w="9525">
            <a:solidFill>
              <a:schemeClr val="dk2"/>
            </a:solidFill>
            <a:prstDash val="solid"/>
            <a:round/>
            <a:headEnd len="sm" w="sm" type="none"/>
            <a:tailEnd len="sm" w="sm" type="none"/>
          </a:ln>
        </p:spPr>
      </p:cxnSp>
      <p:pic>
        <p:nvPicPr>
          <p:cNvPr id="396" name="Google Shape;396;p36"/>
          <p:cNvPicPr preferRelativeResize="0"/>
          <p:nvPr/>
        </p:nvPicPr>
        <p:blipFill rotWithShape="1">
          <a:blip r:embed="rId8">
            <a:alphaModFix/>
          </a:blip>
          <a:srcRect b="0" l="0" r="0" t="0"/>
          <a:stretch/>
        </p:blipFill>
        <p:spPr>
          <a:xfrm rot="-5400000">
            <a:off x="5854350" y="2746700"/>
            <a:ext cx="395725" cy="1893625"/>
          </a:xfrm>
          <a:prstGeom prst="rect">
            <a:avLst/>
          </a:prstGeom>
          <a:noFill/>
          <a:ln>
            <a:noFill/>
          </a:ln>
        </p:spPr>
      </p:pic>
      <p:cxnSp>
        <p:nvCxnSpPr>
          <p:cNvPr id="397" name="Google Shape;397;p36"/>
          <p:cNvCxnSpPr>
            <a:stCxn id="388" idx="1"/>
            <a:endCxn id="389" idx="3"/>
          </p:cNvCxnSpPr>
          <p:nvPr/>
        </p:nvCxnSpPr>
        <p:spPr>
          <a:xfrm flipH="1">
            <a:off x="4881000" y="4055650"/>
            <a:ext cx="437100" cy="381300"/>
          </a:xfrm>
          <a:prstGeom prst="straightConnector1">
            <a:avLst/>
          </a:prstGeom>
          <a:noFill/>
          <a:ln cap="flat" cmpd="sng" w="9525">
            <a:solidFill>
              <a:schemeClr val="dk2"/>
            </a:solidFill>
            <a:prstDash val="solid"/>
            <a:round/>
            <a:headEnd len="sm" w="sm" type="none"/>
            <a:tailEnd len="med" w="med" type="triangle"/>
          </a:ln>
        </p:spPr>
      </p:cxnSp>
      <p:cxnSp>
        <p:nvCxnSpPr>
          <p:cNvPr id="398" name="Google Shape;398;p36"/>
          <p:cNvCxnSpPr>
            <a:stCxn id="388" idx="3"/>
            <a:endCxn id="390" idx="1"/>
          </p:cNvCxnSpPr>
          <p:nvPr/>
        </p:nvCxnSpPr>
        <p:spPr>
          <a:xfrm>
            <a:off x="6786300" y="4055650"/>
            <a:ext cx="433200" cy="3813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0"/>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What is EVM</a:t>
            </a:r>
            <a:endParaRPr/>
          </a:p>
        </p:txBody>
      </p:sp>
      <p:sp>
        <p:nvSpPr>
          <p:cNvPr id="79" name="Google Shape;79;p10"/>
          <p:cNvSpPr txBox="1"/>
          <p:nvPr>
            <p:ph idx="4294967295" type="body"/>
          </p:nvPr>
        </p:nvSpPr>
        <p:spPr>
          <a:xfrm>
            <a:off x="0" y="857400"/>
            <a:ext cx="9144000" cy="4076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i="1" lang="en">
                <a:solidFill>
                  <a:srgbClr val="000000"/>
                </a:solidFill>
              </a:rPr>
              <a:t>“Runtime environment for smart contracts in Ethereum”</a:t>
            </a:r>
            <a:endParaRPr b="1" i="1">
              <a:solidFill>
                <a:srgbClr val="000000"/>
              </a:solidFill>
            </a:endParaRPr>
          </a:p>
          <a:p>
            <a:pPr indent="-317500" lvl="0" marL="457200" rtl="0" algn="l">
              <a:lnSpc>
                <a:spcPct val="100000"/>
              </a:lnSpc>
              <a:spcBef>
                <a:spcPts val="1600"/>
              </a:spcBef>
              <a:spcAft>
                <a:spcPts val="0"/>
              </a:spcAft>
              <a:buClr>
                <a:srgbClr val="000000"/>
              </a:buClr>
              <a:buSzPts val="1400"/>
              <a:buChar char="●"/>
            </a:pPr>
            <a:r>
              <a:rPr lang="en" sz="1400">
                <a:solidFill>
                  <a:srgbClr val="000000"/>
                </a:solidFill>
              </a:rPr>
              <a:t>It is s</a:t>
            </a:r>
            <a:r>
              <a:rPr lang="en" sz="1400">
                <a:solidFill>
                  <a:srgbClr val="000000"/>
                </a:solidFill>
              </a:rPr>
              <a:t>andboxed and isolated; meaning the code running inside EVM has no access to network, filesystem, or other process</a:t>
            </a:r>
            <a:endParaRPr sz="1400">
              <a:solidFill>
                <a:srgbClr val="000000"/>
              </a:solidFill>
            </a:endParaRPr>
          </a:p>
          <a:p>
            <a:pPr indent="-317500" lvl="0" marL="457200" rtl="0" algn="l">
              <a:lnSpc>
                <a:spcPct val="100000"/>
              </a:lnSpc>
              <a:spcBef>
                <a:spcPts val="1600"/>
              </a:spcBef>
              <a:spcAft>
                <a:spcPts val="0"/>
              </a:spcAft>
              <a:buClr>
                <a:srgbClr val="000000"/>
              </a:buClr>
              <a:buSzPts val="1400"/>
              <a:buChar char="●"/>
            </a:pPr>
            <a:r>
              <a:rPr lang="en" sz="1400"/>
              <a:t>It is a s</a:t>
            </a:r>
            <a:r>
              <a:rPr lang="en" sz="1400"/>
              <a:t>oftware that can execute Ethereum bytecode</a:t>
            </a:r>
            <a:endParaRPr sz="1400">
              <a:solidFill>
                <a:srgbClr val="000000"/>
              </a:solidFill>
            </a:endParaRPr>
          </a:p>
          <a:p>
            <a:pPr indent="-317500" lvl="0" marL="457200" rtl="0" algn="l">
              <a:lnSpc>
                <a:spcPct val="100000"/>
              </a:lnSpc>
              <a:spcBef>
                <a:spcPts val="1600"/>
              </a:spcBef>
              <a:spcAft>
                <a:spcPts val="0"/>
              </a:spcAft>
              <a:buClr>
                <a:srgbClr val="000000"/>
              </a:buClr>
              <a:buSzPts val="1400"/>
              <a:buChar char="●"/>
            </a:pPr>
            <a:r>
              <a:rPr lang="en" sz="1400">
                <a:solidFill>
                  <a:srgbClr val="000000"/>
                </a:solidFill>
              </a:rPr>
              <a:t>Smart contracts executed in EVM have limited access to other smart contracts (yet vulnerabilities are still rampant) </a:t>
            </a:r>
            <a:endParaRPr sz="1400">
              <a:solidFill>
                <a:srgbClr val="000000"/>
              </a:solidFill>
            </a:endParaRPr>
          </a:p>
          <a:p>
            <a:pPr indent="-317500" lvl="0" marL="457200" rtl="0" algn="l">
              <a:lnSpc>
                <a:spcPct val="100000"/>
              </a:lnSpc>
              <a:spcBef>
                <a:spcPts val="1600"/>
              </a:spcBef>
              <a:spcAft>
                <a:spcPts val="0"/>
              </a:spcAft>
              <a:buClr>
                <a:srgbClr val="000000"/>
              </a:buClr>
              <a:buSzPts val="1400"/>
              <a:buChar char="●"/>
            </a:pPr>
            <a:r>
              <a:rPr lang="en" sz="1400">
                <a:solidFill>
                  <a:srgbClr val="000000"/>
                </a:solidFill>
              </a:rPr>
              <a:t>Follows the EVM spec (Eth protocol)</a:t>
            </a:r>
            <a:endParaRPr sz="1400">
              <a:solidFill>
                <a:srgbClr val="000000"/>
              </a:solidFill>
            </a:endParaRPr>
          </a:p>
          <a:p>
            <a:pPr indent="-317500" lvl="0" marL="457200" rtl="0" algn="l">
              <a:lnSpc>
                <a:spcPct val="100000"/>
              </a:lnSpc>
              <a:spcBef>
                <a:spcPts val="1600"/>
              </a:spcBef>
              <a:spcAft>
                <a:spcPts val="0"/>
              </a:spcAft>
              <a:buClr>
                <a:srgbClr val="000000"/>
              </a:buClr>
              <a:buSzPts val="1400"/>
              <a:buChar char="●"/>
            </a:pPr>
            <a:r>
              <a:rPr lang="en" sz="1400">
                <a:solidFill>
                  <a:srgbClr val="000000"/>
                </a:solidFill>
              </a:rPr>
              <a:t>Runs on a computer or server (in the node)</a:t>
            </a:r>
            <a:endParaRPr sz="1400">
              <a:solidFill>
                <a:srgbClr val="000000"/>
              </a:solidFill>
            </a:endParaRPr>
          </a:p>
          <a:p>
            <a:pPr indent="-317500" lvl="0" marL="457200" rtl="0" algn="l">
              <a:lnSpc>
                <a:spcPct val="100000"/>
              </a:lnSpc>
              <a:spcBef>
                <a:spcPts val="1600"/>
              </a:spcBef>
              <a:spcAft>
                <a:spcPts val="0"/>
              </a:spcAft>
              <a:buClr>
                <a:srgbClr val="000000"/>
              </a:buClr>
              <a:buSzPts val="1400"/>
              <a:buChar char="●"/>
            </a:pPr>
            <a:r>
              <a:rPr lang="en" sz="1400">
                <a:solidFill>
                  <a:srgbClr val="000000"/>
                </a:solidFill>
              </a:rPr>
              <a:t>Implemented in multiple languages</a:t>
            </a:r>
            <a:endParaRPr sz="1400">
              <a:solidFill>
                <a:srgbClr val="000000"/>
              </a:solidFill>
              <a:latin typeface="Source Sans Pro"/>
              <a:ea typeface="Source Sans Pro"/>
              <a:cs typeface="Source Sans Pro"/>
              <a:sym typeface="Source Sans Pro"/>
            </a:endParaRPr>
          </a:p>
          <a:p>
            <a:pPr indent="0" lvl="0" marL="0" rtl="0" algn="l">
              <a:lnSpc>
                <a:spcPct val="115000"/>
              </a:lnSpc>
              <a:spcBef>
                <a:spcPts val="1000"/>
              </a:spcBef>
              <a:spcAft>
                <a:spcPts val="1600"/>
              </a:spcAft>
              <a:buSzPts val="1800"/>
              <a:buNone/>
            </a:pPr>
            <a:r>
              <a:t/>
            </a:r>
            <a:endParaRPr>
              <a:solidFill>
                <a:srgbClr val="000000"/>
              </a:solidFill>
              <a:latin typeface="Source Sans Pro"/>
              <a:ea typeface="Source Sans Pro"/>
              <a:cs typeface="Source Sans Pro"/>
              <a:sym typeface="Source Sans Pro"/>
            </a:endParaRPr>
          </a:p>
        </p:txBody>
      </p:sp>
      <p:pic>
        <p:nvPicPr>
          <p:cNvPr id="80" name="Google Shape;80;p10"/>
          <p:cNvPicPr preferRelativeResize="0"/>
          <p:nvPr/>
        </p:nvPicPr>
        <p:blipFill rotWithShape="1">
          <a:blip r:embed="rId3">
            <a:alphaModFix/>
          </a:blip>
          <a:srcRect b="0" l="0" r="0" t="0"/>
          <a:stretch/>
        </p:blipFill>
        <p:spPr>
          <a:xfrm>
            <a:off x="5016875" y="3455150"/>
            <a:ext cx="3669924" cy="827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37"/>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Transactions and Messages</a:t>
            </a:r>
            <a:endParaRPr/>
          </a:p>
        </p:txBody>
      </p:sp>
      <p:sp>
        <p:nvSpPr>
          <p:cNvPr id="404" name="Google Shape;404;p37"/>
          <p:cNvSpPr txBox="1"/>
          <p:nvPr>
            <p:ph idx="4294967295" type="body"/>
          </p:nvPr>
        </p:nvSpPr>
        <p:spPr>
          <a:xfrm>
            <a:off x="133325" y="920275"/>
            <a:ext cx="4397100" cy="3981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Transaction = cryptographically signed instructions generated by EOA</a:t>
            </a:r>
            <a:endParaRPr>
              <a:solidFill>
                <a:srgbClr val="000000"/>
              </a:solidFil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It is then serialized and submitted to the Ethereum blockchain</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T</a:t>
            </a:r>
            <a:r>
              <a:rPr b="0" i="0" lang="en" sz="1800" u="none" cap="none" strike="noStrike">
                <a:solidFill>
                  <a:srgbClr val="000000"/>
                </a:solidFill>
                <a:latin typeface="Arial"/>
                <a:ea typeface="Arial"/>
                <a:cs typeface="Arial"/>
                <a:sym typeface="Arial"/>
              </a:rPr>
              <a:t>wo</a:t>
            </a:r>
            <a:r>
              <a:rPr b="0" i="0" lang="en" sz="1800" u="none" cap="none" strike="noStrike">
                <a:solidFill>
                  <a:srgbClr val="000000"/>
                </a:solidFill>
                <a:latin typeface="Arial"/>
                <a:ea typeface="Arial"/>
                <a:cs typeface="Arial"/>
                <a:sym typeface="Arial"/>
              </a:rPr>
              <a:t> types: message calls and contract creation</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Message calls: when “data” or “value” is passed between accounts</a:t>
            </a:r>
            <a:endParaRPr sz="1800">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Txn has same data structure</a:t>
            </a:r>
            <a:r>
              <a:rPr b="0" i="0" lang="en" sz="1800" u="none" cap="none" strike="noStrike">
                <a:solidFill>
                  <a:srgbClr val="000000"/>
                </a:solidFill>
                <a:latin typeface="Arial"/>
                <a:ea typeface="Arial"/>
                <a:cs typeface="Arial"/>
                <a:sym typeface="Arial"/>
              </a:rPr>
              <a:t> regardless of the type</a:t>
            </a:r>
            <a:endParaRPr sz="1800">
              <a:solidFill>
                <a:srgbClr val="000000"/>
              </a:solidFill>
              <a:latin typeface="Arial"/>
              <a:ea typeface="Arial"/>
              <a:cs typeface="Arial"/>
              <a:sym typeface="Arial"/>
            </a:endParaRPr>
          </a:p>
          <a:p>
            <a:pPr indent="-228600" lvl="0" marL="457200" marR="0" rtl="0" algn="l">
              <a:lnSpc>
                <a:spcPct val="115000"/>
              </a:lnSpc>
              <a:spcBef>
                <a:spcPts val="0"/>
              </a:spcBef>
              <a:spcAft>
                <a:spcPts val="0"/>
              </a:spcAft>
              <a:buClr>
                <a:schemeClr val="dk2"/>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5" name="Google Shape;405;p37"/>
          <p:cNvSpPr txBox="1"/>
          <p:nvPr/>
        </p:nvSpPr>
        <p:spPr>
          <a:xfrm>
            <a:off x="4530425" y="1180050"/>
            <a:ext cx="4302000" cy="3599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Nonce</a:t>
            </a:r>
            <a:endParaRPr b="0" i="0" sz="14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Gas Price</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Gas Limit</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To</a:t>
            </a:r>
            <a:endParaRPr b="0" i="0" sz="14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Value</a:t>
            </a:r>
            <a:endParaRPr b="0" i="0" sz="14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v,r,s</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Init</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Data</a:t>
            </a:r>
            <a:endParaRPr b="0" i="0" sz="1400" u="none" cap="none" strike="noStrike">
              <a:solidFill>
                <a:srgbClr val="000000"/>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t/>
            </a:r>
            <a:endParaRPr b="1" i="0" sz="1400" u="none" cap="none" strike="noStrike">
              <a:solidFill>
                <a:srgbClr val="000000"/>
              </a:solidFill>
              <a:latin typeface="Arial"/>
              <a:ea typeface="Arial"/>
              <a:cs typeface="Arial"/>
              <a:sym typeface="Arial"/>
            </a:endParaRPr>
          </a:p>
        </p:txBody>
      </p:sp>
      <p:pic>
        <p:nvPicPr>
          <p:cNvPr descr="https://cdn-images-1.medium.com/max/1600/1*04kmylfdL1_kstojK65asQ.png" id="406" name="Google Shape;406;p37"/>
          <p:cNvPicPr preferRelativeResize="0"/>
          <p:nvPr/>
        </p:nvPicPr>
        <p:blipFill rotWithShape="1">
          <a:blip r:embed="rId3">
            <a:alphaModFix/>
          </a:blip>
          <a:srcRect b="0" l="0" r="0" t="0"/>
          <a:stretch/>
        </p:blipFill>
        <p:spPr>
          <a:xfrm>
            <a:off x="6436200" y="1228563"/>
            <a:ext cx="2552875" cy="2686375"/>
          </a:xfrm>
          <a:prstGeom prst="rect">
            <a:avLst/>
          </a:prstGeom>
          <a:noFill/>
          <a:ln cap="flat" cmpd="sng" w="9525">
            <a:solidFill>
              <a:srgbClr val="000000"/>
            </a:solidFill>
            <a:prstDash val="solid"/>
            <a:round/>
            <a:headEnd len="sm" w="sm" type="none"/>
            <a:tailEnd len="sm" w="sm" type="none"/>
          </a:ln>
        </p:spPr>
      </p:pic>
      <p:sp>
        <p:nvSpPr>
          <p:cNvPr id="407" name="Google Shape;407;p37"/>
          <p:cNvSpPr/>
          <p:nvPr/>
        </p:nvSpPr>
        <p:spPr>
          <a:xfrm>
            <a:off x="6845900" y="3214700"/>
            <a:ext cx="378900" cy="196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init</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38"/>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Contract to Contract Messages</a:t>
            </a:r>
            <a:endParaRPr/>
          </a:p>
        </p:txBody>
      </p:sp>
      <p:sp>
        <p:nvSpPr>
          <p:cNvPr id="413" name="Google Shape;413;p38"/>
          <p:cNvSpPr txBox="1"/>
          <p:nvPr>
            <p:ph idx="4294967295" type="body"/>
          </p:nvPr>
        </p:nvSpPr>
        <p:spPr>
          <a:xfrm>
            <a:off x="212400" y="1013450"/>
            <a:ext cx="8520600" cy="1731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Communicate via “internal transactions” </a:t>
            </a:r>
            <a:endParaRPr>
              <a:solidFill>
                <a:srgbClr val="000000"/>
              </a:solidFill>
            </a:endParaRPr>
          </a:p>
          <a:p>
            <a:pPr indent="-342900" lvl="0" marL="457200" marR="0" rtl="0" algn="l">
              <a:lnSpc>
                <a:spcPct val="115000"/>
              </a:lnSpc>
              <a:spcBef>
                <a:spcPts val="100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Not generated by EOA </a:t>
            </a:r>
            <a:endParaRPr>
              <a:solidFill>
                <a:srgbClr val="000000"/>
              </a:solidFill>
            </a:endParaRPr>
          </a:p>
          <a:p>
            <a:pPr indent="-342900" lvl="0" marL="457200" marR="0" rtl="0" algn="l">
              <a:lnSpc>
                <a:spcPct val="115000"/>
              </a:lnSpc>
              <a:spcBef>
                <a:spcPts val="100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Virtual objects – not serialized and exist only with Ethereum</a:t>
            </a:r>
            <a:endParaRPr>
              <a:solidFill>
                <a:srgbClr val="000000"/>
              </a:solidFill>
            </a:endParaRPr>
          </a:p>
          <a:p>
            <a:pPr indent="-342900" lvl="0" marL="457200" marR="0" rtl="0" algn="l">
              <a:lnSpc>
                <a:spcPct val="115000"/>
              </a:lnSpc>
              <a:spcBef>
                <a:spcPts val="1000"/>
              </a:spcBef>
              <a:spcAft>
                <a:spcPts val="100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Internal transactions do not contain a gas limit</a:t>
            </a:r>
            <a:endParaRPr>
              <a:solidFill>
                <a:srgbClr val="000000"/>
              </a:solidFill>
            </a:endParaRPr>
          </a:p>
        </p:txBody>
      </p:sp>
      <p:sp>
        <p:nvSpPr>
          <p:cNvPr id="414" name="Google Shape;414;p38"/>
          <p:cNvSpPr/>
          <p:nvPr/>
        </p:nvSpPr>
        <p:spPr>
          <a:xfrm>
            <a:off x="1683328" y="22828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8"/>
          <p:cNvSpPr/>
          <p:nvPr/>
        </p:nvSpPr>
        <p:spPr>
          <a:xfrm>
            <a:off x="995725" y="4102025"/>
            <a:ext cx="758700" cy="459300"/>
          </a:xfrm>
          <a:prstGeom prst="rect">
            <a:avLst/>
          </a:prstGeom>
          <a:solidFill>
            <a:srgbClr val="9FC5E8"/>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Arial"/>
                <a:ea typeface="Arial"/>
                <a:cs typeface="Arial"/>
                <a:sym typeface="Arial"/>
              </a:rPr>
              <a:t>Externally owned account</a:t>
            </a:r>
            <a:endParaRPr b="1" i="0" sz="900" u="none" cap="none" strike="noStrike">
              <a:solidFill>
                <a:srgbClr val="000000"/>
              </a:solidFill>
              <a:latin typeface="Arial"/>
              <a:ea typeface="Arial"/>
              <a:cs typeface="Arial"/>
              <a:sym typeface="Arial"/>
            </a:endParaRPr>
          </a:p>
        </p:txBody>
      </p:sp>
      <p:sp>
        <p:nvSpPr>
          <p:cNvPr id="416" name="Google Shape;416;p38"/>
          <p:cNvSpPr/>
          <p:nvPr/>
        </p:nvSpPr>
        <p:spPr>
          <a:xfrm>
            <a:off x="2046700" y="4231025"/>
            <a:ext cx="821400" cy="201300"/>
          </a:xfrm>
          <a:prstGeom prst="rect">
            <a:avLst/>
          </a:prstGeom>
          <a:solidFill>
            <a:srgbClr val="D5A6BD"/>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Transaction</a:t>
            </a:r>
            <a:endParaRPr b="0" i="0" sz="900" u="none" cap="none" strike="noStrike">
              <a:solidFill>
                <a:srgbClr val="000000"/>
              </a:solidFill>
              <a:latin typeface="Arial"/>
              <a:ea typeface="Arial"/>
              <a:cs typeface="Arial"/>
              <a:sym typeface="Arial"/>
            </a:endParaRPr>
          </a:p>
        </p:txBody>
      </p:sp>
      <p:sp>
        <p:nvSpPr>
          <p:cNvPr id="417" name="Google Shape;417;p38"/>
          <p:cNvSpPr/>
          <p:nvPr/>
        </p:nvSpPr>
        <p:spPr>
          <a:xfrm>
            <a:off x="3205575" y="4166225"/>
            <a:ext cx="682200" cy="330900"/>
          </a:xfrm>
          <a:prstGeom prst="rect">
            <a:avLst/>
          </a:prstGeom>
          <a:solidFill>
            <a:srgbClr val="FFE599"/>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Arial"/>
                <a:ea typeface="Arial"/>
                <a:cs typeface="Arial"/>
                <a:sym typeface="Arial"/>
              </a:rPr>
              <a:t>Contract Account</a:t>
            </a:r>
            <a:endParaRPr b="1" i="0" sz="900" u="none" cap="none" strike="noStrike">
              <a:solidFill>
                <a:srgbClr val="000000"/>
              </a:solidFill>
              <a:latin typeface="Arial"/>
              <a:ea typeface="Arial"/>
              <a:cs typeface="Arial"/>
              <a:sym typeface="Arial"/>
            </a:endParaRPr>
          </a:p>
        </p:txBody>
      </p:sp>
      <p:sp>
        <p:nvSpPr>
          <p:cNvPr id="418" name="Google Shape;418;p38"/>
          <p:cNvSpPr/>
          <p:nvPr/>
        </p:nvSpPr>
        <p:spPr>
          <a:xfrm>
            <a:off x="4143063" y="4210625"/>
            <a:ext cx="731100" cy="242100"/>
          </a:xfrm>
          <a:prstGeom prst="rect">
            <a:avLst/>
          </a:prstGeom>
          <a:solidFill>
            <a:srgbClr val="B6D7A8"/>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Internal Transaction</a:t>
            </a:r>
            <a:endParaRPr b="0" i="0" sz="800" u="none" cap="none" strike="noStrike">
              <a:solidFill>
                <a:srgbClr val="000000"/>
              </a:solidFill>
              <a:latin typeface="Arial"/>
              <a:ea typeface="Arial"/>
              <a:cs typeface="Arial"/>
              <a:sym typeface="Arial"/>
            </a:endParaRPr>
          </a:p>
        </p:txBody>
      </p:sp>
      <p:sp>
        <p:nvSpPr>
          <p:cNvPr id="419" name="Google Shape;419;p38"/>
          <p:cNvSpPr/>
          <p:nvPr/>
        </p:nvSpPr>
        <p:spPr>
          <a:xfrm>
            <a:off x="5240800" y="4166225"/>
            <a:ext cx="682200" cy="330900"/>
          </a:xfrm>
          <a:prstGeom prst="rect">
            <a:avLst/>
          </a:prstGeom>
          <a:solidFill>
            <a:srgbClr val="FFE599"/>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Arial"/>
                <a:ea typeface="Arial"/>
                <a:cs typeface="Arial"/>
                <a:sym typeface="Arial"/>
              </a:rPr>
              <a:t>Contract Account</a:t>
            </a:r>
            <a:endParaRPr b="1" i="0" sz="900" u="none" cap="none" strike="noStrike">
              <a:solidFill>
                <a:srgbClr val="000000"/>
              </a:solidFill>
              <a:latin typeface="Arial"/>
              <a:ea typeface="Arial"/>
              <a:cs typeface="Arial"/>
              <a:sym typeface="Arial"/>
            </a:endParaRPr>
          </a:p>
        </p:txBody>
      </p:sp>
      <p:cxnSp>
        <p:nvCxnSpPr>
          <p:cNvPr id="420" name="Google Shape;420;p38"/>
          <p:cNvCxnSpPr>
            <a:stCxn id="415" idx="3"/>
            <a:endCxn id="416" idx="1"/>
          </p:cNvCxnSpPr>
          <p:nvPr/>
        </p:nvCxnSpPr>
        <p:spPr>
          <a:xfrm>
            <a:off x="1754425" y="4331675"/>
            <a:ext cx="292200" cy="0"/>
          </a:xfrm>
          <a:prstGeom prst="straightConnector1">
            <a:avLst/>
          </a:prstGeom>
          <a:noFill/>
          <a:ln cap="flat" cmpd="sng" w="9525">
            <a:solidFill>
              <a:schemeClr val="dk2"/>
            </a:solidFill>
            <a:prstDash val="solid"/>
            <a:round/>
            <a:headEnd len="sm" w="sm" type="none"/>
            <a:tailEnd len="med" w="med" type="triangle"/>
          </a:ln>
          <a:effectLst>
            <a:outerShdw blurRad="57150" rotWithShape="0" algn="bl" dir="5400000" dist="19050">
              <a:srgbClr val="000000">
                <a:alpha val="49803"/>
              </a:srgbClr>
            </a:outerShdw>
          </a:effectLst>
        </p:spPr>
      </p:cxnSp>
      <p:cxnSp>
        <p:nvCxnSpPr>
          <p:cNvPr id="421" name="Google Shape;421;p38"/>
          <p:cNvCxnSpPr>
            <a:stCxn id="416" idx="3"/>
            <a:endCxn id="417" idx="1"/>
          </p:cNvCxnSpPr>
          <p:nvPr/>
        </p:nvCxnSpPr>
        <p:spPr>
          <a:xfrm>
            <a:off x="2868100" y="4331675"/>
            <a:ext cx="337500" cy="0"/>
          </a:xfrm>
          <a:prstGeom prst="straightConnector1">
            <a:avLst/>
          </a:prstGeom>
          <a:noFill/>
          <a:ln cap="flat" cmpd="sng" w="9525">
            <a:solidFill>
              <a:schemeClr val="dk2"/>
            </a:solidFill>
            <a:prstDash val="solid"/>
            <a:round/>
            <a:headEnd len="sm" w="sm" type="none"/>
            <a:tailEnd len="med" w="med" type="triangle"/>
          </a:ln>
          <a:effectLst>
            <a:outerShdw blurRad="57150" rotWithShape="0" algn="bl" dir="5400000" dist="19050">
              <a:srgbClr val="000000">
                <a:alpha val="49803"/>
              </a:srgbClr>
            </a:outerShdw>
          </a:effectLst>
        </p:spPr>
      </p:cxnSp>
      <p:cxnSp>
        <p:nvCxnSpPr>
          <p:cNvPr id="422" name="Google Shape;422;p38"/>
          <p:cNvCxnSpPr>
            <a:stCxn id="417" idx="3"/>
            <a:endCxn id="418" idx="1"/>
          </p:cNvCxnSpPr>
          <p:nvPr/>
        </p:nvCxnSpPr>
        <p:spPr>
          <a:xfrm>
            <a:off x="3887775" y="4331675"/>
            <a:ext cx="255300" cy="0"/>
          </a:xfrm>
          <a:prstGeom prst="straightConnector1">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cxnSp>
      <p:cxnSp>
        <p:nvCxnSpPr>
          <p:cNvPr id="423" name="Google Shape;423;p38"/>
          <p:cNvCxnSpPr>
            <a:stCxn id="418" idx="3"/>
            <a:endCxn id="419" idx="1"/>
          </p:cNvCxnSpPr>
          <p:nvPr/>
        </p:nvCxnSpPr>
        <p:spPr>
          <a:xfrm>
            <a:off x="4874163" y="4331675"/>
            <a:ext cx="366600" cy="0"/>
          </a:xfrm>
          <a:prstGeom prst="straightConnector1">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cxnSp>
      <p:sp>
        <p:nvSpPr>
          <p:cNvPr id="424" name="Google Shape;424;p38"/>
          <p:cNvSpPr/>
          <p:nvPr/>
        </p:nvSpPr>
        <p:spPr>
          <a:xfrm>
            <a:off x="995725" y="2950525"/>
            <a:ext cx="758700" cy="459300"/>
          </a:xfrm>
          <a:prstGeom prst="rect">
            <a:avLst/>
          </a:prstGeom>
          <a:solidFill>
            <a:srgbClr val="9FC5E8"/>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Arial"/>
                <a:ea typeface="Arial"/>
                <a:cs typeface="Arial"/>
                <a:sym typeface="Arial"/>
              </a:rPr>
              <a:t>Externally owned account</a:t>
            </a:r>
            <a:endParaRPr b="1" i="0" sz="900" u="none" cap="none" strike="noStrike">
              <a:solidFill>
                <a:srgbClr val="000000"/>
              </a:solidFill>
              <a:latin typeface="Arial"/>
              <a:ea typeface="Arial"/>
              <a:cs typeface="Arial"/>
              <a:sym typeface="Arial"/>
            </a:endParaRPr>
          </a:p>
        </p:txBody>
      </p:sp>
      <p:sp>
        <p:nvSpPr>
          <p:cNvPr id="425" name="Google Shape;425;p38"/>
          <p:cNvSpPr/>
          <p:nvPr/>
        </p:nvSpPr>
        <p:spPr>
          <a:xfrm>
            <a:off x="2046700" y="3079525"/>
            <a:ext cx="821400" cy="201300"/>
          </a:xfrm>
          <a:prstGeom prst="rect">
            <a:avLst/>
          </a:prstGeom>
          <a:solidFill>
            <a:srgbClr val="D5A6BD"/>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Transaction</a:t>
            </a:r>
            <a:endParaRPr b="0" i="0" sz="900" u="none" cap="none" strike="noStrike">
              <a:solidFill>
                <a:srgbClr val="000000"/>
              </a:solidFill>
              <a:latin typeface="Arial"/>
              <a:ea typeface="Arial"/>
              <a:cs typeface="Arial"/>
              <a:sym typeface="Arial"/>
            </a:endParaRPr>
          </a:p>
        </p:txBody>
      </p:sp>
      <p:cxnSp>
        <p:nvCxnSpPr>
          <p:cNvPr id="426" name="Google Shape;426;p38"/>
          <p:cNvCxnSpPr>
            <a:stCxn id="424" idx="3"/>
            <a:endCxn id="425" idx="1"/>
          </p:cNvCxnSpPr>
          <p:nvPr/>
        </p:nvCxnSpPr>
        <p:spPr>
          <a:xfrm>
            <a:off x="1754425" y="3180175"/>
            <a:ext cx="292200" cy="0"/>
          </a:xfrm>
          <a:prstGeom prst="straightConnector1">
            <a:avLst/>
          </a:prstGeom>
          <a:noFill/>
          <a:ln cap="flat" cmpd="sng" w="9525">
            <a:solidFill>
              <a:schemeClr val="dk2"/>
            </a:solidFill>
            <a:prstDash val="solid"/>
            <a:round/>
            <a:headEnd len="sm" w="sm" type="none"/>
            <a:tailEnd len="med" w="med" type="triangle"/>
          </a:ln>
          <a:effectLst>
            <a:outerShdw blurRad="57150" rotWithShape="0" algn="bl" dir="5400000" dist="19050">
              <a:srgbClr val="000000">
                <a:alpha val="49803"/>
              </a:srgbClr>
            </a:outerShdw>
          </a:effectLst>
        </p:spPr>
      </p:cxnSp>
      <p:cxnSp>
        <p:nvCxnSpPr>
          <p:cNvPr id="427" name="Google Shape;427;p38"/>
          <p:cNvCxnSpPr>
            <a:endCxn id="428" idx="1"/>
          </p:cNvCxnSpPr>
          <p:nvPr/>
        </p:nvCxnSpPr>
        <p:spPr>
          <a:xfrm>
            <a:off x="2868075" y="3180175"/>
            <a:ext cx="337500" cy="0"/>
          </a:xfrm>
          <a:prstGeom prst="straightConnector1">
            <a:avLst/>
          </a:prstGeom>
          <a:noFill/>
          <a:ln cap="flat" cmpd="sng" w="9525">
            <a:solidFill>
              <a:schemeClr val="dk2"/>
            </a:solidFill>
            <a:prstDash val="solid"/>
            <a:round/>
            <a:headEnd len="sm" w="sm" type="none"/>
            <a:tailEnd len="med" w="med" type="triangle"/>
          </a:ln>
          <a:effectLst>
            <a:outerShdw blurRad="57150" rotWithShape="0" algn="bl" dir="5400000" dist="19050">
              <a:srgbClr val="000000">
                <a:alpha val="49803"/>
              </a:srgbClr>
            </a:outerShdw>
          </a:effectLst>
        </p:spPr>
      </p:cxnSp>
      <p:sp>
        <p:nvSpPr>
          <p:cNvPr id="428" name="Google Shape;428;p38"/>
          <p:cNvSpPr/>
          <p:nvPr/>
        </p:nvSpPr>
        <p:spPr>
          <a:xfrm>
            <a:off x="3205575" y="3014725"/>
            <a:ext cx="682200" cy="330900"/>
          </a:xfrm>
          <a:prstGeom prst="rect">
            <a:avLst/>
          </a:prstGeom>
          <a:solidFill>
            <a:srgbClr val="FFE599"/>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Arial"/>
                <a:ea typeface="Arial"/>
                <a:cs typeface="Arial"/>
                <a:sym typeface="Arial"/>
              </a:rPr>
              <a:t>Contract Account</a:t>
            </a:r>
            <a:endParaRPr b="1" i="0" sz="900" u="none" cap="none" strike="noStrike">
              <a:solidFill>
                <a:srgbClr val="000000"/>
              </a:solidFill>
              <a:latin typeface="Arial"/>
              <a:ea typeface="Arial"/>
              <a:cs typeface="Arial"/>
              <a:sym typeface="Arial"/>
            </a:endParaRPr>
          </a:p>
        </p:txBody>
      </p:sp>
      <p:sp>
        <p:nvSpPr>
          <p:cNvPr id="429" name="Google Shape;429;p38"/>
          <p:cNvSpPr/>
          <p:nvPr/>
        </p:nvSpPr>
        <p:spPr>
          <a:xfrm>
            <a:off x="3181125" y="3634875"/>
            <a:ext cx="731100" cy="242100"/>
          </a:xfrm>
          <a:prstGeom prst="rect">
            <a:avLst/>
          </a:prstGeom>
          <a:solidFill>
            <a:srgbClr val="B6D7A8"/>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Internal Transaction</a:t>
            </a:r>
            <a:endParaRPr b="0" i="0" sz="800" u="none" cap="none" strike="noStrike">
              <a:solidFill>
                <a:srgbClr val="000000"/>
              </a:solidFill>
              <a:latin typeface="Arial"/>
              <a:ea typeface="Arial"/>
              <a:cs typeface="Arial"/>
              <a:sym typeface="Arial"/>
            </a:endParaRPr>
          </a:p>
        </p:txBody>
      </p:sp>
      <p:cxnSp>
        <p:nvCxnSpPr>
          <p:cNvPr id="430" name="Google Shape;430;p38"/>
          <p:cNvCxnSpPr>
            <a:stCxn id="428" idx="2"/>
            <a:endCxn id="429" idx="0"/>
          </p:cNvCxnSpPr>
          <p:nvPr/>
        </p:nvCxnSpPr>
        <p:spPr>
          <a:xfrm>
            <a:off x="3546675" y="3345625"/>
            <a:ext cx="0" cy="289200"/>
          </a:xfrm>
          <a:prstGeom prst="straightConnector1">
            <a:avLst/>
          </a:prstGeom>
          <a:noFill/>
          <a:ln cap="flat" cmpd="sng" w="9525">
            <a:solidFill>
              <a:schemeClr val="dk2"/>
            </a:solidFill>
            <a:prstDash val="solid"/>
            <a:round/>
            <a:headEnd len="sm" w="sm" type="none"/>
            <a:tailEnd len="med" w="med" type="triangle"/>
          </a:ln>
        </p:spPr>
      </p:cxnSp>
      <p:cxnSp>
        <p:nvCxnSpPr>
          <p:cNvPr id="431" name="Google Shape;431;p38"/>
          <p:cNvCxnSpPr>
            <a:stCxn id="429" idx="2"/>
            <a:endCxn id="417" idx="0"/>
          </p:cNvCxnSpPr>
          <p:nvPr/>
        </p:nvCxnSpPr>
        <p:spPr>
          <a:xfrm>
            <a:off x="3546675" y="3876975"/>
            <a:ext cx="0" cy="289200"/>
          </a:xfrm>
          <a:prstGeom prst="straightConnector1">
            <a:avLst/>
          </a:prstGeom>
          <a:noFill/>
          <a:ln cap="flat" cmpd="sng" w="9525">
            <a:solidFill>
              <a:schemeClr val="dk2"/>
            </a:solidFill>
            <a:prstDash val="solid"/>
            <a:round/>
            <a:headEnd len="sm" w="sm" type="none"/>
            <a:tailEnd len="med" w="med" type="triangle"/>
          </a:ln>
        </p:spPr>
      </p:cxnSp>
      <p:sp>
        <p:nvSpPr>
          <p:cNvPr id="432" name="Google Shape;432;p38"/>
          <p:cNvSpPr/>
          <p:nvPr/>
        </p:nvSpPr>
        <p:spPr>
          <a:xfrm>
            <a:off x="6178363" y="4210625"/>
            <a:ext cx="731100" cy="242100"/>
          </a:xfrm>
          <a:prstGeom prst="rect">
            <a:avLst/>
          </a:prstGeom>
          <a:solidFill>
            <a:srgbClr val="B6D7A8"/>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Internal Transaction</a:t>
            </a:r>
            <a:endParaRPr b="0" i="0" sz="800" u="none" cap="none" strike="noStrike">
              <a:solidFill>
                <a:srgbClr val="000000"/>
              </a:solidFill>
              <a:latin typeface="Arial"/>
              <a:ea typeface="Arial"/>
              <a:cs typeface="Arial"/>
              <a:sym typeface="Arial"/>
            </a:endParaRPr>
          </a:p>
        </p:txBody>
      </p:sp>
      <p:sp>
        <p:nvSpPr>
          <p:cNvPr id="433" name="Google Shape;433;p38"/>
          <p:cNvSpPr/>
          <p:nvPr/>
        </p:nvSpPr>
        <p:spPr>
          <a:xfrm>
            <a:off x="7276100" y="4166225"/>
            <a:ext cx="682200" cy="330900"/>
          </a:xfrm>
          <a:prstGeom prst="rect">
            <a:avLst/>
          </a:prstGeom>
          <a:solidFill>
            <a:srgbClr val="FFE599"/>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Arial"/>
                <a:ea typeface="Arial"/>
                <a:cs typeface="Arial"/>
                <a:sym typeface="Arial"/>
              </a:rPr>
              <a:t>Contract Account</a:t>
            </a:r>
            <a:endParaRPr b="1" i="0" sz="900" u="none" cap="none" strike="noStrike">
              <a:solidFill>
                <a:srgbClr val="000000"/>
              </a:solidFill>
              <a:latin typeface="Arial"/>
              <a:ea typeface="Arial"/>
              <a:cs typeface="Arial"/>
              <a:sym typeface="Arial"/>
            </a:endParaRPr>
          </a:p>
        </p:txBody>
      </p:sp>
      <p:cxnSp>
        <p:nvCxnSpPr>
          <p:cNvPr id="434" name="Google Shape;434;p38"/>
          <p:cNvCxnSpPr>
            <a:endCxn id="432" idx="1"/>
          </p:cNvCxnSpPr>
          <p:nvPr/>
        </p:nvCxnSpPr>
        <p:spPr>
          <a:xfrm>
            <a:off x="5923063" y="4331675"/>
            <a:ext cx="255300" cy="0"/>
          </a:xfrm>
          <a:prstGeom prst="straightConnector1">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cxnSp>
      <p:cxnSp>
        <p:nvCxnSpPr>
          <p:cNvPr id="435" name="Google Shape;435;p38"/>
          <p:cNvCxnSpPr>
            <a:stCxn id="432" idx="3"/>
            <a:endCxn id="433" idx="1"/>
          </p:cNvCxnSpPr>
          <p:nvPr/>
        </p:nvCxnSpPr>
        <p:spPr>
          <a:xfrm>
            <a:off x="6909463" y="4331675"/>
            <a:ext cx="366600" cy="0"/>
          </a:xfrm>
          <a:prstGeom prst="straightConnector1">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cxnSp>
      <p:sp>
        <p:nvSpPr>
          <p:cNvPr id="436" name="Google Shape;436;p38"/>
          <p:cNvSpPr txBox="1"/>
          <p:nvPr/>
        </p:nvSpPr>
        <p:spPr>
          <a:xfrm>
            <a:off x="4027025" y="2950525"/>
            <a:ext cx="11031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(contract code gets executed)</a:t>
            </a:r>
            <a:endParaRPr b="0" i="0" sz="800" u="none" cap="none" strike="noStrike">
              <a:solidFill>
                <a:srgbClr val="000000"/>
              </a:solidFill>
              <a:latin typeface="Arial"/>
              <a:ea typeface="Arial"/>
              <a:cs typeface="Arial"/>
              <a:sym typeface="Arial"/>
            </a:endParaRPr>
          </a:p>
        </p:txBody>
      </p:sp>
      <p:sp>
        <p:nvSpPr>
          <p:cNvPr id="437" name="Google Shape;437;p38"/>
          <p:cNvSpPr txBox="1"/>
          <p:nvPr/>
        </p:nvSpPr>
        <p:spPr>
          <a:xfrm>
            <a:off x="2995125" y="4523375"/>
            <a:ext cx="11031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(contract code gets executed)</a:t>
            </a:r>
            <a:endParaRPr b="0" i="0" sz="800" u="none" cap="none" strike="noStrike">
              <a:solidFill>
                <a:srgbClr val="000000"/>
              </a:solidFill>
              <a:latin typeface="Arial"/>
              <a:ea typeface="Arial"/>
              <a:cs typeface="Arial"/>
              <a:sym typeface="Arial"/>
            </a:endParaRPr>
          </a:p>
        </p:txBody>
      </p:sp>
      <p:sp>
        <p:nvSpPr>
          <p:cNvPr id="438" name="Google Shape;438;p38"/>
          <p:cNvSpPr txBox="1"/>
          <p:nvPr/>
        </p:nvSpPr>
        <p:spPr>
          <a:xfrm>
            <a:off x="5030350" y="4523375"/>
            <a:ext cx="11031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(contract code gets executed)</a:t>
            </a:r>
            <a:endParaRPr b="0" i="0" sz="800" u="none" cap="none" strike="noStrike">
              <a:solidFill>
                <a:srgbClr val="000000"/>
              </a:solidFill>
              <a:latin typeface="Arial"/>
              <a:ea typeface="Arial"/>
              <a:cs typeface="Arial"/>
              <a:sym typeface="Arial"/>
            </a:endParaRPr>
          </a:p>
        </p:txBody>
      </p:sp>
      <p:sp>
        <p:nvSpPr>
          <p:cNvPr id="439" name="Google Shape;439;p38"/>
          <p:cNvSpPr txBox="1"/>
          <p:nvPr/>
        </p:nvSpPr>
        <p:spPr>
          <a:xfrm>
            <a:off x="7065575" y="4523375"/>
            <a:ext cx="11031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(contract code gets executed)</a:t>
            </a:r>
            <a:endParaRPr b="0" i="0" sz="800" u="none" cap="none" strike="noStrike">
              <a:solidFill>
                <a:srgbClr val="000000"/>
              </a:solidFill>
              <a:latin typeface="Arial"/>
              <a:ea typeface="Arial"/>
              <a:cs typeface="Arial"/>
              <a:sym typeface="Arial"/>
            </a:endParaRPr>
          </a:p>
        </p:txBody>
      </p:sp>
      <p:sp>
        <p:nvSpPr>
          <p:cNvPr id="440" name="Google Shape;440;p38"/>
          <p:cNvSpPr txBox="1"/>
          <p:nvPr/>
        </p:nvSpPr>
        <p:spPr>
          <a:xfrm>
            <a:off x="5627175" y="2655813"/>
            <a:ext cx="2758200" cy="1209600"/>
          </a:xfrm>
          <a:prstGeom prst="rect">
            <a:avLst/>
          </a:prstGeom>
          <a:solidFill>
            <a:srgbClr val="054E86"/>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Gas Limit helps prevent undetermined amounts of contract to contract execution. </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That can get expensive!</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39"/>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Transaction Execution - Validity</a:t>
            </a:r>
            <a:endParaRPr/>
          </a:p>
        </p:txBody>
      </p:sp>
      <p:sp>
        <p:nvSpPr>
          <p:cNvPr id="446" name="Google Shape;446;p39"/>
          <p:cNvSpPr txBox="1"/>
          <p:nvPr>
            <p:ph idx="4294967295" type="body"/>
          </p:nvPr>
        </p:nvSpPr>
        <p:spPr>
          <a:xfrm>
            <a:off x="311700" y="1152475"/>
            <a:ext cx="3927900" cy="3416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Font typeface="Roboto"/>
              <a:buAutoNum type="arabicPeriod"/>
            </a:pPr>
            <a:r>
              <a:rPr i="0" lang="en" sz="1400" u="none" cap="none" strike="noStrike">
                <a:solidFill>
                  <a:srgbClr val="000000"/>
                </a:solidFill>
                <a:latin typeface="Roboto"/>
                <a:ea typeface="Roboto"/>
                <a:cs typeface="Roboto"/>
                <a:sym typeface="Roboto"/>
              </a:rPr>
              <a:t>Must meet initial set of requirements in order to be executed</a:t>
            </a:r>
            <a:endParaRPr sz="1400">
              <a:solidFill>
                <a:srgbClr val="000000"/>
              </a:solidFill>
              <a:latin typeface="Roboto"/>
              <a:ea typeface="Roboto"/>
              <a:cs typeface="Roboto"/>
              <a:sym typeface="Roboto"/>
            </a:endParaRPr>
          </a:p>
          <a:p>
            <a:pPr indent="-317500" lvl="0" marL="457200" marR="0" rtl="0" algn="l">
              <a:lnSpc>
                <a:spcPct val="115000"/>
              </a:lnSpc>
              <a:spcBef>
                <a:spcPts val="1000"/>
              </a:spcBef>
              <a:spcAft>
                <a:spcPts val="0"/>
              </a:spcAft>
              <a:buClr>
                <a:srgbClr val="000000"/>
              </a:buClr>
              <a:buSzPts val="1400"/>
              <a:buFont typeface="Roboto"/>
              <a:buAutoNum type="arabicPeriod"/>
            </a:pPr>
            <a:r>
              <a:rPr i="0" lang="en" sz="1400" u="none" cap="none" strike="noStrike">
                <a:solidFill>
                  <a:srgbClr val="000000"/>
                </a:solidFill>
                <a:latin typeface="Roboto"/>
                <a:ea typeface="Roboto"/>
                <a:cs typeface="Roboto"/>
                <a:sym typeface="Roboto"/>
              </a:rPr>
              <a:t>RLP format = Recursive Length Prefix</a:t>
            </a:r>
            <a:endParaRPr sz="1400">
              <a:solidFill>
                <a:srgbClr val="000000"/>
              </a:solidFill>
              <a:latin typeface="Roboto"/>
              <a:ea typeface="Roboto"/>
              <a:cs typeface="Roboto"/>
              <a:sym typeface="Roboto"/>
            </a:endParaRPr>
          </a:p>
          <a:p>
            <a:pPr indent="-317500" lvl="0" marL="457200" marR="0" rtl="0" algn="l">
              <a:lnSpc>
                <a:spcPct val="115000"/>
              </a:lnSpc>
              <a:spcBef>
                <a:spcPts val="1000"/>
              </a:spcBef>
              <a:spcAft>
                <a:spcPts val="0"/>
              </a:spcAft>
              <a:buClr>
                <a:srgbClr val="000000"/>
              </a:buClr>
              <a:buSzPts val="1400"/>
              <a:buFont typeface="Roboto"/>
              <a:buAutoNum type="arabicPeriod"/>
            </a:pPr>
            <a:r>
              <a:rPr i="0" lang="en" sz="1400" u="none" cap="none" strike="noStrike">
                <a:solidFill>
                  <a:srgbClr val="000000"/>
                </a:solidFill>
                <a:latin typeface="Roboto"/>
                <a:ea typeface="Roboto"/>
                <a:cs typeface="Roboto"/>
                <a:sym typeface="Roboto"/>
              </a:rPr>
              <a:t>Valid transaction Signature</a:t>
            </a:r>
            <a:endParaRPr sz="1400">
              <a:solidFill>
                <a:srgbClr val="000000"/>
              </a:solidFill>
              <a:latin typeface="Roboto"/>
              <a:ea typeface="Roboto"/>
              <a:cs typeface="Roboto"/>
              <a:sym typeface="Roboto"/>
            </a:endParaRPr>
          </a:p>
          <a:p>
            <a:pPr indent="-317500" lvl="0" marL="457200" marR="0" rtl="0" algn="l">
              <a:lnSpc>
                <a:spcPct val="115000"/>
              </a:lnSpc>
              <a:spcBef>
                <a:spcPts val="1000"/>
              </a:spcBef>
              <a:spcAft>
                <a:spcPts val="0"/>
              </a:spcAft>
              <a:buClr>
                <a:srgbClr val="000000"/>
              </a:buClr>
              <a:buSzPts val="1400"/>
              <a:buFont typeface="Roboto"/>
              <a:buAutoNum type="arabicPeriod"/>
            </a:pPr>
            <a:r>
              <a:rPr i="0" lang="en" sz="1400" u="none" cap="none" strike="noStrike">
                <a:solidFill>
                  <a:srgbClr val="000000"/>
                </a:solidFill>
                <a:latin typeface="Roboto"/>
                <a:ea typeface="Roboto"/>
                <a:cs typeface="Roboto"/>
                <a:sym typeface="Roboto"/>
              </a:rPr>
              <a:t>Valid Transaction Nonce</a:t>
            </a:r>
            <a:endParaRPr sz="1400">
              <a:solidFill>
                <a:srgbClr val="000000"/>
              </a:solidFill>
              <a:latin typeface="Roboto"/>
              <a:ea typeface="Roboto"/>
              <a:cs typeface="Roboto"/>
              <a:sym typeface="Roboto"/>
            </a:endParaRPr>
          </a:p>
          <a:p>
            <a:pPr indent="-317500" lvl="0" marL="457200" marR="0" rtl="0" algn="l">
              <a:lnSpc>
                <a:spcPct val="115000"/>
              </a:lnSpc>
              <a:spcBef>
                <a:spcPts val="1000"/>
              </a:spcBef>
              <a:spcAft>
                <a:spcPts val="0"/>
              </a:spcAft>
              <a:buClr>
                <a:srgbClr val="000000"/>
              </a:buClr>
              <a:buSzPts val="1400"/>
              <a:buFont typeface="Roboto"/>
              <a:buAutoNum type="arabicPeriod"/>
            </a:pPr>
            <a:r>
              <a:rPr i="0" lang="en" sz="1400" u="none" cap="none" strike="noStrike">
                <a:solidFill>
                  <a:srgbClr val="000000"/>
                </a:solidFill>
                <a:latin typeface="Roboto"/>
                <a:ea typeface="Roboto"/>
                <a:cs typeface="Roboto"/>
                <a:sym typeface="Roboto"/>
              </a:rPr>
              <a:t>Gas Limit &gt;= Intrinsic Gas Used</a:t>
            </a:r>
            <a:endParaRPr sz="1400">
              <a:solidFill>
                <a:srgbClr val="000000"/>
              </a:solidFill>
              <a:latin typeface="Roboto"/>
              <a:ea typeface="Roboto"/>
              <a:cs typeface="Roboto"/>
              <a:sym typeface="Roboto"/>
            </a:endParaRPr>
          </a:p>
          <a:p>
            <a:pPr indent="-317500" lvl="0" marL="457200" marR="0" rtl="0" algn="l">
              <a:lnSpc>
                <a:spcPct val="115000"/>
              </a:lnSpc>
              <a:spcBef>
                <a:spcPts val="1000"/>
              </a:spcBef>
              <a:spcAft>
                <a:spcPts val="1000"/>
              </a:spcAft>
              <a:buClr>
                <a:srgbClr val="000000"/>
              </a:buClr>
              <a:buSzPts val="1400"/>
              <a:buFont typeface="Roboto"/>
              <a:buAutoNum type="arabicPeriod"/>
            </a:pPr>
            <a:r>
              <a:rPr i="0" lang="en" sz="1400" u="none" cap="none" strike="noStrike">
                <a:solidFill>
                  <a:srgbClr val="000000"/>
                </a:solidFill>
                <a:latin typeface="Roboto"/>
                <a:ea typeface="Roboto"/>
                <a:cs typeface="Roboto"/>
                <a:sym typeface="Roboto"/>
              </a:rPr>
              <a:t>Sender’s Account Balance covers Upfront gas cost</a:t>
            </a:r>
            <a:endParaRPr sz="1400">
              <a:solidFill>
                <a:srgbClr val="000000"/>
              </a:solidFill>
              <a:latin typeface="Roboto"/>
              <a:ea typeface="Roboto"/>
              <a:cs typeface="Roboto"/>
              <a:sym typeface="Roboto"/>
            </a:endParaRPr>
          </a:p>
        </p:txBody>
      </p:sp>
      <p:pic>
        <p:nvPicPr>
          <p:cNvPr descr="https://cdn-images-1.medium.com/max/1600/1*IxHl8-O1EYt48FpKQB_Sww.png" id="447" name="Google Shape;447;p39"/>
          <p:cNvPicPr preferRelativeResize="0"/>
          <p:nvPr/>
        </p:nvPicPr>
        <p:blipFill rotWithShape="1">
          <a:blip r:embed="rId3">
            <a:alphaModFix/>
          </a:blip>
          <a:srcRect b="0" l="0" r="0" t="0"/>
          <a:stretch/>
        </p:blipFill>
        <p:spPr>
          <a:xfrm>
            <a:off x="5350876" y="993425"/>
            <a:ext cx="3252976" cy="1762324"/>
          </a:xfrm>
          <a:prstGeom prst="rect">
            <a:avLst/>
          </a:prstGeom>
          <a:noFill/>
          <a:ln>
            <a:noFill/>
          </a:ln>
        </p:spPr>
      </p:pic>
      <p:sp>
        <p:nvSpPr>
          <p:cNvPr id="448" name="Google Shape;448;p39"/>
          <p:cNvSpPr/>
          <p:nvPr/>
        </p:nvSpPr>
        <p:spPr>
          <a:xfrm>
            <a:off x="3302100" y="35427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ttps://cdn-images-1.medium.com/max/1600/1*vO9aZkm5gTeEJduOXVQuRg.png" id="449" name="Google Shape;449;p39"/>
          <p:cNvPicPr preferRelativeResize="0"/>
          <p:nvPr/>
        </p:nvPicPr>
        <p:blipFill rotWithShape="1">
          <a:blip r:embed="rId4">
            <a:alphaModFix/>
          </a:blip>
          <a:srcRect b="0" l="0" r="2410" t="0"/>
          <a:stretch/>
        </p:blipFill>
        <p:spPr>
          <a:xfrm>
            <a:off x="4572000" y="2770288"/>
            <a:ext cx="4295710" cy="1137050"/>
          </a:xfrm>
          <a:prstGeom prst="rect">
            <a:avLst/>
          </a:prstGeom>
          <a:noFill/>
          <a:ln>
            <a:noFill/>
          </a:ln>
        </p:spPr>
      </p:pic>
      <p:sp>
        <p:nvSpPr>
          <p:cNvPr id="450" name="Google Shape;450;p39"/>
          <p:cNvSpPr/>
          <p:nvPr/>
        </p:nvSpPr>
        <p:spPr>
          <a:xfrm>
            <a:off x="4709414" y="3921894"/>
            <a:ext cx="7437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ttps://cdn-images-1.medium.com/max/1600/1*lX4pdY7owk7LHbC6rz3cow.png" id="451" name="Google Shape;451;p39"/>
          <p:cNvPicPr preferRelativeResize="0"/>
          <p:nvPr/>
        </p:nvPicPr>
        <p:blipFill rotWithShape="1">
          <a:blip r:embed="rId5">
            <a:alphaModFix/>
          </a:blip>
          <a:srcRect b="0" l="0" r="0" t="0"/>
          <a:stretch/>
        </p:blipFill>
        <p:spPr>
          <a:xfrm>
            <a:off x="4494799" y="3817125"/>
            <a:ext cx="4450099" cy="9603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40"/>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Transaction Execution process - Message Calls</a:t>
            </a:r>
            <a:endParaRPr/>
          </a:p>
        </p:txBody>
      </p:sp>
      <p:sp>
        <p:nvSpPr>
          <p:cNvPr id="457" name="Google Shape;457;p40"/>
          <p:cNvSpPr txBox="1"/>
          <p:nvPr>
            <p:ph idx="4294967295" type="body"/>
          </p:nvPr>
        </p:nvSpPr>
        <p:spPr>
          <a:xfrm>
            <a:off x="160100" y="1067925"/>
            <a:ext cx="5224800" cy="4383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Font typeface="Roboto"/>
              <a:buAutoNum type="arabicPeriod"/>
            </a:pPr>
            <a:r>
              <a:rPr i="0" lang="en" sz="1400" u="none" cap="none" strike="noStrike">
                <a:solidFill>
                  <a:srgbClr val="000000"/>
                </a:solidFill>
                <a:latin typeface="Roboto"/>
                <a:ea typeface="Roboto"/>
                <a:cs typeface="Roboto"/>
                <a:sym typeface="Roboto"/>
              </a:rPr>
              <a:t>Upfront execution cost deducted from account</a:t>
            </a:r>
            <a:endParaRPr sz="1400">
              <a:solidFill>
                <a:srgbClr val="000000"/>
              </a:solidFill>
              <a:latin typeface="Roboto"/>
              <a:ea typeface="Roboto"/>
              <a:cs typeface="Roboto"/>
              <a:sym typeface="Roboto"/>
            </a:endParaRPr>
          </a:p>
          <a:p>
            <a:pPr indent="-317500" lvl="0" marL="457200" marR="0" rtl="0" algn="l">
              <a:lnSpc>
                <a:spcPct val="115000"/>
              </a:lnSpc>
              <a:spcBef>
                <a:spcPts val="1000"/>
              </a:spcBef>
              <a:spcAft>
                <a:spcPts val="0"/>
              </a:spcAft>
              <a:buClr>
                <a:srgbClr val="000000"/>
              </a:buClr>
              <a:buSzPts val="1400"/>
              <a:buFont typeface="Roboto"/>
              <a:buAutoNum type="arabicPeriod"/>
            </a:pPr>
            <a:r>
              <a:rPr i="0" lang="en" sz="1400" u="none" cap="none" strike="noStrike">
                <a:solidFill>
                  <a:srgbClr val="000000"/>
                </a:solidFill>
                <a:latin typeface="Roboto"/>
                <a:ea typeface="Roboto"/>
                <a:cs typeface="Roboto"/>
                <a:sym typeface="Roboto"/>
              </a:rPr>
              <a:t>Nonce increases by 1</a:t>
            </a:r>
            <a:endParaRPr sz="1400">
              <a:solidFill>
                <a:srgbClr val="000000"/>
              </a:solidFill>
              <a:latin typeface="Roboto"/>
              <a:ea typeface="Roboto"/>
              <a:cs typeface="Roboto"/>
              <a:sym typeface="Roboto"/>
            </a:endParaRPr>
          </a:p>
          <a:p>
            <a:pPr indent="-317500" lvl="0" marL="457200" marR="0" rtl="0" algn="l">
              <a:lnSpc>
                <a:spcPct val="115000"/>
              </a:lnSpc>
              <a:spcBef>
                <a:spcPts val="1000"/>
              </a:spcBef>
              <a:spcAft>
                <a:spcPts val="0"/>
              </a:spcAft>
              <a:buClr>
                <a:srgbClr val="000000"/>
              </a:buClr>
              <a:buSzPts val="1400"/>
              <a:buFont typeface="Roboto"/>
              <a:buAutoNum type="arabicPeriod"/>
            </a:pPr>
            <a:r>
              <a:rPr i="0" lang="en" sz="1400" u="none" cap="none" strike="noStrike">
                <a:solidFill>
                  <a:srgbClr val="000000"/>
                </a:solidFill>
                <a:latin typeface="Roboto"/>
                <a:ea typeface="Roboto"/>
                <a:cs typeface="Roboto"/>
                <a:sym typeface="Roboto"/>
              </a:rPr>
              <a:t>Remaining Gas Calculated</a:t>
            </a:r>
            <a:endParaRPr sz="1400">
              <a:solidFill>
                <a:srgbClr val="000000"/>
              </a:solidFill>
              <a:latin typeface="Roboto"/>
              <a:ea typeface="Roboto"/>
              <a:cs typeface="Roboto"/>
              <a:sym typeface="Roboto"/>
            </a:endParaRPr>
          </a:p>
          <a:p>
            <a:pPr indent="-317500" lvl="0" marL="457200" marR="0" rtl="0" algn="l">
              <a:lnSpc>
                <a:spcPct val="115000"/>
              </a:lnSpc>
              <a:spcBef>
                <a:spcPts val="1000"/>
              </a:spcBef>
              <a:spcAft>
                <a:spcPts val="0"/>
              </a:spcAft>
              <a:buClr>
                <a:srgbClr val="000000"/>
              </a:buClr>
              <a:buSzPts val="1400"/>
              <a:buFont typeface="Roboto"/>
              <a:buAutoNum type="arabicPeriod"/>
            </a:pPr>
            <a:r>
              <a:rPr i="0" lang="en" sz="1400" u="none" cap="none" strike="noStrike">
                <a:solidFill>
                  <a:srgbClr val="000000"/>
                </a:solidFill>
                <a:latin typeface="Roboto"/>
                <a:ea typeface="Roboto"/>
                <a:cs typeface="Roboto"/>
                <a:sym typeface="Roboto"/>
              </a:rPr>
              <a:t>Execution: Transactional Computations </a:t>
            </a:r>
            <a:endParaRPr sz="1400">
              <a:solidFill>
                <a:srgbClr val="000000"/>
              </a:solidFill>
              <a:latin typeface="Roboto"/>
              <a:ea typeface="Roboto"/>
              <a:cs typeface="Roboto"/>
              <a:sym typeface="Roboto"/>
            </a:endParaRPr>
          </a:p>
          <a:p>
            <a:pPr indent="-317500" lvl="0" marL="457200" marR="0" rtl="0" algn="l">
              <a:lnSpc>
                <a:spcPct val="115000"/>
              </a:lnSpc>
              <a:spcBef>
                <a:spcPts val="1000"/>
              </a:spcBef>
              <a:spcAft>
                <a:spcPts val="0"/>
              </a:spcAft>
              <a:buClr>
                <a:srgbClr val="000000"/>
              </a:buClr>
              <a:buSzPts val="1400"/>
              <a:buFont typeface="Roboto"/>
              <a:buAutoNum type="arabicPeriod"/>
            </a:pPr>
            <a:r>
              <a:rPr i="0" lang="en" sz="1400" u="none" cap="none" strike="noStrike">
                <a:solidFill>
                  <a:srgbClr val="000000"/>
                </a:solidFill>
                <a:latin typeface="Roboto"/>
                <a:ea typeface="Roboto"/>
                <a:cs typeface="Roboto"/>
                <a:sym typeface="Roboto"/>
              </a:rPr>
              <a:t>State Finalized (pending no invalid)</a:t>
            </a:r>
            <a:endParaRPr sz="1400">
              <a:solidFill>
                <a:srgbClr val="000000"/>
              </a:solidFill>
              <a:latin typeface="Roboto"/>
              <a:ea typeface="Roboto"/>
              <a:cs typeface="Roboto"/>
              <a:sym typeface="Roboto"/>
            </a:endParaRPr>
          </a:p>
          <a:p>
            <a:pPr indent="-317500" lvl="0" marL="457200" marR="0" rtl="0" algn="l">
              <a:lnSpc>
                <a:spcPct val="115000"/>
              </a:lnSpc>
              <a:spcBef>
                <a:spcPts val="1000"/>
              </a:spcBef>
              <a:spcAft>
                <a:spcPts val="0"/>
              </a:spcAft>
              <a:buClr>
                <a:srgbClr val="000000"/>
              </a:buClr>
              <a:buSzPts val="1400"/>
              <a:buFont typeface="Roboto"/>
              <a:buAutoNum type="arabicPeriod"/>
            </a:pPr>
            <a:r>
              <a:rPr i="0" lang="en" sz="1400" u="none" cap="none" strike="noStrike">
                <a:solidFill>
                  <a:srgbClr val="000000"/>
                </a:solidFill>
                <a:latin typeface="Roboto"/>
                <a:ea typeface="Roboto"/>
                <a:cs typeface="Roboto"/>
                <a:sym typeface="Roboto"/>
              </a:rPr>
              <a:t>Unused gas refunded to sender + refund balance</a:t>
            </a:r>
            <a:endParaRPr sz="1400">
              <a:solidFill>
                <a:srgbClr val="000000"/>
              </a:solidFill>
              <a:latin typeface="Roboto"/>
              <a:ea typeface="Roboto"/>
              <a:cs typeface="Roboto"/>
              <a:sym typeface="Roboto"/>
            </a:endParaRPr>
          </a:p>
          <a:p>
            <a:pPr indent="-317500" lvl="0" marL="457200" marR="0" rtl="0" algn="l">
              <a:lnSpc>
                <a:spcPct val="115000"/>
              </a:lnSpc>
              <a:spcBef>
                <a:spcPts val="1000"/>
              </a:spcBef>
              <a:spcAft>
                <a:spcPts val="0"/>
              </a:spcAft>
              <a:buClr>
                <a:srgbClr val="000000"/>
              </a:buClr>
              <a:buSzPts val="1400"/>
              <a:buFont typeface="Roboto"/>
              <a:buAutoNum type="arabicPeriod"/>
            </a:pPr>
            <a:r>
              <a:rPr i="0" lang="en" sz="1400" u="none" cap="none" strike="noStrike">
                <a:solidFill>
                  <a:srgbClr val="000000"/>
                </a:solidFill>
                <a:latin typeface="Roboto"/>
                <a:ea typeface="Roboto"/>
                <a:cs typeface="Roboto"/>
                <a:sym typeface="Roboto"/>
              </a:rPr>
              <a:t>Gas consumed given out to miner</a:t>
            </a:r>
            <a:endParaRPr sz="1400">
              <a:solidFill>
                <a:srgbClr val="000000"/>
              </a:solidFill>
              <a:latin typeface="Roboto"/>
              <a:ea typeface="Roboto"/>
              <a:cs typeface="Roboto"/>
              <a:sym typeface="Roboto"/>
            </a:endParaRPr>
          </a:p>
          <a:p>
            <a:pPr indent="-317500" lvl="0" marL="457200" marR="0" rtl="0" algn="l">
              <a:lnSpc>
                <a:spcPct val="115000"/>
              </a:lnSpc>
              <a:spcBef>
                <a:spcPts val="1000"/>
              </a:spcBef>
              <a:spcAft>
                <a:spcPts val="0"/>
              </a:spcAft>
              <a:buClr>
                <a:srgbClr val="000000"/>
              </a:buClr>
              <a:buSzPts val="1400"/>
              <a:buFont typeface="Roboto"/>
              <a:buAutoNum type="arabicPeriod"/>
            </a:pPr>
            <a:r>
              <a:rPr i="0" lang="en" sz="1400" u="none" cap="none" strike="noStrike">
                <a:solidFill>
                  <a:srgbClr val="000000"/>
                </a:solidFill>
                <a:latin typeface="Roboto"/>
                <a:ea typeface="Roboto"/>
                <a:cs typeface="Roboto"/>
                <a:sym typeface="Roboto"/>
              </a:rPr>
              <a:t>Gas used added to block gas counter </a:t>
            </a:r>
            <a:endParaRPr sz="1400">
              <a:solidFill>
                <a:srgbClr val="000000"/>
              </a:solidFill>
              <a:latin typeface="Roboto"/>
              <a:ea typeface="Roboto"/>
              <a:cs typeface="Roboto"/>
              <a:sym typeface="Roboto"/>
            </a:endParaRPr>
          </a:p>
          <a:p>
            <a:pPr indent="-317500" lvl="0" marL="457200" marR="0" rtl="0" algn="l">
              <a:lnSpc>
                <a:spcPct val="115000"/>
              </a:lnSpc>
              <a:spcBef>
                <a:spcPts val="1000"/>
              </a:spcBef>
              <a:spcAft>
                <a:spcPts val="0"/>
              </a:spcAft>
              <a:buClr>
                <a:srgbClr val="000000"/>
              </a:buClr>
              <a:buSzPts val="1400"/>
              <a:buFont typeface="Roboto"/>
              <a:buAutoNum type="arabicPeriod"/>
            </a:pPr>
            <a:r>
              <a:rPr i="0" lang="en" sz="1400" u="none" cap="none" strike="noStrike">
                <a:solidFill>
                  <a:srgbClr val="000000"/>
                </a:solidFill>
                <a:latin typeface="Roboto"/>
                <a:ea typeface="Roboto"/>
                <a:cs typeface="Roboto"/>
                <a:sym typeface="Roboto"/>
              </a:rPr>
              <a:t>All accounts in self destruct are deleted</a:t>
            </a:r>
            <a:endParaRPr sz="1400">
              <a:solidFill>
                <a:srgbClr val="000000"/>
              </a:solidFill>
              <a:latin typeface="Roboto"/>
              <a:ea typeface="Roboto"/>
              <a:cs typeface="Roboto"/>
              <a:sym typeface="Roboto"/>
            </a:endParaRPr>
          </a:p>
          <a:p>
            <a:pPr indent="-317500" lvl="0" marL="457200" marR="0" rtl="0" algn="l">
              <a:lnSpc>
                <a:spcPct val="115000"/>
              </a:lnSpc>
              <a:spcBef>
                <a:spcPts val="1000"/>
              </a:spcBef>
              <a:spcAft>
                <a:spcPts val="1000"/>
              </a:spcAft>
              <a:buClr>
                <a:srgbClr val="000000"/>
              </a:buClr>
              <a:buSzPts val="1400"/>
              <a:buFont typeface="Roboto"/>
              <a:buAutoNum type="arabicPeriod"/>
            </a:pPr>
            <a:r>
              <a:rPr i="0" lang="en" sz="1400" u="none" cap="none" strike="noStrike">
                <a:solidFill>
                  <a:srgbClr val="000000"/>
                </a:solidFill>
                <a:latin typeface="Roboto"/>
                <a:ea typeface="Roboto"/>
                <a:cs typeface="Roboto"/>
                <a:sym typeface="Roboto"/>
              </a:rPr>
              <a:t>Final State Reached and logs created for transaction</a:t>
            </a:r>
            <a:endParaRPr sz="1400">
              <a:solidFill>
                <a:srgbClr val="000000"/>
              </a:solidFill>
              <a:latin typeface="Roboto"/>
              <a:ea typeface="Roboto"/>
              <a:cs typeface="Roboto"/>
              <a:sym typeface="Roboto"/>
            </a:endParaRPr>
          </a:p>
        </p:txBody>
      </p:sp>
      <p:pic>
        <p:nvPicPr>
          <p:cNvPr descr="https://cdn-images-1.medium.com/max/1600/1*XKKFOIXYtxqrUHpGRj-gNA.png" id="458" name="Google Shape;458;p40"/>
          <p:cNvPicPr preferRelativeResize="0"/>
          <p:nvPr/>
        </p:nvPicPr>
        <p:blipFill rotWithShape="1">
          <a:blip r:embed="rId3">
            <a:alphaModFix/>
          </a:blip>
          <a:srcRect b="0" l="0" r="0" t="0"/>
          <a:stretch/>
        </p:blipFill>
        <p:spPr>
          <a:xfrm>
            <a:off x="4607696" y="1129550"/>
            <a:ext cx="4430415" cy="1152475"/>
          </a:xfrm>
          <a:prstGeom prst="rect">
            <a:avLst/>
          </a:prstGeom>
          <a:noFill/>
          <a:ln>
            <a:noFill/>
          </a:ln>
        </p:spPr>
      </p:pic>
      <p:sp>
        <p:nvSpPr>
          <p:cNvPr id="459" name="Google Shape;459;p40"/>
          <p:cNvSpPr txBox="1"/>
          <p:nvPr/>
        </p:nvSpPr>
        <p:spPr>
          <a:xfrm>
            <a:off x="5384909" y="2571750"/>
            <a:ext cx="4218600" cy="2263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Substate:</a:t>
            </a:r>
            <a:endParaRPr b="0" i="0" sz="14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Self Destruct Test</a:t>
            </a:r>
            <a:endParaRPr b="0" i="0" sz="14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Log Series</a:t>
            </a:r>
            <a:endParaRPr b="0" i="0" sz="14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Refund Balance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41"/>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Transaction Execution process - Contract Creation</a:t>
            </a:r>
            <a:endParaRPr/>
          </a:p>
        </p:txBody>
      </p:sp>
      <p:sp>
        <p:nvSpPr>
          <p:cNvPr id="465" name="Google Shape;465;p41"/>
          <p:cNvSpPr txBox="1"/>
          <p:nvPr>
            <p:ph idx="4294967295" type="body"/>
          </p:nvPr>
        </p:nvSpPr>
        <p:spPr>
          <a:xfrm>
            <a:off x="357900" y="1070775"/>
            <a:ext cx="8487300" cy="3924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000"/>
              </a:spcBef>
              <a:spcAft>
                <a:spcPts val="0"/>
              </a:spcAft>
              <a:buClr>
                <a:srgbClr val="000000"/>
              </a:buClr>
              <a:buSzPts val="1800"/>
              <a:buChar char="●"/>
            </a:pPr>
            <a:r>
              <a:rPr lang="en" sz="1800">
                <a:solidFill>
                  <a:srgbClr val="000000"/>
                </a:solidFill>
              </a:rPr>
              <a:t>New Contract Address Generated</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Set nonce to zero</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Ether value added to this new account balance, deducted from sender’s balance</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Set storage as empty</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Set contract’s codeHash as the hash of an empty string</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Account initialized; init code command used to create contract account </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Constructor executed</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Codehash is set</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If successful, a final contract creation cost is paid</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Unspent Gas refunded; achieve final state</a:t>
            </a:r>
            <a:endParaRPr sz="180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42"/>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Message calls vs Contract creation</a:t>
            </a:r>
            <a:endParaRPr/>
          </a:p>
        </p:txBody>
      </p:sp>
      <p:sp>
        <p:nvSpPr>
          <p:cNvPr id="471" name="Google Shape;471;p42"/>
          <p:cNvSpPr txBox="1"/>
          <p:nvPr>
            <p:ph idx="4294967295" type="body"/>
          </p:nvPr>
        </p:nvSpPr>
        <p:spPr>
          <a:xfrm>
            <a:off x="319825" y="1184625"/>
            <a:ext cx="8549400" cy="166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0000"/>
                </a:solidFill>
              </a:rPr>
              <a:t>Message Calls have</a:t>
            </a:r>
            <a:r>
              <a:rPr lang="en">
                <a:solidFill>
                  <a:srgbClr val="000000"/>
                </a:solidFill>
              </a:rPr>
              <a:t>:</a:t>
            </a:r>
            <a:endParaRPr>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a:solidFill>
                  <a:srgbClr val="000000"/>
                </a:solidFill>
              </a:rPr>
              <a:t>No init code</a:t>
            </a:r>
            <a:endParaRPr>
              <a:solidFill>
                <a:srgbClr val="000000"/>
              </a:solidFill>
            </a:endParaRPr>
          </a:p>
          <a:p>
            <a:pPr indent="-342900" lvl="0" marL="457200" rtl="0" algn="l">
              <a:lnSpc>
                <a:spcPct val="115000"/>
              </a:lnSpc>
              <a:spcBef>
                <a:spcPts val="1000"/>
              </a:spcBef>
              <a:spcAft>
                <a:spcPts val="0"/>
              </a:spcAft>
              <a:buClr>
                <a:srgbClr val="000000"/>
              </a:buClr>
              <a:buSzPts val="1800"/>
              <a:buChar char="●"/>
            </a:pPr>
            <a:r>
              <a:rPr lang="en">
                <a:solidFill>
                  <a:srgbClr val="000000"/>
                </a:solidFill>
              </a:rPr>
              <a:t>May contain input data (if provided by sender)</a:t>
            </a:r>
            <a:endParaRPr>
              <a:solidFill>
                <a:srgbClr val="000000"/>
              </a:solidFill>
            </a:endParaRPr>
          </a:p>
          <a:p>
            <a:pPr indent="-342900" lvl="0" marL="457200" rtl="0" algn="l">
              <a:lnSpc>
                <a:spcPct val="115000"/>
              </a:lnSpc>
              <a:spcBef>
                <a:spcPts val="1000"/>
              </a:spcBef>
              <a:spcAft>
                <a:spcPts val="1000"/>
              </a:spcAft>
              <a:buClr>
                <a:srgbClr val="000000"/>
              </a:buClr>
              <a:buSzPts val="1800"/>
              <a:buChar char="●"/>
            </a:pPr>
            <a:r>
              <a:rPr lang="en">
                <a:solidFill>
                  <a:srgbClr val="000000"/>
                </a:solidFill>
              </a:rPr>
              <a:t>After execution:</a:t>
            </a:r>
            <a:r>
              <a:rPr lang="en">
                <a:solidFill>
                  <a:srgbClr val="000000"/>
                </a:solidFill>
              </a:rPr>
              <a:t> </a:t>
            </a:r>
            <a:r>
              <a:rPr lang="en">
                <a:solidFill>
                  <a:srgbClr val="000000"/>
                </a:solidFill>
              </a:rPr>
              <a:t>contain output information </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43"/>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EVM - Memory, storage and the Stack</a:t>
            </a:r>
            <a:endParaRPr/>
          </a:p>
        </p:txBody>
      </p:sp>
      <p:sp>
        <p:nvSpPr>
          <p:cNvPr id="477" name="Google Shape;477;p43"/>
          <p:cNvSpPr txBox="1"/>
          <p:nvPr>
            <p:ph idx="4294967295" type="body"/>
          </p:nvPr>
        </p:nvSpPr>
        <p:spPr>
          <a:xfrm>
            <a:off x="457200" y="1170375"/>
            <a:ext cx="4692900" cy="3676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The part of the protocol that handles processing (EVM)</a:t>
            </a:r>
            <a:endParaRPr sz="1600">
              <a:solidFill>
                <a:srgbClr val="000000"/>
              </a:solidFill>
            </a:endParaRPr>
          </a:p>
          <a:p>
            <a:pPr indent="-330200" lvl="0" marL="457200" marR="0" rtl="0" algn="l">
              <a:lnSpc>
                <a:spcPct val="115000"/>
              </a:lnSpc>
              <a:spcBef>
                <a:spcPts val="100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Stack based architecture: stack item size is 256 bit, stack max size 1024</a:t>
            </a:r>
            <a:endParaRPr sz="1600">
              <a:solidFill>
                <a:srgbClr val="000000"/>
              </a:solidFill>
            </a:endParaRPr>
          </a:p>
          <a:p>
            <a:pPr indent="-330200" lvl="0" marL="457200" marR="0" rtl="0" algn="l">
              <a:lnSpc>
                <a:spcPct val="115000"/>
              </a:lnSpc>
              <a:spcBef>
                <a:spcPts val="100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EVM has memory: items stored as word addressed byte arrays; </a:t>
            </a:r>
            <a:r>
              <a:rPr lang="en" sz="1600">
                <a:solidFill>
                  <a:srgbClr val="000000"/>
                </a:solidFill>
              </a:rPr>
              <a:t>volatile</a:t>
            </a:r>
            <a:endParaRPr b="0" i="0" sz="1600" u="none" cap="none" strike="noStrike">
              <a:solidFill>
                <a:srgbClr val="000000"/>
              </a:solidFill>
              <a:latin typeface="Arial"/>
              <a:ea typeface="Arial"/>
              <a:cs typeface="Arial"/>
              <a:sym typeface="Arial"/>
            </a:endParaRPr>
          </a:p>
          <a:p>
            <a:pPr indent="-330200" lvl="0" marL="457200" marR="0" rtl="0" algn="l">
              <a:lnSpc>
                <a:spcPct val="115000"/>
              </a:lnSpc>
              <a:spcBef>
                <a:spcPts val="100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EVM has storage: non volatile, maintained as part of state</a:t>
            </a:r>
            <a:endParaRPr sz="1600">
              <a:solidFill>
                <a:srgbClr val="000000"/>
              </a:solidFill>
            </a:endParaRPr>
          </a:p>
          <a:p>
            <a:pPr indent="-330200" lvl="0" marL="457200" marR="0" rtl="0" algn="l">
              <a:lnSpc>
                <a:spcPct val="115000"/>
              </a:lnSpc>
              <a:spcBef>
                <a:spcPts val="1000"/>
              </a:spcBef>
              <a:spcAft>
                <a:spcPts val="100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Program code stored separately, in virtual ROM</a:t>
            </a:r>
            <a:endParaRPr sz="1600">
              <a:solidFill>
                <a:srgbClr val="000000"/>
              </a:solidFill>
            </a:endParaRPr>
          </a:p>
        </p:txBody>
      </p:sp>
      <p:sp>
        <p:nvSpPr>
          <p:cNvPr id="478" name="Google Shape;478;p43"/>
          <p:cNvSpPr/>
          <p:nvPr/>
        </p:nvSpPr>
        <p:spPr>
          <a:xfrm>
            <a:off x="5011255" y="2875395"/>
            <a:ext cx="60618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43"/>
          <p:cNvSpPr/>
          <p:nvPr/>
        </p:nvSpPr>
        <p:spPr>
          <a:xfrm>
            <a:off x="6245825" y="1507100"/>
            <a:ext cx="1923900" cy="2066100"/>
          </a:xfrm>
          <a:prstGeom prst="rect">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EVM</a:t>
            </a:r>
            <a:endParaRPr b="1" i="0" sz="1200" u="none" cap="none" strike="noStrike">
              <a:solidFill>
                <a:srgbClr val="000000"/>
              </a:solidFill>
              <a:latin typeface="Arial"/>
              <a:ea typeface="Arial"/>
              <a:cs typeface="Arial"/>
              <a:sym typeface="Arial"/>
            </a:endParaRPr>
          </a:p>
        </p:txBody>
      </p:sp>
      <p:sp>
        <p:nvSpPr>
          <p:cNvPr id="480" name="Google Shape;480;p43"/>
          <p:cNvSpPr/>
          <p:nvPr/>
        </p:nvSpPr>
        <p:spPr>
          <a:xfrm>
            <a:off x="6380500" y="1840600"/>
            <a:ext cx="1667400" cy="5940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43"/>
          <p:cNvSpPr/>
          <p:nvPr/>
        </p:nvSpPr>
        <p:spPr>
          <a:xfrm>
            <a:off x="6483125" y="1898325"/>
            <a:ext cx="641400" cy="3015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Code</a:t>
            </a:r>
            <a:endParaRPr b="0" i="0" sz="1000" u="none" cap="none" strike="noStrike">
              <a:solidFill>
                <a:srgbClr val="000000"/>
              </a:solidFill>
              <a:latin typeface="Arial"/>
              <a:ea typeface="Arial"/>
              <a:cs typeface="Arial"/>
              <a:sym typeface="Arial"/>
            </a:endParaRPr>
          </a:p>
        </p:txBody>
      </p:sp>
      <p:sp>
        <p:nvSpPr>
          <p:cNvPr id="482" name="Google Shape;482;p43"/>
          <p:cNvSpPr/>
          <p:nvPr/>
        </p:nvSpPr>
        <p:spPr>
          <a:xfrm>
            <a:off x="7306100" y="1898325"/>
            <a:ext cx="641400" cy="3015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Storage</a:t>
            </a:r>
            <a:endParaRPr b="0" i="0" sz="1000" u="none" cap="none" strike="noStrike">
              <a:solidFill>
                <a:srgbClr val="000000"/>
              </a:solidFill>
              <a:latin typeface="Arial"/>
              <a:ea typeface="Arial"/>
              <a:cs typeface="Arial"/>
              <a:sym typeface="Arial"/>
            </a:endParaRPr>
          </a:p>
        </p:txBody>
      </p:sp>
      <p:sp>
        <p:nvSpPr>
          <p:cNvPr id="483" name="Google Shape;483;p43"/>
          <p:cNvSpPr txBox="1"/>
          <p:nvPr/>
        </p:nvSpPr>
        <p:spPr>
          <a:xfrm>
            <a:off x="6848675" y="2122775"/>
            <a:ext cx="493800" cy="21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ROM</a:t>
            </a:r>
            <a:endParaRPr b="0" i="0" sz="600" u="none" cap="none" strike="noStrike">
              <a:solidFill>
                <a:srgbClr val="000000"/>
              </a:solidFill>
              <a:latin typeface="Arial"/>
              <a:ea typeface="Arial"/>
              <a:cs typeface="Arial"/>
              <a:sym typeface="Arial"/>
            </a:endParaRPr>
          </a:p>
        </p:txBody>
      </p:sp>
      <p:sp>
        <p:nvSpPr>
          <p:cNvPr id="484" name="Google Shape;484;p43"/>
          <p:cNvSpPr txBox="1"/>
          <p:nvPr/>
        </p:nvSpPr>
        <p:spPr>
          <a:xfrm>
            <a:off x="7701650" y="2122775"/>
            <a:ext cx="422400" cy="21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RAM</a:t>
            </a:r>
            <a:endParaRPr b="0" i="0" sz="600" u="none" cap="none" strike="noStrike">
              <a:solidFill>
                <a:srgbClr val="000000"/>
              </a:solidFill>
              <a:latin typeface="Arial"/>
              <a:ea typeface="Arial"/>
              <a:cs typeface="Arial"/>
              <a:sym typeface="Arial"/>
            </a:endParaRPr>
          </a:p>
        </p:txBody>
      </p:sp>
      <p:sp>
        <p:nvSpPr>
          <p:cNvPr id="485" name="Google Shape;485;p43"/>
          <p:cNvSpPr txBox="1"/>
          <p:nvPr/>
        </p:nvSpPr>
        <p:spPr>
          <a:xfrm>
            <a:off x="7558850" y="2355663"/>
            <a:ext cx="641400" cy="21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1" i="0" lang="en" sz="600" u="none" cap="none" strike="noStrike">
                <a:solidFill>
                  <a:srgbClr val="000000"/>
                </a:solidFill>
                <a:latin typeface="Arial"/>
                <a:ea typeface="Arial"/>
                <a:cs typeface="Arial"/>
                <a:sym typeface="Arial"/>
              </a:rPr>
              <a:t>non-volatile</a:t>
            </a:r>
            <a:endParaRPr b="1" i="0" sz="600" u="none" cap="none" strike="noStrike">
              <a:solidFill>
                <a:srgbClr val="000000"/>
              </a:solidFill>
              <a:latin typeface="Arial"/>
              <a:ea typeface="Arial"/>
              <a:cs typeface="Arial"/>
              <a:sym typeface="Arial"/>
            </a:endParaRPr>
          </a:p>
        </p:txBody>
      </p:sp>
      <p:sp>
        <p:nvSpPr>
          <p:cNvPr id="486" name="Google Shape;486;p43"/>
          <p:cNvSpPr/>
          <p:nvPr/>
        </p:nvSpPr>
        <p:spPr>
          <a:xfrm>
            <a:off x="6380500" y="2669777"/>
            <a:ext cx="1667400" cy="6780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43"/>
          <p:cNvSpPr/>
          <p:nvPr/>
        </p:nvSpPr>
        <p:spPr>
          <a:xfrm rot="5400000">
            <a:off x="6343025" y="2861025"/>
            <a:ext cx="491700" cy="2115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stack</a:t>
            </a:r>
            <a:endParaRPr b="0" i="0" sz="1000" u="none" cap="none" strike="noStrike">
              <a:solidFill>
                <a:srgbClr val="000000"/>
              </a:solidFill>
              <a:latin typeface="Arial"/>
              <a:ea typeface="Arial"/>
              <a:cs typeface="Arial"/>
              <a:sym typeface="Arial"/>
            </a:endParaRPr>
          </a:p>
        </p:txBody>
      </p:sp>
      <p:sp>
        <p:nvSpPr>
          <p:cNvPr id="488" name="Google Shape;488;p43"/>
          <p:cNvSpPr/>
          <p:nvPr/>
        </p:nvSpPr>
        <p:spPr>
          <a:xfrm>
            <a:off x="6760475" y="2720925"/>
            <a:ext cx="466500" cy="491700"/>
          </a:xfrm>
          <a:prstGeom prst="rect">
            <a:avLst/>
          </a:prstGeom>
          <a:solidFill>
            <a:srgbClr val="99999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args</a:t>
            </a:r>
            <a:endParaRPr b="0" i="0" sz="1000" u="none" cap="none" strike="noStrike">
              <a:solidFill>
                <a:srgbClr val="000000"/>
              </a:solidFill>
              <a:latin typeface="Arial"/>
              <a:ea typeface="Arial"/>
              <a:cs typeface="Arial"/>
              <a:sym typeface="Arial"/>
            </a:endParaRPr>
          </a:p>
        </p:txBody>
      </p:sp>
      <p:sp>
        <p:nvSpPr>
          <p:cNvPr id="489" name="Google Shape;489;p43"/>
          <p:cNvSpPr txBox="1"/>
          <p:nvPr/>
        </p:nvSpPr>
        <p:spPr>
          <a:xfrm>
            <a:off x="7701625" y="3136263"/>
            <a:ext cx="422400" cy="21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RAM</a:t>
            </a:r>
            <a:endParaRPr b="0" i="0" sz="600" u="none" cap="none" strike="noStrike">
              <a:solidFill>
                <a:srgbClr val="000000"/>
              </a:solidFill>
              <a:latin typeface="Arial"/>
              <a:ea typeface="Arial"/>
              <a:cs typeface="Arial"/>
              <a:sym typeface="Arial"/>
            </a:endParaRPr>
          </a:p>
        </p:txBody>
      </p:sp>
      <p:sp>
        <p:nvSpPr>
          <p:cNvPr id="490" name="Google Shape;490;p43"/>
          <p:cNvSpPr txBox="1"/>
          <p:nvPr/>
        </p:nvSpPr>
        <p:spPr>
          <a:xfrm>
            <a:off x="7701650" y="3263775"/>
            <a:ext cx="493800" cy="21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1" i="0" lang="en" sz="600" u="none" cap="none" strike="noStrike">
                <a:solidFill>
                  <a:srgbClr val="000000"/>
                </a:solidFill>
                <a:latin typeface="Arial"/>
                <a:ea typeface="Arial"/>
                <a:cs typeface="Arial"/>
                <a:sym typeface="Arial"/>
              </a:rPr>
              <a:t>volatile</a:t>
            </a:r>
            <a:endParaRPr b="1" i="0" sz="600" u="none" cap="none" strike="noStrike">
              <a:solidFill>
                <a:srgbClr val="000000"/>
              </a:solidFill>
              <a:latin typeface="Arial"/>
              <a:ea typeface="Arial"/>
              <a:cs typeface="Arial"/>
              <a:sym typeface="Arial"/>
            </a:endParaRPr>
          </a:p>
        </p:txBody>
      </p:sp>
      <p:sp>
        <p:nvSpPr>
          <p:cNvPr id="491" name="Google Shape;491;p43"/>
          <p:cNvSpPr/>
          <p:nvPr/>
        </p:nvSpPr>
        <p:spPr>
          <a:xfrm>
            <a:off x="7292825" y="2723025"/>
            <a:ext cx="641400" cy="491700"/>
          </a:xfrm>
          <a:prstGeom prst="rect">
            <a:avLst/>
          </a:prstGeom>
          <a:solidFill>
            <a:srgbClr val="99999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memory</a:t>
            </a:r>
            <a:endParaRPr b="0" i="0" sz="1000" u="none" cap="none" strike="noStrike">
              <a:solidFill>
                <a:srgbClr val="000000"/>
              </a:solidFill>
              <a:latin typeface="Arial"/>
              <a:ea typeface="Arial"/>
              <a:cs typeface="Arial"/>
              <a:sym typeface="Arial"/>
            </a:endParaRPr>
          </a:p>
        </p:txBody>
      </p:sp>
      <p:cxnSp>
        <p:nvCxnSpPr>
          <p:cNvPr id="492" name="Google Shape;492;p43"/>
          <p:cNvCxnSpPr/>
          <p:nvPr/>
        </p:nvCxnSpPr>
        <p:spPr>
          <a:xfrm flipH="1" rot="10800000">
            <a:off x="7947500" y="2155150"/>
            <a:ext cx="622500" cy="6300"/>
          </a:xfrm>
          <a:prstGeom prst="straightConnector1">
            <a:avLst/>
          </a:prstGeom>
          <a:noFill/>
          <a:ln cap="flat" cmpd="sng" w="9525">
            <a:solidFill>
              <a:schemeClr val="dk2"/>
            </a:solidFill>
            <a:prstDash val="solid"/>
            <a:round/>
            <a:headEnd len="sm" w="sm" type="none"/>
            <a:tailEnd len="med" w="med" type="triangle"/>
          </a:ln>
        </p:spPr>
      </p:cxnSp>
      <p:cxnSp>
        <p:nvCxnSpPr>
          <p:cNvPr id="493" name="Google Shape;493;p43"/>
          <p:cNvCxnSpPr/>
          <p:nvPr/>
        </p:nvCxnSpPr>
        <p:spPr>
          <a:xfrm flipH="1" rot="10800000">
            <a:off x="7947500" y="1954625"/>
            <a:ext cx="622500" cy="6300"/>
          </a:xfrm>
          <a:prstGeom prst="straightConnector1">
            <a:avLst/>
          </a:prstGeom>
          <a:noFill/>
          <a:ln cap="flat" cmpd="sng" w="9525">
            <a:solidFill>
              <a:schemeClr val="dk2"/>
            </a:solidFill>
            <a:prstDash val="solid"/>
            <a:round/>
            <a:headEnd len="med" w="med" type="triangle"/>
            <a:tailEnd len="sm" w="sm" type="none"/>
          </a:ln>
        </p:spPr>
      </p:cxnSp>
      <p:sp>
        <p:nvSpPr>
          <p:cNvPr id="494" name="Google Shape;494;p43"/>
          <p:cNvSpPr txBox="1"/>
          <p:nvPr/>
        </p:nvSpPr>
        <p:spPr>
          <a:xfrm>
            <a:off x="8567400" y="1807000"/>
            <a:ext cx="548700" cy="21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[[&lt;addr&gt;]]</a:t>
            </a:r>
            <a:endParaRPr b="0" i="0" sz="600" u="none" cap="none" strike="noStrike">
              <a:solidFill>
                <a:srgbClr val="000000"/>
              </a:solidFill>
              <a:latin typeface="Arial"/>
              <a:ea typeface="Arial"/>
              <a:cs typeface="Arial"/>
              <a:sym typeface="Arial"/>
            </a:endParaRPr>
          </a:p>
        </p:txBody>
      </p:sp>
      <p:sp>
        <p:nvSpPr>
          <p:cNvPr id="495" name="Google Shape;495;p43"/>
          <p:cNvSpPr txBox="1"/>
          <p:nvPr/>
        </p:nvSpPr>
        <p:spPr>
          <a:xfrm>
            <a:off x="8567400" y="2031850"/>
            <a:ext cx="581400" cy="21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@@&lt;addr&gt;</a:t>
            </a:r>
            <a:endParaRPr b="0" i="0" sz="600" u="none" cap="none" strike="noStrike">
              <a:solidFill>
                <a:srgbClr val="000000"/>
              </a:solidFill>
              <a:latin typeface="Arial"/>
              <a:ea typeface="Arial"/>
              <a:cs typeface="Arial"/>
              <a:sym typeface="Arial"/>
            </a:endParaRPr>
          </a:p>
        </p:txBody>
      </p:sp>
      <p:sp>
        <p:nvSpPr>
          <p:cNvPr id="496" name="Google Shape;496;p43"/>
          <p:cNvSpPr txBox="1"/>
          <p:nvPr/>
        </p:nvSpPr>
        <p:spPr>
          <a:xfrm>
            <a:off x="8583275" y="2750700"/>
            <a:ext cx="548700" cy="21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[&lt;addr&gt;]</a:t>
            </a:r>
            <a:endParaRPr b="0" i="0" sz="600" u="none" cap="none" strike="noStrike">
              <a:solidFill>
                <a:srgbClr val="000000"/>
              </a:solidFill>
              <a:latin typeface="Arial"/>
              <a:ea typeface="Arial"/>
              <a:cs typeface="Arial"/>
              <a:sym typeface="Arial"/>
            </a:endParaRPr>
          </a:p>
        </p:txBody>
      </p:sp>
      <p:sp>
        <p:nvSpPr>
          <p:cNvPr id="497" name="Google Shape;497;p43"/>
          <p:cNvSpPr txBox="1"/>
          <p:nvPr/>
        </p:nvSpPr>
        <p:spPr>
          <a:xfrm>
            <a:off x="8583275" y="2975550"/>
            <a:ext cx="581400" cy="21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@&lt;addr&gt;</a:t>
            </a:r>
            <a:endParaRPr b="0" i="0" sz="600" u="none" cap="none" strike="noStrike">
              <a:solidFill>
                <a:srgbClr val="000000"/>
              </a:solidFill>
              <a:latin typeface="Arial"/>
              <a:ea typeface="Arial"/>
              <a:cs typeface="Arial"/>
              <a:sym typeface="Arial"/>
            </a:endParaRPr>
          </a:p>
        </p:txBody>
      </p:sp>
      <p:cxnSp>
        <p:nvCxnSpPr>
          <p:cNvPr id="498" name="Google Shape;498;p43"/>
          <p:cNvCxnSpPr/>
          <p:nvPr/>
        </p:nvCxnSpPr>
        <p:spPr>
          <a:xfrm flipH="1" rot="10800000">
            <a:off x="7947500" y="3102950"/>
            <a:ext cx="622500" cy="6300"/>
          </a:xfrm>
          <a:prstGeom prst="straightConnector1">
            <a:avLst/>
          </a:prstGeom>
          <a:noFill/>
          <a:ln cap="flat" cmpd="sng" w="9525">
            <a:solidFill>
              <a:schemeClr val="dk2"/>
            </a:solidFill>
            <a:prstDash val="solid"/>
            <a:round/>
            <a:headEnd len="sm" w="sm" type="none"/>
            <a:tailEnd len="med" w="med" type="triangle"/>
          </a:ln>
        </p:spPr>
      </p:cxnSp>
      <p:cxnSp>
        <p:nvCxnSpPr>
          <p:cNvPr id="499" name="Google Shape;499;p43"/>
          <p:cNvCxnSpPr/>
          <p:nvPr/>
        </p:nvCxnSpPr>
        <p:spPr>
          <a:xfrm flipH="1" rot="10800000">
            <a:off x="7947500" y="2902425"/>
            <a:ext cx="622500" cy="6300"/>
          </a:xfrm>
          <a:prstGeom prst="straightConnector1">
            <a:avLst/>
          </a:prstGeom>
          <a:noFill/>
          <a:ln cap="flat" cmpd="sng" w="9525">
            <a:solidFill>
              <a:schemeClr val="dk2"/>
            </a:solidFill>
            <a:prstDash val="solid"/>
            <a:round/>
            <a:headEnd len="med" w="med" type="triangle"/>
            <a:tailEnd len="sm" w="sm" type="none"/>
          </a:ln>
        </p:spPr>
      </p:cxnSp>
      <p:sp>
        <p:nvSpPr>
          <p:cNvPr id="500" name="Google Shape;500;p43"/>
          <p:cNvSpPr txBox="1"/>
          <p:nvPr/>
        </p:nvSpPr>
        <p:spPr>
          <a:xfrm>
            <a:off x="5013475" y="3187050"/>
            <a:ext cx="974400" cy="21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Calldataloaded &lt;byte&gt;</a:t>
            </a:r>
            <a:endParaRPr b="0" i="0" sz="600" u="none" cap="none" strike="noStrike">
              <a:solidFill>
                <a:srgbClr val="000000"/>
              </a:solidFill>
              <a:latin typeface="Arial"/>
              <a:ea typeface="Arial"/>
              <a:cs typeface="Arial"/>
              <a:sym typeface="Arial"/>
            </a:endParaRPr>
          </a:p>
        </p:txBody>
      </p:sp>
      <p:cxnSp>
        <p:nvCxnSpPr>
          <p:cNvPr id="501" name="Google Shape;501;p43"/>
          <p:cNvCxnSpPr>
            <a:stCxn id="488" idx="2"/>
            <a:endCxn id="500" idx="3"/>
          </p:cNvCxnSpPr>
          <p:nvPr/>
        </p:nvCxnSpPr>
        <p:spPr>
          <a:xfrm rot="5400000">
            <a:off x="6450725" y="2749725"/>
            <a:ext cx="80100" cy="1005900"/>
          </a:xfrm>
          <a:prstGeom prst="bentConnector2">
            <a:avLst/>
          </a:prstGeom>
          <a:noFill/>
          <a:ln cap="flat" cmpd="sng" w="9525">
            <a:solidFill>
              <a:schemeClr val="dk2"/>
            </a:solidFill>
            <a:prstDash val="solid"/>
            <a:round/>
            <a:headEnd len="sm" w="sm" type="none"/>
            <a:tailEnd len="med" w="med" type="triangle"/>
          </a:ln>
        </p:spPr>
      </p:cxnSp>
      <p:sp>
        <p:nvSpPr>
          <p:cNvPr id="502" name="Google Shape;502;p43"/>
          <p:cNvSpPr txBox="1"/>
          <p:nvPr/>
        </p:nvSpPr>
        <p:spPr>
          <a:xfrm>
            <a:off x="6951225" y="3136263"/>
            <a:ext cx="493800" cy="21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ROM</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44"/>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Storage</a:t>
            </a:r>
            <a:endParaRPr/>
          </a:p>
        </p:txBody>
      </p:sp>
      <p:sp>
        <p:nvSpPr>
          <p:cNvPr id="508" name="Google Shape;508;p44"/>
          <p:cNvSpPr txBox="1"/>
          <p:nvPr>
            <p:ph idx="4294967295" type="body"/>
          </p:nvPr>
        </p:nvSpPr>
        <p:spPr>
          <a:xfrm>
            <a:off x="334425" y="961825"/>
            <a:ext cx="7401000" cy="1892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Fees for storage as well. Total fee is proportional to the smallest multiple of 32 bytes used</a:t>
            </a:r>
            <a:endParaRPr>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a:solidFill>
                  <a:srgbClr val="000000"/>
                </a:solidFill>
              </a:rPr>
              <a:t>Increased storage increases the size of Ethereum state database on all nodes, therefore there is incentive to keep the data stored small</a:t>
            </a:r>
            <a:endParaRPr>
              <a:solidFill>
                <a:srgbClr val="000000"/>
              </a:solidFill>
            </a:endParaRPr>
          </a:p>
          <a:p>
            <a:pPr indent="-342900" lvl="0" marL="457200" rtl="0" algn="l">
              <a:lnSpc>
                <a:spcPct val="115000"/>
              </a:lnSpc>
              <a:spcBef>
                <a:spcPts val="1600"/>
              </a:spcBef>
              <a:spcAft>
                <a:spcPts val="1000"/>
              </a:spcAft>
              <a:buClr>
                <a:srgbClr val="000000"/>
              </a:buClr>
              <a:buSzPts val="1800"/>
              <a:buChar char="●"/>
            </a:pPr>
            <a:r>
              <a:rPr lang="en">
                <a:solidFill>
                  <a:srgbClr val="000000"/>
                </a:solidFill>
              </a:rPr>
              <a:t>Thus, if a transaction has a step that clears an entry in the storage, fee for executing that operation is waived and a refund is given for freeing up space</a:t>
            </a:r>
            <a:endParaRPr>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45"/>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Transaction Lifecycle</a:t>
            </a:r>
            <a:endParaRPr/>
          </a:p>
        </p:txBody>
      </p:sp>
      <p:sp>
        <p:nvSpPr>
          <p:cNvPr id="514" name="Google Shape;514;p45"/>
          <p:cNvSpPr txBox="1"/>
          <p:nvPr>
            <p:ph idx="4294967295" type="body"/>
          </p:nvPr>
        </p:nvSpPr>
        <p:spPr>
          <a:xfrm>
            <a:off x="334425" y="961825"/>
            <a:ext cx="8490000" cy="3929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600"/>
              </a:spcBef>
              <a:spcAft>
                <a:spcPts val="0"/>
              </a:spcAft>
              <a:buClr>
                <a:srgbClr val="000000"/>
              </a:buClr>
              <a:buSzPts val="1800"/>
              <a:buChar char="●"/>
            </a:pPr>
            <a:r>
              <a:rPr lang="en" sz="1800">
                <a:solidFill>
                  <a:srgbClr val="000000"/>
                </a:solidFill>
              </a:rPr>
              <a:t>Create transaction with appropriate values/data</a:t>
            </a:r>
            <a:endParaRPr sz="1800">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sz="1800">
                <a:solidFill>
                  <a:srgbClr val="000000"/>
                </a:solidFill>
              </a:rPr>
              <a:t>Sign transaction with private key</a:t>
            </a:r>
            <a:endParaRPr sz="1800">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sz="1800">
                <a:solidFill>
                  <a:srgbClr val="000000"/>
                </a:solidFill>
              </a:rPr>
              <a:t>Send transaction to node</a:t>
            </a:r>
            <a:endParaRPr sz="1800">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sz="1800">
                <a:solidFill>
                  <a:srgbClr val="000000"/>
                </a:solidFill>
              </a:rPr>
              <a:t>Transaction is verified &amp; propagated to the network</a:t>
            </a:r>
            <a:endParaRPr sz="1800">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sz="1800">
                <a:solidFill>
                  <a:srgbClr val="000000"/>
                </a:solidFill>
              </a:rPr>
              <a:t>Transaction gets picked up by miner &amp; put in block</a:t>
            </a:r>
            <a:endParaRPr sz="1800">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sz="1800">
                <a:solidFill>
                  <a:srgbClr val="000000"/>
                </a:solidFill>
              </a:rPr>
              <a:t>Block is broadcasted to the network</a:t>
            </a:r>
            <a:endParaRPr sz="1800">
              <a:solidFill>
                <a:srgbClr val="000000"/>
              </a:solidFill>
            </a:endParaRPr>
          </a:p>
          <a:p>
            <a:pPr indent="-342900" lvl="0" marL="457200" rtl="0" algn="l">
              <a:lnSpc>
                <a:spcPct val="115000"/>
              </a:lnSpc>
              <a:spcBef>
                <a:spcPts val="1600"/>
              </a:spcBef>
              <a:spcAft>
                <a:spcPts val="1000"/>
              </a:spcAft>
              <a:buClr>
                <a:srgbClr val="000000"/>
              </a:buClr>
              <a:buSzPts val="1800"/>
              <a:buChar char="●"/>
            </a:pPr>
            <a:r>
              <a:rPr lang="en" sz="1800">
                <a:solidFill>
                  <a:srgbClr val="000000"/>
                </a:solidFill>
              </a:rPr>
              <a:t>Block is added by other nodes to their chain</a:t>
            </a:r>
            <a:endParaRPr sz="1800">
              <a:solidFill>
                <a:srgbClr val="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46"/>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Transaction execution</a:t>
            </a:r>
            <a:endParaRPr/>
          </a:p>
        </p:txBody>
      </p:sp>
      <p:sp>
        <p:nvSpPr>
          <p:cNvPr id="520" name="Google Shape;520;p46"/>
          <p:cNvSpPr txBox="1"/>
          <p:nvPr>
            <p:ph idx="4294967295" type="body"/>
          </p:nvPr>
        </p:nvSpPr>
        <p:spPr>
          <a:xfrm>
            <a:off x="334425" y="961825"/>
            <a:ext cx="8490000" cy="3929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600"/>
              </a:spcBef>
              <a:spcAft>
                <a:spcPts val="0"/>
              </a:spcAft>
              <a:buClr>
                <a:srgbClr val="000000"/>
              </a:buClr>
              <a:buSzPts val="1800"/>
              <a:buChar char="●"/>
            </a:pPr>
            <a:r>
              <a:rPr lang="en" sz="1800">
                <a:solidFill>
                  <a:srgbClr val="000000"/>
                </a:solidFill>
              </a:rPr>
              <a:t>Transaction executions happens in a node :</a:t>
            </a:r>
            <a:endParaRPr sz="1800">
              <a:solidFill>
                <a:srgbClr val="000000"/>
              </a:solidFill>
            </a:endParaRPr>
          </a:p>
          <a:p>
            <a:pPr indent="-279400" lvl="1" marL="685800" rtl="0" algn="l">
              <a:lnSpc>
                <a:spcPct val="115000"/>
              </a:lnSpc>
              <a:spcBef>
                <a:spcPts val="1600"/>
              </a:spcBef>
              <a:spcAft>
                <a:spcPts val="0"/>
              </a:spcAft>
              <a:buClr>
                <a:srgbClr val="000000"/>
              </a:buClr>
              <a:buSzPts val="1800"/>
              <a:buChar char="–"/>
            </a:pPr>
            <a:r>
              <a:rPr lang="en" sz="1800">
                <a:solidFill>
                  <a:srgbClr val="000000"/>
                </a:solidFill>
              </a:rPr>
              <a:t>When a is node is trying to create a candidate block, by picking transaction from pool and executing it</a:t>
            </a:r>
            <a:endParaRPr sz="1800">
              <a:solidFill>
                <a:srgbClr val="000000"/>
              </a:solidFill>
            </a:endParaRPr>
          </a:p>
          <a:p>
            <a:pPr indent="-279400" lvl="1" marL="685800" rtl="0" algn="l">
              <a:lnSpc>
                <a:spcPct val="115000"/>
              </a:lnSpc>
              <a:spcBef>
                <a:spcPts val="1600"/>
              </a:spcBef>
              <a:spcAft>
                <a:spcPts val="1000"/>
              </a:spcAft>
              <a:buClr>
                <a:srgbClr val="000000"/>
              </a:buClr>
              <a:buSzPts val="1800"/>
              <a:buChar char="–"/>
            </a:pPr>
            <a:r>
              <a:rPr lang="en" sz="1800">
                <a:solidFill>
                  <a:srgbClr val="000000"/>
                </a:solidFill>
              </a:rPr>
              <a:t>A node receives a block and verifies the transactions by executing it, before adding the block to the blockchain</a:t>
            </a:r>
            <a:endParaRPr sz="1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1"/>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EVM</a:t>
            </a:r>
            <a:endParaRPr/>
          </a:p>
        </p:txBody>
      </p:sp>
      <p:sp>
        <p:nvSpPr>
          <p:cNvPr id="86" name="Google Shape;86;p11"/>
          <p:cNvSpPr txBox="1"/>
          <p:nvPr>
            <p:ph idx="4294967295" type="body"/>
          </p:nvPr>
        </p:nvSpPr>
        <p:spPr>
          <a:xfrm>
            <a:off x="457200" y="1059350"/>
            <a:ext cx="8528400" cy="276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0000"/>
                </a:solidFill>
              </a:rPr>
              <a:t>Executes code of arbitrary algorithmic complexity</a:t>
            </a:r>
            <a:endParaRPr>
              <a:solidFill>
                <a:srgbClr val="000000"/>
              </a:solidFill>
            </a:endParaRPr>
          </a:p>
          <a:p>
            <a:pPr indent="-260350" lvl="0" marL="742950" rtl="0" algn="l">
              <a:lnSpc>
                <a:spcPct val="115000"/>
              </a:lnSpc>
              <a:spcBef>
                <a:spcPts val="0"/>
              </a:spcBef>
              <a:spcAft>
                <a:spcPts val="0"/>
              </a:spcAft>
              <a:buClr>
                <a:srgbClr val="000000"/>
              </a:buClr>
              <a:buSzPts val="1400"/>
              <a:buChar char="●"/>
            </a:pPr>
            <a:r>
              <a:rPr lang="en" sz="1400">
                <a:solidFill>
                  <a:srgbClr val="000000"/>
                </a:solidFill>
              </a:rPr>
              <a:t>Smart contracts are compiled into bytecodes &gt; EVM reads and executes</a:t>
            </a:r>
            <a:endParaRPr sz="1400">
              <a:solidFill>
                <a:srgbClr val="000000"/>
              </a:solidFill>
            </a:endParaRPr>
          </a:p>
          <a:p>
            <a:pPr indent="-260350" lvl="0" marL="742950" rtl="0" algn="l">
              <a:lnSpc>
                <a:spcPct val="115000"/>
              </a:lnSpc>
              <a:spcBef>
                <a:spcPts val="1600"/>
              </a:spcBef>
              <a:spcAft>
                <a:spcPts val="0"/>
              </a:spcAft>
              <a:buClr>
                <a:srgbClr val="000000"/>
              </a:buClr>
              <a:buSzPts val="1400"/>
              <a:buChar char="●"/>
            </a:pPr>
            <a:r>
              <a:rPr lang="en" sz="1400">
                <a:solidFill>
                  <a:srgbClr val="000000"/>
                </a:solidFill>
              </a:rPr>
              <a:t>Developers create apps in familiar languages (Javascript, Python) that interact with smart contracts stored in ethereum, through transactions, which are executed by the EVM</a:t>
            </a:r>
            <a:endParaRPr sz="1400">
              <a:solidFill>
                <a:srgbClr val="000000"/>
              </a:solidFill>
            </a:endParaRPr>
          </a:p>
          <a:p>
            <a:pPr indent="-260350" lvl="0" marL="742950" rtl="0" algn="l">
              <a:lnSpc>
                <a:spcPct val="115000"/>
              </a:lnSpc>
              <a:spcBef>
                <a:spcPts val="1600"/>
              </a:spcBef>
              <a:spcAft>
                <a:spcPts val="0"/>
              </a:spcAft>
              <a:buClr>
                <a:srgbClr val="000000"/>
              </a:buClr>
              <a:buSzPts val="1400"/>
              <a:buChar char="●"/>
            </a:pPr>
            <a:r>
              <a:rPr lang="en" sz="1400">
                <a:solidFill>
                  <a:srgbClr val="000000"/>
                </a:solidFill>
              </a:rPr>
              <a:t>EVM has low level operations defined as bytecodes, which is what smart contract are compiled to.</a:t>
            </a:r>
            <a:endParaRPr sz="1400">
              <a:solidFill>
                <a:srgbClr val="000000"/>
              </a:solidFill>
            </a:endParaRPr>
          </a:p>
          <a:p>
            <a:pPr indent="-260350" lvl="0" marL="742950" rtl="0" algn="l">
              <a:lnSpc>
                <a:spcPct val="115000"/>
              </a:lnSpc>
              <a:spcBef>
                <a:spcPts val="1600"/>
              </a:spcBef>
              <a:spcAft>
                <a:spcPts val="0"/>
              </a:spcAft>
              <a:buClr>
                <a:srgbClr val="000000"/>
              </a:buClr>
              <a:buSzPts val="1400"/>
              <a:buChar char="●"/>
            </a:pPr>
            <a:r>
              <a:rPr lang="en" sz="1400">
                <a:solidFill>
                  <a:srgbClr val="000000"/>
                </a:solidFill>
              </a:rPr>
              <a:t>ADD, MUL, CREATE, BALANCE etc are some opcode representation of low level operations</a:t>
            </a:r>
            <a:endParaRPr sz="1400">
              <a:solidFill>
                <a:srgbClr val="000000"/>
              </a:solidFill>
            </a:endParaRPr>
          </a:p>
          <a:p>
            <a:pPr indent="-171450" lvl="0" marL="285750" rtl="0" algn="l">
              <a:lnSpc>
                <a:spcPct val="115000"/>
              </a:lnSpc>
              <a:spcBef>
                <a:spcPts val="1600"/>
              </a:spcBef>
              <a:spcAft>
                <a:spcPts val="0"/>
              </a:spcAft>
              <a:buClr>
                <a:schemeClr val="dk2"/>
              </a:buClr>
              <a:buSzPts val="1800"/>
              <a:buFont typeface="Arial"/>
              <a:buNone/>
            </a:pPr>
            <a:r>
              <a:t/>
            </a:r>
            <a:endParaRPr>
              <a:solidFill>
                <a:srgbClr val="000000"/>
              </a:solidFill>
            </a:endParaRPr>
          </a:p>
          <a:p>
            <a:pPr indent="0" lvl="0" marL="0" rtl="0" algn="l">
              <a:lnSpc>
                <a:spcPct val="115000"/>
              </a:lnSpc>
              <a:spcBef>
                <a:spcPts val="1600"/>
              </a:spcBef>
              <a:spcAft>
                <a:spcPts val="1600"/>
              </a:spcAft>
              <a:buClr>
                <a:schemeClr val="dk1"/>
              </a:buClr>
              <a:buSzPts val="1100"/>
              <a:buFont typeface="Arial"/>
              <a:buNone/>
            </a:pPr>
            <a:r>
              <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47"/>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Execution: System State</a:t>
            </a:r>
            <a:endParaRPr/>
          </a:p>
        </p:txBody>
      </p:sp>
      <p:sp>
        <p:nvSpPr>
          <p:cNvPr id="526" name="Google Shape;526;p47"/>
          <p:cNvSpPr txBox="1"/>
          <p:nvPr/>
        </p:nvSpPr>
        <p:spPr>
          <a:xfrm>
            <a:off x="126725" y="951450"/>
            <a:ext cx="8599800" cy="4319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Roboto"/>
                <a:ea typeface="Roboto"/>
                <a:cs typeface="Roboto"/>
                <a:sym typeface="Roboto"/>
              </a:rPr>
              <a:t>EVM</a:t>
            </a:r>
            <a:r>
              <a:rPr b="0" i="0" lang="en" sz="1400" u="none" cap="none" strike="noStrike">
                <a:solidFill>
                  <a:srgbClr val="000000"/>
                </a:solidFill>
                <a:latin typeface="Roboto"/>
                <a:ea typeface="Roboto"/>
                <a:cs typeface="Roboto"/>
                <a:sym typeface="Roboto"/>
              </a:rPr>
              <a:t> checks that the following information is available and valid:</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100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System state </a:t>
            </a:r>
            <a:r>
              <a:rPr lang="en">
                <a:latin typeface="Roboto"/>
                <a:ea typeface="Roboto"/>
                <a:cs typeface="Roboto"/>
                <a:sym typeface="Roboto"/>
              </a:rPr>
              <a:t>(the global state)</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100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Remaining gas for computation</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100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Account address of executed code owner</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100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Account address of sender </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100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Address of account that caused the code to execute (could be different than original sender)</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100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Gas price of the transaction that originated execution</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100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Input data for execution</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100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Value (in Wei) passed to this account as part of current execution</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100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Machine code to be executed</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100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Block header of current block</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100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Depth of present message call or contract creation stack</a:t>
            </a:r>
            <a:endParaRPr b="0" i="0" sz="1400" u="none" cap="none" strike="noStrike">
              <a:solidFill>
                <a:srgbClr val="000000"/>
              </a:solidFill>
              <a:latin typeface="Roboto"/>
              <a:ea typeface="Roboto"/>
              <a:cs typeface="Roboto"/>
              <a:sym typeface="Roboto"/>
            </a:endParaRPr>
          </a:p>
          <a:p>
            <a:pPr indent="0" lvl="0" marL="457200" marR="0" rtl="0" algn="l">
              <a:lnSpc>
                <a:spcPct val="100000"/>
              </a:lnSpc>
              <a:spcBef>
                <a:spcPts val="10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48"/>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Execution 2: Transaction Execution</a:t>
            </a:r>
            <a:endParaRPr/>
          </a:p>
        </p:txBody>
      </p:sp>
      <p:sp>
        <p:nvSpPr>
          <p:cNvPr id="532" name="Google Shape;532;p48"/>
          <p:cNvSpPr txBox="1"/>
          <p:nvPr>
            <p:ph idx="4294967295" type="body"/>
          </p:nvPr>
        </p:nvSpPr>
        <p:spPr>
          <a:xfrm>
            <a:off x="319825" y="1184625"/>
            <a:ext cx="8549400" cy="1669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sz="1800">
                <a:solidFill>
                  <a:srgbClr val="000000"/>
                </a:solidFill>
              </a:rPr>
              <a:t>EVM </a:t>
            </a:r>
            <a:r>
              <a:rPr lang="en" sz="1800">
                <a:solidFill>
                  <a:srgbClr val="000000"/>
                </a:solidFill>
              </a:rPr>
              <a:t>then </a:t>
            </a:r>
            <a:r>
              <a:rPr lang="en" sz="1800">
                <a:solidFill>
                  <a:srgbClr val="000000"/>
                </a:solidFill>
              </a:rPr>
              <a:t>executes transaction recursively</a:t>
            </a:r>
            <a:endParaRPr sz="1800">
              <a:solidFill>
                <a:srgbClr val="000000"/>
              </a:solidFill>
            </a:endParaRPr>
          </a:p>
          <a:p>
            <a:pPr indent="-342900" lvl="0" marL="457200" rtl="0" algn="l">
              <a:lnSpc>
                <a:spcPct val="115000"/>
              </a:lnSpc>
              <a:spcBef>
                <a:spcPts val="1000"/>
              </a:spcBef>
              <a:spcAft>
                <a:spcPts val="0"/>
              </a:spcAft>
              <a:buClr>
                <a:srgbClr val="000000"/>
              </a:buClr>
              <a:buSzPts val="1800"/>
              <a:buChar char="●"/>
            </a:pPr>
            <a:r>
              <a:rPr lang="en" sz="1800">
                <a:solidFill>
                  <a:srgbClr val="000000"/>
                </a:solidFill>
              </a:rPr>
              <a:t>Computes system state and machine state (state of current execution), for each loop</a:t>
            </a:r>
            <a:endParaRPr sz="1800">
              <a:solidFill>
                <a:srgbClr val="000000"/>
              </a:solidFill>
            </a:endParaRPr>
          </a:p>
          <a:p>
            <a:pPr indent="-342900" lvl="0" marL="457200" rtl="0" algn="l">
              <a:lnSpc>
                <a:spcPct val="115000"/>
              </a:lnSpc>
              <a:spcBef>
                <a:spcPts val="1000"/>
              </a:spcBef>
              <a:spcAft>
                <a:spcPts val="0"/>
              </a:spcAft>
              <a:buClr>
                <a:srgbClr val="000000"/>
              </a:buClr>
              <a:buSzPts val="1800"/>
              <a:buChar char="●"/>
            </a:pPr>
            <a:r>
              <a:rPr lang="en" sz="1800">
                <a:solidFill>
                  <a:srgbClr val="000000"/>
                </a:solidFill>
              </a:rPr>
              <a:t>Each cycle, gas reduced from remaining gas and the program counter increments</a:t>
            </a:r>
            <a:endParaRPr sz="1800">
              <a:solidFill>
                <a:srgbClr val="000000"/>
              </a:solidFill>
            </a:endParaRPr>
          </a:p>
          <a:p>
            <a:pPr indent="-342900" lvl="0" marL="457200" rtl="0" algn="l">
              <a:lnSpc>
                <a:spcPct val="115000"/>
              </a:lnSpc>
              <a:spcBef>
                <a:spcPts val="1000"/>
              </a:spcBef>
              <a:spcAft>
                <a:spcPts val="0"/>
              </a:spcAft>
              <a:buClr>
                <a:srgbClr val="000000"/>
              </a:buClr>
              <a:buSzPts val="1800"/>
              <a:buChar char="●"/>
            </a:pPr>
            <a:r>
              <a:rPr lang="en" sz="1800">
                <a:solidFill>
                  <a:srgbClr val="000000"/>
                </a:solidFill>
              </a:rPr>
              <a:t>3 options at end of loop:</a:t>
            </a:r>
            <a:endParaRPr sz="1800">
              <a:solidFill>
                <a:srgbClr val="000000"/>
              </a:solidFill>
            </a:endParaRPr>
          </a:p>
          <a:p>
            <a:pPr indent="-342900" lvl="0" marL="457200" rtl="0" algn="l">
              <a:lnSpc>
                <a:spcPct val="115000"/>
              </a:lnSpc>
              <a:spcBef>
                <a:spcPts val="1000"/>
              </a:spcBef>
              <a:spcAft>
                <a:spcPts val="0"/>
              </a:spcAft>
              <a:buClr>
                <a:srgbClr val="000000"/>
              </a:buClr>
              <a:buSzPts val="1800"/>
              <a:buChar char="●"/>
            </a:pPr>
            <a:r>
              <a:rPr lang="en" sz="1800">
                <a:solidFill>
                  <a:srgbClr val="000000"/>
                </a:solidFill>
              </a:rPr>
              <a:t>Exception state</a:t>
            </a:r>
            <a:endParaRPr sz="1800">
              <a:solidFill>
                <a:srgbClr val="000000"/>
              </a:solidFill>
            </a:endParaRPr>
          </a:p>
          <a:p>
            <a:pPr indent="-342900" lvl="0" marL="457200" rtl="0" algn="l">
              <a:lnSpc>
                <a:spcPct val="115000"/>
              </a:lnSpc>
              <a:spcBef>
                <a:spcPts val="1000"/>
              </a:spcBef>
              <a:spcAft>
                <a:spcPts val="0"/>
              </a:spcAft>
              <a:buClr>
                <a:srgbClr val="000000"/>
              </a:buClr>
              <a:buSzPts val="1800"/>
              <a:buChar char="●"/>
            </a:pPr>
            <a:r>
              <a:rPr lang="en" sz="1800">
                <a:solidFill>
                  <a:srgbClr val="000000"/>
                </a:solidFill>
              </a:rPr>
              <a:t>Process continues to next state</a:t>
            </a:r>
            <a:endParaRPr sz="1800">
              <a:solidFill>
                <a:srgbClr val="000000"/>
              </a:solidFill>
            </a:endParaRPr>
          </a:p>
          <a:p>
            <a:pPr indent="-342900" lvl="0" marL="457200" rtl="0" algn="l">
              <a:lnSpc>
                <a:spcPct val="115000"/>
              </a:lnSpc>
              <a:spcBef>
                <a:spcPts val="1000"/>
              </a:spcBef>
              <a:spcAft>
                <a:spcPts val="1000"/>
              </a:spcAft>
              <a:buClr>
                <a:srgbClr val="000000"/>
              </a:buClr>
              <a:buSzPts val="1800"/>
              <a:buChar char="●"/>
            </a:pPr>
            <a:r>
              <a:rPr lang="en" sz="1800">
                <a:solidFill>
                  <a:srgbClr val="000000"/>
                </a:solidFill>
              </a:rPr>
              <a:t>Process finishes and reaches end state </a:t>
            </a:r>
            <a:endParaRPr sz="1800">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49"/>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Finalizing Blocks</a:t>
            </a:r>
            <a:endParaRPr/>
          </a:p>
        </p:txBody>
      </p:sp>
      <p:sp>
        <p:nvSpPr>
          <p:cNvPr id="538" name="Google Shape;538;p49"/>
          <p:cNvSpPr txBox="1"/>
          <p:nvPr>
            <p:ph idx="4294967295" type="body"/>
          </p:nvPr>
        </p:nvSpPr>
        <p:spPr>
          <a:xfrm>
            <a:off x="311700" y="1152475"/>
            <a:ext cx="43233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b="0" i="0" lang="en" sz="1800" u="none" cap="none" strike="noStrike">
                <a:solidFill>
                  <a:srgbClr val="000000"/>
                </a:solidFill>
                <a:latin typeface="Arial"/>
                <a:ea typeface="Arial"/>
                <a:cs typeface="Arial"/>
                <a:sym typeface="Arial"/>
              </a:rPr>
              <a:t>Requirements:</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100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Validate Ommers/Uncles</a:t>
            </a:r>
            <a:endParaRPr>
              <a:solidFill>
                <a:srgbClr val="000000"/>
              </a:solidFill>
            </a:endParaRPr>
          </a:p>
          <a:p>
            <a:pPr indent="-342900" lvl="0" marL="457200" marR="0" rtl="0" algn="l">
              <a:lnSpc>
                <a:spcPct val="115000"/>
              </a:lnSpc>
              <a:spcBef>
                <a:spcPts val="100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Validate transactions</a:t>
            </a:r>
            <a:endParaRPr>
              <a:solidFill>
                <a:srgbClr val="000000"/>
              </a:solidFill>
            </a:endParaRPr>
          </a:p>
          <a:p>
            <a:pPr indent="-342900" lvl="0" marL="457200" marR="0" rtl="0" algn="l">
              <a:lnSpc>
                <a:spcPct val="115000"/>
              </a:lnSpc>
              <a:spcBef>
                <a:spcPts val="100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Apply Rewards (only if mining)</a:t>
            </a:r>
            <a:endParaRPr>
              <a:solidFill>
                <a:srgbClr val="000000"/>
              </a:solidFill>
            </a:endParaRPr>
          </a:p>
          <a:p>
            <a:pPr indent="-342900" lvl="0" marL="457200" marR="0" rtl="0" algn="l">
              <a:lnSpc>
                <a:spcPct val="115000"/>
              </a:lnSpc>
              <a:spcBef>
                <a:spcPts val="100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Verify State and Nonce</a:t>
            </a:r>
            <a:endParaRPr>
              <a:solidFill>
                <a:srgbClr val="000000"/>
              </a:solidFill>
            </a:endParaRPr>
          </a:p>
          <a:p>
            <a:pPr indent="-228600" lvl="0" marL="457200" marR="0" rtl="0" algn="l">
              <a:lnSpc>
                <a:spcPct val="115000"/>
              </a:lnSpc>
              <a:spcBef>
                <a:spcPts val="1000"/>
              </a:spcBef>
              <a:spcAft>
                <a:spcPts val="0"/>
              </a:spcAft>
              <a:buClr>
                <a:schemeClr val="dk2"/>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9" name="Google Shape;539;p49"/>
          <p:cNvSpPr txBox="1"/>
          <p:nvPr/>
        </p:nvSpPr>
        <p:spPr>
          <a:xfrm>
            <a:off x="5065825" y="1965125"/>
            <a:ext cx="3239400" cy="1119600"/>
          </a:xfrm>
          <a:prstGeom prst="rect">
            <a:avLst/>
          </a:prstGeom>
          <a:solidFill>
            <a:srgbClr val="0B5394"/>
          </a:solidFill>
          <a:ln>
            <a:noFill/>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0" i="0" lang="en" sz="1800" u="none" cap="none" strike="noStrike">
                <a:solidFill>
                  <a:srgbClr val="FFFFFF"/>
                </a:solidFill>
                <a:latin typeface="Arial"/>
                <a:ea typeface="Arial"/>
                <a:cs typeface="Arial"/>
                <a:sym typeface="Arial"/>
              </a:rPr>
              <a:t>New = block is mined</a:t>
            </a:r>
            <a:endParaRPr b="0" i="0" sz="1800" u="none" cap="none" strike="noStrike">
              <a:solidFill>
                <a:srgbClr val="FFFFFF"/>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 sz="1800" u="none" cap="none" strike="noStrike">
                <a:solidFill>
                  <a:srgbClr val="FFFFFF"/>
                </a:solidFill>
                <a:latin typeface="Arial"/>
                <a:ea typeface="Arial"/>
                <a:cs typeface="Arial"/>
                <a:sym typeface="Arial"/>
              </a:rPr>
              <a:t>Existing = block is validated</a:t>
            </a:r>
            <a:endParaRPr b="0" i="0" sz="1400" u="none" cap="none" strike="noStrike">
              <a:solidFill>
                <a:srgbClr val="FFFFFF"/>
              </a:solidFill>
              <a:latin typeface="Arial"/>
              <a:ea typeface="Arial"/>
              <a:cs typeface="Arial"/>
              <a:sym typeface="Arial"/>
            </a:endParaRPr>
          </a:p>
        </p:txBody>
      </p:sp>
      <p:cxnSp>
        <p:nvCxnSpPr>
          <p:cNvPr id="540" name="Google Shape;540;p49"/>
          <p:cNvCxnSpPr>
            <a:stCxn id="539" idx="1"/>
            <a:endCxn id="539" idx="3"/>
          </p:cNvCxnSpPr>
          <p:nvPr/>
        </p:nvCxnSpPr>
        <p:spPr>
          <a:xfrm>
            <a:off x="5065825" y="2524925"/>
            <a:ext cx="3239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cxnSp>
        <p:nvCxnSpPr>
          <p:cNvPr id="545" name="Google Shape;545;p50"/>
          <p:cNvCxnSpPr>
            <a:stCxn id="546" idx="1"/>
            <a:endCxn id="546" idx="3"/>
          </p:cNvCxnSpPr>
          <p:nvPr/>
        </p:nvCxnSpPr>
        <p:spPr>
          <a:xfrm>
            <a:off x="5065825" y="2524925"/>
            <a:ext cx="3239400" cy="0"/>
          </a:xfrm>
          <a:prstGeom prst="straightConnector1">
            <a:avLst/>
          </a:prstGeom>
          <a:noFill/>
          <a:ln cap="flat" cmpd="sng" w="9525">
            <a:solidFill>
              <a:srgbClr val="FFFFFF"/>
            </a:solidFill>
            <a:prstDash val="solid"/>
            <a:round/>
            <a:headEnd len="sm" w="sm" type="none"/>
            <a:tailEnd len="sm" w="sm" type="none"/>
          </a:ln>
        </p:spPr>
      </p:cxnSp>
      <p:sp>
        <p:nvSpPr>
          <p:cNvPr id="547" name="Google Shape;547;p50"/>
          <p:cNvSpPr txBox="1"/>
          <p:nvPr>
            <p:ph idx="1" type="body"/>
          </p:nvPr>
        </p:nvSpPr>
        <p:spPr>
          <a:xfrm>
            <a:off x="304800" y="948690"/>
            <a:ext cx="8382000" cy="3852000"/>
          </a:xfrm>
          <a:prstGeom prst="rect">
            <a:avLst/>
          </a:prstGeom>
        </p:spPr>
        <p:txBody>
          <a:bodyPr anchorCtr="0" anchor="ctr" bIns="34275" lIns="68575" spcFirstLastPara="1" rIns="68575" wrap="square" tIns="34275">
            <a:noAutofit/>
          </a:bodyPr>
          <a:lstStyle/>
          <a:p>
            <a:pPr indent="0" lvl="0" marL="0" rtl="0" algn="ctr">
              <a:spcBef>
                <a:spcPts val="400"/>
              </a:spcBef>
              <a:spcAft>
                <a:spcPts val="0"/>
              </a:spcAft>
              <a:buNone/>
            </a:pPr>
            <a:r>
              <a:rPr lang="en" sz="4800"/>
              <a:t>THANK YOU</a:t>
            </a:r>
            <a:endParaRPr sz="4800"/>
          </a:p>
          <a:p>
            <a:pPr indent="0" lvl="0" marL="0" rtl="0" algn="ctr">
              <a:spcBef>
                <a:spcPts val="400"/>
              </a:spcBef>
              <a:spcAft>
                <a:spcPts val="0"/>
              </a:spcAft>
              <a:buNone/>
            </a:pPr>
            <a:r>
              <a:t/>
            </a:r>
            <a:endParaRPr sz="4800"/>
          </a:p>
          <a:p>
            <a:pPr indent="0" lvl="0" marL="0" rtl="0" algn="ctr">
              <a:spcBef>
                <a:spcPts val="400"/>
              </a:spcBef>
              <a:spcAft>
                <a:spcPts val="0"/>
              </a:spcAft>
              <a:buNone/>
            </a:pPr>
            <a:r>
              <a:rPr lang="en" sz="4800"/>
              <a:t>QUESTIONS ?</a:t>
            </a:r>
            <a:endParaRPr sz="4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2"/>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Why EVM</a:t>
            </a:r>
            <a:endParaRPr/>
          </a:p>
        </p:txBody>
      </p:sp>
      <p:sp>
        <p:nvSpPr>
          <p:cNvPr id="92" name="Google Shape;92;p12"/>
          <p:cNvSpPr txBox="1"/>
          <p:nvPr>
            <p:ph idx="4294967295" type="body"/>
          </p:nvPr>
        </p:nvSpPr>
        <p:spPr>
          <a:xfrm>
            <a:off x="425175" y="857400"/>
            <a:ext cx="8412600" cy="398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rgbClr val="000000"/>
                </a:solidFill>
                <a:latin typeface="Roboto"/>
                <a:ea typeface="Roboto"/>
                <a:cs typeface="Roboto"/>
                <a:sym typeface="Roboto"/>
              </a:rPr>
              <a:t>Why is a Virtual Machine needed?</a:t>
            </a:r>
            <a:endParaRPr b="1">
              <a:solidFill>
                <a:srgbClr val="000000"/>
              </a:solidFill>
              <a:latin typeface="Roboto"/>
              <a:ea typeface="Roboto"/>
              <a:cs typeface="Roboto"/>
              <a:sym typeface="Roboto"/>
            </a:endParaRPr>
          </a:p>
          <a:p>
            <a:pPr indent="0" lvl="0" marL="0" rtl="0" algn="l">
              <a:lnSpc>
                <a:spcPct val="170000"/>
              </a:lnSpc>
              <a:spcBef>
                <a:spcPts val="1600"/>
              </a:spcBef>
              <a:spcAft>
                <a:spcPts val="0"/>
              </a:spcAft>
              <a:buClr>
                <a:schemeClr val="dk1"/>
              </a:buClr>
              <a:buSzPts val="1100"/>
              <a:buFont typeface="Arial"/>
              <a:buNone/>
            </a:pPr>
            <a:r>
              <a:rPr lang="en" sz="1200">
                <a:solidFill>
                  <a:srgbClr val="000000"/>
                </a:solidFill>
                <a:latin typeface="Roboto"/>
                <a:ea typeface="Roboto"/>
                <a:cs typeface="Roboto"/>
                <a:sym typeface="Roboto"/>
              </a:rPr>
              <a:t>Anything that runs on a blockchain needs to be immutable and must have the ability to run through multiple nodes without compromising on its integrity. </a:t>
            </a:r>
            <a:endParaRPr sz="1200">
              <a:solidFill>
                <a:srgbClr val="000000"/>
              </a:solidFill>
              <a:latin typeface="Roboto"/>
              <a:ea typeface="Roboto"/>
              <a:cs typeface="Roboto"/>
              <a:sym typeface="Roboto"/>
            </a:endParaRPr>
          </a:p>
          <a:p>
            <a:pPr indent="0" lvl="0" marL="0" rtl="0" algn="l">
              <a:lnSpc>
                <a:spcPct val="170000"/>
              </a:lnSpc>
              <a:spcBef>
                <a:spcPts val="0"/>
              </a:spcBef>
              <a:spcAft>
                <a:spcPts val="0"/>
              </a:spcAft>
              <a:buClr>
                <a:schemeClr val="dk1"/>
              </a:buClr>
              <a:buSzPts val="1100"/>
              <a:buFont typeface="Arial"/>
              <a:buNone/>
            </a:pPr>
            <a:r>
              <a:t/>
            </a:r>
            <a:endParaRPr sz="1200">
              <a:solidFill>
                <a:srgbClr val="000000"/>
              </a:solidFill>
              <a:latin typeface="Roboto"/>
              <a:ea typeface="Roboto"/>
              <a:cs typeface="Roboto"/>
              <a:sym typeface="Roboto"/>
            </a:endParaRPr>
          </a:p>
          <a:p>
            <a:pPr indent="0" lvl="0" marL="0" rtl="0" algn="l">
              <a:lnSpc>
                <a:spcPct val="170000"/>
              </a:lnSpc>
              <a:spcBef>
                <a:spcPts val="0"/>
              </a:spcBef>
              <a:spcAft>
                <a:spcPts val="0"/>
              </a:spcAft>
              <a:buClr>
                <a:schemeClr val="dk1"/>
              </a:buClr>
              <a:buSzPts val="1100"/>
              <a:buFont typeface="Arial"/>
              <a:buNone/>
            </a:pPr>
            <a:r>
              <a:rPr lang="en">
                <a:solidFill>
                  <a:srgbClr val="000000"/>
                </a:solidFill>
                <a:latin typeface="Roboto"/>
                <a:ea typeface="Roboto"/>
                <a:cs typeface="Roboto"/>
                <a:sym typeface="Roboto"/>
              </a:rPr>
              <a:t>To accomplish this, 3 things are needed:</a:t>
            </a:r>
            <a:endParaRPr>
              <a:solidFill>
                <a:srgbClr val="000000"/>
              </a:solidFill>
              <a:latin typeface="Roboto"/>
              <a:ea typeface="Roboto"/>
              <a:cs typeface="Roboto"/>
              <a:sym typeface="Roboto"/>
            </a:endParaRPr>
          </a:p>
          <a:p>
            <a:pPr indent="-342900" lvl="0" marL="457200" rtl="0" algn="l">
              <a:lnSpc>
                <a:spcPct val="170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Deterministic</a:t>
            </a:r>
            <a:endParaRPr>
              <a:solidFill>
                <a:srgbClr val="000000"/>
              </a:solidFill>
              <a:latin typeface="Roboto"/>
              <a:ea typeface="Roboto"/>
              <a:cs typeface="Roboto"/>
              <a:sym typeface="Roboto"/>
            </a:endParaRPr>
          </a:p>
          <a:p>
            <a:pPr indent="-342900" lvl="0" marL="457200" rtl="0" algn="l">
              <a:lnSpc>
                <a:spcPct val="170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Terminable</a:t>
            </a:r>
            <a:endParaRPr>
              <a:solidFill>
                <a:srgbClr val="000000"/>
              </a:solidFill>
              <a:latin typeface="Roboto"/>
              <a:ea typeface="Roboto"/>
              <a:cs typeface="Roboto"/>
              <a:sym typeface="Roboto"/>
            </a:endParaRPr>
          </a:p>
          <a:p>
            <a:pPr indent="-342900" lvl="0" marL="457200" rtl="0" algn="l">
              <a:lnSpc>
                <a:spcPct val="170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Isolated</a:t>
            </a:r>
            <a:endParaRPr>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3"/>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Deterministic</a:t>
            </a:r>
            <a:endParaRPr/>
          </a:p>
        </p:txBody>
      </p:sp>
      <p:sp>
        <p:nvSpPr>
          <p:cNvPr id="98" name="Google Shape;98;p13"/>
          <p:cNvSpPr txBox="1"/>
          <p:nvPr>
            <p:ph idx="4294967295" type="body"/>
          </p:nvPr>
        </p:nvSpPr>
        <p:spPr>
          <a:xfrm>
            <a:off x="0" y="857400"/>
            <a:ext cx="9144000" cy="4055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rgbClr val="000000"/>
                </a:solidFill>
                <a:latin typeface="Roboto"/>
                <a:ea typeface="Roboto"/>
                <a:cs typeface="Roboto"/>
                <a:sym typeface="Roboto"/>
              </a:rPr>
              <a:t>A program is deterministic if it gives the same output to a given set of inputs every single time, from any number of computers.</a:t>
            </a:r>
            <a:endParaRPr sz="1400">
              <a:solidFill>
                <a:srgbClr val="000000"/>
              </a:solidFill>
              <a:latin typeface="Roboto"/>
              <a:ea typeface="Roboto"/>
              <a:cs typeface="Roboto"/>
              <a:sym typeface="Roboto"/>
            </a:endParaRPr>
          </a:p>
          <a:p>
            <a:pPr indent="0" lvl="0" marL="0" rtl="0" algn="l">
              <a:lnSpc>
                <a:spcPct val="150000"/>
              </a:lnSpc>
              <a:spcBef>
                <a:spcPts val="1000"/>
              </a:spcBef>
              <a:spcAft>
                <a:spcPts val="0"/>
              </a:spcAft>
              <a:buClr>
                <a:schemeClr val="dk1"/>
              </a:buClr>
              <a:buSzPts val="1100"/>
              <a:buFont typeface="Arial"/>
              <a:buNone/>
            </a:pPr>
            <a:r>
              <a:rPr i="1" lang="en" sz="1400">
                <a:solidFill>
                  <a:srgbClr val="000000"/>
                </a:solidFill>
                <a:latin typeface="Roboto"/>
                <a:ea typeface="Roboto"/>
                <a:cs typeface="Roboto"/>
                <a:sym typeface="Roboto"/>
              </a:rPr>
              <a:t>When does a program act in an un-deterministic manner?</a:t>
            </a:r>
            <a:endParaRPr i="1" sz="1400">
              <a:solidFill>
                <a:srgbClr val="000000"/>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t/>
            </a:r>
            <a:endParaRPr i="1" sz="1400">
              <a:solidFill>
                <a:srgbClr val="000000"/>
              </a:solidFill>
              <a:latin typeface="Roboto"/>
              <a:ea typeface="Roboto"/>
              <a:cs typeface="Roboto"/>
              <a:sym typeface="Roboto"/>
            </a:endParaRPr>
          </a:p>
          <a:p>
            <a:pPr indent="-317500" lvl="0" marL="457200" rtl="0" algn="l">
              <a:lnSpc>
                <a:spcPct val="150000"/>
              </a:lnSpc>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When calling un-deterministic system functions</a:t>
            </a:r>
            <a:endParaRPr sz="1400">
              <a:solidFill>
                <a:srgbClr val="000000"/>
              </a:solidFill>
              <a:latin typeface="Roboto"/>
              <a:ea typeface="Roboto"/>
              <a:cs typeface="Roboto"/>
              <a:sym typeface="Roboto"/>
            </a:endParaRPr>
          </a:p>
          <a:p>
            <a:pPr indent="-317500" lvl="0" marL="457200" rtl="0" algn="l">
              <a:lnSpc>
                <a:spcPct val="150000"/>
              </a:lnSpc>
              <a:spcBef>
                <a:spcPts val="0"/>
              </a:spcBef>
              <a:spcAft>
                <a:spcPts val="0"/>
              </a:spcAft>
              <a:buClr>
                <a:srgbClr val="000000"/>
              </a:buClr>
              <a:buSzPts val="1400"/>
              <a:buFont typeface="Roboto"/>
              <a:buChar char="●"/>
            </a:pPr>
            <a:r>
              <a:rPr b="1" lang="en" sz="1400">
                <a:solidFill>
                  <a:srgbClr val="000000"/>
                </a:solidFill>
                <a:latin typeface="Roboto"/>
                <a:ea typeface="Roboto"/>
                <a:cs typeface="Roboto"/>
                <a:sym typeface="Roboto"/>
              </a:rPr>
              <a:t>Un-deterministic data resources:</a:t>
            </a:r>
            <a:r>
              <a:rPr lang="en" sz="1400">
                <a:solidFill>
                  <a:srgbClr val="000000"/>
                </a:solidFill>
                <a:latin typeface="Roboto"/>
                <a:ea typeface="Roboto"/>
                <a:cs typeface="Roboto"/>
                <a:sym typeface="Roboto"/>
              </a:rPr>
              <a:t> If a program acquires data during runtime and that data source is un-deterministic then the program becomes un-deterministic</a:t>
            </a:r>
            <a:endParaRPr sz="1400">
              <a:solidFill>
                <a:srgbClr val="000000"/>
              </a:solidFill>
              <a:latin typeface="Roboto"/>
              <a:ea typeface="Roboto"/>
              <a:cs typeface="Roboto"/>
              <a:sym typeface="Roboto"/>
            </a:endParaRPr>
          </a:p>
          <a:p>
            <a:pPr indent="-317500" lvl="1" marL="914400" rtl="0" algn="l">
              <a:lnSpc>
                <a:spcPct val="150000"/>
              </a:lnSpc>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Eg. Suppose a program that acquires the top 10 google searches of a particular query. The list may keep changing.</a:t>
            </a:r>
            <a:endParaRPr sz="1400">
              <a:solidFill>
                <a:srgbClr val="000000"/>
              </a:solidFill>
              <a:latin typeface="Roboto"/>
              <a:ea typeface="Roboto"/>
              <a:cs typeface="Roboto"/>
              <a:sym typeface="Roboto"/>
            </a:endParaRPr>
          </a:p>
          <a:p>
            <a:pPr indent="-317500" lvl="0" marL="457200" rtl="0" algn="l">
              <a:lnSpc>
                <a:spcPct val="150000"/>
              </a:lnSpc>
              <a:spcBef>
                <a:spcPts val="0"/>
              </a:spcBef>
              <a:spcAft>
                <a:spcPts val="0"/>
              </a:spcAft>
              <a:buClr>
                <a:srgbClr val="000000"/>
              </a:buClr>
              <a:buSzPts val="1400"/>
              <a:buFont typeface="Roboto"/>
              <a:buChar char="●"/>
            </a:pPr>
            <a:r>
              <a:rPr b="1" lang="en" sz="1400">
                <a:solidFill>
                  <a:srgbClr val="000000"/>
                </a:solidFill>
                <a:latin typeface="Roboto"/>
                <a:ea typeface="Roboto"/>
                <a:cs typeface="Roboto"/>
                <a:sym typeface="Roboto"/>
              </a:rPr>
              <a:t>Dynamic Calls:</a:t>
            </a:r>
            <a:r>
              <a:rPr lang="en" sz="1400">
                <a:solidFill>
                  <a:srgbClr val="000000"/>
                </a:solidFill>
                <a:latin typeface="Roboto"/>
                <a:ea typeface="Roboto"/>
                <a:cs typeface="Roboto"/>
                <a:sym typeface="Roboto"/>
              </a:rPr>
              <a:t> When a program calls a second program it is called dynamic calling. Since the call target is determined only during execution, it is un-deterministic in nature</a:t>
            </a:r>
            <a:endParaRPr sz="1400">
              <a:solidFill>
                <a:srgbClr val="000000"/>
              </a:solidFill>
              <a:latin typeface="Roboto"/>
              <a:ea typeface="Roboto"/>
              <a:cs typeface="Roboto"/>
              <a:sym typeface="Roboto"/>
            </a:endParaRPr>
          </a:p>
        </p:txBody>
      </p:sp>
      <p:sp>
        <p:nvSpPr>
          <p:cNvPr id="99" name="Google Shape;99;p13"/>
          <p:cNvSpPr txBox="1"/>
          <p:nvPr/>
        </p:nvSpPr>
        <p:spPr>
          <a:xfrm>
            <a:off x="5662200" y="1756125"/>
            <a:ext cx="3242700" cy="950400"/>
          </a:xfrm>
          <a:prstGeom prst="rect">
            <a:avLst/>
          </a:prstGeom>
          <a:solidFill>
            <a:srgbClr val="054E86"/>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Example: 3+1 = 4 </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Any computation of 3 + 1 will = 4</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4"/>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Turing Completeness</a:t>
            </a:r>
            <a:endParaRPr/>
          </a:p>
        </p:txBody>
      </p:sp>
      <p:sp>
        <p:nvSpPr>
          <p:cNvPr id="105" name="Google Shape;105;p14"/>
          <p:cNvSpPr txBox="1"/>
          <p:nvPr>
            <p:ph idx="4294967295" type="body"/>
          </p:nvPr>
        </p:nvSpPr>
        <p:spPr>
          <a:xfrm>
            <a:off x="0" y="857400"/>
            <a:ext cx="9144000" cy="4065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000"/>
              </a:spcBef>
              <a:spcAft>
                <a:spcPts val="0"/>
              </a:spcAft>
              <a:buClr>
                <a:srgbClr val="000000"/>
              </a:buClr>
              <a:buSzPts val="1800"/>
              <a:buFont typeface="Roboto"/>
              <a:buChar char="●"/>
            </a:pPr>
            <a:r>
              <a:rPr lang="en">
                <a:solidFill>
                  <a:srgbClr val="000000"/>
                </a:solidFill>
                <a:latin typeface="Roboto"/>
                <a:ea typeface="Roboto"/>
                <a:cs typeface="Roboto"/>
                <a:sym typeface="Roboto"/>
              </a:rPr>
              <a:t>Machine that can simulate any computer algorithm</a:t>
            </a:r>
            <a:endParaRPr>
              <a:solidFill>
                <a:srgbClr val="000000"/>
              </a:solidFill>
              <a:latin typeface="Roboto"/>
              <a:ea typeface="Roboto"/>
              <a:cs typeface="Roboto"/>
              <a:sym typeface="Roboto"/>
            </a:endParaRPr>
          </a:p>
          <a:p>
            <a:pPr indent="-342900" lvl="0" marL="457200" rtl="0" algn="l">
              <a:lnSpc>
                <a:spcPct val="115000"/>
              </a:lnSpc>
              <a:spcBef>
                <a:spcPts val="1000"/>
              </a:spcBef>
              <a:spcAft>
                <a:spcPts val="0"/>
              </a:spcAft>
              <a:buClr>
                <a:srgbClr val="000000"/>
              </a:buClr>
              <a:buSzPts val="1800"/>
              <a:buFont typeface="Roboto"/>
              <a:buChar char="●"/>
            </a:pPr>
            <a:r>
              <a:rPr lang="en">
                <a:solidFill>
                  <a:srgbClr val="000000"/>
                </a:solidFill>
                <a:latin typeface="Roboto"/>
                <a:ea typeface="Roboto"/>
                <a:cs typeface="Roboto"/>
                <a:sym typeface="Roboto"/>
              </a:rPr>
              <a:t>Allows for loops, makes Ethereum vulnerable to </a:t>
            </a:r>
            <a:r>
              <a:rPr lang="en" u="sng">
                <a:solidFill>
                  <a:schemeClr val="hlink"/>
                </a:solidFill>
                <a:latin typeface="Roboto"/>
                <a:ea typeface="Roboto"/>
                <a:cs typeface="Roboto"/>
                <a:sym typeface="Roboto"/>
                <a:hlinkClick r:id="rId3"/>
              </a:rPr>
              <a:t>halting problem</a:t>
            </a:r>
            <a:r>
              <a:rPr lang="en">
                <a:solidFill>
                  <a:srgbClr val="000000"/>
                </a:solidFill>
                <a:latin typeface="Roboto"/>
                <a:ea typeface="Roboto"/>
                <a:cs typeface="Roboto"/>
                <a:sym typeface="Roboto"/>
              </a:rPr>
              <a:t> </a:t>
            </a:r>
            <a:endParaRPr>
              <a:solidFill>
                <a:srgbClr val="000000"/>
              </a:solidFill>
              <a:latin typeface="Roboto"/>
              <a:ea typeface="Roboto"/>
              <a:cs typeface="Roboto"/>
              <a:sym typeface="Roboto"/>
            </a:endParaRPr>
          </a:p>
          <a:p>
            <a:pPr indent="-342900" lvl="0" marL="457200" rtl="0" algn="l">
              <a:lnSpc>
                <a:spcPct val="115000"/>
              </a:lnSpc>
              <a:spcBef>
                <a:spcPts val="1000"/>
              </a:spcBef>
              <a:spcAft>
                <a:spcPts val="0"/>
              </a:spcAft>
              <a:buClr>
                <a:srgbClr val="000000"/>
              </a:buClr>
              <a:buSzPts val="1800"/>
              <a:buFont typeface="Roboto"/>
              <a:buChar char="●"/>
            </a:pPr>
            <a:r>
              <a:rPr lang="en">
                <a:solidFill>
                  <a:srgbClr val="000000"/>
                </a:solidFill>
                <a:latin typeface="Roboto"/>
                <a:ea typeface="Roboto"/>
                <a:cs typeface="Roboto"/>
                <a:sym typeface="Roboto"/>
              </a:rPr>
              <a:t>Cannot determine whether a program will run infinitely </a:t>
            </a:r>
            <a:endParaRPr>
              <a:solidFill>
                <a:srgbClr val="000000"/>
              </a:solidFill>
              <a:latin typeface="Roboto"/>
              <a:ea typeface="Roboto"/>
              <a:cs typeface="Roboto"/>
              <a:sym typeface="Roboto"/>
            </a:endParaRPr>
          </a:p>
          <a:p>
            <a:pPr indent="-342900" lvl="0" marL="457200" rtl="0" algn="l">
              <a:lnSpc>
                <a:spcPct val="115000"/>
              </a:lnSpc>
              <a:spcBef>
                <a:spcPts val="1000"/>
              </a:spcBef>
              <a:spcAft>
                <a:spcPts val="0"/>
              </a:spcAft>
              <a:buClr>
                <a:srgbClr val="000000"/>
              </a:buClr>
              <a:buSzPts val="1800"/>
              <a:buFont typeface="Roboto"/>
              <a:buChar char="●"/>
            </a:pPr>
            <a:r>
              <a:rPr lang="en">
                <a:solidFill>
                  <a:srgbClr val="000000"/>
                </a:solidFill>
                <a:latin typeface="Roboto"/>
                <a:ea typeface="Roboto"/>
                <a:cs typeface="Roboto"/>
                <a:sym typeface="Roboto"/>
              </a:rPr>
              <a:t>System fees (gas) prevent this from occurring &gt; protects network from malicious actors trying to put network in infinite loop</a:t>
            </a:r>
            <a:endParaRPr>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5"/>
          <p:cNvSpPr/>
          <p:nvPr/>
        </p:nvSpPr>
        <p:spPr>
          <a:xfrm>
            <a:off x="81775" y="3588900"/>
            <a:ext cx="8861700" cy="490200"/>
          </a:xfrm>
          <a:prstGeom prst="rect">
            <a:avLst/>
          </a:prstGeom>
          <a:solidFill>
            <a:srgbClr val="054E8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5"/>
          <p:cNvSpPr/>
          <p:nvPr/>
        </p:nvSpPr>
        <p:spPr>
          <a:xfrm>
            <a:off x="81775" y="2805950"/>
            <a:ext cx="8861700" cy="726600"/>
          </a:xfrm>
          <a:prstGeom prst="rect">
            <a:avLst/>
          </a:prstGeom>
          <a:solidFill>
            <a:srgbClr val="054E8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5"/>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Terminable</a:t>
            </a:r>
            <a:endParaRPr/>
          </a:p>
        </p:txBody>
      </p:sp>
      <p:sp>
        <p:nvSpPr>
          <p:cNvPr id="113" name="Google Shape;113;p15"/>
          <p:cNvSpPr txBox="1"/>
          <p:nvPr>
            <p:ph idx="4294967295" type="body"/>
          </p:nvPr>
        </p:nvSpPr>
        <p:spPr>
          <a:xfrm>
            <a:off x="457200" y="1009200"/>
            <a:ext cx="8229600" cy="4280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400">
                <a:solidFill>
                  <a:srgbClr val="000000"/>
                </a:solidFill>
                <a:latin typeface="Roboto"/>
                <a:ea typeface="Roboto"/>
                <a:cs typeface="Roboto"/>
                <a:sym typeface="Roboto"/>
              </a:rPr>
              <a:t>Halting Problem:</a:t>
            </a:r>
            <a:r>
              <a:rPr lang="en" sz="1400">
                <a:solidFill>
                  <a:srgbClr val="000000"/>
                </a:solidFill>
                <a:latin typeface="Roboto"/>
                <a:ea typeface="Roboto"/>
                <a:cs typeface="Roboto"/>
                <a:sym typeface="Roboto"/>
              </a:rPr>
              <a:t> Unknowing whether or not a program can execute its function within a given time limit. </a:t>
            </a:r>
            <a:endParaRPr sz="1400">
              <a:solidFill>
                <a:srgbClr val="000000"/>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 sz="1400">
                <a:solidFill>
                  <a:srgbClr val="000000"/>
                </a:solidFill>
                <a:latin typeface="Roboto"/>
                <a:ea typeface="Roboto"/>
                <a:cs typeface="Roboto"/>
                <a:sym typeface="Roboto"/>
              </a:rPr>
              <a:t>With smart contracts, there needs to be a way to externally “kill” the contract and to not enter into an endless loop which would drain network resources:</a:t>
            </a:r>
            <a:endParaRPr sz="1400">
              <a:solidFill>
                <a:srgbClr val="000000"/>
              </a:solidFill>
              <a:latin typeface="Roboto"/>
              <a:ea typeface="Roboto"/>
              <a:cs typeface="Roboto"/>
              <a:sym typeface="Roboto"/>
            </a:endParaRPr>
          </a:p>
          <a:p>
            <a:pPr indent="-317500" lvl="0" marL="457200" rtl="0" algn="l">
              <a:lnSpc>
                <a:spcPct val="100000"/>
              </a:lnSpc>
              <a:spcBef>
                <a:spcPts val="100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Step and Fee Meter: A program can simply keep track and limit the number “steps” it has taken</a:t>
            </a:r>
            <a:endParaRPr sz="1400">
              <a:solidFill>
                <a:srgbClr val="000000"/>
              </a:solidFill>
              <a:latin typeface="Roboto"/>
              <a:ea typeface="Roboto"/>
              <a:cs typeface="Roboto"/>
              <a:sym typeface="Roboto"/>
            </a:endParaRPr>
          </a:p>
          <a:p>
            <a:pPr indent="-317500" lvl="0" marL="457200" rtl="0" algn="l">
              <a:lnSpc>
                <a:spcPct val="100000"/>
              </a:lnSpc>
              <a:spcBef>
                <a:spcPts val="1000"/>
              </a:spcBef>
              <a:spcAft>
                <a:spcPts val="0"/>
              </a:spcAft>
              <a:buClr>
                <a:srgbClr val="FFFFFF"/>
              </a:buClr>
              <a:buSzPts val="1400"/>
              <a:buFont typeface="Roboto"/>
              <a:buChar char="●"/>
            </a:pPr>
            <a:r>
              <a:rPr lang="en" sz="1400">
                <a:solidFill>
                  <a:srgbClr val="FFFFFF"/>
                </a:solidFill>
                <a:latin typeface="Roboto"/>
                <a:ea typeface="Roboto"/>
                <a:cs typeface="Roboto"/>
                <a:sym typeface="Roboto"/>
              </a:rPr>
              <a:t>Fee-meter. Here the contracts are executed with a prepaid fee. Every instruction execution requires a particular amount of fee. If the fee spent exceeds the pre-paid fee then the contract is terminated.</a:t>
            </a:r>
            <a:endParaRPr sz="1400">
              <a:solidFill>
                <a:srgbClr val="FFFFFF"/>
              </a:solidFill>
              <a:latin typeface="Roboto"/>
              <a:ea typeface="Roboto"/>
              <a:cs typeface="Roboto"/>
              <a:sym typeface="Roboto"/>
            </a:endParaRPr>
          </a:p>
          <a:p>
            <a:pPr indent="-317500" lvl="0" marL="457200" rtl="0" algn="l">
              <a:lnSpc>
                <a:spcPct val="100000"/>
              </a:lnSpc>
              <a:spcBef>
                <a:spcPts val="1000"/>
              </a:spcBef>
              <a:spcAft>
                <a:spcPts val="0"/>
              </a:spcAft>
              <a:buClr>
                <a:srgbClr val="FFFFFF"/>
              </a:buClr>
              <a:buSzPts val="1400"/>
              <a:buFont typeface="Roboto"/>
              <a:buChar char="●"/>
            </a:pPr>
            <a:r>
              <a:rPr lang="en" sz="1400">
                <a:solidFill>
                  <a:srgbClr val="FFFFFF"/>
                </a:solidFill>
                <a:latin typeface="Roboto"/>
                <a:ea typeface="Roboto"/>
                <a:cs typeface="Roboto"/>
                <a:sym typeface="Roboto"/>
              </a:rPr>
              <a:t>Timer: Here a predetermined timer is kept. If the contract execution exceeds the time-limit then it is externally aborted.</a:t>
            </a:r>
            <a:endParaRPr sz="1400">
              <a:solidFill>
                <a:srgbClr val="FFFFFF"/>
              </a:solidFill>
              <a:latin typeface="Roboto"/>
              <a:ea typeface="Roboto"/>
              <a:cs typeface="Roboto"/>
              <a:sym typeface="Roboto"/>
            </a:endParaRPr>
          </a:p>
          <a:p>
            <a:pPr indent="-317500" lvl="0" marL="457200" rtl="0" algn="l">
              <a:lnSpc>
                <a:spcPct val="100000"/>
              </a:lnSpc>
              <a:spcBef>
                <a:spcPts val="1000"/>
              </a:spcBef>
              <a:spcAft>
                <a:spcPts val="1000"/>
              </a:spcAft>
              <a:buClr>
                <a:srgbClr val="000000"/>
              </a:buClr>
              <a:buSzPts val="1400"/>
              <a:buFont typeface="Roboto"/>
              <a:buChar char="●"/>
            </a:pPr>
            <a:r>
              <a:rPr lang="en" sz="1400">
                <a:solidFill>
                  <a:srgbClr val="000000"/>
                </a:solidFill>
                <a:latin typeface="Roboto"/>
                <a:ea typeface="Roboto"/>
                <a:cs typeface="Roboto"/>
                <a:sym typeface="Roboto"/>
              </a:rPr>
              <a:t>Turing Incompleteness: A Turing Incomplete blockchain will have limited functionality and not be capable of making jumps and/or loops. Hence they can’t enter an endless loop.</a:t>
            </a:r>
            <a:endParaRPr sz="1400">
              <a:solidFill>
                <a:srgbClr val="000000"/>
              </a:solidFill>
              <a:latin typeface="Roboto"/>
              <a:ea typeface="Roboto"/>
              <a:cs typeface="Roboto"/>
              <a:sym typeface="Roboto"/>
            </a:endParaRPr>
          </a:p>
        </p:txBody>
      </p:sp>
      <p:pic>
        <p:nvPicPr>
          <p:cNvPr id="114" name="Google Shape;114;p15"/>
          <p:cNvPicPr preferRelativeResize="0"/>
          <p:nvPr/>
        </p:nvPicPr>
        <p:blipFill rotWithShape="1">
          <a:blip r:embed="rId3">
            <a:alphaModFix/>
          </a:blip>
          <a:srcRect b="0" l="0" r="0" t="0"/>
          <a:stretch/>
        </p:blipFill>
        <p:spPr>
          <a:xfrm>
            <a:off x="182625" y="3668638"/>
            <a:ext cx="330725" cy="330725"/>
          </a:xfrm>
          <a:prstGeom prst="rect">
            <a:avLst/>
          </a:prstGeom>
          <a:noFill/>
          <a:ln>
            <a:noFill/>
          </a:ln>
          <a:effectLst>
            <a:outerShdw blurRad="57150" rotWithShape="0" algn="bl" dir="5400000" dist="19050">
              <a:srgbClr val="000000">
                <a:alpha val="49803"/>
              </a:srgbClr>
            </a:outerShdw>
          </a:effectLst>
        </p:spPr>
      </p:pic>
      <p:pic>
        <p:nvPicPr>
          <p:cNvPr id="115" name="Google Shape;115;p15"/>
          <p:cNvPicPr preferRelativeResize="0"/>
          <p:nvPr/>
        </p:nvPicPr>
        <p:blipFill rotWithShape="1">
          <a:blip r:embed="rId4">
            <a:alphaModFix/>
          </a:blip>
          <a:srcRect b="0" l="0" r="0" t="0"/>
          <a:stretch/>
        </p:blipFill>
        <p:spPr>
          <a:xfrm>
            <a:off x="158986" y="2872250"/>
            <a:ext cx="378003" cy="594000"/>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995728" y="0"/>
            <a:ext cx="8148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Isolated</a:t>
            </a:r>
            <a:endParaRPr/>
          </a:p>
        </p:txBody>
      </p:sp>
      <p:sp>
        <p:nvSpPr>
          <p:cNvPr id="121" name="Google Shape;121;p16"/>
          <p:cNvSpPr txBox="1"/>
          <p:nvPr>
            <p:ph idx="4294967295" type="body"/>
          </p:nvPr>
        </p:nvSpPr>
        <p:spPr>
          <a:xfrm>
            <a:off x="0" y="857400"/>
            <a:ext cx="9144000" cy="40242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Char char="●"/>
            </a:pPr>
            <a:r>
              <a:rPr lang="en" sz="1800">
                <a:solidFill>
                  <a:srgbClr val="000000"/>
                </a:solidFill>
              </a:rPr>
              <a:t>In a public blockchain, anyone and everyone can upload a smart contract. </a:t>
            </a:r>
            <a:endParaRPr sz="1800">
              <a:solidFill>
                <a:srgbClr val="000000"/>
              </a:solidFill>
            </a:endParaRPr>
          </a:p>
          <a:p>
            <a:pPr indent="-342900" lvl="0" marL="457200" rtl="0" algn="l">
              <a:lnSpc>
                <a:spcPct val="100000"/>
              </a:lnSpc>
              <a:spcBef>
                <a:spcPts val="1000"/>
              </a:spcBef>
              <a:spcAft>
                <a:spcPts val="0"/>
              </a:spcAft>
              <a:buClr>
                <a:srgbClr val="000000"/>
              </a:buClr>
              <a:buSzPts val="1800"/>
              <a:buChar char="●"/>
            </a:pPr>
            <a:r>
              <a:rPr lang="en" sz="1800">
                <a:solidFill>
                  <a:srgbClr val="000000"/>
                </a:solidFill>
              </a:rPr>
              <a:t>However, because of this the contracts may, knowingly and unknowingly contain virus and bugs.</a:t>
            </a:r>
            <a:endParaRPr sz="1800">
              <a:solidFill>
                <a:srgbClr val="000000"/>
              </a:solidFill>
            </a:endParaRPr>
          </a:p>
          <a:p>
            <a:pPr indent="-342900" lvl="0" marL="457200" rtl="0" algn="l">
              <a:lnSpc>
                <a:spcPct val="100000"/>
              </a:lnSpc>
              <a:spcBef>
                <a:spcPts val="1000"/>
              </a:spcBef>
              <a:spcAft>
                <a:spcPts val="0"/>
              </a:spcAft>
              <a:buClr>
                <a:srgbClr val="000000"/>
              </a:buClr>
              <a:buSzPts val="1800"/>
              <a:buChar char="●"/>
            </a:pPr>
            <a:r>
              <a:rPr lang="en" sz="1800">
                <a:solidFill>
                  <a:srgbClr val="000000"/>
                </a:solidFill>
              </a:rPr>
              <a:t>If the contract is not isolated, it may have the ability to hamper the whole system.</a:t>
            </a:r>
            <a:endParaRPr sz="1800">
              <a:solidFill>
                <a:srgbClr val="000000"/>
              </a:solidFill>
            </a:endParaRPr>
          </a:p>
          <a:p>
            <a:pPr indent="-342900" lvl="0" marL="457200" rtl="0" algn="l">
              <a:lnSpc>
                <a:spcPct val="100000"/>
              </a:lnSpc>
              <a:spcBef>
                <a:spcPts val="1000"/>
              </a:spcBef>
              <a:spcAft>
                <a:spcPts val="0"/>
              </a:spcAft>
              <a:buClr>
                <a:srgbClr val="000000"/>
              </a:buClr>
              <a:buSzPts val="1800"/>
              <a:buChar char="●"/>
            </a:pPr>
            <a:r>
              <a:rPr lang="en" sz="1800">
                <a:solidFill>
                  <a:srgbClr val="000000"/>
                </a:solidFill>
              </a:rPr>
              <a:t>Hence, it is critical for a contract to be kept isolated in a sandbox to save the entire ecosystem from any negative effects.</a:t>
            </a:r>
            <a:endParaRPr sz="1800">
              <a:solidFill>
                <a:srgbClr val="000000"/>
              </a:solidFill>
            </a:endParaRPr>
          </a:p>
          <a:p>
            <a:pPr indent="-342900" lvl="0" marL="457200" rtl="0" algn="l">
              <a:lnSpc>
                <a:spcPct val="100000"/>
              </a:lnSpc>
              <a:spcBef>
                <a:spcPts val="1000"/>
              </a:spcBef>
              <a:spcAft>
                <a:spcPts val="0"/>
              </a:spcAft>
              <a:buClr>
                <a:srgbClr val="000000"/>
              </a:buClr>
              <a:buSzPts val="1800"/>
              <a:buChar char="●"/>
            </a:pPr>
            <a:r>
              <a:rPr lang="en" sz="1800">
                <a:solidFill>
                  <a:srgbClr val="000000"/>
                </a:solidFill>
              </a:rPr>
              <a:t>It is common in public blockchains to only allow certain functions to be called by contracts. </a:t>
            </a:r>
            <a:endParaRPr sz="1800">
              <a:solidFill>
                <a:srgbClr val="000000"/>
              </a:solidFill>
            </a:endParaRPr>
          </a:p>
          <a:p>
            <a:pPr indent="0" lvl="0" marL="0" rtl="0" algn="l">
              <a:lnSpc>
                <a:spcPct val="115000"/>
              </a:lnSpc>
              <a:spcBef>
                <a:spcPts val="1000"/>
              </a:spcBef>
              <a:spcAft>
                <a:spcPts val="1600"/>
              </a:spcAft>
              <a:buClr>
                <a:schemeClr val="dk1"/>
              </a:buClr>
              <a:buSzPts val="1100"/>
              <a:buFont typeface="Arial"/>
              <a:buNone/>
            </a:pPr>
            <a:r>
              <a:t/>
            </a:r>
            <a:endParaRPr>
              <a:solidFill>
                <a:srgbClr val="000000"/>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