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99" r:id="rId5"/>
    <p:sldId id="261" r:id="rId6"/>
    <p:sldId id="287" r:id="rId7"/>
    <p:sldId id="286" r:id="rId8"/>
    <p:sldId id="300" r:id="rId9"/>
    <p:sldId id="301" r:id="rId10"/>
    <p:sldId id="302" r:id="rId11"/>
    <p:sldId id="303" r:id="rId12"/>
    <p:sldId id="304" r:id="rId13"/>
    <p:sldId id="305" r:id="rId14"/>
    <p:sldId id="28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2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62" y="-6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22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430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76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297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63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162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BF31D6-FDEB-4389-9ACC-985E3260EF59}"/>
              </a:ext>
            </a:extLst>
          </p:cNvPr>
          <p:cNvSpPr txBox="1"/>
          <p:nvPr/>
        </p:nvSpPr>
        <p:spPr>
          <a:xfrm>
            <a:off x="3815720" y="4979882"/>
            <a:ext cx="441301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6600" dirty="0">
                <a:solidFill>
                  <a:schemeClr val="bg1"/>
                </a:solidFill>
                <a:cs typeface="Arial" pitchFamily="34" charset="0"/>
              </a:rPr>
              <a:t>iNeuron.ai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C1B7BFB-6103-4204-B393-1FB4A0ECE216}"/>
              </a:ext>
            </a:extLst>
          </p:cNvPr>
          <p:cNvGrpSpPr/>
          <p:nvPr/>
        </p:nvGrpSpPr>
        <p:grpSpPr>
          <a:xfrm>
            <a:off x="2179869" y="179434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A0C07F4-8744-4FD2-A4C9-F34903835141}"/>
              </a:ext>
            </a:extLst>
          </p:cNvPr>
          <p:cNvGrpSpPr/>
          <p:nvPr/>
        </p:nvGrpSpPr>
        <p:grpSpPr>
          <a:xfrm rot="5400000">
            <a:off x="8866342" y="179435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E250D89-5E15-4986-A3EC-7A0B040FC259}"/>
              </a:ext>
            </a:extLst>
          </p:cNvPr>
          <p:cNvGrpSpPr/>
          <p:nvPr/>
        </p:nvGrpSpPr>
        <p:grpSpPr>
          <a:xfrm flipV="1">
            <a:off x="2172083" y="4280380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9ECE2DF-48F9-40EB-87C1-DF24270DF8BC}"/>
              </a:ext>
            </a:extLst>
          </p:cNvPr>
          <p:cNvGrpSpPr/>
          <p:nvPr/>
        </p:nvGrpSpPr>
        <p:grpSpPr>
          <a:xfrm rot="16200000" flipV="1">
            <a:off x="8866342" y="4280380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sunset&#10;&#10;Description automatically generated">
            <a:extLst>
              <a:ext uri="{FF2B5EF4-FFF2-40B4-BE49-F238E27FC236}">
                <a16:creationId xmlns:a16="http://schemas.microsoft.com/office/drawing/2014/main" xmlns="" id="{E5239714-7E09-46EE-963A-F3E9E6BF4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6603" y="307527"/>
            <a:ext cx="7014305" cy="44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70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Retail System Architecture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58FA9C-4CB7-41C9-8AFE-7AF64D7E3C28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E97A72C-ECAC-455C-BD33-039F58C6330F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A5F6D2E-8155-45CF-B482-3D3C20DE5EC9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93A486E-1317-4979-B0E5-52B27EC10AE2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4C5D6AF-DC0C-4A56-9C2C-FA71F2BD1536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9B4AD3E-ABB4-48F9-8FD1-FC08974AAD6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23CB896-2BCA-4CB1-959A-706735729F77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EA730B5-8A71-410D-9D29-506A1425CE59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8734043-BE76-40B8-AE70-22DAF74A9D5F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ABA111A-0012-44F8-92CE-F4823CF5BC89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B96FFC15-1CF3-4CDD-B31F-38ABF8B960AE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DF7D0E49-D565-42C7-BA31-5D3F4E10D42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F12BEFA-FBB2-4005-A908-7104132BDA2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DD38DB22-C3A7-4DB9-9A62-59620496994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293E0E82-535C-4374-B99F-F2124DF7337D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9DCF5A0-5D04-45DD-9728-8BA13D3ACEB1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D75E910-962F-43FC-80FF-0825BBABB810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086720E-4429-48CD-BC0B-9CC343F07858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D0569F0-CF82-47C5-AA56-DC1994594A3F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xmlns="" id="{1A48EC74-1386-4A92-91F1-3704FA9E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4325" y="1254749"/>
            <a:ext cx="5201224" cy="56032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F4565BB-AD2A-4BF2-B493-95ED72C0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093" y="6046755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36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and Surveillance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BF68FC5-03BD-464B-BE15-22543D709328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D0E7227-3BD7-4502-B1B3-239081F0FCCE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8DBE5DD-B39B-4561-BD26-AD7A958B156A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A63BB1A-F0E3-4AAC-AC13-1489D56A150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0490F4B-B6D2-4D6C-B86C-9A713113EAA6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CFB6002-EA82-42FF-8748-3FDC6D295A45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94A90F3-518B-42BE-ADB8-95B0F80022A4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760D905-68C8-4A8E-B613-B5D0E67E4AE6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D7F9360-7F2B-4C67-92A6-47C1EA8F2FFC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2E1B712-E73D-4AD5-B6AA-CB9136E4AC0C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2554FAF8-D789-4693-99B6-B66988A5A62F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39C99F71-050C-4980-B265-58DC7B014FB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C10442BF-46F2-4704-B9FD-2FEC1C3856D9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05DA95C3-CE03-493C-9DCB-FD86DD765109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F8B55CD7-0A9A-4555-8675-120E3C69D8AA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E43B54A3-B303-4448-A1DD-9868BE810B5B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494D25E-300B-4087-9F79-B0096EF2C5E2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DB92D0E-5950-4F0D-B514-0F941ECFF5ED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815E377-D31B-4A40-8A7B-26D88B97D58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38EAE88-8D48-4544-89C9-2F93D72F1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2971" y="1268974"/>
            <a:ext cx="5738357" cy="54563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4A482A26-2F86-44B4-B0B6-8141F1CD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56" y="5982188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009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Our Cool Stuff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4F53AC23-816A-4DE3-B27A-94744CB01133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8345422" y="2178028"/>
            <a:ext cx="1322442" cy="143931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A3FE2F2E-C24A-4ED9-B873-75A2B25B6BB9}"/>
              </a:ext>
            </a:extLst>
          </p:cNvPr>
          <p:cNvCxnSpPr>
            <a:cxnSpLocks/>
            <a:stCxn id="97" idx="6"/>
            <a:endCxn id="101" idx="2"/>
          </p:cNvCxnSpPr>
          <p:nvPr/>
        </p:nvCxnSpPr>
        <p:spPr>
          <a:xfrm flipV="1">
            <a:off x="8345422" y="3030615"/>
            <a:ext cx="2021413" cy="58673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246C9C88-2FFC-4243-9227-0AA00DDD4989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8345422" y="3617346"/>
            <a:ext cx="2021413" cy="57364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1D20C7D3-5B14-4116-8CE1-CC74074815C8}"/>
              </a:ext>
            </a:extLst>
          </p:cNvPr>
          <p:cNvCxnSpPr>
            <a:cxnSpLocks/>
            <a:stCxn id="97" idx="6"/>
            <a:endCxn id="100" idx="1"/>
          </p:cNvCxnSpPr>
          <p:nvPr/>
        </p:nvCxnSpPr>
        <p:spPr>
          <a:xfrm>
            <a:off x="8345422" y="3617346"/>
            <a:ext cx="1322442" cy="142623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DCA9BD9A-F216-4445-9FEC-B0BFDF982078}"/>
              </a:ext>
            </a:extLst>
          </p:cNvPr>
          <p:cNvSpPr/>
          <p:nvPr/>
        </p:nvSpPr>
        <p:spPr>
          <a:xfrm>
            <a:off x="7023232" y="2956251"/>
            <a:ext cx="1322190" cy="1322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D332D8C6-5DB0-42CA-9C74-C05C2C24E9B6}"/>
              </a:ext>
            </a:extLst>
          </p:cNvPr>
          <p:cNvSpPr/>
          <p:nvPr/>
        </p:nvSpPr>
        <p:spPr>
          <a:xfrm>
            <a:off x="9540373" y="1434955"/>
            <a:ext cx="870564" cy="8705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8D8034BB-A4D2-44D2-AA8F-F7E9DC3E634B}"/>
              </a:ext>
            </a:extLst>
          </p:cNvPr>
          <p:cNvSpPr/>
          <p:nvPr/>
        </p:nvSpPr>
        <p:spPr>
          <a:xfrm>
            <a:off x="10366835" y="3755711"/>
            <a:ext cx="870564" cy="8705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536EF988-FBA5-4990-B8A4-BC1A91FCFD64}"/>
              </a:ext>
            </a:extLst>
          </p:cNvPr>
          <p:cNvSpPr/>
          <p:nvPr/>
        </p:nvSpPr>
        <p:spPr>
          <a:xfrm>
            <a:off x="9540373" y="4916090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0EE84B0A-B108-467C-BE8D-9225D9F77367}"/>
              </a:ext>
            </a:extLst>
          </p:cNvPr>
          <p:cNvSpPr/>
          <p:nvPr/>
        </p:nvSpPr>
        <p:spPr>
          <a:xfrm>
            <a:off x="10366835" y="2595333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6FBBCC56-F5C4-481B-AC64-3AB444481AE3}"/>
              </a:ext>
            </a:extLst>
          </p:cNvPr>
          <p:cNvSpPr/>
          <p:nvPr/>
        </p:nvSpPr>
        <p:spPr>
          <a:xfrm>
            <a:off x="780597" y="2614576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DD862FC9-8EFF-4C73-98C9-10A29794A139}"/>
              </a:ext>
            </a:extLst>
          </p:cNvPr>
          <p:cNvGrpSpPr/>
          <p:nvPr/>
        </p:nvGrpSpPr>
        <p:grpSpPr>
          <a:xfrm>
            <a:off x="1405393" y="2556963"/>
            <a:ext cx="4143151" cy="746661"/>
            <a:chOff x="2747743" y="-64132"/>
            <a:chExt cx="7054324" cy="7466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092B1B8B-88C8-4FCB-BDCD-07F84665A509}"/>
                </a:ext>
              </a:extLst>
            </p:cNvPr>
            <p:cNvSpPr txBox="1"/>
            <p:nvPr/>
          </p:nvSpPr>
          <p:spPr>
            <a:xfrm>
              <a:off x="2768750" y="-64132"/>
              <a:ext cx="70333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Live Stream Face Recognition from Drone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57A0AA9A-B794-4D69-B09C-09835BBB6BF0}"/>
                </a:ext>
              </a:extLst>
            </p:cNvPr>
            <p:cNvSpPr txBox="1"/>
            <p:nvPr/>
          </p:nvSpPr>
          <p:spPr>
            <a:xfrm>
              <a:off x="2747743" y="220864"/>
              <a:ext cx="7054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https://www.youtube.com/watch?v=0tgaVavFXig&amp;list=PLmQAMKHKeLZ_dmcPBxdiZ-1qN2iMexErg&amp;index=6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BBA3D0A5-4590-4D07-8CB7-BD30C3352948}"/>
              </a:ext>
            </a:extLst>
          </p:cNvPr>
          <p:cNvSpPr txBox="1"/>
          <p:nvPr/>
        </p:nvSpPr>
        <p:spPr>
          <a:xfrm>
            <a:off x="1075942" y="1468865"/>
            <a:ext cx="510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Block Arc 14">
            <a:extLst>
              <a:ext uri="{FF2B5EF4-FFF2-40B4-BE49-F238E27FC236}">
                <a16:creationId xmlns:a16="http://schemas.microsoft.com/office/drawing/2014/main" xmlns="" id="{E26EBB16-0BF1-4E9B-A6D9-604B13C52346}"/>
              </a:ext>
            </a:extLst>
          </p:cNvPr>
          <p:cNvSpPr/>
          <p:nvPr/>
        </p:nvSpPr>
        <p:spPr>
          <a:xfrm rot="16200000">
            <a:off x="7391869" y="3315210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Teardrop 1">
            <a:extLst>
              <a:ext uri="{FF2B5EF4-FFF2-40B4-BE49-F238E27FC236}">
                <a16:creationId xmlns:a16="http://schemas.microsoft.com/office/drawing/2014/main" xmlns="" id="{847587CC-7E09-49CD-96C8-80545427932B}"/>
              </a:ext>
            </a:extLst>
          </p:cNvPr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>
            <a:extLst>
              <a:ext uri="{FF2B5EF4-FFF2-40B4-BE49-F238E27FC236}">
                <a16:creationId xmlns:a16="http://schemas.microsoft.com/office/drawing/2014/main" xmlns="" id="{B873B5FA-57B3-4D17-BF0A-2F20699D4A38}"/>
              </a:ext>
            </a:extLst>
          </p:cNvPr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35">
            <a:extLst>
              <a:ext uri="{FF2B5EF4-FFF2-40B4-BE49-F238E27FC236}">
                <a16:creationId xmlns:a16="http://schemas.microsoft.com/office/drawing/2014/main" xmlns="" id="{A0FC402C-492F-4DD7-B021-59D72A6E50CB}"/>
              </a:ext>
            </a:extLst>
          </p:cNvPr>
          <p:cNvSpPr/>
          <p:nvPr/>
        </p:nvSpPr>
        <p:spPr>
          <a:xfrm>
            <a:off x="9772415" y="1595023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35">
            <a:extLst>
              <a:ext uri="{FF2B5EF4-FFF2-40B4-BE49-F238E27FC236}">
                <a16:creationId xmlns:a16="http://schemas.microsoft.com/office/drawing/2014/main" xmlns="" id="{FB926ACF-D233-4ACA-AEC6-B0D2E390F05E}"/>
              </a:ext>
            </a:extLst>
          </p:cNvPr>
          <p:cNvSpPr/>
          <p:nvPr/>
        </p:nvSpPr>
        <p:spPr>
          <a:xfrm>
            <a:off x="10595942" y="2778008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xmlns="" id="{391B0DC9-A628-48A8-B56E-9C30D6A3FC84}"/>
              </a:ext>
            </a:extLst>
          </p:cNvPr>
          <p:cNvSpPr/>
          <p:nvPr/>
        </p:nvSpPr>
        <p:spPr>
          <a:xfrm>
            <a:off x="10633770" y="393356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35">
            <a:extLst>
              <a:ext uri="{FF2B5EF4-FFF2-40B4-BE49-F238E27FC236}">
                <a16:creationId xmlns:a16="http://schemas.microsoft.com/office/drawing/2014/main" xmlns="" id="{76F79FD3-1EF9-4401-A1E9-0192A2A8992B}"/>
              </a:ext>
            </a:extLst>
          </p:cNvPr>
          <p:cNvSpPr/>
          <p:nvPr/>
        </p:nvSpPr>
        <p:spPr>
          <a:xfrm>
            <a:off x="9787324" y="5082672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B1D09ED8-26DC-49F2-B25F-026FBA7A8B01}"/>
              </a:ext>
            </a:extLst>
          </p:cNvPr>
          <p:cNvSpPr/>
          <p:nvPr/>
        </p:nvSpPr>
        <p:spPr>
          <a:xfrm>
            <a:off x="795563" y="1584275"/>
            <a:ext cx="630965" cy="6309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10A58E3-95BF-4014-A48C-68F6DD35D11D}"/>
              </a:ext>
            </a:extLst>
          </p:cNvPr>
          <p:cNvSpPr txBox="1"/>
          <p:nvPr/>
        </p:nvSpPr>
        <p:spPr>
          <a:xfrm>
            <a:off x="1444284" y="1622530"/>
            <a:ext cx="414315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Automated Attendance System</a:t>
            </a:r>
          </a:p>
          <a:p>
            <a:r>
              <a:rPr lang="en-IN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https://www.youtube.com/watch?v=7VDzO4PX96A&amp;list=PLmQAMKHKeLZ_dmcPBxdiZ-1qN2iMexErg&amp;index=3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Oval 35">
            <a:extLst>
              <a:ext uri="{FF2B5EF4-FFF2-40B4-BE49-F238E27FC236}">
                <a16:creationId xmlns:a16="http://schemas.microsoft.com/office/drawing/2014/main" xmlns="" id="{C1450360-80FD-4290-8453-3483FA124A39}"/>
              </a:ext>
            </a:extLst>
          </p:cNvPr>
          <p:cNvSpPr/>
          <p:nvPr/>
        </p:nvSpPr>
        <p:spPr>
          <a:xfrm>
            <a:off x="933260" y="1612338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xmlns="" id="{C8717543-59B7-4B6D-8BA8-DC1DCEED47DE}"/>
              </a:ext>
            </a:extLst>
          </p:cNvPr>
          <p:cNvSpPr/>
          <p:nvPr/>
        </p:nvSpPr>
        <p:spPr>
          <a:xfrm>
            <a:off x="886796" y="267876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2766074D-B890-4784-A4EB-7FBAF24A0E60}"/>
              </a:ext>
            </a:extLst>
          </p:cNvPr>
          <p:cNvSpPr/>
          <p:nvPr/>
        </p:nvSpPr>
        <p:spPr>
          <a:xfrm>
            <a:off x="786766" y="3637700"/>
            <a:ext cx="630965" cy="6309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xmlns="" id="{34E8F2B1-5ED7-48AE-B9AA-009A8C54760D}"/>
              </a:ext>
            </a:extLst>
          </p:cNvPr>
          <p:cNvSpPr/>
          <p:nvPr/>
        </p:nvSpPr>
        <p:spPr>
          <a:xfrm>
            <a:off x="924463" y="3665763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E2E3D9E-00D4-4491-9BE8-3898EABB3496}"/>
              </a:ext>
            </a:extLst>
          </p:cNvPr>
          <p:cNvSpPr txBox="1"/>
          <p:nvPr/>
        </p:nvSpPr>
        <p:spPr>
          <a:xfrm>
            <a:off x="1426528" y="3596392"/>
            <a:ext cx="41308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Live Stream Object Detection from Drone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F058405-4738-4976-BF37-CE698122DEE3}"/>
              </a:ext>
            </a:extLst>
          </p:cNvPr>
          <p:cNvSpPr txBox="1"/>
          <p:nvPr/>
        </p:nvSpPr>
        <p:spPr>
          <a:xfrm>
            <a:off x="1400123" y="3927314"/>
            <a:ext cx="414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https://www.youtube.com/watch?v=0tgaVavFXig&amp;list=PLmQAMKHKeLZ_dmcPBxdiZ-1qN2iMexErg&amp;index=6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08367294-FA3A-438B-BC21-D02941B2C1B8}"/>
              </a:ext>
            </a:extLst>
          </p:cNvPr>
          <p:cNvSpPr/>
          <p:nvPr/>
        </p:nvSpPr>
        <p:spPr>
          <a:xfrm>
            <a:off x="796877" y="4538553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62" name="Oval 35">
            <a:extLst>
              <a:ext uri="{FF2B5EF4-FFF2-40B4-BE49-F238E27FC236}">
                <a16:creationId xmlns:a16="http://schemas.microsoft.com/office/drawing/2014/main" xmlns="" id="{58F0D8F2-AFAB-4252-9317-846D5348C035}"/>
              </a:ext>
            </a:extLst>
          </p:cNvPr>
          <p:cNvSpPr/>
          <p:nvPr/>
        </p:nvSpPr>
        <p:spPr>
          <a:xfrm>
            <a:off x="903076" y="4602741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EAD3335-5500-42FE-9E08-10547AC996CE}"/>
              </a:ext>
            </a:extLst>
          </p:cNvPr>
          <p:cNvGrpSpPr/>
          <p:nvPr/>
        </p:nvGrpSpPr>
        <p:grpSpPr>
          <a:xfrm>
            <a:off x="1501736" y="4501421"/>
            <a:ext cx="4143151" cy="931327"/>
            <a:chOff x="2747743" y="-64132"/>
            <a:chExt cx="7054324" cy="93132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150BFF4A-EBFC-4926-882B-7B105D84E466}"/>
                </a:ext>
              </a:extLst>
            </p:cNvPr>
            <p:cNvSpPr txBox="1"/>
            <p:nvPr/>
          </p:nvSpPr>
          <p:spPr>
            <a:xfrm>
              <a:off x="2768750" y="-64132"/>
              <a:ext cx="70333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Automatic Number Plate detection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15FEAD3-7136-47FC-9187-3B1F0CAEDD38}"/>
                </a:ext>
              </a:extLst>
            </p:cNvPr>
            <p:cNvSpPr txBox="1"/>
            <p:nvPr/>
          </p:nvSpPr>
          <p:spPr>
            <a:xfrm>
              <a:off x="2747743" y="220864"/>
              <a:ext cx="7054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https://www.youtube.com/watch?v=hBLdlx_U4L8&amp;list=PLmQAMKHKeLZ_dmcPBxdiZ-1qN2iMexErg&amp;index=5</a:t>
              </a:r>
            </a:p>
            <a:p>
              <a:endPara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Frame 17">
            <a:extLst>
              <a:ext uri="{FF2B5EF4-FFF2-40B4-BE49-F238E27FC236}">
                <a16:creationId xmlns:a16="http://schemas.microsoft.com/office/drawing/2014/main" xmlns="" id="{99183D84-3A43-4270-9542-893FB6435656}"/>
              </a:ext>
            </a:extLst>
          </p:cNvPr>
          <p:cNvSpPr/>
          <p:nvPr/>
        </p:nvSpPr>
        <p:spPr>
          <a:xfrm>
            <a:off x="856968" y="562007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xmlns="" id="{B347D975-C87B-40F5-9A60-090A69D8FCE1}"/>
              </a:ext>
            </a:extLst>
          </p:cNvPr>
          <p:cNvSpPr/>
          <p:nvPr/>
        </p:nvSpPr>
        <p:spPr>
          <a:xfrm>
            <a:off x="6377229" y="559793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0E7B446-739D-4E36-BA38-74430ECDB02F}"/>
              </a:ext>
            </a:extLst>
          </p:cNvPr>
          <p:cNvSpPr txBox="1"/>
          <p:nvPr/>
        </p:nvSpPr>
        <p:spPr>
          <a:xfrm>
            <a:off x="1932807" y="5507020"/>
            <a:ext cx="41308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And Many More…</a:t>
            </a:r>
            <a:endParaRPr lang="ko-KR" altLang="en-US" sz="3600" b="1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38C346-5753-4669-BE9F-3A91299A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28" y="5633621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5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4018498" y="306473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9AA2C50-F75E-4DD9-9614-6FAFD03B75EA}"/>
              </a:ext>
            </a:extLst>
          </p:cNvPr>
          <p:cNvSpPr/>
          <p:nvPr/>
        </p:nvSpPr>
        <p:spPr>
          <a:xfrm>
            <a:off x="1001971" y="111923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6780D7-95FC-472E-82B8-F83641D1FEB0}"/>
              </a:ext>
            </a:extLst>
          </p:cNvPr>
          <p:cNvSpPr txBox="1"/>
          <p:nvPr/>
        </p:nvSpPr>
        <p:spPr>
          <a:xfrm>
            <a:off x="588743" y="1457816"/>
            <a:ext cx="4463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What if I ask you since when do we have AI algorithms present in the world? The answer might be surprising for some of you.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AI has been around since almost 1950s.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Then why are we talking about this now? Why haven’t the field grown in past half of a century?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There are two answers to it: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Processing speed of the computers.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The Amount of data present to train those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Almost 98% of the data that we have generated has been in the last few years.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5DBC0C-D645-452A-BD5E-770CC12CE071}"/>
              </a:ext>
            </a:extLst>
          </p:cNvPr>
          <p:cNvSpPr txBox="1"/>
          <p:nvPr/>
        </p:nvSpPr>
        <p:spPr>
          <a:xfrm>
            <a:off x="1001971" y="725104"/>
            <a:ext cx="3289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 AI is gaining pace NOW?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6B55B0-FB0B-49BF-87A7-526C3ED4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01056"/>
            <a:ext cx="5421283" cy="2757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9DFE5A-A310-4650-AAC4-2383317D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11235"/>
            <a:ext cx="5398194" cy="30930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866395-DF07-4EC1-9EE8-882E493C69CF}"/>
              </a:ext>
            </a:extLst>
          </p:cNvPr>
          <p:cNvSpPr/>
          <p:nvPr/>
        </p:nvSpPr>
        <p:spPr>
          <a:xfrm>
            <a:off x="4291410" y="6425047"/>
            <a:ext cx="18197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Courtesy: Google Images 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7F9C61-1B02-4C42-876D-8E7FA546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461" y="6162135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383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668564" y="680245"/>
            <a:ext cx="11224334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Importance of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6182200" y="1885358"/>
            <a:ext cx="5446229" cy="4114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be used for a lot of automations of the mundane tasks.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 machines can adapt through progressive self learning.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find hidden patterns and insights which are oblivious to humans.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perform the predictions with incredible accuracy.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help organizations take data driven decisions.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be used in places where humans can’t go.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help in medicine and healthcare.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Many </a:t>
            </a:r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Many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More…</a:t>
            </a:r>
          </a:p>
          <a:p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F3B4A34E-C246-47F5-A863-109A43C0757D}"/>
              </a:ext>
            </a:extLst>
          </p:cNvPr>
          <p:cNvSpPr/>
          <p:nvPr/>
        </p:nvSpPr>
        <p:spPr>
          <a:xfrm>
            <a:off x="1403467" y="2649787"/>
            <a:ext cx="3612417" cy="2445996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01CAAB-661B-4E0A-B997-692C85FC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87" y="6153675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 vs DS vs ML vs DL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E11186B-03E5-4EC0-8405-3A7FB0AC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3" y="1738605"/>
            <a:ext cx="5974858" cy="477988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60D56DF-D9A5-4A5C-95C0-CF22A1A5D416}"/>
              </a:ext>
            </a:extLst>
          </p:cNvPr>
          <p:cNvSpPr/>
          <p:nvPr/>
        </p:nvSpPr>
        <p:spPr>
          <a:xfrm>
            <a:off x="2973833" y="6518491"/>
            <a:ext cx="18197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Courtesy: Google Images 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29CE54-E8D6-427A-B702-8361D3DA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655" y="6136809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95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C8DA546-7637-458F-9AF3-2C3E84329F8E}"/>
              </a:ext>
            </a:extLst>
          </p:cNvPr>
          <p:cNvSpPr txBox="1"/>
          <p:nvPr/>
        </p:nvSpPr>
        <p:spPr>
          <a:xfrm>
            <a:off x="8609138" y="2220795"/>
            <a:ext cx="27153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Insurance and Claims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066C953-8E78-4339-99A6-4604FBCACA2A}"/>
              </a:ext>
            </a:extLst>
          </p:cNvPr>
          <p:cNvSpPr txBox="1"/>
          <p:nvPr/>
        </p:nvSpPr>
        <p:spPr>
          <a:xfrm>
            <a:off x="8609138" y="3511229"/>
            <a:ext cx="271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Optimization of operations and management</a:t>
            </a: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0C0347D-20FF-4740-A892-8E4532750AF5}"/>
              </a:ext>
            </a:extLst>
          </p:cNvPr>
          <p:cNvSpPr txBox="1"/>
          <p:nvPr/>
        </p:nvSpPr>
        <p:spPr>
          <a:xfrm>
            <a:off x="8661722" y="5065670"/>
            <a:ext cx="271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Customer data-oriented marketing</a:t>
            </a: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6F70C98-BDC8-4A38-B4DE-48ED99962DE3}"/>
              </a:ext>
            </a:extLst>
          </p:cNvPr>
          <p:cNvSpPr txBox="1"/>
          <p:nvPr/>
        </p:nvSpPr>
        <p:spPr>
          <a:xfrm>
            <a:off x="1274274" y="2237701"/>
            <a:ext cx="273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Banking and Finance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2D45F3F-87FE-4526-B027-79FACDAF1C53}"/>
              </a:ext>
            </a:extLst>
          </p:cNvPr>
          <p:cNvSpPr txBox="1"/>
          <p:nvPr/>
        </p:nvSpPr>
        <p:spPr>
          <a:xfrm>
            <a:off x="867508" y="3583948"/>
            <a:ext cx="27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Human Resource and workforce management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B3C26FD-598C-4DE1-BBED-92661B32B328}"/>
              </a:ext>
            </a:extLst>
          </p:cNvPr>
          <p:cNvSpPr txBox="1"/>
          <p:nvPr/>
        </p:nvSpPr>
        <p:spPr>
          <a:xfrm>
            <a:off x="686885" y="5065670"/>
            <a:ext cx="27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Retail, supply chain, inventory management etc.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grpFill/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grp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F488088D-6AD2-4CFF-84E0-141D83AB67B3}"/>
              </a:ext>
            </a:extLst>
          </p:cNvPr>
          <p:cNvSpPr txBox="1"/>
          <p:nvPr/>
        </p:nvSpPr>
        <p:spPr>
          <a:xfrm>
            <a:off x="5413220" y="3456588"/>
            <a:ext cx="1430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Calibri" pitchFamily="34" charset="0"/>
              </a:rPr>
              <a:t>Domain Specific Use Cases</a:t>
            </a:r>
            <a:endParaRPr lang="ko-KR" altLang="en-US" sz="1400" b="1" dirty="0">
              <a:cs typeface="Calibri" pitchFamily="34" charset="0"/>
            </a:endParaRPr>
          </a:p>
        </p:txBody>
      </p:sp>
      <p:sp>
        <p:nvSpPr>
          <p:cNvPr id="37" name="Rectangle 130">
            <a:extLst>
              <a:ext uri="{FF2B5EF4-FFF2-40B4-BE49-F238E27FC236}">
                <a16:creationId xmlns:a16="http://schemas.microsoft.com/office/drawing/2014/main" xmlns="" id="{A9887003-686D-4F3B-9C9A-486EB2135363}"/>
              </a:ext>
            </a:extLst>
          </p:cNvPr>
          <p:cNvSpPr/>
          <p:nvPr/>
        </p:nvSpPr>
        <p:spPr>
          <a:xfrm>
            <a:off x="3865460" y="4951740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xmlns="" id="{6FF46459-3FE5-4611-A808-75109008EA83}"/>
              </a:ext>
            </a:extLst>
          </p:cNvPr>
          <p:cNvSpPr/>
          <p:nvPr/>
        </p:nvSpPr>
        <p:spPr>
          <a:xfrm>
            <a:off x="7808312" y="4896371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Isosceles Triangle 68">
            <a:extLst>
              <a:ext uri="{FF2B5EF4-FFF2-40B4-BE49-F238E27FC236}">
                <a16:creationId xmlns:a16="http://schemas.microsoft.com/office/drawing/2014/main" xmlns="" id="{B738CC0F-91F0-42B2-91C5-930F715ED091}"/>
              </a:ext>
            </a:extLst>
          </p:cNvPr>
          <p:cNvSpPr/>
          <p:nvPr/>
        </p:nvSpPr>
        <p:spPr>
          <a:xfrm rot="10800000">
            <a:off x="4024688" y="3462684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xmlns="" id="{786E1E12-413E-4A81-9F0D-57D4CFB22F1B}"/>
              </a:ext>
            </a:extLst>
          </p:cNvPr>
          <p:cNvSpPr/>
          <p:nvPr/>
        </p:nvSpPr>
        <p:spPr>
          <a:xfrm>
            <a:off x="7769724" y="3487991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Block Arc 31">
            <a:extLst>
              <a:ext uri="{FF2B5EF4-FFF2-40B4-BE49-F238E27FC236}">
                <a16:creationId xmlns:a16="http://schemas.microsoft.com/office/drawing/2014/main" xmlns="" id="{CFC0EA7D-F523-4409-BF22-6694CB3CCED0}"/>
              </a:ext>
            </a:extLst>
          </p:cNvPr>
          <p:cNvSpPr/>
          <p:nvPr/>
        </p:nvSpPr>
        <p:spPr>
          <a:xfrm>
            <a:off x="7850499" y="2118877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xmlns="" id="{4B9F94B2-AA59-4ED2-885B-4A44FC74692B}"/>
              </a:ext>
            </a:extLst>
          </p:cNvPr>
          <p:cNvSpPr/>
          <p:nvPr/>
        </p:nvSpPr>
        <p:spPr>
          <a:xfrm>
            <a:off x="3845978" y="2162586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F557F4-38FB-40A6-AA64-A64D00C9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815" y="6181752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940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Conceptual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D8F723-78A6-434E-A35C-54AA2A9E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4" y="1346272"/>
            <a:ext cx="10932679" cy="5172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BE625F-FC8B-4AE2-A8DE-E63CFE71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93" y="626760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7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Banking System Architecture</a:t>
            </a:r>
            <a:endParaRPr lang="en-IN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45FBA7F0-FF0E-44E1-BC51-788392C8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7111" y="1179698"/>
            <a:ext cx="5517342" cy="56783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744E3AD-7EAB-41A0-BF9C-77DE04E13A3B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F515948-4CBB-481C-8311-6351AF51285A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BDD28C8-7FA2-4B39-8245-FD906E5C6296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397BE7F-967E-4F4E-83BC-E9B8D70D4A2D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AC223A4-7413-4A56-93CF-0BDF1E41C40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49A7B21-A636-487B-B8EB-A1E43395E197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4EC6751-46D6-4818-B6A2-63A3B08B698F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E35D0-A1D0-4615-92BE-00D7900E425F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94A4D68-6F7E-4DCB-8C39-1FA08D0FCF79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EAFA66B-331B-49DC-BB02-DB1BAFEFC4DA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0017C03C-E86E-4442-9B09-8AD9E069A8E6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1F9B05E2-B6D9-437C-B218-00E15A477B2A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F018E216-F8ED-444D-898A-4EAD5A6F8CA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53C28283-DFE0-4D6C-AFAE-DA98B80ECC2B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11645707-3439-4FCA-ABD3-7BAEF17FF9BC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9711F2F7-D1FD-407C-8041-A42E47C5411A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B4D562B-88E6-4213-9229-0351563ED90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1798773-D2FF-4EEB-A1D9-B4599884AD00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3087EAA-E479-42A4-9987-19F27DF56696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C6B5095-A376-47A5-8CE6-748792E5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11" y="614923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19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83C71FF-0BD2-4147-9DD1-3E958B7A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9354" y="1251587"/>
            <a:ext cx="5506001" cy="56064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5D6139B-634D-47D4-9DE5-0076B5308399}"/>
              </a:ext>
            </a:extLst>
          </p:cNvPr>
          <p:cNvGrpSpPr/>
          <p:nvPr/>
        </p:nvGrpSpPr>
        <p:grpSpPr>
          <a:xfrm>
            <a:off x="1404009" y="1497662"/>
            <a:ext cx="1981770" cy="5020829"/>
            <a:chOff x="896897" y="372794"/>
            <a:chExt cx="2425766" cy="614569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4233F1B-8904-4C7F-A6ED-67A5A099F728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6DE05C8-2F37-47ED-9CF3-ECC29416DF0B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F1AF7CE-C99E-4E01-A573-CD94EC68E4D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40B85C1-9774-4B6B-BB87-D9F31ED466D3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58B6489-EF4B-4EDE-A5CC-02A8FB42ED6F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77DB88-6A90-438D-8FD3-90131D602708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4B45B4F-8074-496E-90E9-2C9118F883A1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A505B2E-0187-4FD7-8A6F-812C837A4EF5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1E8F8499-7B6A-4368-BF18-0D8DF4E72A2B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12DD40A-6DF8-4A87-8393-0B64CC2B9A0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2FC946F-A3EB-4139-9268-2BE17AAA12C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4859BB40-6409-4C91-B834-570025F644EF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9BE4280F-2564-4A54-A82E-AB0CB6AA1D0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7A23F00F-0C11-45F5-BFD0-0FD527DD13F9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E7B09808-B872-4298-B646-F1E35451367B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686BA31-A831-4D04-B7DB-B278EC62DA3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A4F10C0-A4BA-43AE-846C-48BC24531EE9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B6141EA-C663-4D35-BD53-A435F2FB20B9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HR System Architecture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8DFAAF3B-0AEC-4CC9-A74D-E4406447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88" y="6190211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33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Insurance Claim Architecture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F1D376B-B885-4135-9A18-4794DE49298A}"/>
              </a:ext>
            </a:extLst>
          </p:cNvPr>
          <p:cNvGrpSpPr/>
          <p:nvPr/>
        </p:nvGrpSpPr>
        <p:grpSpPr>
          <a:xfrm>
            <a:off x="730354" y="1497662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1E47BDD-F722-4539-B66C-5703C8CD3821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B944801-C09F-4359-876F-5527703EFA42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FDAF9A4-3C3E-4975-987F-BF9945E5185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30799B9-8170-4432-8BB3-670D4C54C97C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6F0C144-B564-4F38-8BE4-AC12BBBBED8F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F71C266-1035-4726-9232-4BA7B078CA7A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8C0BAE4-15DA-4271-99A5-F6572CB45256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3027618-003F-44A4-8F9A-FCED98BB8C3C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DF15C16-B953-48D6-BC68-1B1640AA70CD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A86B189-8960-441D-898B-76C2A2F8F18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90D8AE47-DE4E-4DAE-BD5D-EA3B2922211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20787BEA-90CA-4725-A94D-885CBEF407FB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3565EA9A-9042-4AD1-85AB-2F1B32BA01E4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920FE10-5113-4A4A-B030-E4BFBA54B499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05C0F396-4283-42F6-B3D3-13BF27D02ECA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FD7FF42-63BE-45DA-AEA3-81DA72BC9E90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C86F03E-1CF3-47E9-ADC4-0EAA74983866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40E2E2F-4DF4-4AD1-85F4-D3EEF1E2A19B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B23D5CC2-7535-4C9A-8B1F-DDF2FCDC4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833" y="1348263"/>
            <a:ext cx="6812870" cy="5509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9FF57B5-6129-45D3-A361-99CCB4F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3" y="611028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615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295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Jiwitesh Kumar</cp:lastModifiedBy>
  <cp:revision>158</cp:revision>
  <dcterms:created xsi:type="dcterms:W3CDTF">2018-04-24T17:14:44Z</dcterms:created>
  <dcterms:modified xsi:type="dcterms:W3CDTF">2020-06-02T12:08:38Z</dcterms:modified>
</cp:coreProperties>
</file>